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73" r:id="rId4"/>
    <p:sldId id="286" r:id="rId5"/>
    <p:sldId id="259" r:id="rId6"/>
    <p:sldId id="274" r:id="rId7"/>
    <p:sldId id="267" r:id="rId8"/>
    <p:sldId id="287" r:id="rId9"/>
    <p:sldId id="268" r:id="rId10"/>
    <p:sldId id="289" r:id="rId11"/>
    <p:sldId id="294" r:id="rId12"/>
    <p:sldId id="295" r:id="rId13"/>
    <p:sldId id="271" r:id="rId14"/>
    <p:sldId id="272" r:id="rId15"/>
    <p:sldId id="263" r:id="rId16"/>
    <p:sldId id="296" r:id="rId1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rajsug" initials="e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3300"/>
    <a:srgbClr val="C0504D"/>
    <a:srgbClr val="FFFF00"/>
    <a:srgbClr val="F2B5B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3937" autoAdjust="0"/>
    <p:restoredTop sz="94876" autoAdjust="0"/>
  </p:normalViewPr>
  <p:slideViewPr>
    <p:cSldViewPr>
      <p:cViewPr varScale="1">
        <p:scale>
          <a:sx n="135" d="100"/>
          <a:sy n="135" d="100"/>
        </p:scale>
        <p:origin x="-178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0" d="100"/>
          <a:sy n="100" d="100"/>
        </p:scale>
        <p:origin x="-3552" y="-102"/>
      </p:cViewPr>
      <p:guideLst>
        <p:guide orient="horz" pos="2928"/>
        <p:guide pos="220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01-17T14:07:13.730" idx="2">
    <p:pos x="4302" y="1694"/>
    <p:text>Delete: Global Initiative for 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77AF56D3-A924-47F4-B095-40B35EF98302}" type="datetimeFigureOut">
              <a:rPr lang="en-US"/>
              <a:pPr>
                <a:defRPr/>
              </a:pPr>
              <a:t>1/18/2012</a:t>
            </a:fld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230B3B66-8233-426C-A896-03001F0B40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ECE81C4-3483-4B67-AE88-1F5117513870}" type="datetimeFigureOut">
              <a:rPr lang="en-US"/>
              <a:pPr>
                <a:defRPr/>
              </a:pPr>
              <a:t>1/18/2012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6038BEE-C2B8-46B4-B043-597C0AF9A9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9BA2A-EA1A-4999-88EA-0CE907C4638E}" type="datetime1">
              <a:rPr lang="en-US"/>
              <a:pPr>
                <a:defRPr/>
              </a:pPr>
              <a:t>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E5F97-088E-4EBD-A0CF-4E41F93C94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7A1E6-BAD6-476A-B07B-9B359471D1B3}" type="datetime1">
              <a:rPr lang="en-US"/>
              <a:pPr>
                <a:defRPr/>
              </a:pPr>
              <a:t>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0FD33-BA74-40EB-82FD-031ABBF5AA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60EC1-83F3-4A73-8B3B-33A8628069F8}" type="datetime1">
              <a:rPr lang="en-US"/>
              <a:pPr>
                <a:defRPr/>
              </a:pPr>
              <a:t>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73A27-8487-46C3-A38B-C44D1B1158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9A5F7-08F7-44C0-ACBD-FFEA8153A3B2}" type="datetime1">
              <a:rPr lang="en-US"/>
              <a:pPr>
                <a:defRPr/>
              </a:pPr>
              <a:t>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C77F9-241A-452B-A521-7875668DC7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E3BF8-0F5E-4F47-9D50-52F12A8E3E9E}" type="datetime1">
              <a:rPr lang="en-US"/>
              <a:pPr>
                <a:defRPr/>
              </a:pPr>
              <a:t>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20117-581E-4DEB-8719-D8AFB6C4E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AB86B-DC71-47C2-91D0-28D7B681FE83}" type="datetime1">
              <a:rPr lang="en-US"/>
              <a:pPr>
                <a:defRPr/>
              </a:pPr>
              <a:t>1/18/2012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C502C-A9B0-4831-A46D-AD25618A08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9D6E3-2629-4450-BFC1-85817A66E883}" type="datetime1">
              <a:rPr lang="en-US"/>
              <a:pPr>
                <a:defRPr/>
              </a:pPr>
              <a:t>1/18/2012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36FDB-47AB-4353-B1AD-4702721BC6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5DA89-0554-4435-BF6D-24381ED51465}" type="datetime1">
              <a:rPr lang="en-US"/>
              <a:pPr>
                <a:defRPr/>
              </a:pPr>
              <a:t>1/18/2012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6805F-EE29-4E31-9DFF-151DC681C3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31586-1BB9-46E0-94F4-06ED5E9FB592}" type="datetime1">
              <a:rPr lang="en-US"/>
              <a:pPr>
                <a:defRPr/>
              </a:pPr>
              <a:t>1/18/2012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8207F-7762-447C-AE27-0C213FAF6C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821FC-BC8C-4F61-985E-0FE2DE1D97BD}" type="datetime1">
              <a:rPr lang="en-US"/>
              <a:pPr>
                <a:defRPr/>
              </a:pPr>
              <a:t>1/18/2012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2F303-CEEF-4341-836B-70A95032F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08915-B6E0-40BF-9086-5BF8410B9388}" type="datetime1">
              <a:rPr lang="en-US"/>
              <a:pPr>
                <a:defRPr/>
              </a:pPr>
              <a:t>1/18/2012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449CE-DE32-4BC5-B329-2298394CD9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1E3D4FC-9EA2-4FFF-8E0F-EBC6F8096B2E}" type="datetime1">
              <a:rPr lang="en-US"/>
              <a:pPr>
                <a:defRPr/>
              </a:pPr>
              <a:t>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ACBF218-8B4A-47E0-BBE1-99D37F7581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mailto:joachim.koss@cinterion.com" TargetMode="External"/><Relationship Id="rId13" Type="http://schemas.openxmlformats.org/officeDocument/2006/relationships/hyperlink" Target="mailto:yongchang@samsung.com" TargetMode="External"/><Relationship Id="rId3" Type="http://schemas.openxmlformats.org/officeDocument/2006/relationships/hyperlink" Target="mailto:koga@kddi.com" TargetMode="External"/><Relationship Id="rId7" Type="http://schemas.openxmlformats.org/officeDocument/2006/relationships/hyperlink" Target="mailto:zhaosz@ccsa.org.cn" TargetMode="External"/><Relationship Id="rId12" Type="http://schemas.openxmlformats.org/officeDocument/2006/relationships/hyperlink" Target="mailto:bmchin@tta.or.kr" TargetMode="External"/><Relationship Id="rId2" Type="http://schemas.openxmlformats.org/officeDocument/2006/relationships/hyperlink" Target="mailto:satoh@arib.or.j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thomas.lili@huawei.com" TargetMode="External"/><Relationship Id="rId11" Type="http://schemas.openxmlformats.org/officeDocument/2006/relationships/hyperlink" Target="mailto:hcongdon@tiaonline.org" TargetMode="External"/><Relationship Id="rId5" Type="http://schemas.openxmlformats.org/officeDocument/2006/relationships/hyperlink" Target="mailto:sbarclay@atis.org" TargetMode="External"/><Relationship Id="rId15" Type="http://schemas.openxmlformats.org/officeDocument/2006/relationships/hyperlink" Target="mailto:takahashi@ttc.or.jp" TargetMode="External"/><Relationship Id="rId10" Type="http://schemas.openxmlformats.org/officeDocument/2006/relationships/hyperlink" Target="mailto:cblum@tiaonline.org" TargetMode="External"/><Relationship Id="rId4" Type="http://schemas.openxmlformats.org/officeDocument/2006/relationships/hyperlink" Target="mailto:smiller@atis.org" TargetMode="External"/><Relationship Id="rId9" Type="http://schemas.openxmlformats.org/officeDocument/2006/relationships/hyperlink" Target="mailto:adrian.scrase@etsi.org" TargetMode="External"/><Relationship Id="rId14" Type="http://schemas.openxmlformats.org/officeDocument/2006/relationships/hyperlink" Target="mailto:ftomita@ttc.or.jp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685800" y="2339975"/>
            <a:ext cx="7772400" cy="1470025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3300"/>
                </a:solidFill>
              </a:rPr>
              <a:t>[Global Initiative for]</a:t>
            </a:r>
            <a:r>
              <a:rPr lang="en-US" smtClean="0"/>
              <a:t> </a:t>
            </a:r>
            <a:br>
              <a:rPr lang="en-US" smtClean="0"/>
            </a:br>
            <a:r>
              <a:rPr lang="en-US" smtClean="0">
                <a:solidFill>
                  <a:schemeClr val="hlink"/>
                </a:solidFill>
              </a:rPr>
              <a:t>one</a:t>
            </a:r>
            <a:r>
              <a:rPr lang="en-US" smtClean="0"/>
              <a:t>M2M Standardization</a:t>
            </a:r>
          </a:p>
        </p:txBody>
      </p:sp>
      <p:sp>
        <p:nvSpPr>
          <p:cNvPr id="15362" name="Subtitle 2"/>
          <p:cNvSpPr txBox="1">
            <a:spLocks/>
          </p:cNvSpPr>
          <p:nvPr/>
        </p:nvSpPr>
        <p:spPr bwMode="auto">
          <a:xfrm>
            <a:off x="1403350" y="4292600"/>
            <a:ext cx="6400800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3200" i="1">
                <a:latin typeface="Calibri" pitchFamily="34" charset="0"/>
              </a:rPr>
              <a:t>better together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319338" y="568325"/>
            <a:ext cx="52514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Editors note:</a:t>
            </a:r>
          </a:p>
          <a:p>
            <a:r>
              <a:rPr lang="en-US">
                <a:solidFill>
                  <a:srgbClr val="FF3300"/>
                </a:solidFill>
              </a:rPr>
              <a:t>[Text in red within square brackets: To be deleted]</a:t>
            </a:r>
          </a:p>
          <a:p>
            <a:r>
              <a:rPr lang="en-US">
                <a:solidFill>
                  <a:schemeClr val="hlink"/>
                </a:solidFill>
              </a:rPr>
              <a:t>Text in blue: New inserted text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50813" y="1447800"/>
            <a:ext cx="4727575" cy="46640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Proposed Structure</a:t>
            </a:r>
            <a:endParaRPr lang="en-US" sz="4000" i="1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8388" y="1447800"/>
            <a:ext cx="4103687" cy="4664075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 smtClean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Steering Committee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 dirty="0" smtClean="0">
                <a:solidFill>
                  <a:schemeClr val="bg1"/>
                </a:solidFill>
              </a:rPr>
              <a:t>Manages Work Scope and Vision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 dirty="0" smtClean="0">
                <a:solidFill>
                  <a:schemeClr val="bg1"/>
                </a:solidFill>
              </a:rPr>
              <a:t>Develops and Maintains Working Procedures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 dirty="0" smtClean="0">
                <a:solidFill>
                  <a:schemeClr val="bg1"/>
                </a:solidFill>
              </a:rPr>
              <a:t>Organizational Oversight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Technical Plenary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 dirty="0" smtClean="0">
                <a:solidFill>
                  <a:schemeClr val="bg1"/>
                </a:solidFill>
              </a:rPr>
              <a:t>Technical Program Management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 dirty="0" smtClean="0">
                <a:solidFill>
                  <a:schemeClr val="bg1"/>
                </a:solidFill>
              </a:rPr>
              <a:t>Technical Oversight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 dirty="0" smtClean="0">
                <a:solidFill>
                  <a:schemeClr val="bg1"/>
                </a:solidFill>
              </a:rPr>
              <a:t>Responsible for standard work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38629" y="1633524"/>
            <a:ext cx="1246752" cy="646331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Steering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Committee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44639" y="2985488"/>
            <a:ext cx="1834734" cy="369332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latin typeface="+mn-lt"/>
                <a:cs typeface="+mn-cs"/>
              </a:rPr>
              <a:t>Technical Plenary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4469" y="4131381"/>
            <a:ext cx="1002133" cy="646331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00B050"/>
                </a:solidFill>
                <a:latin typeface="+mn-lt"/>
                <a:cs typeface="+mn-cs"/>
              </a:rPr>
              <a:t>Working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00B050"/>
                </a:solidFill>
                <a:latin typeface="+mn-lt"/>
                <a:cs typeface="+mn-cs"/>
              </a:rPr>
              <a:t>Group 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64216" y="4146124"/>
            <a:ext cx="1002133" cy="646331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00B050"/>
                </a:solidFill>
                <a:latin typeface="+mn-lt"/>
                <a:cs typeface="+mn-cs"/>
              </a:rPr>
              <a:t>Working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00B050"/>
                </a:solidFill>
                <a:latin typeface="+mn-lt"/>
                <a:cs typeface="+mn-cs"/>
              </a:rPr>
              <a:t>Group 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34677" y="4146124"/>
            <a:ext cx="989950" cy="646331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00B050"/>
                </a:solidFill>
                <a:latin typeface="+mn-lt"/>
                <a:cs typeface="+mn-cs"/>
              </a:rPr>
              <a:t>Working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00B050"/>
                </a:solidFill>
                <a:latin typeface="+mn-lt"/>
                <a:cs typeface="+mn-cs"/>
              </a:rPr>
              <a:t>Group </a:t>
            </a:r>
            <a:r>
              <a:rPr lang="en-US" b="1" i="1" dirty="0">
                <a:solidFill>
                  <a:srgbClr val="00B050"/>
                </a:solidFill>
                <a:latin typeface="+mn-lt"/>
                <a:cs typeface="+mn-cs"/>
              </a:rPr>
              <a:t>N</a:t>
            </a:r>
            <a:endParaRPr lang="en-US" b="1" i="1" strike="sngStrike" dirty="0">
              <a:solidFill>
                <a:srgbClr val="00B050"/>
              </a:solidFill>
              <a:latin typeface="+mn-lt"/>
              <a:cs typeface="+mn-cs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2262188" y="2287588"/>
            <a:ext cx="3175" cy="6953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62188" y="3359150"/>
            <a:ext cx="0" cy="4841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2262188" y="3836988"/>
            <a:ext cx="0" cy="3016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35025" y="3843338"/>
            <a:ext cx="11620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997075" y="3843338"/>
            <a:ext cx="2032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41754" y="5210498"/>
            <a:ext cx="4381712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A </a:t>
            </a:r>
            <a:r>
              <a:rPr lang="en-US" b="1" i="1" dirty="0">
                <a:latin typeface="+mn-lt"/>
                <a:cs typeface="+mn-cs"/>
              </a:rPr>
              <a:t>simple</a:t>
            </a:r>
            <a:r>
              <a:rPr lang="en-US" dirty="0">
                <a:latin typeface="+mn-lt"/>
                <a:cs typeface="+mn-cs"/>
              </a:rPr>
              <a:t> and </a:t>
            </a:r>
            <a:r>
              <a:rPr lang="en-US" b="1" i="1" dirty="0">
                <a:latin typeface="+mn-lt"/>
                <a:cs typeface="+mn-cs"/>
              </a:rPr>
              <a:t>effective</a:t>
            </a:r>
            <a:r>
              <a:rPr lang="en-US" dirty="0">
                <a:latin typeface="+mn-lt"/>
                <a:cs typeface="+mn-cs"/>
              </a:rPr>
              <a:t> operational structure.</a:t>
            </a:r>
            <a:endParaRPr lang="en-US" strike="sngStrike" dirty="0">
              <a:latin typeface="+mn-lt"/>
              <a:cs typeface="+mn-cs"/>
            </a:endParaRPr>
          </a:p>
        </p:txBody>
      </p:sp>
      <p:sp>
        <p:nvSpPr>
          <p:cNvPr id="24599" name="TextBox 26"/>
          <p:cNvSpPr txBox="1">
            <a:spLocks noChangeArrowheads="1"/>
          </p:cNvSpPr>
          <p:nvPr/>
        </p:nvSpPr>
        <p:spPr bwMode="auto">
          <a:xfrm>
            <a:off x="2911475" y="4238625"/>
            <a:ext cx="3984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…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H="1" flipV="1">
            <a:off x="4014788" y="3849688"/>
            <a:ext cx="0" cy="2889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847725" y="3835400"/>
            <a:ext cx="0" cy="2889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2977A2-6960-4AC8-BAE7-82F847FF8857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82000" cy="5638800"/>
          </a:xfrm>
        </p:spPr>
        <p:txBody>
          <a:bodyPr/>
          <a:lstStyle/>
          <a:p>
            <a:pPr eaLnBrk="1" hangingPunct="1">
              <a:lnSpc>
                <a:spcPts val="2000"/>
              </a:lnSpc>
            </a:pPr>
            <a:r>
              <a:rPr lang="en-US" altLang="ko-KR" sz="2200" smtClean="0"/>
              <a:t>Manages Work Scope and Vision</a:t>
            </a:r>
          </a:p>
          <a:p>
            <a:pPr lvl="1" eaLnBrk="1" hangingPunct="1">
              <a:lnSpc>
                <a:spcPts val="2000"/>
              </a:lnSpc>
            </a:pPr>
            <a:r>
              <a:rPr lang="en-US" altLang="ko-KR" sz="1800" smtClean="0"/>
              <a:t>Approves Terms of Reference (ToR)</a:t>
            </a:r>
          </a:p>
          <a:p>
            <a:pPr lvl="1" eaLnBrk="1" hangingPunct="1">
              <a:lnSpc>
                <a:spcPts val="2000"/>
              </a:lnSpc>
            </a:pPr>
            <a:r>
              <a:rPr lang="en-US" altLang="ko-KR" sz="1800" smtClean="0"/>
              <a:t>Approves scope of Technical Plenary</a:t>
            </a:r>
          </a:p>
          <a:p>
            <a:pPr eaLnBrk="1" hangingPunct="1">
              <a:lnSpc>
                <a:spcPts val="2000"/>
              </a:lnSpc>
            </a:pPr>
            <a:endParaRPr lang="en-US" altLang="ko-KR" sz="2200" smtClean="0"/>
          </a:p>
          <a:p>
            <a:pPr eaLnBrk="1" hangingPunct="1">
              <a:lnSpc>
                <a:spcPts val="2000"/>
              </a:lnSpc>
            </a:pPr>
            <a:r>
              <a:rPr lang="en-US" altLang="ko-KR" sz="2200" smtClean="0"/>
              <a:t>Develops and Maintains Working Procedures</a:t>
            </a:r>
          </a:p>
          <a:p>
            <a:pPr lvl="1" eaLnBrk="1" hangingPunct="1">
              <a:lnSpc>
                <a:spcPts val="2000"/>
              </a:lnSpc>
            </a:pPr>
            <a:r>
              <a:rPr lang="en-US" altLang="ko-KR" sz="1800" smtClean="0"/>
              <a:t>Defines procedures for resolving deadlocks at technical plenary level</a:t>
            </a:r>
          </a:p>
          <a:p>
            <a:pPr lvl="1" eaLnBrk="1" hangingPunct="1">
              <a:lnSpc>
                <a:spcPts val="2000"/>
              </a:lnSpc>
            </a:pPr>
            <a:r>
              <a:rPr lang="en-US" altLang="ko-KR" sz="1800" smtClean="0"/>
              <a:t>Develops and maintains style guidelines and documentation procedures</a:t>
            </a:r>
          </a:p>
          <a:p>
            <a:pPr eaLnBrk="1" hangingPunct="1">
              <a:lnSpc>
                <a:spcPts val="2000"/>
              </a:lnSpc>
            </a:pPr>
            <a:endParaRPr lang="en-US" altLang="ko-KR" sz="2200" smtClean="0"/>
          </a:p>
          <a:p>
            <a:pPr eaLnBrk="1" hangingPunct="1">
              <a:lnSpc>
                <a:spcPts val="2000"/>
              </a:lnSpc>
            </a:pPr>
            <a:r>
              <a:rPr lang="en-US" altLang="ko-KR" sz="2200" smtClean="0"/>
              <a:t>Organizational Oversight</a:t>
            </a:r>
          </a:p>
          <a:p>
            <a:pPr lvl="1" eaLnBrk="1" hangingPunct="1">
              <a:lnSpc>
                <a:spcPts val="2000"/>
              </a:lnSpc>
            </a:pPr>
            <a:r>
              <a:rPr lang="en-US" altLang="ko-KR" sz="1800" smtClean="0"/>
              <a:t>Elects Steering Committee leadership</a:t>
            </a:r>
          </a:p>
          <a:p>
            <a:pPr lvl="1" eaLnBrk="1" hangingPunct="1">
              <a:lnSpc>
                <a:spcPts val="2000"/>
              </a:lnSpc>
            </a:pPr>
            <a:r>
              <a:rPr lang="en-US" altLang="ko-KR" sz="1800" smtClean="0"/>
              <a:t>Develops and manages budget</a:t>
            </a:r>
          </a:p>
          <a:p>
            <a:pPr lvl="1" eaLnBrk="1" hangingPunct="1">
              <a:lnSpc>
                <a:spcPts val="2000"/>
              </a:lnSpc>
            </a:pPr>
            <a:r>
              <a:rPr lang="en-US" altLang="ko-KR" sz="1800" smtClean="0"/>
              <a:t>Manages support functions</a:t>
            </a:r>
          </a:p>
          <a:p>
            <a:pPr lvl="1" eaLnBrk="1" hangingPunct="1">
              <a:lnSpc>
                <a:spcPts val="2000"/>
              </a:lnSpc>
            </a:pPr>
            <a:r>
              <a:rPr lang="en-US" altLang="ko-KR" sz="1800" smtClean="0"/>
              <a:t>Handles marketing and public relationship</a:t>
            </a:r>
          </a:p>
          <a:p>
            <a:pPr lvl="1" eaLnBrk="1" hangingPunct="1">
              <a:lnSpc>
                <a:spcPts val="2000"/>
              </a:lnSpc>
            </a:pPr>
            <a:r>
              <a:rPr lang="en-US" altLang="ko-KR" sz="1800" smtClean="0"/>
              <a:t>Approves new liaison relationships</a:t>
            </a:r>
          </a:p>
          <a:p>
            <a:pPr lvl="1" eaLnBrk="1" hangingPunct="1">
              <a:lnSpc>
                <a:spcPts val="2000"/>
              </a:lnSpc>
            </a:pPr>
            <a:r>
              <a:rPr lang="en-US" altLang="ko-KR" sz="1800" smtClean="0"/>
              <a:t>Deals with other organizational issues as they arise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50282B-16B6-45B2-A4A3-D888C4159B25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2560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lnSpc>
                <a:spcPts val="4000"/>
              </a:lnSpc>
            </a:pPr>
            <a:r>
              <a:rPr lang="en-US" sz="4000" smtClean="0"/>
              <a:t>Possible Responsibilities of the </a:t>
            </a:r>
            <a:r>
              <a:rPr lang="en-US" sz="4000" smtClean="0">
                <a:solidFill>
                  <a:schemeClr val="hlink"/>
                </a:solidFill>
              </a:rPr>
              <a:t>oneM2M</a:t>
            </a:r>
            <a:r>
              <a:rPr lang="en-US" sz="4000" smtClean="0"/>
              <a:t> Steering Committee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82000" cy="5715000"/>
          </a:xfrm>
        </p:spPr>
        <p:txBody>
          <a:bodyPr/>
          <a:lstStyle/>
          <a:p>
            <a:pPr eaLnBrk="1" hangingPunct="1"/>
            <a:r>
              <a:rPr lang="en-US" sz="3000" smtClean="0"/>
              <a:t>Technical Program Management</a:t>
            </a:r>
          </a:p>
          <a:p>
            <a:pPr lvl="1" eaLnBrk="1" hangingPunct="1"/>
            <a:r>
              <a:rPr lang="en-US" altLang="ko-KR" sz="2200" smtClean="0"/>
              <a:t>Manages and approves technical program, including Work Items and Study Items (scope, timescale, responsible groups)</a:t>
            </a:r>
          </a:p>
          <a:p>
            <a:pPr lvl="1" eaLnBrk="1" hangingPunct="1"/>
            <a:r>
              <a:rPr lang="en-US" altLang="ko-KR" sz="2200" smtClean="0"/>
              <a:t>Approves specifications and changes</a:t>
            </a:r>
          </a:p>
          <a:p>
            <a:pPr lvl="1" eaLnBrk="1" hangingPunct="1"/>
            <a:r>
              <a:rPr lang="en-US" altLang="ko-KR" sz="2200" smtClean="0"/>
              <a:t>Creates and approves Working Groups (WGs) and Ad Hoc Groups (AHGs) as needed</a:t>
            </a:r>
          </a:p>
          <a:p>
            <a:pPr eaLnBrk="1" hangingPunct="1"/>
            <a:endParaRPr lang="en-US" sz="3000" smtClean="0"/>
          </a:p>
          <a:p>
            <a:pPr eaLnBrk="1" hangingPunct="1"/>
            <a:r>
              <a:rPr lang="en-US" sz="3000" smtClean="0"/>
              <a:t>Technical Oversight</a:t>
            </a:r>
          </a:p>
          <a:p>
            <a:pPr lvl="1" eaLnBrk="1" hangingPunct="1"/>
            <a:r>
              <a:rPr lang="en-US" altLang="ko-KR" sz="2200" smtClean="0"/>
              <a:t>Elects leadership</a:t>
            </a:r>
          </a:p>
          <a:p>
            <a:pPr lvl="1" eaLnBrk="1" hangingPunct="1"/>
            <a:r>
              <a:rPr lang="en-US" altLang="ko-KR" sz="2200" smtClean="0"/>
              <a:t>Approves Terms of Reference (ToR) and scope of WGs and AHGs</a:t>
            </a:r>
          </a:p>
          <a:p>
            <a:pPr lvl="1" eaLnBrk="1" hangingPunct="1"/>
            <a:r>
              <a:rPr lang="en-US" sz="2200" smtClean="0"/>
              <a:t>Coordination of WG work and resolution of issues</a:t>
            </a:r>
            <a:endParaRPr lang="en-US" altLang="ko-KR" sz="220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D63144-A145-454E-860E-5A61D077520B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26627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lnSpc>
                <a:spcPts val="4000"/>
              </a:lnSpc>
            </a:pPr>
            <a:r>
              <a:rPr lang="en-US" sz="4000" smtClean="0"/>
              <a:t>Possible Responsibilities of the </a:t>
            </a:r>
            <a:r>
              <a:rPr lang="en-US" sz="4000" smtClean="0">
                <a:solidFill>
                  <a:schemeClr val="hlink"/>
                </a:solidFill>
              </a:rPr>
              <a:t>oneM2M</a:t>
            </a:r>
            <a:r>
              <a:rPr lang="en-US" sz="4000" smtClean="0"/>
              <a:t> Technical Plenary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/>
          <a:lstStyle/>
          <a:p>
            <a:pPr eaLnBrk="1" hangingPunct="1"/>
            <a:r>
              <a:rPr lang="en-US" sz="1900" smtClean="0"/>
              <a:t>Organizations</a:t>
            </a:r>
          </a:p>
          <a:p>
            <a:pPr lvl="1" eaLnBrk="1" hangingPunct="1"/>
            <a:r>
              <a:rPr lang="en-US" sz="1800" smtClean="0"/>
              <a:t>ICT/Telecom SDOs</a:t>
            </a:r>
          </a:p>
          <a:p>
            <a:pPr lvl="1" eaLnBrk="1" hangingPunct="1"/>
            <a:r>
              <a:rPr lang="en-US" sz="1800" smtClean="0"/>
              <a:t>Others standards and specifications setting organizations</a:t>
            </a:r>
          </a:p>
          <a:p>
            <a:pPr lvl="1" eaLnBrk="1" hangingPunct="1"/>
            <a:r>
              <a:rPr lang="en-US" sz="1800" smtClean="0"/>
              <a:t>Industry groups</a:t>
            </a:r>
          </a:p>
          <a:p>
            <a:pPr lvl="1" eaLnBrk="1" hangingPunct="1"/>
            <a:r>
              <a:rPr lang="en-US" sz="1800" smtClean="0"/>
              <a:t>Associations</a:t>
            </a:r>
          </a:p>
          <a:p>
            <a:pPr lvl="1" eaLnBrk="1" hangingPunct="1"/>
            <a:r>
              <a:rPr lang="en-US" sz="1800" smtClean="0"/>
              <a:t>Specific technology organizations</a:t>
            </a:r>
          </a:p>
          <a:p>
            <a:pPr eaLnBrk="1" hangingPunct="1"/>
            <a:r>
              <a:rPr lang="en-US" sz="1900" smtClean="0"/>
              <a:t>Individual Companies</a:t>
            </a:r>
          </a:p>
          <a:p>
            <a:pPr lvl="1" eaLnBrk="1" hangingPunct="1"/>
            <a:r>
              <a:rPr lang="en-US" sz="1800" smtClean="0"/>
              <a:t>Service Providers (e.g., M2M SPs, Telecom SPs, Service Layer SPs)</a:t>
            </a:r>
          </a:p>
          <a:p>
            <a:pPr lvl="1" eaLnBrk="1" hangingPunct="1"/>
            <a:r>
              <a:rPr lang="en-US" sz="1800" smtClean="0"/>
              <a:t>M2M service users (e.g., Utilities)</a:t>
            </a:r>
          </a:p>
          <a:p>
            <a:pPr lvl="1" eaLnBrk="1" hangingPunct="1"/>
            <a:r>
              <a:rPr lang="en-US" sz="1800" smtClean="0"/>
              <a:t>Vendors (e.g., M2M Application Providers)</a:t>
            </a:r>
          </a:p>
          <a:p>
            <a:pPr eaLnBrk="1" hangingPunct="1"/>
            <a:r>
              <a:rPr lang="en-US" sz="1900" smtClean="0"/>
              <a:t>Regional/Country Governmental Entities</a:t>
            </a:r>
          </a:p>
          <a:p>
            <a:pPr eaLnBrk="1" hangingPunct="1"/>
            <a:r>
              <a:rPr lang="en-US" sz="1900" smtClean="0"/>
              <a:t>Participation needs to:</a:t>
            </a:r>
          </a:p>
          <a:p>
            <a:pPr lvl="1" eaLnBrk="1" hangingPunct="1"/>
            <a:r>
              <a:rPr lang="en-US" sz="1900" smtClean="0"/>
              <a:t>Be open and well balanced</a:t>
            </a:r>
          </a:p>
          <a:p>
            <a:pPr lvl="1" eaLnBrk="1" hangingPunct="1"/>
            <a:r>
              <a:rPr lang="en-US" sz="1900" smtClean="0"/>
              <a:t>Provide opportunities for various levels of participation</a:t>
            </a:r>
          </a:p>
          <a:p>
            <a:pPr lvl="1" eaLnBrk="1" hangingPunct="1"/>
            <a:r>
              <a:rPr lang="en-US" sz="1900" smtClean="0"/>
              <a:t>Accommodate companies and organizations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AA404F-C2C6-4099-912C-B196E8CFCC5F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27651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Target Participation </a:t>
            </a:r>
            <a:r>
              <a:rPr lang="en-US" sz="4000" smtClean="0">
                <a:solidFill>
                  <a:schemeClr val="hlink"/>
                </a:solidFill>
              </a:rPr>
              <a:t>in oneM2M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9D3F29-5F12-4736-BD37-21918645F9D5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28674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Invitation</a:t>
            </a:r>
            <a:endParaRPr lang="en-US" sz="4000" i="1" u="sng" smtClean="0"/>
          </a:p>
        </p:txBody>
      </p:sp>
      <p:sp>
        <p:nvSpPr>
          <p:cNvPr id="28675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/>
          <a:lstStyle/>
          <a:p>
            <a:pPr eaLnBrk="1" hangingPunct="1"/>
            <a:r>
              <a:rPr lang="en-US" smtClean="0"/>
              <a:t>To realize the vision for </a:t>
            </a:r>
            <a:r>
              <a:rPr lang="en-US" smtClean="0">
                <a:solidFill>
                  <a:srgbClr val="FF3300"/>
                </a:solidFill>
              </a:rPr>
              <a:t>[a Global Initiative for]</a:t>
            </a:r>
            <a:r>
              <a:rPr lang="en-US" smtClean="0"/>
              <a:t> </a:t>
            </a:r>
            <a:r>
              <a:rPr lang="en-US" smtClean="0">
                <a:solidFill>
                  <a:schemeClr val="hlink"/>
                </a:solidFill>
              </a:rPr>
              <a:t>one</a:t>
            </a:r>
            <a:r>
              <a:rPr lang="en-US" smtClean="0"/>
              <a:t>M2M Standardization, all interested parties are invited to help formulate, at a minimum, its:</a:t>
            </a:r>
          </a:p>
          <a:p>
            <a:pPr lvl="1" eaLnBrk="1" hangingPunct="1"/>
            <a:r>
              <a:rPr lang="en-US" smtClean="0"/>
              <a:t>Scope</a:t>
            </a:r>
          </a:p>
          <a:p>
            <a:pPr lvl="1" eaLnBrk="1" hangingPunct="1"/>
            <a:r>
              <a:rPr lang="en-US" smtClean="0"/>
              <a:t>Objectives</a:t>
            </a:r>
          </a:p>
          <a:p>
            <a:pPr lvl="1" eaLnBrk="1" hangingPunct="1"/>
            <a:r>
              <a:rPr lang="en-US" smtClean="0"/>
              <a:t>Structure</a:t>
            </a:r>
          </a:p>
          <a:p>
            <a:pPr lvl="1" eaLnBrk="1" hangingPunct="1"/>
            <a:r>
              <a:rPr lang="en-US" smtClean="0"/>
              <a:t>Participation</a:t>
            </a:r>
          </a:p>
          <a:p>
            <a:pPr lvl="1" eaLnBrk="1" hangingPunct="1"/>
            <a:r>
              <a:rPr lang="en-US" smtClean="0"/>
              <a:t>Rules</a:t>
            </a:r>
          </a:p>
          <a:p>
            <a:pPr lvl="1" eaLnBrk="1" hangingPunct="1"/>
            <a:r>
              <a:rPr lang="en-US" smtClean="0"/>
              <a:t>Procedures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Content Placeholder 2"/>
          <p:cNvSpPr>
            <a:spLocks noGrp="1"/>
          </p:cNvSpPr>
          <p:nvPr>
            <p:ph idx="1"/>
          </p:nvPr>
        </p:nvSpPr>
        <p:spPr>
          <a:xfrm>
            <a:off x="457200" y="1036638"/>
            <a:ext cx="8229600" cy="5211762"/>
          </a:xfrm>
        </p:spPr>
        <p:txBody>
          <a:bodyPr/>
          <a:lstStyle/>
          <a:p>
            <a:pPr eaLnBrk="1" latinLnBrk="1" hangingPunct="1">
              <a:spcBef>
                <a:spcPct val="0"/>
              </a:spcBef>
            </a:pPr>
            <a:r>
              <a:rPr lang="en-US" altLang="ko-KR" smtClean="0">
                <a:cs typeface="Arial" charset="0"/>
              </a:rPr>
              <a:t>Your input is needed</a:t>
            </a:r>
          </a:p>
          <a:p>
            <a:pPr lvl="1" eaLnBrk="1" latinLnBrk="1" hangingPunct="1">
              <a:spcBef>
                <a:spcPct val="0"/>
              </a:spcBef>
            </a:pPr>
            <a:r>
              <a:rPr lang="en-US" altLang="ko-KR" smtClean="0">
                <a:cs typeface="Arial" charset="0"/>
              </a:rPr>
              <a:t>How does your organization view this proposal?</a:t>
            </a:r>
          </a:p>
          <a:p>
            <a:pPr lvl="1" eaLnBrk="1" latinLnBrk="1" hangingPunct="1">
              <a:spcBef>
                <a:spcPct val="0"/>
              </a:spcBef>
            </a:pPr>
            <a:r>
              <a:rPr lang="en-US" altLang="ko-KR" smtClean="0">
                <a:cs typeface="Arial" charset="0"/>
              </a:rPr>
              <a:t>What would encourage your organization to participate?</a:t>
            </a:r>
          </a:p>
          <a:p>
            <a:pPr eaLnBrk="1" hangingPunct="1"/>
            <a:r>
              <a:rPr lang="en-US" smtClean="0">
                <a:ea typeface="맑은 고딕" pitchFamily="34" charset="-127"/>
                <a:cs typeface="Arial" charset="0"/>
              </a:rPr>
              <a:t>You are invited to attend the </a:t>
            </a:r>
            <a:r>
              <a:rPr lang="en-US" smtClean="0">
                <a:solidFill>
                  <a:schemeClr val="hlink"/>
                </a:solidFill>
                <a:ea typeface="맑은 고딕" pitchFamily="34" charset="-127"/>
                <a:cs typeface="Arial" charset="0"/>
              </a:rPr>
              <a:t>next oneM2M</a:t>
            </a:r>
            <a:r>
              <a:rPr lang="en-US" smtClean="0">
                <a:ea typeface="맑은 고딕" pitchFamily="34" charset="-127"/>
                <a:cs typeface="Arial" charset="0"/>
              </a:rPr>
              <a:t> meeting </a:t>
            </a:r>
            <a:r>
              <a:rPr lang="en-US" smtClean="0">
                <a:solidFill>
                  <a:srgbClr val="FF3300"/>
                </a:solidFill>
                <a:ea typeface="맑은 고딕" pitchFamily="34" charset="-127"/>
                <a:cs typeface="Arial" charset="0"/>
              </a:rPr>
              <a:t>[planned on this Initiative]</a:t>
            </a:r>
            <a:r>
              <a:rPr lang="en-US" smtClean="0">
                <a:ea typeface="맑은 고딕" pitchFamily="34" charset="-127"/>
                <a:cs typeface="Arial" charset="0"/>
              </a:rPr>
              <a:t> in </a:t>
            </a:r>
            <a:r>
              <a:rPr lang="en-US" smtClean="0">
                <a:solidFill>
                  <a:schemeClr val="hlink"/>
                </a:solidFill>
                <a:ea typeface="맑은 고딕" pitchFamily="34" charset="-127"/>
                <a:cs typeface="Arial" charset="0"/>
              </a:rPr>
              <a:t>Tokyo</a:t>
            </a:r>
            <a:r>
              <a:rPr lang="en-US" smtClean="0">
                <a:ea typeface="맑은 고딕" pitchFamily="34" charset="-127"/>
                <a:cs typeface="Arial" charset="0"/>
              </a:rPr>
              <a:t> </a:t>
            </a:r>
            <a:r>
              <a:rPr lang="en-US" smtClean="0">
                <a:solidFill>
                  <a:srgbClr val="FF3300"/>
                </a:solidFill>
                <a:ea typeface="맑은 고딕" pitchFamily="34" charset="-127"/>
                <a:cs typeface="Arial" charset="0"/>
              </a:rPr>
              <a:t>[Berlin]</a:t>
            </a:r>
            <a:r>
              <a:rPr lang="en-US" smtClean="0">
                <a:ea typeface="맑은 고딕" pitchFamily="34" charset="-127"/>
                <a:cs typeface="Arial" charset="0"/>
              </a:rPr>
              <a:t>, </a:t>
            </a:r>
            <a:r>
              <a:rPr lang="en-US" smtClean="0">
                <a:solidFill>
                  <a:schemeClr val="hlink"/>
                </a:solidFill>
                <a:ea typeface="맑은 고딕" pitchFamily="34" charset="-127"/>
                <a:cs typeface="Arial" charset="0"/>
              </a:rPr>
              <a:t>28-29 March 2012</a:t>
            </a:r>
            <a:r>
              <a:rPr lang="en-US" smtClean="0">
                <a:ea typeface="맑은 고딕" pitchFamily="34" charset="-127"/>
                <a:cs typeface="Arial" charset="0"/>
              </a:rPr>
              <a:t> </a:t>
            </a:r>
            <a:r>
              <a:rPr lang="en-US" smtClean="0">
                <a:solidFill>
                  <a:srgbClr val="FF3300"/>
                </a:solidFill>
                <a:ea typeface="맑은 고딕" pitchFamily="34" charset="-127"/>
                <a:cs typeface="Arial" charset="0"/>
              </a:rPr>
              <a:t>[15-16 December 2011]</a:t>
            </a:r>
          </a:p>
          <a:p>
            <a:pPr lvl="1" eaLnBrk="1" hangingPunct="1"/>
            <a:r>
              <a:rPr lang="en-US" smtClean="0">
                <a:ea typeface="맑은 고딕" pitchFamily="34" charset="-127"/>
                <a:cs typeface="Arial" charset="0"/>
              </a:rPr>
              <a:t>Additional future opportunities to be scheduled</a:t>
            </a:r>
          </a:p>
          <a:p>
            <a:pPr eaLnBrk="1" hangingPunct="1"/>
            <a:r>
              <a:rPr lang="en-US" smtClean="0">
                <a:ea typeface="맑은 고딕" pitchFamily="34" charset="-127"/>
                <a:cs typeface="Arial" charset="0"/>
              </a:rPr>
              <a:t>We are seeking your support to develop and launch the </a:t>
            </a:r>
            <a:r>
              <a:rPr lang="en-US" smtClean="0">
                <a:solidFill>
                  <a:schemeClr val="hlink"/>
                </a:solidFill>
                <a:ea typeface="맑은 고딕" pitchFamily="34" charset="-127"/>
                <a:cs typeface="Arial" charset="0"/>
              </a:rPr>
              <a:t>oneM2M</a:t>
            </a:r>
            <a:r>
              <a:rPr lang="en-US" smtClean="0">
                <a:ea typeface="맑은 고딕" pitchFamily="34" charset="-127"/>
                <a:cs typeface="Arial" charset="0"/>
              </a:rPr>
              <a:t> </a:t>
            </a:r>
            <a:r>
              <a:rPr lang="en-US" smtClean="0">
                <a:solidFill>
                  <a:srgbClr val="FF3300"/>
                </a:solidFill>
                <a:ea typeface="맑은 고딕" pitchFamily="34" charset="-127"/>
                <a:cs typeface="Arial" charset="0"/>
              </a:rPr>
              <a:t>[Initiative]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3123C9-AAE8-4BE8-8088-27B3A3885501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29699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Next Steps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22275" y="1066800"/>
            <a:ext cx="8493125" cy="5486400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200" dirty="0" smtClean="0"/>
              <a:t>This document is supported by the following SDOs: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dirty="0" smtClean="0"/>
              <a:t>ARIB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 dirty="0" smtClean="0"/>
              <a:t>Contact:  Kohei Satoh (</a:t>
            </a:r>
            <a:r>
              <a:rPr lang="en-US" sz="1800" dirty="0" smtClean="0">
                <a:hlinkClick r:id="rId2"/>
              </a:rPr>
              <a:t>satoh@arib.or.jp</a:t>
            </a:r>
            <a:r>
              <a:rPr lang="en-US" sz="1800" dirty="0" smtClean="0"/>
              <a:t>), Masaaki Koga (</a:t>
            </a:r>
            <a:r>
              <a:rPr lang="en-US" sz="1800" dirty="0" smtClean="0">
                <a:hlinkClick r:id="rId3"/>
              </a:rPr>
              <a:t>koga@kddi.com</a:t>
            </a:r>
            <a:r>
              <a:rPr lang="en-US" sz="1800" dirty="0" smtClean="0"/>
              <a:t>)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dirty="0" smtClean="0"/>
              <a:t>ATIS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 dirty="0" smtClean="0"/>
              <a:t>Contact:  Susan Miller (</a:t>
            </a:r>
            <a:r>
              <a:rPr lang="en-US" sz="1800" dirty="0" smtClean="0">
                <a:hlinkClick r:id="rId4"/>
              </a:rPr>
              <a:t>smiller@atis.org</a:t>
            </a:r>
            <a:r>
              <a:rPr lang="en-US" sz="1800" dirty="0" smtClean="0"/>
              <a:t>), Steve Barclay (</a:t>
            </a:r>
            <a:r>
              <a:rPr lang="en-US" sz="1800" dirty="0" smtClean="0">
                <a:hlinkClick r:id="rId5"/>
              </a:rPr>
              <a:t>sbarclay@atis.org</a:t>
            </a:r>
            <a:r>
              <a:rPr lang="en-US" sz="1800" dirty="0" smtClean="0"/>
              <a:t>)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sz="2200" dirty="0" smtClean="0"/>
              <a:t>CCSA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 dirty="0" smtClean="0"/>
              <a:t>Contact:  Thomas </a:t>
            </a:r>
            <a:r>
              <a:rPr lang="en-US" sz="1800" dirty="0"/>
              <a:t>Li (</a:t>
            </a:r>
            <a:r>
              <a:rPr lang="en-US" sz="1800" dirty="0" smtClean="0">
                <a:hlinkClick r:id="rId6"/>
              </a:rPr>
              <a:t>thomas.lili@huawei.com</a:t>
            </a:r>
            <a:r>
              <a:rPr lang="en-US" sz="1800" dirty="0" smtClean="0"/>
              <a:t>), </a:t>
            </a:r>
            <a:r>
              <a:rPr lang="en-US" sz="1800" dirty="0" err="1" smtClean="0"/>
              <a:t>Shizhuo</a:t>
            </a:r>
            <a:r>
              <a:rPr lang="en-US" sz="1800" dirty="0" smtClean="0"/>
              <a:t> </a:t>
            </a:r>
            <a:r>
              <a:rPr lang="en-US" sz="1800" dirty="0"/>
              <a:t>Zhao (</a:t>
            </a:r>
            <a:r>
              <a:rPr lang="en-US" sz="1800" dirty="0" smtClean="0">
                <a:hlinkClick r:id="rId7"/>
              </a:rPr>
              <a:t>zhaosz@ccsa.org.cn</a:t>
            </a:r>
            <a:r>
              <a:rPr lang="en-US" sz="1800" dirty="0" smtClean="0"/>
              <a:t>) </a:t>
            </a:r>
            <a:endParaRPr lang="en-US" sz="18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dirty="0" smtClean="0"/>
              <a:t>ETSI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 dirty="0" smtClean="0"/>
              <a:t>Contact:  Joachim </a:t>
            </a:r>
            <a:r>
              <a:rPr lang="en-US" sz="1800" dirty="0"/>
              <a:t>Koss (</a:t>
            </a:r>
            <a:r>
              <a:rPr lang="en-US" sz="1800" dirty="0" smtClean="0">
                <a:hlinkClick r:id="rId8"/>
              </a:rPr>
              <a:t>joachim.koss@cinterion.com</a:t>
            </a:r>
            <a:r>
              <a:rPr lang="en-US" sz="1800" dirty="0" smtClean="0"/>
              <a:t>), Adrian </a:t>
            </a:r>
            <a:r>
              <a:rPr lang="en-US" sz="1800" dirty="0" err="1" smtClean="0"/>
              <a:t>Scrase</a:t>
            </a:r>
            <a:r>
              <a:rPr lang="en-US" sz="1800" dirty="0"/>
              <a:t> (</a:t>
            </a:r>
            <a:r>
              <a:rPr lang="en-US" sz="1800" dirty="0" smtClean="0">
                <a:hlinkClick r:id="rId9"/>
              </a:rPr>
              <a:t>adrian.scrase@etsi.org</a:t>
            </a:r>
            <a:r>
              <a:rPr lang="en-US" sz="1800" dirty="0" smtClean="0"/>
              <a:t>) </a:t>
            </a:r>
            <a:endParaRPr lang="en-US" sz="18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dirty="0" smtClean="0"/>
              <a:t>TIA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 dirty="0" smtClean="0"/>
              <a:t>Contact:  Cheryl </a:t>
            </a:r>
            <a:r>
              <a:rPr lang="en-US" sz="1800" dirty="0"/>
              <a:t>Blum (</a:t>
            </a:r>
            <a:r>
              <a:rPr lang="en-US" sz="1800" dirty="0" smtClean="0">
                <a:hlinkClick r:id="rId10"/>
              </a:rPr>
              <a:t>cblum@tiaonline.org</a:t>
            </a:r>
            <a:r>
              <a:rPr lang="en-US" sz="1800" dirty="0" smtClean="0"/>
              <a:t>), Herb </a:t>
            </a:r>
            <a:r>
              <a:rPr lang="en-US" sz="1800" dirty="0"/>
              <a:t>Congdon (</a:t>
            </a:r>
            <a:r>
              <a:rPr lang="en-US" sz="1800" dirty="0" smtClean="0">
                <a:hlinkClick r:id="rId11"/>
              </a:rPr>
              <a:t>hcongdon@tiaonline.org</a:t>
            </a:r>
            <a:r>
              <a:rPr lang="en-US" sz="1800" dirty="0" smtClean="0"/>
              <a:t>) </a:t>
            </a:r>
            <a:endParaRPr lang="en-US" sz="18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dirty="0" smtClean="0"/>
              <a:t>TTA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 dirty="0" smtClean="0"/>
              <a:t>Contact:  </a:t>
            </a:r>
            <a:r>
              <a:rPr lang="en-US" sz="1800" dirty="0" err="1" smtClean="0"/>
              <a:t>Byoung</a:t>
            </a:r>
            <a:r>
              <a:rPr lang="en-US" sz="1800" dirty="0" smtClean="0"/>
              <a:t>-Moon </a:t>
            </a:r>
            <a:r>
              <a:rPr lang="en-US" sz="1800" dirty="0"/>
              <a:t>Chin (</a:t>
            </a:r>
            <a:r>
              <a:rPr lang="en-US" sz="1800" dirty="0" smtClean="0">
                <a:hlinkClick r:id="rId12"/>
              </a:rPr>
              <a:t>bmchin@tta.or.kr</a:t>
            </a:r>
            <a:r>
              <a:rPr lang="en-US" sz="1800" dirty="0" smtClean="0"/>
              <a:t>), Yong </a:t>
            </a:r>
            <a:r>
              <a:rPr lang="en-US" sz="1800" dirty="0"/>
              <a:t>Chang (</a:t>
            </a:r>
            <a:r>
              <a:rPr lang="en-US" sz="1800" dirty="0" smtClean="0">
                <a:hlinkClick r:id="rId13"/>
              </a:rPr>
              <a:t>yongchang@samsung.com</a:t>
            </a:r>
            <a:r>
              <a:rPr lang="en-US" sz="1800" dirty="0" smtClean="0"/>
              <a:t>) </a:t>
            </a:r>
            <a:endParaRPr lang="en-US" sz="18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dirty="0" smtClean="0"/>
              <a:t>TTC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 dirty="0" smtClean="0"/>
              <a:t>Contact:  Tom </a:t>
            </a:r>
            <a:r>
              <a:rPr lang="en-US" sz="1800" dirty="0"/>
              <a:t>Tomita (</a:t>
            </a:r>
            <a:r>
              <a:rPr lang="en-US" sz="1800" dirty="0" smtClean="0">
                <a:hlinkClick r:id="rId14"/>
              </a:rPr>
              <a:t>ftomita@ttc.or.jp</a:t>
            </a:r>
            <a:r>
              <a:rPr lang="en-US" sz="1800" dirty="0" smtClean="0"/>
              <a:t>), Tatsuo </a:t>
            </a:r>
            <a:r>
              <a:rPr lang="en-US" sz="1800" dirty="0"/>
              <a:t>Takahashi (</a:t>
            </a:r>
            <a:r>
              <a:rPr lang="en-US" sz="1800" dirty="0" smtClean="0">
                <a:hlinkClick r:id="rId15"/>
              </a:rPr>
              <a:t>takahashi@ttc.or.jp</a:t>
            </a:r>
            <a:r>
              <a:rPr lang="en-US" sz="1800" dirty="0" smtClean="0"/>
              <a:t>) </a:t>
            </a:r>
            <a:endParaRPr lang="en-US" sz="1800" dirty="0"/>
          </a:p>
        </p:txBody>
      </p:sp>
      <p:sp>
        <p:nvSpPr>
          <p:cNvPr id="30722" name="Title 4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pPr eaLnBrk="1" hangingPunct="1">
              <a:lnSpc>
                <a:spcPts val="4000"/>
              </a:lnSpc>
            </a:pPr>
            <a:r>
              <a:rPr lang="en-US" sz="4000" smtClean="0"/>
              <a:t>Contacts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D9CB2D-E116-4CF8-BDD0-FCF156A7FD96}" type="slidenum">
              <a:rPr lang="en-US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Overview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Opportunity </a:t>
            </a:r>
            <a:r>
              <a:rPr lang="en-US" sz="2800" smtClean="0">
                <a:solidFill>
                  <a:schemeClr val="hlink"/>
                </a:solidFill>
              </a:rPr>
              <a:t>for oneM2M</a:t>
            </a: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de-DE" sz="2800" smtClean="0">
                <a:solidFill>
                  <a:schemeClr val="hlink"/>
                </a:solidFill>
              </a:rPr>
              <a:t>one</a:t>
            </a:r>
            <a:r>
              <a:rPr lang="de-DE" sz="2800" smtClean="0"/>
              <a:t>M2M Architecture</a:t>
            </a: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Goals for and Benefits of </a:t>
            </a:r>
            <a:r>
              <a:rPr lang="en-US" sz="2800" smtClean="0">
                <a:solidFill>
                  <a:schemeClr val="hlink"/>
                </a:solidFill>
              </a:rPr>
              <a:t>oneM2M Standardization</a:t>
            </a:r>
            <a:r>
              <a:rPr lang="en-US" sz="2800" smtClean="0">
                <a:solidFill>
                  <a:srgbClr val="C0504D"/>
                </a:solidFill>
              </a:rPr>
              <a:t> </a:t>
            </a:r>
            <a:r>
              <a:rPr lang="en-US" sz="2800" smtClean="0">
                <a:solidFill>
                  <a:srgbClr val="FF3300"/>
                </a:solidFill>
              </a:rPr>
              <a:t>[a Global Initiative]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Proposed Principles and Scope </a:t>
            </a:r>
            <a:r>
              <a:rPr lang="en-US" sz="2800" smtClean="0">
                <a:solidFill>
                  <a:schemeClr val="hlink"/>
                </a:solidFill>
              </a:rPr>
              <a:t>for one M2M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Goals and Responsibilities of </a:t>
            </a:r>
            <a:r>
              <a:rPr lang="en-US" sz="2800" smtClean="0">
                <a:solidFill>
                  <a:schemeClr val="hlink"/>
                </a:solidFill>
              </a:rPr>
              <a:t>the </a:t>
            </a:r>
            <a:r>
              <a:rPr lang="en-US" sz="2800" smtClean="0">
                <a:solidFill>
                  <a:srgbClr val="FF3300"/>
                </a:solidFill>
              </a:rPr>
              <a:t>[a]</a:t>
            </a:r>
            <a:r>
              <a:rPr lang="en-US" sz="2800" smtClean="0">
                <a:solidFill>
                  <a:schemeClr val="hlink"/>
                </a:solidFill>
              </a:rPr>
              <a:t> </a:t>
            </a:r>
            <a:r>
              <a:rPr lang="en-US" sz="2800" smtClean="0"/>
              <a:t>Proposed </a:t>
            </a:r>
            <a:r>
              <a:rPr lang="en-US" sz="2800" smtClean="0">
                <a:solidFill>
                  <a:schemeClr val="hlink"/>
                </a:solidFill>
              </a:rPr>
              <a:t>oneM2M</a:t>
            </a:r>
            <a:r>
              <a:rPr lang="en-US" sz="2800" smtClean="0"/>
              <a:t> Structure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Target Participation </a:t>
            </a:r>
            <a:r>
              <a:rPr lang="en-US" sz="2800" smtClean="0">
                <a:solidFill>
                  <a:schemeClr val="hlink"/>
                </a:solidFill>
              </a:rPr>
              <a:t>in oneM2M</a:t>
            </a: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Invitation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Next Steps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Contacts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5BC664-3094-42C4-8618-BF1373A9DC54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Opportunity </a:t>
            </a:r>
            <a:r>
              <a:rPr lang="en-US" sz="4000" smtClean="0">
                <a:solidFill>
                  <a:schemeClr val="hlink"/>
                </a:solidFill>
              </a:rPr>
              <a:t>for oneM2M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91200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Many industries are addressing machine-to-machine (M2M) solutions and applications that frequently </a:t>
            </a:r>
            <a:r>
              <a:rPr lang="en-GB" dirty="0"/>
              <a:t>require custom hardware and software, typically resulting in </a:t>
            </a:r>
            <a:r>
              <a:rPr lang="en-GB" dirty="0" smtClean="0"/>
              <a:t>longer </a:t>
            </a:r>
            <a:r>
              <a:rPr lang="en-GB" dirty="0"/>
              <a:t>time-to-market, </a:t>
            </a:r>
            <a:r>
              <a:rPr lang="en-GB" dirty="0" smtClean="0"/>
              <a:t>higher </a:t>
            </a:r>
            <a:r>
              <a:rPr lang="en-GB" dirty="0"/>
              <a:t>development costs, and </a:t>
            </a:r>
            <a:r>
              <a:rPr lang="en-GB" dirty="0" smtClean="0"/>
              <a:t>higher </a:t>
            </a:r>
            <a:r>
              <a:rPr lang="en-GB" dirty="0"/>
              <a:t>operational </a:t>
            </a:r>
            <a:r>
              <a:rPr lang="en-GB" dirty="0" smtClean="0"/>
              <a:t>expenses</a:t>
            </a:r>
            <a:endParaRPr lang="en-GB" dirty="0"/>
          </a:p>
          <a:p>
            <a:pPr lvl="1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/>
              <a:t>Currently developed solutions </a:t>
            </a:r>
            <a:r>
              <a:rPr lang="en-GB" dirty="0"/>
              <a:t>are similar but unique to each industry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M2M services often rely upon telecommunications providers for connectivity between the myriad of devices in the field and the M2M application servers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Telecommunications companies are optimizing networks </a:t>
            </a:r>
            <a:r>
              <a:rPr lang="en-GB" dirty="0"/>
              <a:t>to more </a:t>
            </a:r>
            <a:r>
              <a:rPr lang="en-GB" dirty="0" smtClean="0"/>
              <a:t>effectively </a:t>
            </a:r>
            <a:r>
              <a:rPr lang="en-GB" dirty="0"/>
              <a:t>meet </a:t>
            </a:r>
            <a:r>
              <a:rPr lang="en-GB" dirty="0" smtClean="0"/>
              <a:t>industry needs for M2M communications and are in the process of developing standards for these optimizations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Common </a:t>
            </a:r>
            <a:r>
              <a:rPr lang="en-GB" dirty="0"/>
              <a:t>cost-efficient, easily and widely available M2M </a:t>
            </a:r>
            <a:r>
              <a:rPr lang="en-GB" dirty="0" smtClean="0"/>
              <a:t>Service Layer</a:t>
            </a:r>
            <a:r>
              <a:rPr lang="en-GB" dirty="0"/>
              <a:t>, readily embedded within various hardware and software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/>
              <a:t>Cooperative M2M community standards activity which leads to </a:t>
            </a:r>
            <a:r>
              <a:rPr lang="en-GB" dirty="0" smtClean="0"/>
              <a:t>regularly </a:t>
            </a:r>
            <a:r>
              <a:rPr lang="en-GB" dirty="0"/>
              <a:t>enhanced releases of the M2M </a:t>
            </a:r>
            <a:r>
              <a:rPr lang="en-GB" dirty="0" smtClean="0"/>
              <a:t>Service Layer specifications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39CFAC-70CA-4540-91BF-9BC2D3036D77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3372CF-52FF-4275-8FDB-16A97AEFAAFE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44" name="Rectangle 16"/>
          <p:cNvSpPr>
            <a:spLocks noChangeArrowheads="1"/>
          </p:cNvSpPr>
          <p:nvPr/>
        </p:nvSpPr>
        <p:spPr bwMode="auto">
          <a:xfrm>
            <a:off x="457201" y="2209800"/>
            <a:ext cx="442392" cy="3548064"/>
          </a:xfrm>
          <a:prstGeom prst="rect">
            <a:avLst/>
          </a:prstGeom>
          <a:solidFill>
            <a:schemeClr val="bg1">
              <a:lumMod val="65000"/>
              <a:alpha val="41960"/>
            </a:schemeClr>
          </a:solidFill>
          <a:ln w="19050" cap="rnd" algn="ctr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 vert="vert270" lIns="60300" tIns="84420" rIns="60300" bIns="8442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b="1" dirty="0">
                <a:latin typeface="Calibri" pitchFamily="34" charset="0"/>
                <a:cs typeface="+mn-cs"/>
              </a:rPr>
              <a:t>Common features for </a:t>
            </a:r>
            <a:br>
              <a:rPr lang="de-DE" sz="1400" b="1" dirty="0">
                <a:latin typeface="Calibri" pitchFamily="34" charset="0"/>
                <a:cs typeface="+mn-cs"/>
              </a:rPr>
            </a:br>
            <a:r>
              <a:rPr lang="de-DE" sz="1400" b="1" dirty="0">
                <a:latin typeface="Calibri" pitchFamily="34" charset="0"/>
                <a:cs typeface="+mn-cs"/>
              </a:rPr>
              <a:t>vertical industries</a:t>
            </a:r>
            <a:endParaRPr lang="de-DE" sz="1400" dirty="0">
              <a:latin typeface="+mn-lt"/>
              <a:cs typeface="+mn-cs"/>
            </a:endParaRPr>
          </a:p>
        </p:txBody>
      </p:sp>
      <p:sp>
        <p:nvSpPr>
          <p:cNvPr id="18435" name="Rounded Rectangle 30"/>
          <p:cNvSpPr>
            <a:spLocks noChangeArrowheads="1"/>
          </p:cNvSpPr>
          <p:nvPr/>
        </p:nvSpPr>
        <p:spPr bwMode="auto">
          <a:xfrm>
            <a:off x="457200" y="2209800"/>
            <a:ext cx="8075613" cy="754063"/>
          </a:xfrm>
          <a:prstGeom prst="roundRect">
            <a:avLst>
              <a:gd name="adj" fmla="val 16667"/>
            </a:avLst>
          </a:prstGeom>
          <a:solidFill>
            <a:srgbClr val="92D050">
              <a:alpha val="36078"/>
            </a:srgbClr>
          </a:solidFill>
          <a:ln w="38100" algn="ctr">
            <a:solidFill>
              <a:srgbClr val="00B4A0"/>
            </a:solidFill>
            <a:round/>
            <a:headEnd/>
            <a:tailEnd/>
          </a:ln>
        </p:spPr>
        <p:txBody>
          <a:bodyPr wrap="none" lIns="90000" tIns="126000" rIns="90000" bIns="126000" anchor="ctr"/>
          <a:lstStyle/>
          <a:p>
            <a:pPr algn="ctr"/>
            <a:r>
              <a:rPr kumimoji="1" lang="de-DE" b="1" i="1">
                <a:latin typeface="Calibri" pitchFamily="34" charset="0"/>
                <a:ea typeface="HGP創英角ｺﾞｼｯｸUB"/>
                <a:cs typeface="HGP創英角ｺﾞｼｯｸUB"/>
              </a:rPr>
              <a:t>Common M2M Service Layer</a:t>
            </a:r>
            <a:endParaRPr kumimoji="1" lang="en-US" b="1" i="1">
              <a:latin typeface="Calibri" pitchFamily="34" charset="0"/>
              <a:ea typeface="HGP創英角ｺﾞｼｯｸUB"/>
              <a:cs typeface="HGP創英角ｺﾞｼｯｸUB"/>
            </a:endParaRPr>
          </a:p>
        </p:txBody>
      </p:sp>
      <p:sp>
        <p:nvSpPr>
          <p:cNvPr id="18436" name="Rounded Rectangle 29"/>
          <p:cNvSpPr>
            <a:spLocks noChangeArrowheads="1"/>
          </p:cNvSpPr>
          <p:nvPr/>
        </p:nvSpPr>
        <p:spPr bwMode="auto">
          <a:xfrm>
            <a:off x="998538" y="4357688"/>
            <a:ext cx="3957637" cy="595312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lIns="90000" tIns="126000" rIns="90000" bIns="126000" anchor="ctr"/>
          <a:lstStyle/>
          <a:p>
            <a:pPr algn="ctr"/>
            <a:endParaRPr lang="de-DE">
              <a:latin typeface="Calibri" pitchFamily="34" charset="0"/>
            </a:endParaRPr>
          </a:p>
        </p:txBody>
      </p:sp>
      <p:sp>
        <p:nvSpPr>
          <p:cNvPr id="18437" name="Rounded Rectangle 29"/>
          <p:cNvSpPr>
            <a:spLocks noChangeArrowheads="1"/>
          </p:cNvSpPr>
          <p:nvPr/>
        </p:nvSpPr>
        <p:spPr bwMode="auto">
          <a:xfrm>
            <a:off x="4724400" y="3124200"/>
            <a:ext cx="3400425" cy="1828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lIns="90000" tIns="126000" rIns="90000" bIns="126000" anchor="ctr"/>
          <a:lstStyle/>
          <a:p>
            <a:pPr algn="ctr"/>
            <a:endParaRPr lang="de-DE">
              <a:latin typeface="Calibri" pitchFamily="34" charset="0"/>
            </a:endParaRPr>
          </a:p>
          <a:p>
            <a:pPr algn="ctr"/>
            <a:endParaRPr lang="de-DE">
              <a:latin typeface="Calibri" pitchFamily="34" charset="0"/>
            </a:endParaRPr>
          </a:p>
          <a:p>
            <a:pPr algn="ctr"/>
            <a:endParaRPr lang="de-DE">
              <a:latin typeface="Calibri" pitchFamily="34" charset="0"/>
            </a:endParaRPr>
          </a:p>
          <a:p>
            <a:pPr algn="ctr"/>
            <a:endParaRPr lang="de-DE">
              <a:latin typeface="Calibri" pitchFamily="34" charset="0"/>
            </a:endParaRPr>
          </a:p>
          <a:p>
            <a:pPr algn="ctr"/>
            <a:r>
              <a:rPr kumimoji="1" lang="de-DE" b="1">
                <a:latin typeface="Calibri" pitchFamily="34" charset="0"/>
                <a:ea typeface="HGP創英角ｺﾞｼｯｸUB"/>
                <a:cs typeface="HGP創英角ｺﾞｼｯｸUB"/>
              </a:rPr>
              <a:t>WAN Technologies</a:t>
            </a:r>
            <a:endParaRPr kumimoji="1" lang="en-US" b="1">
              <a:latin typeface="Calibri" pitchFamily="34" charset="0"/>
              <a:ea typeface="HGP創英角ｺﾞｼｯｸUB"/>
              <a:cs typeface="HGP創英角ｺﾞｼｯｸUB"/>
            </a:endParaRPr>
          </a:p>
        </p:txBody>
      </p:sp>
      <p:sp>
        <p:nvSpPr>
          <p:cNvPr id="18438" name="Rounded Rectangle 32"/>
          <p:cNvSpPr>
            <a:spLocks noChangeArrowheads="1"/>
          </p:cNvSpPr>
          <p:nvPr/>
        </p:nvSpPr>
        <p:spPr bwMode="auto">
          <a:xfrm>
            <a:off x="457200" y="1273175"/>
            <a:ext cx="8153400" cy="555625"/>
          </a:xfrm>
          <a:prstGeom prst="roundRect">
            <a:avLst>
              <a:gd name="adj" fmla="val 16667"/>
            </a:avLst>
          </a:prstGeom>
          <a:solidFill>
            <a:srgbClr val="FF0000">
              <a:alpha val="18823"/>
            </a:srgbClr>
          </a:solidFill>
          <a:ln w="9525">
            <a:noFill/>
            <a:round/>
            <a:headEnd/>
            <a:tailEnd/>
          </a:ln>
        </p:spPr>
        <p:txBody>
          <a:bodyPr wrap="none" lIns="90000" tIns="126000" rIns="90000" bIns="126000" anchor="ctr"/>
          <a:lstStyle/>
          <a:p>
            <a:pPr algn="ctr"/>
            <a:r>
              <a:rPr kumimoji="1" lang="de-DE" b="1">
                <a:latin typeface="Calibri" pitchFamily="34" charset="0"/>
                <a:ea typeface="HGP創英角ｺﾞｼｯｸUB"/>
                <a:cs typeface="HGP創英角ｺﾞｼｯｸUB"/>
              </a:rPr>
              <a:t>M2M Applications</a:t>
            </a:r>
            <a:endParaRPr kumimoji="1" lang="en-US" b="1">
              <a:latin typeface="Calibri" pitchFamily="34" charset="0"/>
              <a:ea typeface="HGP創英角ｺﾞｼｯｸUB"/>
              <a:cs typeface="HGP創英角ｺﾞｼｯｸUB"/>
            </a:endParaRPr>
          </a:p>
        </p:txBody>
      </p:sp>
      <p:sp>
        <p:nvSpPr>
          <p:cNvPr id="18439" name="Rounded Rectangle 31"/>
          <p:cNvSpPr>
            <a:spLocks noChangeArrowheads="1"/>
          </p:cNvSpPr>
          <p:nvPr/>
        </p:nvSpPr>
        <p:spPr bwMode="auto">
          <a:xfrm>
            <a:off x="998538" y="3043238"/>
            <a:ext cx="3454400" cy="1235075"/>
          </a:xfrm>
          <a:prstGeom prst="roundRect">
            <a:avLst>
              <a:gd name="adj" fmla="val 16667"/>
            </a:avLst>
          </a:prstGeom>
          <a:solidFill>
            <a:srgbClr val="0000FF">
              <a:alpha val="20000"/>
            </a:srgbClr>
          </a:solidFill>
          <a:ln w="9525">
            <a:noFill/>
            <a:round/>
            <a:headEnd/>
            <a:tailEnd/>
          </a:ln>
        </p:spPr>
        <p:txBody>
          <a:bodyPr wrap="none" lIns="90000" tIns="126000" rIns="90000" bIns="126000" anchor="ctr"/>
          <a:lstStyle/>
          <a:p>
            <a:pPr algn="ctr"/>
            <a:endParaRPr lang="de-DE">
              <a:latin typeface="Calibri" pitchFamily="34" charset="0"/>
            </a:endParaRPr>
          </a:p>
          <a:p>
            <a:pPr algn="ctr"/>
            <a:endParaRPr lang="de-DE">
              <a:latin typeface="Calibri" pitchFamily="34" charset="0"/>
            </a:endParaRPr>
          </a:p>
          <a:p>
            <a:pPr algn="ctr"/>
            <a:endParaRPr lang="de-DE">
              <a:latin typeface="Calibri" pitchFamily="34" charset="0"/>
            </a:endParaRPr>
          </a:p>
          <a:p>
            <a:pPr algn="ctr"/>
            <a:r>
              <a:rPr kumimoji="1" lang="de-DE" b="1">
                <a:latin typeface="Calibri" pitchFamily="34" charset="0"/>
                <a:ea typeface="HGP創英角ｺﾞｼｯｸUB"/>
                <a:cs typeface="HGP創英角ｺﾞｼｯｸUB"/>
              </a:rPr>
              <a:t>SEN/LAN Technologies</a:t>
            </a:r>
            <a:endParaRPr kumimoji="1" lang="en-US" b="1">
              <a:latin typeface="Calibri" pitchFamily="34" charset="0"/>
              <a:ea typeface="HGP創英角ｺﾞｼｯｸUB"/>
              <a:cs typeface="HGP創英角ｺﾞｼｯｸUB"/>
            </a:endParaRPr>
          </a:p>
        </p:txBody>
      </p:sp>
      <p:pic>
        <p:nvPicPr>
          <p:cNvPr id="18440" name="Picture 3" descr="C:\Documents and Settings\swetina\Local Settings\Temporary Internet Files\Content.IE5\86DLP44O\MC900434845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4800" y="4953000"/>
            <a:ext cx="858838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" name="Cloud"/>
          <p:cNvSpPr>
            <a:spLocks noChangeAspect="1" noEditPoints="1" noChangeArrowheads="1"/>
          </p:cNvSpPr>
          <p:nvPr/>
        </p:nvSpPr>
        <p:spPr bwMode="auto">
          <a:xfrm>
            <a:off x="5395913" y="3041650"/>
            <a:ext cx="1919287" cy="11588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E0C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200" dirty="0">
                <a:latin typeface="+mn-lt"/>
                <a:ea typeface="HGP創英角ｺﾞｼｯｸUB"/>
                <a:cs typeface="HGP創英角ｺﾞｼｯｸUB"/>
              </a:rPr>
              <a:t>WAN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200" dirty="0">
                <a:latin typeface="+mn-lt"/>
                <a:ea typeface="HGP創英角ｺﾞｼｯｸUB"/>
                <a:cs typeface="HGP創英角ｺﾞｼｯｸUB"/>
              </a:rPr>
              <a:t>Transport Network </a:t>
            </a:r>
          </a:p>
        </p:txBody>
      </p:sp>
      <p:sp>
        <p:nvSpPr>
          <p:cNvPr id="52" name="Cloud"/>
          <p:cNvSpPr>
            <a:spLocks noChangeAspect="1" noEditPoints="1" noChangeArrowheads="1"/>
          </p:cNvSpPr>
          <p:nvPr/>
        </p:nvSpPr>
        <p:spPr bwMode="auto">
          <a:xfrm>
            <a:off x="1752600" y="3027363"/>
            <a:ext cx="2020888" cy="88582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E1E7A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36000" rIns="3600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200" dirty="0">
              <a:latin typeface="+mn-lt"/>
              <a:ea typeface="HGP創英角ｺﾞｼｯｸUB"/>
              <a:cs typeface="HGP創英角ｺﾞｼｯｸUB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200" dirty="0">
                <a:latin typeface="+mn-lt"/>
                <a:ea typeface="HGP創英角ｺﾞｼｯｸUB"/>
                <a:cs typeface="HGP創英角ｺﾞｼｯｸUB"/>
              </a:rPr>
              <a:t>M2M SEN / LAN </a:t>
            </a:r>
          </a:p>
        </p:txBody>
      </p:sp>
      <p:sp>
        <p:nvSpPr>
          <p:cNvPr id="18443" name="AutoShape 274"/>
          <p:cNvSpPr>
            <a:spLocks noChangeArrowheads="1"/>
          </p:cNvSpPr>
          <p:nvPr/>
        </p:nvSpPr>
        <p:spPr bwMode="auto">
          <a:xfrm>
            <a:off x="7761288" y="4495800"/>
            <a:ext cx="1306512" cy="495300"/>
          </a:xfrm>
          <a:prstGeom prst="roundRect">
            <a:avLst>
              <a:gd name="adj" fmla="val 16667"/>
            </a:avLst>
          </a:prstGeom>
          <a:solidFill>
            <a:srgbClr val="ABFFF5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Calibri" pitchFamily="34" charset="0"/>
              </a:rPr>
              <a:t>M2M </a:t>
            </a:r>
          </a:p>
          <a:p>
            <a:pPr algn="ctr"/>
            <a:r>
              <a:rPr lang="de-DE">
                <a:latin typeface="Calibri" pitchFamily="34" charset="0"/>
              </a:rPr>
              <a:t>Platform</a:t>
            </a:r>
          </a:p>
        </p:txBody>
      </p:sp>
      <p:sp>
        <p:nvSpPr>
          <p:cNvPr id="18444" name="AutoShape 133"/>
          <p:cNvSpPr>
            <a:spLocks noChangeArrowheads="1"/>
          </p:cNvSpPr>
          <p:nvPr/>
        </p:nvSpPr>
        <p:spPr bwMode="auto">
          <a:xfrm>
            <a:off x="3733800" y="1752600"/>
            <a:ext cx="1514475" cy="508000"/>
          </a:xfrm>
          <a:prstGeom prst="roundRect">
            <a:avLst>
              <a:gd name="adj" fmla="val 16667"/>
            </a:avLst>
          </a:prstGeom>
          <a:solidFill>
            <a:srgbClr val="ABFFF5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Calibri" pitchFamily="34" charset="0"/>
              </a:rPr>
              <a:t>Gateway/APIs</a:t>
            </a:r>
          </a:p>
        </p:txBody>
      </p:sp>
      <p:sp>
        <p:nvSpPr>
          <p:cNvPr id="55" name="Rectangle 16"/>
          <p:cNvSpPr>
            <a:spLocks noChangeArrowheads="1"/>
          </p:cNvSpPr>
          <p:nvPr/>
        </p:nvSpPr>
        <p:spPr bwMode="auto">
          <a:xfrm>
            <a:off x="152400" y="5029200"/>
            <a:ext cx="1439863" cy="728663"/>
          </a:xfrm>
          <a:prstGeom prst="rect">
            <a:avLst/>
          </a:prstGeom>
          <a:solidFill>
            <a:schemeClr val="bg2">
              <a:lumMod val="75000"/>
              <a:alpha val="42000"/>
            </a:schemeClr>
          </a:solidFill>
          <a:ln w="19050" algn="ctr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wrap="none" lIns="90000" tIns="126000" rIns="90000" bIns="12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8446" name="AutoShape 133"/>
          <p:cNvSpPr>
            <a:spLocks noChangeArrowheads="1"/>
          </p:cNvSpPr>
          <p:nvPr/>
        </p:nvSpPr>
        <p:spPr bwMode="auto">
          <a:xfrm>
            <a:off x="204788" y="5129213"/>
            <a:ext cx="1316037" cy="536575"/>
          </a:xfrm>
          <a:prstGeom prst="roundRect">
            <a:avLst>
              <a:gd name="adj" fmla="val 16667"/>
            </a:avLst>
          </a:prstGeom>
          <a:solidFill>
            <a:srgbClr val="ABFFF5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Calibri" pitchFamily="34" charset="0"/>
              </a:rPr>
              <a:t>M2M </a:t>
            </a:r>
          </a:p>
          <a:p>
            <a:pPr algn="ctr"/>
            <a:r>
              <a:rPr lang="de-DE">
                <a:latin typeface="Calibri" pitchFamily="34" charset="0"/>
              </a:rPr>
              <a:t>Devices</a:t>
            </a:r>
          </a:p>
        </p:txBody>
      </p:sp>
      <p:sp>
        <p:nvSpPr>
          <p:cNvPr id="18447" name="Title 1"/>
          <p:cNvSpPr txBox="1">
            <a:spLocks/>
          </p:cNvSpPr>
          <p:nvPr/>
        </p:nvSpPr>
        <p:spPr bwMode="auto">
          <a:xfrm>
            <a:off x="319088" y="0"/>
            <a:ext cx="8504237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de-DE" sz="4000">
                <a:latin typeface="Calibri" pitchFamily="34" charset="0"/>
              </a:rPr>
              <a:t>Potential Layers of a Generic </a:t>
            </a:r>
            <a:r>
              <a:rPr lang="de-DE" sz="4000">
                <a:solidFill>
                  <a:schemeClr val="hlink"/>
                </a:solidFill>
                <a:latin typeface="Calibri" pitchFamily="34" charset="0"/>
              </a:rPr>
              <a:t>one</a:t>
            </a:r>
            <a:r>
              <a:rPr lang="de-DE" sz="4000">
                <a:latin typeface="Calibri" pitchFamily="34" charset="0"/>
              </a:rPr>
              <a:t>M2M Architecture</a:t>
            </a:r>
            <a:endParaRPr lang="en-US" sz="4000">
              <a:latin typeface="Calibri" pitchFamily="34" charset="0"/>
            </a:endParaRPr>
          </a:p>
        </p:txBody>
      </p:sp>
      <p:sp>
        <p:nvSpPr>
          <p:cNvPr id="18448" name="Rounded Rectangle 32"/>
          <p:cNvSpPr>
            <a:spLocks noChangeArrowheads="1"/>
          </p:cNvSpPr>
          <p:nvPr/>
        </p:nvSpPr>
        <p:spPr bwMode="auto">
          <a:xfrm>
            <a:off x="1676400" y="5105400"/>
            <a:ext cx="6324600" cy="555625"/>
          </a:xfrm>
          <a:prstGeom prst="roundRect">
            <a:avLst>
              <a:gd name="adj" fmla="val 16667"/>
            </a:avLst>
          </a:prstGeom>
          <a:solidFill>
            <a:srgbClr val="FF0000">
              <a:alpha val="18823"/>
            </a:srgbClr>
          </a:solidFill>
          <a:ln w="9525">
            <a:noFill/>
            <a:round/>
            <a:headEnd/>
            <a:tailEnd/>
          </a:ln>
        </p:spPr>
        <p:txBody>
          <a:bodyPr wrap="none" lIns="90000" tIns="126000" rIns="90000" bIns="126000" anchor="ctr"/>
          <a:lstStyle/>
          <a:p>
            <a:pPr algn="ctr"/>
            <a:r>
              <a:rPr kumimoji="1" lang="de-DE" b="1">
                <a:latin typeface="Calibri" pitchFamily="34" charset="0"/>
                <a:ea typeface="HGP創英角ｺﾞｼｯｸUB"/>
                <a:cs typeface="HGP創英角ｺﾞｼｯｸUB"/>
              </a:rPr>
              <a:t>End to End M2M Service </a:t>
            </a:r>
            <a:endParaRPr kumimoji="1" lang="en-US" b="1">
              <a:latin typeface="Calibri" pitchFamily="34" charset="0"/>
              <a:ea typeface="HGP創英角ｺﾞｼｯｸUB"/>
              <a:cs typeface="HGP創英角ｺﾞｼｯｸUB"/>
            </a:endParaRPr>
          </a:p>
        </p:txBody>
      </p:sp>
      <p:sp>
        <p:nvSpPr>
          <p:cNvPr id="59" name="Cloud"/>
          <p:cNvSpPr>
            <a:spLocks noChangeAspect="1" noEditPoints="1" noChangeArrowheads="1"/>
          </p:cNvSpPr>
          <p:nvPr/>
        </p:nvSpPr>
        <p:spPr bwMode="auto">
          <a:xfrm>
            <a:off x="1752600" y="4343400"/>
            <a:ext cx="2057400" cy="55245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E0C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200" dirty="0">
                <a:latin typeface="+mn-lt"/>
                <a:ea typeface="HGP創英角ｺﾞｼｯｸUB"/>
                <a:cs typeface="HGP創英角ｺﾞｼｯｸUB"/>
              </a:rPr>
              <a:t>Access Network</a:t>
            </a:r>
          </a:p>
        </p:txBody>
      </p:sp>
      <p:sp>
        <p:nvSpPr>
          <p:cNvPr id="18450" name="AutoShape 133"/>
          <p:cNvSpPr>
            <a:spLocks noChangeArrowheads="1"/>
          </p:cNvSpPr>
          <p:nvPr/>
        </p:nvSpPr>
        <p:spPr bwMode="auto">
          <a:xfrm>
            <a:off x="5648325" y="2746375"/>
            <a:ext cx="1514475" cy="508000"/>
          </a:xfrm>
          <a:prstGeom prst="roundRect">
            <a:avLst>
              <a:gd name="adj" fmla="val 16667"/>
            </a:avLst>
          </a:prstGeom>
          <a:solidFill>
            <a:srgbClr val="ABFFF5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Calibri" pitchFamily="34" charset="0"/>
              </a:rPr>
              <a:t>Gateway/APIs</a:t>
            </a:r>
          </a:p>
        </p:txBody>
      </p:sp>
      <p:sp>
        <p:nvSpPr>
          <p:cNvPr id="18451" name="AutoShape 133"/>
          <p:cNvSpPr>
            <a:spLocks noChangeArrowheads="1"/>
          </p:cNvSpPr>
          <p:nvPr/>
        </p:nvSpPr>
        <p:spPr bwMode="auto">
          <a:xfrm>
            <a:off x="2062163" y="2768600"/>
            <a:ext cx="1514475" cy="508000"/>
          </a:xfrm>
          <a:prstGeom prst="roundRect">
            <a:avLst>
              <a:gd name="adj" fmla="val 16667"/>
            </a:avLst>
          </a:prstGeom>
          <a:solidFill>
            <a:srgbClr val="ABFFF5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>
                <a:latin typeface="Calibri" pitchFamily="34" charset="0"/>
              </a:rPr>
              <a:t>Gateway/APIs</a:t>
            </a:r>
          </a:p>
        </p:txBody>
      </p:sp>
      <p:sp>
        <p:nvSpPr>
          <p:cNvPr id="18452" name="Rectangle 43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900113" algn="l"/>
                <a:tab pos="2970213" algn="l"/>
                <a:tab pos="3781425" algn="l"/>
                <a:tab pos="4500563" algn="l"/>
              </a:tabLst>
            </a:pPr>
            <a:endParaRPr lang="de-DE"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Content Placeholder 2"/>
          <p:cNvSpPr>
            <a:spLocks noGrp="1"/>
          </p:cNvSpPr>
          <p:nvPr>
            <p:ph idx="1"/>
          </p:nvPr>
        </p:nvSpPr>
        <p:spPr>
          <a:xfrm>
            <a:off x="422275" y="1066800"/>
            <a:ext cx="8613775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200" smtClean="0"/>
              <a:t>Develop one globally agreed M2M </a:t>
            </a:r>
            <a:r>
              <a:rPr lang="en-US" sz="2200" smtClean="0">
                <a:solidFill>
                  <a:schemeClr val="hlink"/>
                </a:solidFill>
              </a:rPr>
              <a:t>Specification</a:t>
            </a:r>
            <a:r>
              <a:rPr lang="en-US" sz="2200" smtClean="0"/>
              <a:t> </a:t>
            </a:r>
            <a:r>
              <a:rPr lang="en-US" sz="2200" smtClean="0">
                <a:solidFill>
                  <a:schemeClr val="hlink"/>
                </a:solidFill>
              </a:rPr>
              <a:t>with initial focus on </a:t>
            </a:r>
            <a:r>
              <a:rPr lang="en-US" sz="2200" smtClean="0"/>
              <a:t>Service Layer </a:t>
            </a:r>
            <a:r>
              <a:rPr lang="en-US" sz="2200" smtClean="0">
                <a:solidFill>
                  <a:srgbClr val="FF3300"/>
                </a:solidFill>
              </a:rPr>
              <a:t>[specification]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smtClean="0"/>
              <a:t>Consolidate current M2M Service Layer standards activities into the </a:t>
            </a:r>
            <a:r>
              <a:rPr lang="en-US" sz="2200" smtClean="0">
                <a:solidFill>
                  <a:schemeClr val="hlink"/>
                </a:solidFill>
              </a:rPr>
              <a:t>oneM2M</a:t>
            </a:r>
            <a:r>
              <a:rPr lang="en-US" sz="2200" smtClean="0"/>
              <a:t> </a:t>
            </a:r>
            <a:r>
              <a:rPr lang="en-US" sz="2200" smtClean="0">
                <a:solidFill>
                  <a:srgbClr val="FF3300"/>
                </a:solidFill>
              </a:rPr>
              <a:t>[Global Initiative]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smtClean="0"/>
              <a:t>Identify a common Service Layer architecture and identify gaps where existing standards do not fulfill the requirements and provide or initiate the creation of specifications to fill these gaps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smtClean="0"/>
              <a:t>Develop and maintain Technical Specifications and Technical Reports in support of the M2M common Service Layer architecture framework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smtClean="0"/>
              <a:t>Collaborate with wireless and wireline SDOs and fora responsible for developing standards for Core and Access Networks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smtClean="0"/>
              <a:t>Collaborate with SDOs and fora in charge of developing the vertical markets (i.e., domain-specific) aspects of M2M applications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smtClean="0"/>
              <a:t>Develop specifications that will help drive the industry towards a goal of lower operating expenses, lower capital expenses, faster time-to-market, and mass-market economies of scale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5A37CC-8692-43AF-A61B-AA04FEAC64FB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9459" name="Title 4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pPr eaLnBrk="1" hangingPunct="1">
              <a:lnSpc>
                <a:spcPts val="4000"/>
              </a:lnSpc>
            </a:pPr>
            <a:r>
              <a:rPr lang="en-US" sz="3600" smtClean="0"/>
              <a:t>Goals for </a:t>
            </a:r>
            <a:r>
              <a:rPr lang="en-US" sz="3600" smtClean="0">
                <a:solidFill>
                  <a:schemeClr val="hlink"/>
                </a:solidFill>
              </a:rPr>
              <a:t>and Benefits of</a:t>
            </a:r>
            <a:r>
              <a:rPr lang="en-US" sz="3600" smtClean="0"/>
              <a:t> </a:t>
            </a:r>
            <a:r>
              <a:rPr lang="en-US" sz="3600" smtClean="0">
                <a:solidFill>
                  <a:srgbClr val="FF3300"/>
                </a:solidFill>
              </a:rPr>
              <a:t>[a Global Initiative for]</a:t>
            </a:r>
            <a:r>
              <a:rPr lang="en-US" sz="3600" smtClean="0"/>
              <a:t> </a:t>
            </a:r>
            <a:r>
              <a:rPr lang="en-US" sz="3600" smtClean="0">
                <a:solidFill>
                  <a:schemeClr val="hlink"/>
                </a:solidFill>
              </a:rPr>
              <a:t>one</a:t>
            </a:r>
            <a:r>
              <a:rPr lang="en-US" sz="3600" smtClean="0"/>
              <a:t>M2M Standardization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Content Placeholder 2"/>
          <p:cNvSpPr>
            <a:spLocks noGrp="1"/>
          </p:cNvSpPr>
          <p:nvPr>
            <p:ph idx="1"/>
          </p:nvPr>
        </p:nvSpPr>
        <p:spPr>
          <a:xfrm>
            <a:off x="422275" y="990600"/>
            <a:ext cx="8229600" cy="5791200"/>
          </a:xfrm>
        </p:spPr>
        <p:txBody>
          <a:bodyPr/>
          <a:lstStyle/>
          <a:p>
            <a:pPr eaLnBrk="1" hangingPunct="1"/>
            <a:r>
              <a:rPr lang="en-US" sz="2200" smtClean="0"/>
              <a:t>Boost M2M economies of scale and s</a:t>
            </a:r>
            <a:r>
              <a:rPr lang="en-US" altLang="ko-KR" sz="2200" smtClean="0">
                <a:cs typeface="Calibri" pitchFamily="34" charset="0"/>
              </a:rPr>
              <a:t>horten time-to-market</a:t>
            </a:r>
            <a:r>
              <a:rPr lang="en-US" sz="2200" smtClean="0"/>
              <a:t> </a:t>
            </a:r>
          </a:p>
          <a:p>
            <a:pPr lvl="1" eaLnBrk="1" hangingPunct="1"/>
            <a:r>
              <a:rPr lang="en-US" sz="1800" smtClean="0"/>
              <a:t>Lower capital and operating expenses</a:t>
            </a:r>
          </a:p>
          <a:p>
            <a:pPr lvl="1" eaLnBrk="1" hangingPunct="1"/>
            <a:r>
              <a:rPr lang="en-US" altLang="ko-KR" sz="1800" smtClean="0"/>
              <a:t>Foster and optimize future investments of all involved parties</a:t>
            </a:r>
          </a:p>
          <a:p>
            <a:pPr eaLnBrk="1" hangingPunct="1"/>
            <a:r>
              <a:rPr lang="en-US" altLang="ko-KR" sz="2200" smtClean="0"/>
              <a:t>Simplify development of applications </a:t>
            </a:r>
          </a:p>
          <a:p>
            <a:pPr lvl="1" eaLnBrk="1" hangingPunct="1"/>
            <a:r>
              <a:rPr lang="en-US" altLang="ko-KR" sz="1800" smtClean="0"/>
              <a:t>Intra- and inter-industry integration of services</a:t>
            </a:r>
          </a:p>
          <a:p>
            <a:pPr lvl="1" eaLnBrk="1" hangingPunct="1"/>
            <a:r>
              <a:rPr lang="en-US" altLang="ko-KR" sz="1800" smtClean="0"/>
              <a:t>Allow same application to be used across different service platforms</a:t>
            </a:r>
            <a:endParaRPr lang="en-US" sz="1800" smtClean="0"/>
          </a:p>
          <a:p>
            <a:pPr eaLnBrk="1" hangingPunct="1"/>
            <a:r>
              <a:rPr lang="en-US" sz="2200" smtClean="0"/>
              <a:t>Leverage the worldwide network for enhanced potential of services and to e</a:t>
            </a:r>
            <a:r>
              <a:rPr lang="en-US" altLang="ko-KR" sz="2200" smtClean="0"/>
              <a:t>xpand business opportunities</a:t>
            </a:r>
            <a:endParaRPr lang="en-US" sz="2200" smtClean="0"/>
          </a:p>
          <a:p>
            <a:pPr lvl="1" eaLnBrk="1" hangingPunct="1"/>
            <a:r>
              <a:rPr lang="en-US" sz="1800" smtClean="0"/>
              <a:t>Greater reach of services through broader network interoperability</a:t>
            </a:r>
          </a:p>
          <a:p>
            <a:pPr eaLnBrk="1" hangingPunct="1"/>
            <a:r>
              <a:rPr lang="en-US" sz="2200" smtClean="0"/>
              <a:t>Reduce standardization overlap and confusion and provide ongoing standards support</a:t>
            </a:r>
          </a:p>
          <a:p>
            <a:pPr lvl="1" eaLnBrk="1" hangingPunct="1"/>
            <a:r>
              <a:rPr lang="en-US" altLang="ko-KR" sz="1800" smtClean="0"/>
              <a:t>Enhance interoperability</a:t>
            </a:r>
          </a:p>
          <a:p>
            <a:pPr lvl="1" eaLnBrk="1" hangingPunct="1"/>
            <a:r>
              <a:rPr lang="en-US" altLang="ko-KR" sz="1800" smtClean="0"/>
              <a:t>Reduce market fragmentation</a:t>
            </a:r>
          </a:p>
          <a:p>
            <a:pPr lvl="1" eaLnBrk="1" hangingPunct="1"/>
            <a:r>
              <a:rPr lang="en-US" sz="1800" smtClean="0"/>
              <a:t>Future proof services via collaboration</a:t>
            </a:r>
          </a:p>
          <a:p>
            <a:pPr lvl="1" eaLnBrk="1" hangingPunct="1"/>
            <a:r>
              <a:rPr lang="en-US" sz="1800" smtClean="0"/>
              <a:t>Enhance security and reliability</a:t>
            </a:r>
          </a:p>
        </p:txBody>
      </p:sp>
      <p:sp>
        <p:nvSpPr>
          <p:cNvPr id="20482" name="Title 4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Benefits </a:t>
            </a:r>
            <a:r>
              <a:rPr lang="en-US" sz="4000" smtClean="0">
                <a:solidFill>
                  <a:schemeClr val="hlink"/>
                </a:solidFill>
              </a:rPr>
              <a:t>of oneM2M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BAD366-617B-4E58-9824-C89D439DAB61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>
              <a:lnSpc>
                <a:spcPts val="4000"/>
              </a:lnSpc>
            </a:pPr>
            <a:r>
              <a:rPr lang="en-US" sz="4000" smtClean="0"/>
              <a:t>Proposed Principles for </a:t>
            </a:r>
            <a:r>
              <a:rPr lang="en-US" sz="4000" smtClean="0">
                <a:solidFill>
                  <a:srgbClr val="FF3300"/>
                </a:solidFill>
              </a:rPr>
              <a:t>[a Global Initiative for]</a:t>
            </a:r>
            <a:r>
              <a:rPr lang="en-US" sz="4000" smtClean="0"/>
              <a:t> </a:t>
            </a:r>
            <a:r>
              <a:rPr lang="en-US" sz="4000" smtClean="0">
                <a:solidFill>
                  <a:schemeClr val="hlink"/>
                </a:solidFill>
              </a:rPr>
              <a:t>one</a:t>
            </a:r>
            <a:r>
              <a:rPr lang="en-US" sz="4000" smtClean="0"/>
              <a:t>M2M Standardization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/>
          <a:lstStyle/>
          <a:p>
            <a:pPr eaLnBrk="1" hangingPunct="1"/>
            <a:r>
              <a:rPr lang="en-US" altLang="ko-KR" smtClean="0">
                <a:cs typeface="Calibri" pitchFamily="34" charset="0"/>
              </a:rPr>
              <a:t>Participation will:</a:t>
            </a:r>
          </a:p>
          <a:p>
            <a:pPr lvl="1" eaLnBrk="1" hangingPunct="1"/>
            <a:r>
              <a:rPr lang="en-US" altLang="ko-KR" smtClean="0">
                <a:cs typeface="Calibri" pitchFamily="34" charset="0"/>
              </a:rPr>
              <a:t>Be open and well balanced</a:t>
            </a:r>
          </a:p>
          <a:p>
            <a:pPr lvl="1" eaLnBrk="1" hangingPunct="1"/>
            <a:r>
              <a:rPr lang="en-US" altLang="ko-KR" smtClean="0">
                <a:cs typeface="Calibri" pitchFamily="34" charset="0"/>
              </a:rPr>
              <a:t>Provide opportunities for various levels of participation</a:t>
            </a:r>
          </a:p>
          <a:p>
            <a:pPr lvl="1" eaLnBrk="1" hangingPunct="1"/>
            <a:r>
              <a:rPr lang="en-US" altLang="ko-KR" smtClean="0">
                <a:cs typeface="Calibri" pitchFamily="34" charset="0"/>
              </a:rPr>
              <a:t>Accommodate companies and organizations</a:t>
            </a:r>
          </a:p>
          <a:p>
            <a:pPr eaLnBrk="1" hangingPunct="1"/>
            <a:r>
              <a:rPr lang="en-US" altLang="ko-KR" smtClean="0">
                <a:cs typeface="Calibri" pitchFamily="34" charset="0"/>
              </a:rPr>
              <a:t>Flexibility for inputs from all market segments</a:t>
            </a:r>
          </a:p>
          <a:p>
            <a:pPr eaLnBrk="1" hangingPunct="1"/>
            <a:r>
              <a:rPr lang="en-US" altLang="ko-KR" smtClean="0">
                <a:cs typeface="Calibri" pitchFamily="34" charset="0"/>
              </a:rPr>
              <a:t>Avoid overlap with existing work and focuses on cooperative efforts</a:t>
            </a:r>
          </a:p>
          <a:p>
            <a:pPr eaLnBrk="1" hangingPunct="1"/>
            <a:r>
              <a:rPr lang="en-US" altLang="ko-KR" smtClean="0">
                <a:cs typeface="Calibri" pitchFamily="34" charset="0"/>
              </a:rPr>
              <a:t>Prioritize work efforts based upon importance and work assignments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6FEE54-85C7-4B06-823F-2E7A58C56573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lnSpc>
                <a:spcPts val="4000"/>
              </a:lnSpc>
            </a:pPr>
            <a:r>
              <a:rPr lang="en-US" sz="4000" smtClean="0"/>
              <a:t>Proposed Scope for </a:t>
            </a:r>
            <a:r>
              <a:rPr lang="en-US" sz="4000" smtClean="0">
                <a:solidFill>
                  <a:srgbClr val="FF3300"/>
                </a:solidFill>
              </a:rPr>
              <a:t>[a Global Initiative for]</a:t>
            </a:r>
            <a:r>
              <a:rPr lang="en-US" sz="4000" smtClean="0"/>
              <a:t> </a:t>
            </a:r>
            <a:r>
              <a:rPr lang="en-US" sz="4000" smtClean="0">
                <a:solidFill>
                  <a:schemeClr val="hlink"/>
                </a:solidFill>
              </a:rPr>
              <a:t>one</a:t>
            </a:r>
            <a:r>
              <a:rPr lang="en-US" sz="4000" smtClean="0"/>
              <a:t>M2M Standardization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/>
          <a:lstStyle/>
          <a:p>
            <a:pPr eaLnBrk="1" hangingPunct="1"/>
            <a:r>
              <a:rPr lang="en-US" sz="1800" smtClean="0">
                <a:cs typeface="Arial" charset="0"/>
              </a:rPr>
              <a:t>U</a:t>
            </a:r>
            <a:r>
              <a:rPr lang="en-US" altLang="ko-KR" sz="1800" smtClean="0">
                <a:cs typeface="Calibri" pitchFamily="34" charset="0"/>
              </a:rPr>
              <a:t>se cases and requirements for a common set of Service Layer capabilities</a:t>
            </a:r>
          </a:p>
          <a:p>
            <a:pPr eaLnBrk="1" hangingPunct="1"/>
            <a:r>
              <a:rPr lang="en-US" altLang="ko-KR" sz="1800" smtClean="0">
                <a:cs typeface="Calibri" pitchFamily="34" charset="0"/>
              </a:rPr>
              <a:t>Service Layer aspects with high level and detailed service architecture, in light of an access </a:t>
            </a:r>
            <a:r>
              <a:rPr lang="en-US" altLang="ko-KR" sz="1800" smtClean="0">
                <a:solidFill>
                  <a:schemeClr val="hlink"/>
                </a:solidFill>
                <a:cs typeface="Calibri" pitchFamily="34" charset="0"/>
              </a:rPr>
              <a:t>independent</a:t>
            </a:r>
            <a:r>
              <a:rPr lang="en-US" altLang="ko-KR" sz="1800" smtClean="0">
                <a:cs typeface="Calibri" pitchFamily="34" charset="0"/>
              </a:rPr>
              <a:t> </a:t>
            </a:r>
            <a:r>
              <a:rPr lang="en-US" altLang="ko-KR" sz="1800" smtClean="0">
                <a:solidFill>
                  <a:srgbClr val="FF3300"/>
                </a:solidFill>
                <a:cs typeface="Calibri" pitchFamily="34" charset="0"/>
              </a:rPr>
              <a:t>[agnostic]</a:t>
            </a:r>
            <a:r>
              <a:rPr lang="en-US" altLang="ko-KR" sz="1800" smtClean="0">
                <a:cs typeface="Calibri" pitchFamily="34" charset="0"/>
              </a:rPr>
              <a:t> view of end-to-end services</a:t>
            </a:r>
          </a:p>
          <a:p>
            <a:pPr lvl="1" eaLnBrk="1" hangingPunct="1"/>
            <a:r>
              <a:rPr lang="en-US" altLang="ko-KR" sz="1600" smtClean="0">
                <a:cs typeface="Calibri" pitchFamily="34" charset="0"/>
              </a:rPr>
              <a:t>Protocols/APIs/standard objects based on this architecture (open interfaces &amp; protocols)</a:t>
            </a:r>
          </a:p>
          <a:p>
            <a:pPr lvl="1" eaLnBrk="1" hangingPunct="1"/>
            <a:r>
              <a:rPr lang="en-US" altLang="ko-KR" sz="1600" smtClean="0">
                <a:cs typeface="Calibri" pitchFamily="34" charset="0"/>
              </a:rPr>
              <a:t>Security and privacy aspects (authentication, encryption, integrity verification)</a:t>
            </a:r>
          </a:p>
          <a:p>
            <a:pPr lvl="1" eaLnBrk="1" hangingPunct="1"/>
            <a:r>
              <a:rPr lang="en-US" sz="1600" smtClean="0">
                <a:cs typeface="Arial" charset="0"/>
              </a:rPr>
              <a:t>R</a:t>
            </a:r>
            <a:r>
              <a:rPr lang="en-US" sz="1600" smtClean="0"/>
              <a:t>eachability and discovery of applications</a:t>
            </a:r>
            <a:endParaRPr lang="en-US" altLang="ko-KR" sz="1600" smtClean="0"/>
          </a:p>
          <a:p>
            <a:pPr lvl="1" eaLnBrk="1" hangingPunct="1"/>
            <a:r>
              <a:rPr lang="en-US" altLang="ko-KR" sz="1600" smtClean="0"/>
              <a:t>Interoperability, including test and conformance specifications</a:t>
            </a:r>
          </a:p>
          <a:p>
            <a:pPr lvl="1" eaLnBrk="1" hangingPunct="1"/>
            <a:r>
              <a:rPr lang="en-US" altLang="ko-KR" sz="1600" smtClean="0"/>
              <a:t>Charging aspects (charging data, not billing)</a:t>
            </a:r>
          </a:p>
          <a:p>
            <a:pPr lvl="1" eaLnBrk="1" hangingPunct="1"/>
            <a:r>
              <a:rPr lang="en-US" altLang="ko-KR" sz="1600" smtClean="0"/>
              <a:t>Identification and naming of devices and applications</a:t>
            </a:r>
          </a:p>
          <a:p>
            <a:pPr lvl="1" eaLnBrk="1" hangingPunct="1"/>
            <a:r>
              <a:rPr lang="en-US" altLang="ko-KR" sz="1600" smtClean="0"/>
              <a:t>Information models </a:t>
            </a:r>
            <a:r>
              <a:rPr lang="en-US" altLang="ko-KR" sz="1600" smtClean="0">
                <a:solidFill>
                  <a:schemeClr val="hlink"/>
                </a:solidFill>
              </a:rPr>
              <a:t>and data management (including store and subscribe/notify functionality)</a:t>
            </a:r>
          </a:p>
          <a:p>
            <a:pPr lvl="1" eaLnBrk="1" hangingPunct="1"/>
            <a:r>
              <a:rPr lang="en-US" sz="1600" smtClean="0">
                <a:solidFill>
                  <a:srgbClr val="FF3300"/>
                </a:solidFill>
              </a:rPr>
              <a:t>[Store-and-forward,]</a:t>
            </a:r>
            <a:r>
              <a:rPr lang="en-US" sz="1600" smtClean="0"/>
              <a:t> </a:t>
            </a:r>
            <a:r>
              <a:rPr lang="en-US" altLang="ko-KR" sz="1600" smtClean="0">
                <a:solidFill>
                  <a:schemeClr val="hlink"/>
                </a:solidFill>
                <a:ea typeface="Gulim" pitchFamily="34" charset="-127"/>
              </a:rPr>
              <a:t>Management aspects (including</a:t>
            </a:r>
            <a:r>
              <a:rPr lang="en-US" altLang="ko-KR" sz="1600" smtClean="0">
                <a:ea typeface="Gulim" pitchFamily="34" charset="-127"/>
              </a:rPr>
              <a:t> </a:t>
            </a:r>
            <a:r>
              <a:rPr lang="en-US" sz="1600" smtClean="0"/>
              <a:t>remote management </a:t>
            </a:r>
            <a:r>
              <a:rPr lang="en-US" altLang="ko-KR" sz="1600" smtClean="0">
                <a:solidFill>
                  <a:schemeClr val="hlink"/>
                </a:solidFill>
                <a:ea typeface="Gulim" pitchFamily="34" charset="-127"/>
              </a:rPr>
              <a:t>of entities) </a:t>
            </a:r>
            <a:r>
              <a:rPr lang="en-US" altLang="ko-KR" sz="1600" smtClean="0">
                <a:solidFill>
                  <a:srgbClr val="FF3300"/>
                </a:solidFill>
                <a:ea typeface="Gulim" pitchFamily="34" charset="-127"/>
              </a:rPr>
              <a:t>[</a:t>
            </a:r>
            <a:r>
              <a:rPr lang="en-US" sz="1600" smtClean="0">
                <a:solidFill>
                  <a:srgbClr val="FF3300"/>
                </a:solidFill>
              </a:rPr>
              <a:t>, and notification]</a:t>
            </a:r>
            <a:endParaRPr lang="en-US" altLang="ko-KR" sz="1600" smtClean="0">
              <a:solidFill>
                <a:srgbClr val="FF3300"/>
              </a:solidFill>
            </a:endParaRPr>
          </a:p>
          <a:p>
            <a:pPr eaLnBrk="1" hangingPunct="1"/>
            <a:r>
              <a:rPr lang="en-US" altLang="ko-KR" sz="1800" smtClean="0"/>
              <a:t>Common use cases, terminal/module </a:t>
            </a:r>
            <a:r>
              <a:rPr lang="en-US" altLang="ko-KR" sz="1800" smtClean="0">
                <a:solidFill>
                  <a:schemeClr val="hlink"/>
                </a:solidFill>
              </a:rPr>
              <a:t>aspects, including</a:t>
            </a:r>
            <a:r>
              <a:rPr lang="en-US" altLang="ko-KR" sz="1800" smtClean="0"/>
              <a:t> Service Layer interface</a:t>
            </a:r>
            <a:r>
              <a:rPr lang="en-US" altLang="ko-KR" sz="1800" smtClean="0">
                <a:solidFill>
                  <a:schemeClr val="hlink"/>
                </a:solidFill>
              </a:rPr>
              <a:t>s/APIs between: </a:t>
            </a:r>
            <a:r>
              <a:rPr lang="en-US" altLang="ko-KR" sz="1800" smtClean="0">
                <a:solidFill>
                  <a:srgbClr val="FF3300"/>
                </a:solidFill>
              </a:rPr>
              <a:t>[or APIs are for further study]</a:t>
            </a:r>
          </a:p>
          <a:p>
            <a:pPr lvl="1" eaLnBrk="1" hangingPunct="1"/>
            <a:r>
              <a:rPr lang="en-US" sz="1600" smtClean="0">
                <a:solidFill>
                  <a:schemeClr val="hlink"/>
                </a:solidFill>
                <a:ea typeface="맑은 고딕" pitchFamily="34" charset="-127"/>
              </a:rPr>
              <a:t>Application and Service Layers</a:t>
            </a:r>
          </a:p>
          <a:p>
            <a:pPr lvl="1" eaLnBrk="1" hangingPunct="1"/>
            <a:r>
              <a:rPr lang="en-US" sz="1600" smtClean="0">
                <a:solidFill>
                  <a:schemeClr val="hlink"/>
                </a:solidFill>
                <a:ea typeface="맑은 고딕" pitchFamily="34" charset="-127"/>
              </a:rPr>
              <a:t>Service Layer and communication functions</a:t>
            </a:r>
            <a:endParaRPr lang="en-US" sz="1600" smtClean="0">
              <a:solidFill>
                <a:srgbClr val="FF3300"/>
              </a:solidFill>
              <a:ea typeface="맑은 고딕" pitchFamily="34" charset="-127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60BEFC-2AE4-440E-B5A1-D4939E1F36DC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pPr eaLnBrk="1" hangingPunct="1"/>
            <a:r>
              <a:rPr lang="en-US" sz="2000" smtClean="0"/>
              <a:t>Simple and effective operational structure</a:t>
            </a:r>
          </a:p>
          <a:p>
            <a:pPr eaLnBrk="1" hangingPunct="1"/>
            <a:r>
              <a:rPr lang="en-US" sz="2000" smtClean="0"/>
              <a:t>Be responsive to the needs of the vertical market stakeholders (individual and organizational), SDOs, and service providers</a:t>
            </a:r>
          </a:p>
          <a:p>
            <a:pPr eaLnBrk="1" hangingPunct="1"/>
            <a:r>
              <a:rPr lang="en-US" sz="2000" smtClean="0"/>
              <a:t>Balance regional requirements and differences</a:t>
            </a:r>
          </a:p>
          <a:p>
            <a:pPr eaLnBrk="1" hangingPunct="1"/>
            <a:r>
              <a:rPr lang="en-US" sz="2000" smtClean="0"/>
              <a:t>Address timeframe objectives across the regions</a:t>
            </a:r>
          </a:p>
          <a:p>
            <a:pPr eaLnBrk="1" hangingPunct="1"/>
            <a:r>
              <a:rPr lang="en-US" sz="2000" smtClean="0"/>
              <a:t>Support global harmonization and consolidation </a:t>
            </a:r>
          </a:p>
          <a:p>
            <a:pPr eaLnBrk="1" hangingPunct="1"/>
            <a:r>
              <a:rPr lang="en-US" sz="2000" smtClean="0"/>
              <a:t>Afford a level playing field for all stakeholders</a:t>
            </a:r>
          </a:p>
          <a:p>
            <a:pPr eaLnBrk="1" hangingPunct="1"/>
            <a:r>
              <a:rPr lang="en-US" sz="2000" smtClean="0"/>
              <a:t>Constrain resource and travel commitments, and leverage electronic tools as much as possible</a:t>
            </a:r>
          </a:p>
          <a:p>
            <a:pPr eaLnBrk="1" hangingPunct="1"/>
            <a:r>
              <a:rPr lang="en-US" sz="2000" smtClean="0"/>
              <a:t>Common procedures, including common policy for essential IPR, using </a:t>
            </a:r>
            <a:r>
              <a:rPr lang="en-US" sz="2000" smtClean="0">
                <a:solidFill>
                  <a:schemeClr val="hlink"/>
                </a:solidFill>
              </a:rPr>
              <a:t>existing</a:t>
            </a:r>
            <a:r>
              <a:rPr lang="en-US" sz="2000" smtClean="0"/>
              <a:t> FRAND/RAND </a:t>
            </a:r>
            <a:r>
              <a:rPr lang="en-US" sz="2000" smtClean="0">
                <a:solidFill>
                  <a:schemeClr val="hlink"/>
                </a:solidFill>
              </a:rPr>
              <a:t>IPR policies of the participating partners</a:t>
            </a:r>
          </a:p>
          <a:p>
            <a:pPr eaLnBrk="1" hangingPunct="1"/>
            <a:endParaRPr lang="en-US" sz="2000" smtClean="0"/>
          </a:p>
          <a:p>
            <a:pPr eaLnBrk="1" hangingPunct="1">
              <a:buFont typeface="Arial" charset="0"/>
              <a:buNone/>
            </a:pPr>
            <a:r>
              <a:rPr lang="en-US" sz="2000" smtClean="0"/>
              <a:t>The high-level structure should be created first, and Working Groups should be created second.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8B9D75-1A93-4775-8171-AE44EA34BAC5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2355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Goals of </a:t>
            </a:r>
            <a:r>
              <a:rPr lang="en-US" sz="4000" smtClean="0">
                <a:solidFill>
                  <a:schemeClr val="hlink"/>
                </a:solidFill>
              </a:rPr>
              <a:t>the</a:t>
            </a:r>
            <a:r>
              <a:rPr lang="en-US" sz="4000" smtClean="0"/>
              <a:t> </a:t>
            </a:r>
            <a:r>
              <a:rPr lang="en-US" sz="4000" smtClean="0">
                <a:solidFill>
                  <a:srgbClr val="FF3300"/>
                </a:solidFill>
              </a:rPr>
              <a:t>[a]</a:t>
            </a:r>
            <a:r>
              <a:rPr lang="en-US" sz="4000" smtClean="0"/>
              <a:t> Proposed </a:t>
            </a:r>
            <a:r>
              <a:rPr lang="en-US" sz="4000" smtClean="0">
                <a:solidFill>
                  <a:schemeClr val="hlink"/>
                </a:solidFill>
              </a:rPr>
              <a:t>oneM2M</a:t>
            </a:r>
            <a:r>
              <a:rPr lang="en-US" sz="4000" smtClean="0"/>
              <a:t> Structure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2046</TotalTime>
  <Words>1143</Words>
  <Application>Microsoft Office PowerPoint</Application>
  <PresentationFormat>On-screen Show (4:3)</PresentationFormat>
  <Paragraphs>208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HGP創英角ｺﾞｼｯｸUB</vt:lpstr>
      <vt:lpstr>맑은 고딕</vt:lpstr>
      <vt:lpstr>Gulim</vt:lpstr>
      <vt:lpstr>SimSun</vt:lpstr>
      <vt:lpstr>Office Theme</vt:lpstr>
      <vt:lpstr>[Global Initiative for]  oneM2M Standardization</vt:lpstr>
      <vt:lpstr>Overview</vt:lpstr>
      <vt:lpstr>Opportunity for oneM2M</vt:lpstr>
      <vt:lpstr>Slide 4</vt:lpstr>
      <vt:lpstr>Goals for and Benefits of [a Global Initiative for] oneM2M Standardization</vt:lpstr>
      <vt:lpstr>Benefits of oneM2M</vt:lpstr>
      <vt:lpstr>Proposed Principles for [a Global Initiative for] oneM2M Standardization</vt:lpstr>
      <vt:lpstr>Proposed Scope for [a Global Initiative for] oneM2M Standardization</vt:lpstr>
      <vt:lpstr>Goals of the [a] Proposed oneM2M Structure</vt:lpstr>
      <vt:lpstr>Proposed Structure</vt:lpstr>
      <vt:lpstr>Possible Responsibilities of the oneM2M Steering Committee</vt:lpstr>
      <vt:lpstr>Possible Responsibilities of the oneM2M Technical Plenary</vt:lpstr>
      <vt:lpstr>Target Participation in oneM2M</vt:lpstr>
      <vt:lpstr>Invitation</vt:lpstr>
      <vt:lpstr>Next Steps</vt:lpstr>
      <vt:lpstr>Contacts</vt:lpstr>
    </vt:vector>
  </TitlesOfParts>
  <Company>Sprint Nextel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M2M Discussion Points for Vertical Engagement</dc:title>
  <dc:creator>Lipford, Mark A</dc:creator>
  <cp:lastModifiedBy>erajsug</cp:lastModifiedBy>
  <cp:revision>175</cp:revision>
  <cp:lastPrinted>2011-09-08T14:44:50Z</cp:lastPrinted>
  <dcterms:created xsi:type="dcterms:W3CDTF">2011-09-07T16:57:18Z</dcterms:created>
  <dcterms:modified xsi:type="dcterms:W3CDTF">2012-01-18T18:51:29Z</dcterms:modified>
</cp:coreProperties>
</file>