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81" r:id="rId3"/>
    <p:sldId id="282" r:id="rId4"/>
    <p:sldId id="291" r:id="rId5"/>
    <p:sldId id="261" r:id="rId6"/>
    <p:sldId id="292" r:id="rId7"/>
    <p:sldId id="279" r:id="rId8"/>
    <p:sldId id="295" r:id="rId9"/>
    <p:sldId id="284" r:id="rId10"/>
    <p:sldId id="296" r:id="rId11"/>
    <p:sldId id="275" r:id="rId12"/>
    <p:sldId id="294" r:id="rId13"/>
    <p:sldId id="264"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0000"/>
    <a:srgbClr val="A0A0A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8210" autoAdjust="0"/>
    <p:restoredTop sz="59926" autoAdjust="0"/>
  </p:normalViewPr>
  <p:slideViewPr>
    <p:cSldViewPr>
      <p:cViewPr>
        <p:scale>
          <a:sx n="80" d="100"/>
          <a:sy n="80" d="100"/>
        </p:scale>
        <p:origin x="-1572" y="60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325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zh-CN" altLang="zh-CN"/>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CE4625FE-CF1B-46A8-B0B3-04E8ED57F4A4}" type="datetimeFigureOut">
              <a:rPr lang="en-US" altLang="zh-CN"/>
              <a:pPr>
                <a:defRPr/>
              </a:pPr>
              <a:t>9/10/2015</a:t>
            </a:fld>
            <a:endParaRPr lang="en-US" altLang="zh-CN"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zh-CN" altLang="zh-C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38075CAE-D9E0-44C2-8F91-B528562E6212}" type="slidenum">
              <a:rPr lang="en-US" altLang="zh-CN"/>
              <a:pPr>
                <a:defRPr/>
              </a:pPr>
              <a:t>‹#›</a:t>
            </a:fld>
            <a:endParaRPr lang="en-US" altLang="zh-CN" dirty="0"/>
          </a:p>
        </p:txBody>
      </p:sp>
    </p:spTree>
    <p:extLst>
      <p:ext uri="{BB962C8B-B14F-4D97-AF65-F5344CB8AC3E}">
        <p14:creationId xmlns:p14="http://schemas.microsoft.com/office/powerpoint/2010/main" xmlns="" val="3802888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920380F-12E1-4CE4-9DC8-64B98B7E66E4}" type="datetimeFigureOut">
              <a:rPr lang="zh-CN" altLang="en-US"/>
              <a:pPr>
                <a:defRPr/>
              </a:pPr>
              <a:t>2015/9/10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1AFA1D9-23C3-4565-8C7C-BEE83983E26A}" type="slidenum">
              <a:rPr lang="zh-CN" altLang="en-US"/>
              <a:pPr>
                <a:defRPr/>
              </a:pPr>
              <a:t>‹#›</a:t>
            </a:fld>
            <a:endParaRPr lang="zh-CN" altLang="en-US"/>
          </a:p>
        </p:txBody>
      </p:sp>
    </p:spTree>
    <p:extLst>
      <p:ext uri="{BB962C8B-B14F-4D97-AF65-F5344CB8AC3E}">
        <p14:creationId xmlns:p14="http://schemas.microsoft.com/office/powerpoint/2010/main" xmlns="" val="10195759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bwMode="auto">
          <a:noFill/>
          <a:ln>
            <a:solidFill>
              <a:srgbClr val="000000"/>
            </a:solidFill>
            <a:miter lim="800000"/>
            <a:headEnd/>
            <a:tailEnd/>
          </a:ln>
        </p:spPr>
      </p:sp>
      <p:sp>
        <p:nvSpPr>
          <p:cNvPr id="13315" name="备注占位符 2"/>
          <p:cNvSpPr>
            <a:spLocks noGrp="1"/>
          </p:cNvSpPr>
          <p:nvPr>
            <p:ph type="body" idx="1"/>
          </p:nvPr>
        </p:nvSpPr>
        <p:spPr bwMode="auto">
          <a:noFill/>
        </p:spPr>
        <p:txBody>
          <a:bodyPr/>
          <a:lstStyle/>
          <a:p>
            <a:pPr eaLnBrk="1" hangingPunct="1">
              <a:spcBef>
                <a:spcPct val="0"/>
              </a:spcBef>
            </a:pPr>
            <a:endParaRPr lang="zh-CN" altLang="en-US" smtClean="0"/>
          </a:p>
        </p:txBody>
      </p:sp>
      <p:sp>
        <p:nvSpPr>
          <p:cNvPr id="1331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537533-ABB6-47FF-879B-C053FE9FD4B8}" type="slidenum">
              <a:rPr lang="zh-CN" altLang="en-US" smtClean="0"/>
              <a:pPr/>
              <a:t>5</a:t>
            </a:fld>
            <a:endParaRPr lang="en-US"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hangingPunct="0"/>
            <a:r>
              <a:rPr lang="x-none" altLang="zh-CN" sz="1200" kern="1200" dirty="0" smtClean="0">
                <a:solidFill>
                  <a:schemeClr val="tx1"/>
                </a:solidFill>
                <a:latin typeface="+mn-lt"/>
                <a:ea typeface="+mn-ea"/>
                <a:cs typeface="+mn-cs"/>
              </a:rPr>
              <a:t>Read/Write (RW): the value of the attribute is set when the resource is Created or Updated based on information from the Originator (i.e. </a:t>
            </a:r>
            <a:r>
              <a:rPr lang="x-none" altLang="zh-CN" sz="1200" b="1" i="1" kern="1200" dirty="0" smtClean="0">
                <a:solidFill>
                  <a:schemeClr val="tx1"/>
                </a:solidFill>
                <a:latin typeface="+mn-lt"/>
                <a:ea typeface="+mn-ea"/>
                <a:cs typeface="+mn-cs"/>
              </a:rPr>
              <a:t>Content</a:t>
            </a:r>
            <a:r>
              <a:rPr lang="x-none" altLang="zh-CN" sz="1200" kern="1200" dirty="0" smtClean="0">
                <a:solidFill>
                  <a:schemeClr val="tx1"/>
                </a:solidFill>
                <a:latin typeface="+mn-lt"/>
                <a:ea typeface="+mn-ea"/>
                <a:cs typeface="+mn-cs"/>
              </a:rPr>
              <a:t> parameter). Such attributes are allowed for Create/Update/Retrieve/ Delete/Notify operations.</a:t>
            </a:r>
            <a:endParaRPr lang="zh-CN" altLang="zh-CN" sz="1200" kern="1200" dirty="0" smtClean="0">
              <a:solidFill>
                <a:schemeClr val="tx1"/>
              </a:solidFill>
              <a:latin typeface="+mn-lt"/>
              <a:ea typeface="+mn-ea"/>
              <a:cs typeface="+mn-cs"/>
            </a:endParaRPr>
          </a:p>
          <a:p>
            <a:pPr hangingPunct="0"/>
            <a:r>
              <a:rPr lang="x-none" altLang="zh-CN" sz="1200" kern="1200" dirty="0" smtClean="0">
                <a:solidFill>
                  <a:schemeClr val="tx1"/>
                </a:solidFill>
                <a:latin typeface="+mn-lt"/>
                <a:ea typeface="+mn-ea"/>
                <a:cs typeface="+mn-cs"/>
              </a:rPr>
              <a:t>Read Only (RO): the value of the attribute is set by the Hosting CSE internally. Such an attribute is allowed for Retrieve operation only.</a:t>
            </a:r>
            <a:endParaRPr lang="zh-CN" altLang="zh-CN" sz="1200" kern="1200" dirty="0" smtClean="0">
              <a:solidFill>
                <a:schemeClr val="tx1"/>
              </a:solidFill>
              <a:latin typeface="+mn-lt"/>
              <a:ea typeface="+mn-ea"/>
              <a:cs typeface="+mn-cs"/>
            </a:endParaRPr>
          </a:p>
          <a:p>
            <a:pPr hangingPunct="0"/>
            <a:r>
              <a:rPr lang="x-none" altLang="zh-CN" sz="1200" kern="1200" dirty="0" smtClean="0">
                <a:solidFill>
                  <a:schemeClr val="tx1"/>
                </a:solidFill>
                <a:latin typeface="+mn-lt"/>
                <a:ea typeface="+mn-ea"/>
                <a:cs typeface="+mn-cs"/>
              </a:rPr>
              <a:t>Write Once (WO): the value of the attribute is set when the resource is Created based on information from the Originator (i.e. </a:t>
            </a:r>
            <a:r>
              <a:rPr lang="x-none" altLang="zh-CN" sz="1200" b="1" i="1" kern="1200" dirty="0" smtClean="0">
                <a:solidFill>
                  <a:schemeClr val="tx1"/>
                </a:solidFill>
                <a:latin typeface="+mn-lt"/>
                <a:ea typeface="+mn-ea"/>
                <a:cs typeface="+mn-cs"/>
              </a:rPr>
              <a:t>Content</a:t>
            </a:r>
            <a:r>
              <a:rPr lang="x-none" altLang="zh-CN" sz="1200" kern="1200" dirty="0" smtClean="0">
                <a:solidFill>
                  <a:schemeClr val="tx1"/>
                </a:solidFill>
                <a:latin typeface="+mn-lt"/>
                <a:ea typeface="+mn-ea"/>
                <a:cs typeface="+mn-cs"/>
              </a:rPr>
              <a:t> parameter). Such an attribute is allowed for Retrieve operation after the creation.</a:t>
            </a:r>
            <a:endParaRPr lang="zh-CN" altLang="zh-CN" sz="1200" kern="1200" dirty="0" smtClean="0">
              <a:solidFill>
                <a:schemeClr val="tx1"/>
              </a:solidFill>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pPr>
              <a:defRPr/>
            </a:pPr>
            <a:fld id="{E1AFA1D9-23C3-4565-8C7C-BEE83983E26A}" type="slidenum">
              <a:rPr lang="zh-CN" altLang="en-US" smtClean="0"/>
              <a:pPr>
                <a:defRPr/>
              </a:pPr>
              <a:t>10</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a:lstStyle/>
          <a:p>
            <a:endParaRPr lang="en-US" altLang="en-US"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4A63D1-7D79-44CE-A52A-AFA2BEF8F84C}" type="slidenum">
              <a:rPr lang="zh-CN" altLang="en-US" smtClean="0"/>
              <a:pPr/>
              <a:t>11</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ew Page">
    <p:spTree>
      <p:nvGrpSpPr>
        <p:cNvPr id="1" name=""/>
        <p:cNvGrpSpPr/>
        <p:nvPr/>
      </p:nvGrpSpPr>
      <p:grpSpPr>
        <a:xfrm>
          <a:off x="0" y="0"/>
          <a:ext cx="0" cy="0"/>
          <a:chOff x="0" y="0"/>
          <a:chExt cx="0" cy="0"/>
        </a:xfrm>
      </p:grpSpPr>
      <p:cxnSp>
        <p:nvCxnSpPr>
          <p:cNvPr id="4" name="Straight Connector 1"/>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2"/>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srcRect/>
          <a:stretch>
            <a:fillRect/>
          </a:stretch>
        </p:blipFill>
        <p:spPr bwMode="auto">
          <a:xfrm>
            <a:off x="7646988" y="0"/>
            <a:ext cx="1497012" cy="1022350"/>
          </a:xfrm>
          <a:prstGeom prst="rect">
            <a:avLst/>
          </a:prstGeom>
          <a:noFill/>
          <a:ln w="9525">
            <a:noFill/>
            <a:miter lim="800000"/>
            <a:headEnd/>
            <a:tailEnd/>
          </a:ln>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46BE885A-F12C-47E8-81F2-94C5387D9F6F}" type="slidenum">
              <a:rPr lang="en-US" altLang="zh-CN"/>
              <a:pPr>
                <a:defRPr/>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4" name="Straight Connector 1"/>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2"/>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srcRect/>
          <a:stretch>
            <a:fillRect/>
          </a:stretch>
        </p:blipFill>
        <p:spPr bwMode="auto">
          <a:xfrm>
            <a:off x="7646988" y="0"/>
            <a:ext cx="1497012" cy="1022350"/>
          </a:xfrm>
          <a:prstGeom prst="rect">
            <a:avLst/>
          </a:prstGeom>
          <a:noFill/>
          <a:ln w="9525">
            <a:noFill/>
            <a:miter lim="800000"/>
            <a:headEnd/>
            <a:tailEnd/>
          </a:ln>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2120D851-0305-4BCA-9CD0-0B29DE9801E4}" type="slidenum">
              <a:rPr lang="en-US" altLang="zh-CN"/>
              <a:pPr>
                <a:defRPr/>
              </a:pPr>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75" r:id="rId1"/>
    <p:sldLayoutId id="2147483776" r:id="rId2"/>
    <p:sldLayoutId id="2147483774" r:id="rId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7" descr="C:\Documents and Settings\mcauley\Local Settings\Temp\wz83a6\oneM2M\oneM2M-Logo.gif"/>
          <p:cNvPicPr>
            <a:picLocks noChangeAspect="1" noChangeArrowheads="1"/>
          </p:cNvPicPr>
          <p:nvPr/>
        </p:nvPicPr>
        <p:blipFill>
          <a:blip r:embed="rId2" cstate="print"/>
          <a:srcRect/>
          <a:stretch>
            <a:fillRect/>
          </a:stretch>
        </p:blipFill>
        <p:spPr bwMode="auto">
          <a:xfrm>
            <a:off x="1581150" y="28575"/>
            <a:ext cx="5981700" cy="4083050"/>
          </a:xfrm>
          <a:prstGeom prst="rect">
            <a:avLst/>
          </a:prstGeom>
          <a:noFill/>
          <a:ln w="9525">
            <a:noFill/>
            <a:miter lim="800000"/>
            <a:headEnd/>
            <a:tailEnd/>
          </a:ln>
        </p:spPr>
      </p:pic>
      <p:sp>
        <p:nvSpPr>
          <p:cNvPr id="6" name="Rounded Rectangle 5"/>
          <p:cNvSpPr/>
          <p:nvPr/>
        </p:nvSpPr>
        <p:spPr>
          <a:xfrm>
            <a:off x="457200" y="5256213"/>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a:solidFill>
                <a:srgbClr val="FFFFFF"/>
              </a:solidFill>
              <a:cs typeface="Arial" pitchFamily="34" charset="0"/>
            </a:endParaRPr>
          </a:p>
        </p:txBody>
      </p:sp>
      <p:sp>
        <p:nvSpPr>
          <p:cNvPr id="5124" name="Title 1"/>
          <p:cNvSpPr>
            <a:spLocks noGrp="1"/>
          </p:cNvSpPr>
          <p:nvPr>
            <p:ph type="ctrTitle" idx="4294967295"/>
          </p:nvPr>
        </p:nvSpPr>
        <p:spPr bwMode="auto">
          <a:xfrm>
            <a:off x="685800" y="3711575"/>
            <a:ext cx="8229600" cy="1470025"/>
          </a:xfrm>
          <a:prstGeom prst="rect">
            <a:avLst/>
          </a:prstGeom>
          <a:noFill/>
          <a:ln>
            <a:miter lim="800000"/>
            <a:headEnd/>
            <a:tailEnd/>
          </a:ln>
        </p:spPr>
        <p:txBody>
          <a:bodyPr/>
          <a:lstStyle/>
          <a:p>
            <a:pPr eaLnBrk="1" hangingPunct="1"/>
            <a:r>
              <a:rPr lang="en-US" altLang="zh-CN" sz="4800" b="1" dirty="0" smtClean="0">
                <a:solidFill>
                  <a:srgbClr val="A0A0A3"/>
                </a:solidFill>
              </a:rPr>
              <a:t>Discussion on </a:t>
            </a:r>
            <a:r>
              <a:rPr lang="en-US" altLang="zh-CN" sz="4800" b="1" dirty="0" smtClean="0">
                <a:solidFill>
                  <a:srgbClr val="A0A0A3"/>
                </a:solidFill>
              </a:rPr>
              <a:t>Time Series Data</a:t>
            </a:r>
          </a:p>
        </p:txBody>
      </p:sp>
      <p:sp>
        <p:nvSpPr>
          <p:cNvPr id="5125" name="TextBox 4"/>
          <p:cNvSpPr txBox="1">
            <a:spLocks noChangeArrowheads="1"/>
          </p:cNvSpPr>
          <p:nvPr/>
        </p:nvSpPr>
        <p:spPr bwMode="auto">
          <a:xfrm>
            <a:off x="457200" y="5334000"/>
            <a:ext cx="5664200" cy="1200150"/>
          </a:xfrm>
          <a:prstGeom prst="rect">
            <a:avLst/>
          </a:prstGeom>
          <a:noFill/>
          <a:ln w="9525">
            <a:noFill/>
            <a:miter lim="800000"/>
            <a:headEnd/>
            <a:tailEnd/>
          </a:ln>
        </p:spPr>
        <p:txBody>
          <a:bodyPr wrap="none">
            <a:spAutoFit/>
          </a:bodyPr>
          <a:lstStyle/>
          <a:p>
            <a:r>
              <a:rPr lang="en-US" altLang="zh-CN" dirty="0">
                <a:solidFill>
                  <a:srgbClr val="B42025"/>
                </a:solidFill>
              </a:rPr>
              <a:t>Group Name: WG2</a:t>
            </a:r>
          </a:p>
          <a:p>
            <a:r>
              <a:rPr lang="en-US" altLang="zh-CN" dirty="0">
                <a:solidFill>
                  <a:srgbClr val="B42025"/>
                </a:solidFill>
              </a:rPr>
              <a:t>Source: Qi Yu , </a:t>
            </a:r>
            <a:r>
              <a:rPr lang="en-GB" altLang="zh-CN" dirty="0">
                <a:solidFill>
                  <a:srgbClr val="B42025"/>
                </a:solidFill>
              </a:rPr>
              <a:t>Mitch Tseng</a:t>
            </a:r>
            <a:r>
              <a:rPr lang="en-US" altLang="zh-CN" dirty="0">
                <a:solidFill>
                  <a:srgbClr val="B42025"/>
                </a:solidFill>
              </a:rPr>
              <a:t>- Huawei Technologies, Co. LTD.</a:t>
            </a:r>
          </a:p>
          <a:p>
            <a:r>
              <a:rPr lang="en-US" altLang="zh-CN" dirty="0">
                <a:solidFill>
                  <a:srgbClr val="B42025"/>
                </a:solidFill>
              </a:rPr>
              <a:t>Meeting Date: 2015-07-01</a:t>
            </a:r>
          </a:p>
          <a:p>
            <a:r>
              <a:rPr lang="en-US" altLang="zh-CN" dirty="0">
                <a:solidFill>
                  <a:srgbClr val="B42025"/>
                </a:solidFill>
              </a:rPr>
              <a:t>Work Item  :WI-0033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Option3</a:t>
            </a:r>
            <a:endParaRPr lang="zh-CN" altLang="en-US" dirty="0"/>
          </a:p>
        </p:txBody>
      </p:sp>
      <p:pic>
        <p:nvPicPr>
          <p:cNvPr id="25602" name="Picture 2"/>
          <p:cNvPicPr>
            <a:picLocks noChangeAspect="1" noChangeArrowheads="1"/>
          </p:cNvPicPr>
          <p:nvPr/>
        </p:nvPicPr>
        <p:blipFill>
          <a:blip r:embed="rId3" cstate="print"/>
          <a:srcRect/>
          <a:stretch>
            <a:fillRect/>
          </a:stretch>
        </p:blipFill>
        <p:spPr bwMode="auto">
          <a:xfrm>
            <a:off x="381000" y="2209800"/>
            <a:ext cx="2886075" cy="1085850"/>
          </a:xfrm>
          <a:prstGeom prst="rect">
            <a:avLst/>
          </a:prstGeom>
          <a:noFill/>
          <a:ln w="9525">
            <a:noFill/>
            <a:miter lim="800000"/>
            <a:headEnd/>
            <a:tailEnd/>
          </a:ln>
        </p:spPr>
      </p:pic>
      <p:graphicFrame>
        <p:nvGraphicFramePr>
          <p:cNvPr id="6" name="表格 5"/>
          <p:cNvGraphicFramePr>
            <a:graphicFrameLocks noGrp="1"/>
          </p:cNvGraphicFramePr>
          <p:nvPr/>
        </p:nvGraphicFramePr>
        <p:xfrm>
          <a:off x="533400" y="3429000"/>
          <a:ext cx="5895975" cy="2468880"/>
        </p:xfrm>
        <a:graphic>
          <a:graphicData uri="http://schemas.openxmlformats.org/drawingml/2006/table">
            <a:tbl>
              <a:tblPr/>
              <a:tblGrid>
                <a:gridCol w="1463040"/>
                <a:gridCol w="683895"/>
                <a:gridCol w="640080"/>
                <a:gridCol w="2194560"/>
                <a:gridCol w="914400"/>
              </a:tblGrid>
              <a:tr h="0">
                <a:tc>
                  <a:txBody>
                    <a:bodyPr/>
                    <a:lstStyle/>
                    <a:p>
                      <a:pPr algn="ctr" hangingPunct="0">
                        <a:spcAft>
                          <a:spcPts val="0"/>
                        </a:spcAft>
                      </a:pPr>
                      <a:r>
                        <a:rPr lang="en-GB" sz="900" b="1" kern="100" dirty="0">
                          <a:latin typeface="Arial"/>
                          <a:ea typeface="Arial Unicode MS"/>
                          <a:cs typeface="Times New Roman"/>
                        </a:rPr>
                        <a:t>Attributes of </a:t>
                      </a:r>
                      <a:r>
                        <a:rPr lang="en-GB" sz="900" b="1" i="1" kern="100" dirty="0">
                          <a:latin typeface="Arial"/>
                          <a:ea typeface="Arial Unicode MS"/>
                          <a:cs typeface="Times New Roman"/>
                        </a:rPr>
                        <a:t>&lt;</a:t>
                      </a:r>
                      <a:r>
                        <a:rPr lang="en-US" sz="900" b="1" i="1" kern="100" dirty="0" err="1">
                          <a:latin typeface="Arial"/>
                          <a:ea typeface="Arial Unicode MS"/>
                          <a:cs typeface="Times New Roman"/>
                        </a:rPr>
                        <a:t>timeSeriesData</a:t>
                      </a:r>
                      <a:r>
                        <a:rPr lang="en-GB" sz="900" b="1" i="1" kern="100" dirty="0">
                          <a:latin typeface="Arial"/>
                          <a:ea typeface="Arial Unicode MS"/>
                          <a:cs typeface="Times New Roman"/>
                        </a:rPr>
                        <a:t>&gt;</a:t>
                      </a:r>
                      <a:endParaRPr lang="zh-CN" sz="900" b="1" kern="100" dirty="0">
                        <a:latin typeface="Arial"/>
                        <a:ea typeface="Times New Roman"/>
                        <a:cs typeface="Times New Roman"/>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hangingPunct="0">
                        <a:spcAft>
                          <a:spcPts val="0"/>
                        </a:spcAft>
                      </a:pPr>
                      <a:r>
                        <a:rPr lang="en-GB" sz="900" b="1" kern="100">
                          <a:latin typeface="Arial"/>
                          <a:ea typeface="Arial Unicode MS"/>
                          <a:cs typeface="Times New Roman"/>
                        </a:rPr>
                        <a:t>Multiplicity</a:t>
                      </a:r>
                      <a:endParaRPr lang="zh-CN" sz="900" b="1" kern="100">
                        <a:latin typeface="Arial"/>
                        <a:ea typeface="Times New Roman"/>
                        <a:cs typeface="Times New Roman"/>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hangingPunct="0">
                        <a:spcAft>
                          <a:spcPts val="0"/>
                        </a:spcAft>
                      </a:pPr>
                      <a:r>
                        <a:rPr lang="en-GB" sz="900" b="1" kern="100">
                          <a:latin typeface="Arial"/>
                          <a:ea typeface="Arial Unicode MS"/>
                          <a:cs typeface="Times New Roman"/>
                        </a:rPr>
                        <a:t>RW/</a:t>
                      </a:r>
                      <a:endParaRPr lang="zh-CN" sz="900" b="1" kern="100">
                        <a:latin typeface="Arial"/>
                        <a:ea typeface="Times New Roman"/>
                        <a:cs typeface="Times New Roman"/>
                      </a:endParaRPr>
                    </a:p>
                    <a:p>
                      <a:pPr algn="ctr" hangingPunct="0">
                        <a:spcAft>
                          <a:spcPts val="0"/>
                        </a:spcAft>
                      </a:pPr>
                      <a:r>
                        <a:rPr lang="en-GB" sz="900" b="1" kern="100">
                          <a:latin typeface="Arial"/>
                          <a:ea typeface="Arial Unicode MS"/>
                          <a:cs typeface="Times New Roman"/>
                        </a:rPr>
                        <a:t>RO/</a:t>
                      </a:r>
                      <a:endParaRPr lang="zh-CN" sz="900" b="1" kern="100">
                        <a:latin typeface="Arial"/>
                        <a:ea typeface="Times New Roman"/>
                        <a:cs typeface="Times New Roman"/>
                      </a:endParaRPr>
                    </a:p>
                    <a:p>
                      <a:pPr algn="ctr" hangingPunct="0">
                        <a:spcAft>
                          <a:spcPts val="0"/>
                        </a:spcAft>
                      </a:pPr>
                      <a:r>
                        <a:rPr lang="en-GB" sz="900" b="1" kern="100">
                          <a:latin typeface="Arial"/>
                          <a:ea typeface="Arial Unicode MS"/>
                          <a:cs typeface="Times New Roman"/>
                        </a:rPr>
                        <a:t>WO</a:t>
                      </a:r>
                      <a:endParaRPr lang="zh-CN" sz="900" b="1" kern="100">
                        <a:latin typeface="Arial"/>
                        <a:ea typeface="Times New Roman"/>
                        <a:cs typeface="Times New Roman"/>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hangingPunct="0">
                        <a:spcAft>
                          <a:spcPts val="0"/>
                        </a:spcAft>
                      </a:pPr>
                      <a:r>
                        <a:rPr lang="en-GB" sz="900" b="1" kern="100" dirty="0">
                          <a:latin typeface="Arial"/>
                          <a:ea typeface="Arial Unicode MS"/>
                          <a:cs typeface="Times New Roman"/>
                        </a:rPr>
                        <a:t>Description</a:t>
                      </a:r>
                      <a:endParaRPr lang="zh-CN" sz="900" b="1" kern="100" dirty="0">
                        <a:latin typeface="Arial"/>
                        <a:ea typeface="Times New Roman"/>
                        <a:cs typeface="Times New Roman"/>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hangingPunct="0">
                        <a:spcAft>
                          <a:spcPts val="0"/>
                        </a:spcAft>
                      </a:pPr>
                      <a:r>
                        <a:rPr lang="en-GB" sz="900" b="1" i="1" kern="100">
                          <a:latin typeface="Arial"/>
                          <a:ea typeface="Arial Unicode MS"/>
                          <a:cs typeface="Times New Roman"/>
                        </a:rPr>
                        <a:t>&lt; </a:t>
                      </a:r>
                      <a:r>
                        <a:rPr lang="en-US" sz="900" b="1" i="1" kern="100">
                          <a:latin typeface="Arial"/>
                          <a:ea typeface="Arial Unicode MS"/>
                          <a:cs typeface="Times New Roman"/>
                        </a:rPr>
                        <a:t>timeSeriesData</a:t>
                      </a:r>
                      <a:r>
                        <a:rPr lang="en-GB" sz="900" b="1" i="1" kern="100">
                          <a:latin typeface="Arial"/>
                          <a:ea typeface="Arial Unicode MS"/>
                          <a:cs typeface="Times New Roman"/>
                        </a:rPr>
                        <a:t>Annc&gt;</a:t>
                      </a:r>
                      <a:r>
                        <a:rPr lang="en-GB" sz="900" b="1" kern="100">
                          <a:latin typeface="Arial"/>
                          <a:ea typeface="Arial Unicode MS"/>
                          <a:cs typeface="Times New Roman"/>
                        </a:rPr>
                        <a:t> Attributes</a:t>
                      </a:r>
                      <a:endParaRPr lang="zh-CN" sz="900" b="1" kern="100">
                        <a:latin typeface="Arial"/>
                        <a:ea typeface="Times New Roman"/>
                        <a:cs typeface="Times New Roman"/>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0">
                <a:tc>
                  <a:txBody>
                    <a:bodyPr/>
                    <a:lstStyle/>
                    <a:p>
                      <a:pPr hangingPunct="0">
                        <a:spcAft>
                          <a:spcPts val="0"/>
                        </a:spcAft>
                      </a:pPr>
                      <a:r>
                        <a:rPr lang="en-GB" sz="900" i="1" kern="100">
                          <a:latin typeface="Arial"/>
                          <a:ea typeface="Arial Unicode MS"/>
                          <a:cs typeface="Times New Roman"/>
                        </a:rPr>
                        <a:t>resourceType</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RO</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kern="100">
                          <a:latin typeface="Arial"/>
                          <a:ea typeface="Arial Unicode MS"/>
                          <a:cs typeface="Times New Roman"/>
                        </a:rPr>
                        <a:t>See clause 9.6.1.3 where this common attribute is described.</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NA</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i="1" kern="100">
                          <a:latin typeface="Arial"/>
                          <a:ea typeface="Arial Unicode MS"/>
                          <a:cs typeface="Times New Roman"/>
                        </a:rPr>
                        <a:t>resourceID</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US" sz="900" kern="100">
                          <a:latin typeface="Arial"/>
                          <a:ea typeface="Arial Unicode MS"/>
                          <a:cs typeface="Times New Roman"/>
                        </a:rPr>
                        <a:t>RO</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kern="100">
                          <a:latin typeface="Arial"/>
                          <a:ea typeface="Arial Unicode MS"/>
                          <a:cs typeface="Times New Roman"/>
                        </a:rPr>
                        <a:t>See clause 9.6.1</a:t>
                      </a:r>
                      <a:r>
                        <a:rPr lang="en-US" sz="900" kern="100">
                          <a:latin typeface="Arial"/>
                          <a:ea typeface="Arial Unicode MS"/>
                          <a:cs typeface="Times New Roman"/>
                        </a:rPr>
                        <a:t>.3</a:t>
                      </a:r>
                      <a:r>
                        <a:rPr lang="en-GB" sz="900" kern="100">
                          <a:latin typeface="Arial"/>
                          <a:ea typeface="Arial Unicode MS"/>
                          <a:cs typeface="Times New Roman"/>
                        </a:rPr>
                        <a:t> where this common attribute is described.</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NA</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x-none" sz="900" i="1" kern="100">
                          <a:latin typeface="Arial"/>
                          <a:ea typeface="Arial Unicode MS"/>
                          <a:cs typeface="Times New Roman"/>
                        </a:rPr>
                        <a:t>resourceName</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x-none" sz="900" kern="100">
                          <a:latin typeface="Arial"/>
                          <a:ea typeface="Arial Unicode MS"/>
                          <a:cs typeface="Times New Roman"/>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x-none" sz="900" kern="100">
                          <a:latin typeface="Arial"/>
                          <a:ea typeface="Arial Unicode MS"/>
                          <a:cs typeface="Times New Roman"/>
                        </a:rPr>
                        <a:t>WO</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x-none" sz="900" kern="100">
                          <a:latin typeface="Arial"/>
                          <a:ea typeface="Arial Unicode MS"/>
                          <a:cs typeface="Times New Roman"/>
                        </a:rPr>
                        <a:t>See clause 9.6.1.3 where this common attribute is described.</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dirty="0">
                          <a:latin typeface="Arial"/>
                          <a:ea typeface="Arial Unicode MS"/>
                          <a:cs typeface="Times New Roman"/>
                        </a:rPr>
                        <a:t>MA</a:t>
                      </a:r>
                      <a:endParaRPr lang="zh-CN" sz="900" kern="100" dirty="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i="1" kern="100">
                          <a:latin typeface="Arial"/>
                          <a:ea typeface="Arial Unicode MS"/>
                          <a:cs typeface="Times New Roman"/>
                        </a:rPr>
                        <a:t>parentID</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RO</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kern="100" dirty="0">
                          <a:latin typeface="Arial"/>
                          <a:ea typeface="Arial Unicode MS"/>
                          <a:cs typeface="Times New Roman"/>
                        </a:rPr>
                        <a:t>See clause 9.6.1.3 where this common attribute is described.</a:t>
                      </a:r>
                      <a:endParaRPr lang="zh-CN" sz="900" kern="100" dirty="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NA</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i="1" kern="100">
                          <a:latin typeface="Arial"/>
                          <a:ea typeface="Arial Unicode MS"/>
                          <a:cs typeface="Times New Roman"/>
                        </a:rPr>
                        <a:t>creationTime</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RO</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900" kern="100">
                          <a:latin typeface="Arial"/>
                          <a:ea typeface="Arial Unicode MS"/>
                          <a:cs typeface="Times New Roman"/>
                        </a:rPr>
                        <a:t>See clause 9.6.1.3 where this common attribute is described.</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NA</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i="1" kern="100">
                          <a:latin typeface="Arial"/>
                          <a:ea typeface="Arial Unicode MS"/>
                          <a:cs typeface="Times New Roman"/>
                        </a:rPr>
                        <a:t>Time</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dirty="0" smtClean="0">
                          <a:latin typeface="Arial"/>
                          <a:ea typeface="Arial Unicode MS"/>
                          <a:cs typeface="Times New Roman"/>
                        </a:rPr>
                        <a:t>WO</a:t>
                      </a:r>
                      <a:endParaRPr lang="zh-CN" sz="900" kern="100" dirty="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x-none" sz="900" kern="100">
                          <a:latin typeface="Arial"/>
                          <a:ea typeface="Times New Roman"/>
                          <a:cs typeface="Times New Roman"/>
                        </a:rPr>
                        <a:t>This attribute contains </a:t>
                      </a:r>
                      <a:r>
                        <a:rPr lang="x-none" sz="900" kern="100">
                          <a:latin typeface="Arial"/>
                          <a:ea typeface="宋体"/>
                          <a:cs typeface="Times New Roman"/>
                        </a:rPr>
                        <a:t>the time when the data was</a:t>
                      </a:r>
                      <a:r>
                        <a:rPr lang="x-none" sz="900" kern="100">
                          <a:latin typeface="Arial"/>
                          <a:ea typeface="Times New Roman"/>
                          <a:cs typeface="Times New Roman"/>
                        </a:rPr>
                        <a:t> </a:t>
                      </a:r>
                      <a:r>
                        <a:rPr lang="x-none" sz="900" kern="100">
                          <a:latin typeface="Arial"/>
                          <a:ea typeface="宋体"/>
                          <a:cs typeface="Times New Roman"/>
                        </a:rPr>
                        <a:t>collected from M2M Node</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US" sz="900" kern="100" dirty="0">
                          <a:latin typeface="Arial"/>
                          <a:ea typeface="宋体"/>
                          <a:cs typeface="Arial"/>
                        </a:rPr>
                        <a:t>OA</a:t>
                      </a:r>
                      <a:endParaRPr lang="zh-CN" sz="900" kern="100" dirty="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i="1" kern="100">
                          <a:latin typeface="Arial"/>
                          <a:ea typeface="Arial Unicode MS"/>
                          <a:cs typeface="Times New Roman"/>
                        </a:rPr>
                        <a:t>Data</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dirty="0" smtClean="0">
                          <a:latin typeface="Arial"/>
                          <a:ea typeface="Arial Unicode MS"/>
                          <a:cs typeface="Times New Roman"/>
                        </a:rPr>
                        <a:t>WO</a:t>
                      </a:r>
                      <a:endParaRPr lang="zh-CN" sz="900" kern="100" dirty="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x-none" sz="900" kern="100">
                          <a:latin typeface="Arial"/>
                          <a:ea typeface="Times New Roman"/>
                          <a:cs typeface="Times New Roman"/>
                        </a:rPr>
                        <a:t>This attribute contains </a:t>
                      </a:r>
                      <a:r>
                        <a:rPr lang="x-none" sz="900" kern="100">
                          <a:latin typeface="Arial"/>
                          <a:ea typeface="宋体"/>
                          <a:cs typeface="Times New Roman"/>
                        </a:rPr>
                        <a:t>the </a:t>
                      </a:r>
                      <a:r>
                        <a:rPr lang="x-none" sz="900" kern="100">
                          <a:latin typeface="Arial"/>
                          <a:ea typeface="Times New Roman"/>
                          <a:cs typeface="Times New Roman"/>
                        </a:rPr>
                        <a:t>data </a:t>
                      </a:r>
                      <a:r>
                        <a:rPr lang="x-none" sz="900" kern="100">
                          <a:latin typeface="Arial"/>
                          <a:ea typeface="宋体"/>
                          <a:cs typeface="Times New Roman"/>
                        </a:rPr>
                        <a:t>collected from M2M Node</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dirty="0">
                          <a:latin typeface="Arial"/>
                          <a:ea typeface="宋体"/>
                          <a:cs typeface="Times New Roman"/>
                        </a:rPr>
                        <a:t>OA</a:t>
                      </a:r>
                      <a:endParaRPr lang="zh-CN" sz="900" kern="100" dirty="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457200" y="1295400"/>
            <a:ext cx="8458200" cy="923330"/>
          </a:xfrm>
          <a:prstGeom prst="rect">
            <a:avLst/>
          </a:prstGeom>
          <a:noFill/>
        </p:spPr>
        <p:txBody>
          <a:bodyPr wrap="square" rtlCol="0">
            <a:spAutoFit/>
          </a:bodyPr>
          <a:lstStyle/>
          <a:p>
            <a:r>
              <a:rPr lang="en-GB" altLang="zh-CN" dirty="0" smtClean="0"/>
              <a:t>The option 3 is to define a simple resource type &lt;</a:t>
            </a:r>
            <a:r>
              <a:rPr lang="en-GB" altLang="zh-CN" dirty="0" err="1" smtClean="0"/>
              <a:t>timeSeriesData</a:t>
            </a:r>
            <a:r>
              <a:rPr lang="en-GB" altLang="zh-CN" dirty="0" smtClean="0"/>
              <a:t>&gt; which includes the data ,time  and necessary attributes. </a:t>
            </a:r>
            <a:r>
              <a:rPr lang="en-GB" altLang="zh-CN" dirty="0" smtClean="0">
                <a:solidFill>
                  <a:srgbClr val="FF0000"/>
                </a:solidFill>
              </a:rPr>
              <a:t>The other necessary attributes refer to the parent resource such as ACP, label, etc.</a:t>
            </a:r>
            <a:endParaRPr lang="zh-CN" altLang="en-US" dirty="0">
              <a:solidFill>
                <a:srgbClr val="FF0000"/>
              </a:solidFill>
            </a:endParaRPr>
          </a:p>
        </p:txBody>
      </p:sp>
      <p:pic>
        <p:nvPicPr>
          <p:cNvPr id="25603" name="Picture 3"/>
          <p:cNvPicPr>
            <a:picLocks noChangeAspect="1" noChangeArrowheads="1"/>
          </p:cNvPicPr>
          <p:nvPr/>
        </p:nvPicPr>
        <p:blipFill>
          <a:blip r:embed="rId4" cstate="print"/>
          <a:srcRect/>
          <a:stretch>
            <a:fillRect/>
          </a:stretch>
        </p:blipFill>
        <p:spPr bwMode="auto">
          <a:xfrm>
            <a:off x="5715000" y="2209800"/>
            <a:ext cx="2886075" cy="1028700"/>
          </a:xfrm>
          <a:prstGeom prst="rect">
            <a:avLst/>
          </a:prstGeom>
          <a:noFill/>
          <a:ln w="9525">
            <a:noFill/>
            <a:miter lim="800000"/>
            <a:headEnd/>
            <a:tailEnd/>
          </a:ln>
        </p:spPr>
      </p:pic>
      <p:sp>
        <p:nvSpPr>
          <p:cNvPr id="9" name="矩形 8"/>
          <p:cNvSpPr/>
          <p:nvPr/>
        </p:nvSpPr>
        <p:spPr>
          <a:xfrm>
            <a:off x="381000" y="5943600"/>
            <a:ext cx="8763000" cy="369332"/>
          </a:xfrm>
          <a:prstGeom prst="rect">
            <a:avLst/>
          </a:prstGeom>
        </p:spPr>
        <p:txBody>
          <a:bodyPr wrap="square">
            <a:spAutoFit/>
          </a:bodyPr>
          <a:lstStyle/>
          <a:p>
            <a:r>
              <a:rPr lang="en-US" altLang="zh-CN" b="1" dirty="0" smtClean="0">
                <a:solidFill>
                  <a:srgbClr val="FF0000"/>
                </a:solidFill>
              </a:rPr>
              <a:t>A new coming Time Series Data will lead to create a </a:t>
            </a:r>
            <a:r>
              <a:rPr lang="en-US" altLang="zh-CN" b="1" dirty="0" smtClean="0">
                <a:solidFill>
                  <a:srgbClr val="FF0000"/>
                </a:solidFill>
              </a:rPr>
              <a:t>new </a:t>
            </a:r>
            <a:r>
              <a:rPr lang="en-US" altLang="zh-CN" b="1" dirty="0" err="1" smtClean="0">
                <a:solidFill>
                  <a:srgbClr val="FF0000"/>
                </a:solidFill>
              </a:rPr>
              <a:t>timeSeriesData</a:t>
            </a:r>
            <a:r>
              <a:rPr lang="en-US" altLang="zh-CN" b="1" dirty="0" smtClean="0">
                <a:solidFill>
                  <a:srgbClr val="FF0000"/>
                </a:solidFill>
              </a:rPr>
              <a:t>. </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xfrm>
            <a:off x="457200" y="4572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zh-CN" dirty="0"/>
              <a:t>Comparison of </a:t>
            </a:r>
            <a:r>
              <a:rPr lang="en-US" altLang="zh-CN" dirty="0" smtClean="0"/>
              <a:t>Solutions </a:t>
            </a:r>
          </a:p>
        </p:txBody>
      </p:sp>
      <p:sp>
        <p:nvSpPr>
          <p:cNvPr id="16387" name="Content Placeholder 2"/>
          <p:cNvSpPr>
            <a:spLocks noGrp="1"/>
          </p:cNvSpPr>
          <p:nvPr>
            <p:ph idx="1"/>
          </p:nvPr>
        </p:nvSpPr>
        <p:spPr bwMode="auto">
          <a:ln>
            <a:miter lim="800000"/>
            <a:headEnd/>
            <a:tailEnd/>
          </a:ln>
        </p:spPr>
        <p:txBody>
          <a:bodyPr vert="horz" wrap="square" lIns="91440" tIns="45720" rIns="91440" bIns="45720" numCol="1" anchor="t" anchorCtr="0" compatLnSpc="1">
            <a:prstTxWarp prst="textNoShape">
              <a:avLst/>
            </a:prstTxWarp>
          </a:bodyPr>
          <a:lstStyle/>
          <a:p>
            <a:pPr lvl="1" eaLnBrk="1" hangingPunct="1">
              <a:defRPr/>
            </a:pPr>
            <a:endParaRPr lang="en-GB" altLang="zh-CN" sz="1800" dirty="0" smtClean="0"/>
          </a:p>
          <a:p>
            <a:pPr lvl="1" eaLnBrk="1" hangingPunct="1">
              <a:defRPr/>
            </a:pPr>
            <a:endParaRPr lang="en-GB" altLang="zh-CN" sz="1800" dirty="0" smtClean="0"/>
          </a:p>
          <a:p>
            <a:pPr marL="342900" lvl="1" indent="-342900" eaLnBrk="1" hangingPunct="1">
              <a:buFont typeface="Arial" pitchFamily="34" charset="0"/>
              <a:buNone/>
              <a:defRPr/>
            </a:pPr>
            <a:endParaRPr lang="en-US" altLang="zh-CN" sz="3200" dirty="0" smtClean="0">
              <a:solidFill>
                <a:schemeClr val="tx1"/>
              </a:solidFill>
            </a:endParaRPr>
          </a:p>
          <a:p>
            <a:pPr lvl="1" eaLnBrk="1" hangingPunct="1">
              <a:buFont typeface="Arial" pitchFamily="34" charset="0"/>
              <a:buNone/>
              <a:defRPr/>
            </a:pPr>
            <a:endParaRPr lang="zh-CN" altLang="zh-CN" b="1" dirty="0" smtClean="0"/>
          </a:p>
          <a:p>
            <a:pPr eaLnBrk="1" hangingPunct="1">
              <a:buFont typeface="Arial" pitchFamily="34" charset="0"/>
              <a:buNone/>
              <a:defRPr/>
            </a:pPr>
            <a:endParaRPr lang="en-US" altLang="zh-CN" dirty="0" smtClean="0"/>
          </a:p>
        </p:txBody>
      </p:sp>
      <p:sp>
        <p:nvSpPr>
          <p:cNvPr id="10244" name="Slide Number Placeholder 5"/>
          <p:cNvSpPr>
            <a:spLocks noGrp="1"/>
          </p:cNvSpPr>
          <p:nvPr>
            <p:ph type="sldNum" sz="quarter" idx="10"/>
          </p:nvPr>
        </p:nvSpPr>
        <p:spPr bwMode="auto">
          <a:xfrm>
            <a:off x="457200" y="6248400"/>
            <a:ext cx="8229600" cy="609600"/>
          </a:xfrm>
          <a:noFill/>
          <a:ln>
            <a:miter lim="800000"/>
            <a:headEnd/>
            <a:tailEnd/>
          </a:ln>
        </p:spPr>
        <p:txBody>
          <a:bodyPr/>
          <a:lstStyle/>
          <a:p>
            <a:pPr algn="l"/>
            <a:r>
              <a:rPr lang="en-GB" altLang="zh-CN" dirty="0" smtClean="0">
                <a:latin typeface="Myriad pro"/>
              </a:rPr>
              <a:t>© 2015 oneM2M Partners</a:t>
            </a:r>
          </a:p>
          <a:p>
            <a:pPr algn="ctr"/>
            <a:r>
              <a:rPr lang="en-GB" altLang="zh-CN" dirty="0" smtClean="0">
                <a:latin typeface="Myriad pro"/>
              </a:rPr>
              <a:t>&lt;Document number&gt;</a:t>
            </a:r>
          </a:p>
          <a:p>
            <a:fld id="{785C6F7A-2E85-4CB1-A11B-FE5FA0CCBB51}" type="slidenum">
              <a:rPr lang="en-US" altLang="zh-CN" smtClean="0">
                <a:latin typeface="Myriad pro"/>
              </a:rPr>
              <a:pPr/>
              <a:t>11</a:t>
            </a:fld>
            <a:endParaRPr lang="en-US" altLang="zh-CN" dirty="0" smtClean="0">
              <a:latin typeface="Myriad pro"/>
            </a:endParaRPr>
          </a:p>
        </p:txBody>
      </p:sp>
      <p:sp>
        <p:nvSpPr>
          <p:cNvPr id="5" name="Content Placeholder 2"/>
          <p:cNvSpPr txBox="1">
            <a:spLocks/>
          </p:cNvSpPr>
          <p:nvPr/>
        </p:nvSpPr>
        <p:spPr bwMode="auto">
          <a:xfrm>
            <a:off x="685800" y="1295400"/>
            <a:ext cx="8001000" cy="4876800"/>
          </a:xfrm>
          <a:prstGeom prst="rect">
            <a:avLst/>
          </a:prstGeom>
          <a:noFill/>
          <a:ln>
            <a:miter lim="800000"/>
            <a:headEnd/>
            <a:tailEnd/>
          </a:ln>
        </p:spPr>
        <p:txBody>
          <a:bodyPr/>
          <a:lstStyle/>
          <a:p>
            <a:pPr marL="342900" indent="-342900">
              <a:spcBef>
                <a:spcPct val="20000"/>
              </a:spcBef>
              <a:buFont typeface="Arial" pitchFamily="34" charset="0"/>
              <a:buNone/>
              <a:defRPr/>
            </a:pPr>
            <a:endParaRPr lang="en-US" altLang="zh-CN" sz="3200" dirty="0">
              <a:latin typeface="+mn-lt"/>
              <a:cs typeface="+mn-cs"/>
            </a:endParaRPr>
          </a:p>
        </p:txBody>
      </p:sp>
      <p:graphicFrame>
        <p:nvGraphicFramePr>
          <p:cNvPr id="8" name="表格 7"/>
          <p:cNvGraphicFramePr>
            <a:graphicFrameLocks noGrp="1"/>
          </p:cNvGraphicFramePr>
          <p:nvPr>
            <p:extLst>
              <p:ext uri="{D42A27DB-BD31-4B8C-83A1-F6EECF244321}">
                <p14:modId xmlns:p14="http://schemas.microsoft.com/office/powerpoint/2010/main" xmlns="" val="720481204"/>
              </p:ext>
            </p:extLst>
          </p:nvPr>
        </p:nvGraphicFramePr>
        <p:xfrm>
          <a:off x="304800" y="1447800"/>
          <a:ext cx="8382000" cy="4424680"/>
        </p:xfrm>
        <a:graphic>
          <a:graphicData uri="http://schemas.openxmlformats.org/drawingml/2006/table">
            <a:tbl>
              <a:tblPr firstRow="1" bandRow="1">
                <a:tableStyleId>{5C22544A-7EE6-4342-B048-85BDC9FD1C3A}</a:tableStyleId>
              </a:tblPr>
              <a:tblGrid>
                <a:gridCol w="4191000"/>
                <a:gridCol w="4191000"/>
              </a:tblGrid>
              <a:tr h="370840">
                <a:tc>
                  <a:txBody>
                    <a:bodyPr/>
                    <a:lstStyle/>
                    <a:p>
                      <a:r>
                        <a:rPr lang="en-US" altLang="zh-CN" dirty="0" smtClean="0"/>
                        <a:t>Option</a:t>
                      </a:r>
                      <a:r>
                        <a:rPr lang="en-US" altLang="zh-CN" baseline="0" dirty="0" smtClean="0"/>
                        <a:t> </a:t>
                      </a:r>
                      <a:endParaRPr lang="zh-CN" altLang="en-US" dirty="0"/>
                    </a:p>
                  </a:txBody>
                  <a:tcPr/>
                </a:tc>
                <a:tc>
                  <a:txBody>
                    <a:bodyPr/>
                    <a:lstStyle/>
                    <a:p>
                      <a:r>
                        <a:rPr lang="en-US" altLang="zh-CN" dirty="0" smtClean="0"/>
                        <a:t>Analysis</a:t>
                      </a:r>
                      <a:endParaRPr lang="zh-CN" altLang="en-US" dirty="0"/>
                    </a:p>
                  </a:txBody>
                  <a:tcPr/>
                </a:tc>
              </a:tr>
              <a:tr h="370840">
                <a:tc>
                  <a:txBody>
                    <a:bodyPr/>
                    <a:lstStyle/>
                    <a:p>
                      <a:r>
                        <a:rPr lang="en-US" altLang="zh-CN" sz="2000" dirty="0" smtClean="0"/>
                        <a:t>Option1</a:t>
                      </a:r>
                      <a:endParaRPr lang="zh-CN" altLang="en-US" sz="2000" dirty="0"/>
                    </a:p>
                  </a:txBody>
                  <a:tcPr/>
                </a:tc>
                <a:tc>
                  <a:txBody>
                    <a:bodyPr/>
                    <a:lstStyle/>
                    <a:p>
                      <a:r>
                        <a:rPr lang="en-US" altLang="zh-CN" sz="2000" dirty="0" smtClean="0">
                          <a:solidFill>
                            <a:schemeClr val="tx1"/>
                          </a:solidFill>
                        </a:rPr>
                        <a:t>A</a:t>
                      </a:r>
                      <a:r>
                        <a:rPr lang="en-US" altLang="zh-CN" sz="2000" baseline="0" dirty="0" smtClean="0">
                          <a:solidFill>
                            <a:schemeClr val="tx1"/>
                          </a:solidFill>
                        </a:rPr>
                        <a:t> new resource is defined, but need to change the existing UPDAT operation. </a:t>
                      </a:r>
                    </a:p>
                  </a:txBody>
                  <a:tcPr/>
                </a:tc>
              </a:tr>
              <a:tr h="370840">
                <a:tc>
                  <a:txBody>
                    <a:bodyPr/>
                    <a:lstStyle/>
                    <a:p>
                      <a:r>
                        <a:rPr lang="en-US" altLang="zh-CN" sz="2000" dirty="0" smtClean="0"/>
                        <a:t>Option2</a:t>
                      </a:r>
                      <a:endParaRPr lang="zh-CN" altLang="en-US" sz="2000" dirty="0"/>
                    </a:p>
                  </a:txBody>
                  <a:tcPr/>
                </a:tc>
                <a:tc>
                  <a:txBody>
                    <a:bodyPr/>
                    <a:lstStyle/>
                    <a:p>
                      <a:r>
                        <a:rPr lang="en-US" altLang="zh-CN" sz="2000" dirty="0" smtClean="0"/>
                        <a:t>A new</a:t>
                      </a:r>
                      <a:r>
                        <a:rPr lang="en-US" altLang="zh-CN" sz="2000" baseline="0" dirty="0" smtClean="0"/>
                        <a:t> attribute is defined</a:t>
                      </a:r>
                      <a:r>
                        <a:rPr lang="en-US" altLang="zh-CN" sz="2000" baseline="0" dirty="0" smtClean="0">
                          <a:solidFill>
                            <a:schemeClr val="tx1"/>
                          </a:solidFill>
                        </a:rPr>
                        <a:t>. </a:t>
                      </a:r>
                      <a:r>
                        <a:rPr lang="en-US" altLang="zh-CN" sz="2000" dirty="0" smtClean="0">
                          <a:solidFill>
                            <a:schemeClr val="tx1"/>
                          </a:solidFill>
                        </a:rPr>
                        <a:t>A new time series data will lead to create a new </a:t>
                      </a:r>
                      <a:r>
                        <a:rPr lang="en-US" altLang="zh-CN" sz="2000" dirty="0" err="1" smtClean="0">
                          <a:solidFill>
                            <a:schemeClr val="tx1"/>
                          </a:solidFill>
                        </a:rPr>
                        <a:t>contentInstance</a:t>
                      </a:r>
                      <a:r>
                        <a:rPr lang="en-US" altLang="zh-CN" sz="2000" dirty="0" smtClean="0">
                          <a:solidFill>
                            <a:schemeClr val="tx1"/>
                          </a:solidFill>
                        </a:rPr>
                        <a:t> resource</a:t>
                      </a:r>
                      <a:r>
                        <a:rPr lang="en-US" altLang="zh-CN" sz="2000" baseline="0" dirty="0" smtClean="0">
                          <a:solidFill>
                            <a:schemeClr val="tx1"/>
                          </a:solidFill>
                        </a:rPr>
                        <a:t> .</a:t>
                      </a:r>
                    </a:p>
                    <a:p>
                      <a:r>
                        <a:rPr lang="en-US" altLang="zh-CN" sz="2000" dirty="0" smtClean="0">
                          <a:solidFill>
                            <a:srgbClr val="FF0000"/>
                          </a:solidFill>
                        </a:rPr>
                        <a:t>Option2 will lead to the</a:t>
                      </a:r>
                      <a:r>
                        <a:rPr lang="en-US" altLang="zh-CN" sz="2000" baseline="0" dirty="0" smtClean="0">
                          <a:solidFill>
                            <a:srgbClr val="FF0000"/>
                          </a:solidFill>
                        </a:rPr>
                        <a:t> </a:t>
                      </a:r>
                      <a:r>
                        <a:rPr lang="en-US" altLang="zh-CN" sz="2000" dirty="0" smtClean="0">
                          <a:solidFill>
                            <a:srgbClr val="FF0000"/>
                          </a:solidFill>
                        </a:rPr>
                        <a:t>data redundancy ,especially for  constrained devices with limited resource.</a:t>
                      </a:r>
                    </a:p>
                    <a:p>
                      <a:endParaRPr lang="zh-CN" altLang="en-US" sz="2000" dirty="0">
                        <a:solidFill>
                          <a:srgbClr val="FF0000"/>
                        </a:solidFill>
                      </a:endParaRPr>
                    </a:p>
                  </a:txBody>
                  <a:tcPr/>
                </a:tc>
              </a:tr>
              <a:tr h="370840">
                <a:tc>
                  <a:txBody>
                    <a:bodyPr/>
                    <a:lstStyle/>
                    <a:p>
                      <a:r>
                        <a:rPr lang="en-US" altLang="zh-CN" sz="2400" dirty="0" smtClean="0"/>
                        <a:t>Option3</a:t>
                      </a:r>
                      <a:endParaRPr lang="zh-CN" altLang="en-US" sz="2400" dirty="0"/>
                    </a:p>
                  </a:txBody>
                  <a:tcPr/>
                </a:tc>
                <a:tc>
                  <a:txBody>
                    <a:bodyPr/>
                    <a:lstStyle/>
                    <a:p>
                      <a:r>
                        <a:rPr lang="en-US" altLang="zh-CN" sz="2400" dirty="0" smtClean="0">
                          <a:solidFill>
                            <a:schemeClr val="tx1"/>
                          </a:solidFill>
                        </a:rPr>
                        <a:t>A</a:t>
                      </a:r>
                      <a:r>
                        <a:rPr lang="en-US" altLang="zh-CN" sz="2400" baseline="0" dirty="0" smtClean="0">
                          <a:solidFill>
                            <a:schemeClr val="tx1"/>
                          </a:solidFill>
                        </a:rPr>
                        <a:t> new resource with limited attributes is defined .</a:t>
                      </a: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Way Forward</a:t>
            </a:r>
            <a:endParaRPr lang="zh-CN" altLang="en-US" dirty="0"/>
          </a:p>
        </p:txBody>
      </p:sp>
      <p:sp>
        <p:nvSpPr>
          <p:cNvPr id="3" name="内容占位符 2"/>
          <p:cNvSpPr>
            <a:spLocks noGrp="1"/>
          </p:cNvSpPr>
          <p:nvPr>
            <p:ph idx="1"/>
          </p:nvPr>
        </p:nvSpPr>
        <p:spPr/>
        <p:txBody>
          <a:bodyPr/>
          <a:lstStyle/>
          <a:p>
            <a:r>
              <a:rPr lang="en-US" altLang="zh-CN" dirty="0" smtClean="0"/>
              <a:t>Define a new resource type with limited attributes to support the time series data based on the comparison of the solutions.</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a:xfrm>
            <a:off x="457200" y="4572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zh-CN" smtClean="0"/>
              <a:t> </a:t>
            </a:r>
          </a:p>
        </p:txBody>
      </p:sp>
      <p:sp>
        <p:nvSpPr>
          <p:cNvPr id="11267"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Arial" pitchFamily="34" charset="0"/>
              <a:buNone/>
            </a:pPr>
            <a:endParaRPr lang="en-US" altLang="zh-CN" smtClean="0"/>
          </a:p>
          <a:p>
            <a:pPr eaLnBrk="1" hangingPunct="1">
              <a:buFont typeface="Arial" pitchFamily="34" charset="0"/>
              <a:buNone/>
            </a:pPr>
            <a:endParaRPr lang="en-US" altLang="zh-CN" smtClean="0"/>
          </a:p>
          <a:p>
            <a:pPr eaLnBrk="1" hangingPunct="1">
              <a:buFont typeface="Arial" pitchFamily="34" charset="0"/>
              <a:buNone/>
            </a:pPr>
            <a:endParaRPr lang="en-US" altLang="zh-CN" smtClean="0"/>
          </a:p>
          <a:p>
            <a:pPr algn="ctr" eaLnBrk="1" hangingPunct="1">
              <a:buFont typeface="Arial" pitchFamily="34" charset="0"/>
              <a:buNone/>
            </a:pPr>
            <a:r>
              <a:rPr lang="en-US" altLang="zh-CN" sz="3600" smtClean="0"/>
              <a:t>Thanks</a:t>
            </a:r>
          </a:p>
          <a:p>
            <a:pPr eaLnBrk="1" hangingPunct="1"/>
            <a:endParaRPr lang="en-US" altLang="zh-CN" smtClean="0"/>
          </a:p>
        </p:txBody>
      </p:sp>
      <p:sp>
        <p:nvSpPr>
          <p:cNvPr id="11268" name="Slide Number Placeholder 5"/>
          <p:cNvSpPr>
            <a:spLocks noGrp="1"/>
          </p:cNvSpPr>
          <p:nvPr>
            <p:ph type="sldNum" sz="quarter" idx="10"/>
          </p:nvPr>
        </p:nvSpPr>
        <p:spPr bwMode="auto">
          <a:xfrm>
            <a:off x="457200" y="6248400"/>
            <a:ext cx="8229600" cy="609600"/>
          </a:xfrm>
          <a:noFill/>
          <a:ln>
            <a:miter lim="800000"/>
            <a:headEnd/>
            <a:tailEnd/>
          </a:ln>
        </p:spPr>
        <p:txBody>
          <a:bodyPr/>
          <a:lstStyle/>
          <a:p>
            <a:pPr algn="l"/>
            <a:r>
              <a:rPr lang="en-GB" altLang="zh-CN" smtClean="0">
                <a:latin typeface="Myriad pro"/>
              </a:rPr>
              <a:t>© 2015 oneM2M Partners</a:t>
            </a:r>
          </a:p>
          <a:p>
            <a:pPr algn="ctr"/>
            <a:r>
              <a:rPr lang="en-GB" altLang="zh-CN" smtClean="0">
                <a:latin typeface="Myriad pro"/>
              </a:rPr>
              <a:t>&lt;Document number&gt;</a:t>
            </a:r>
          </a:p>
          <a:p>
            <a:fld id="{7B2C279F-88A2-4296-B9F0-DA0B22769614}" type="slidenum">
              <a:rPr lang="en-US" altLang="zh-CN" smtClean="0">
                <a:latin typeface="Myriad pro"/>
              </a:rPr>
              <a:pPr/>
              <a:t>13</a:t>
            </a:fld>
            <a:endParaRPr lang="en-US" altLang="zh-CN" smtClean="0">
              <a:latin typeface="Myriad pro"/>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t>Introduction</a:t>
            </a:r>
          </a:p>
        </p:txBody>
      </p:sp>
      <p:sp>
        <p:nvSpPr>
          <p:cNvPr id="6147" name="Content Placeholder 2"/>
          <p:cNvSpPr>
            <a:spLocks noGrp="1"/>
          </p:cNvSpPr>
          <p:nvPr>
            <p:ph idx="1"/>
          </p:nvPr>
        </p:nvSpPr>
        <p:spPr bwMode="auto">
          <a:xfrm>
            <a:off x="457200" y="1295400"/>
            <a:ext cx="8229600" cy="48768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z="2400" dirty="0" smtClean="0"/>
              <a:t>The definition of Time Series Data in TS-0011:</a:t>
            </a:r>
          </a:p>
          <a:p>
            <a:pPr marL="361950" lvl="1" indent="0">
              <a:buFont typeface="Arial" pitchFamily="34" charset="0"/>
              <a:buNone/>
            </a:pPr>
            <a:r>
              <a:rPr lang="en-GB" altLang="zh-CN" sz="2000" dirty="0" smtClean="0">
                <a:solidFill>
                  <a:srgbClr val="C00000"/>
                </a:solidFill>
              </a:rPr>
              <a:t>Time series data is a sequence of data points, typically consisting  of successive measurements made over a time interval.</a:t>
            </a:r>
            <a:endParaRPr lang="en-US" altLang="en-US" sz="2000" dirty="0" smtClean="0"/>
          </a:p>
          <a:p>
            <a:r>
              <a:rPr lang="en-US" altLang="en-US" sz="2400" dirty="0" smtClean="0"/>
              <a:t>The following two requirements have been agreed and the related </a:t>
            </a:r>
            <a:r>
              <a:rPr lang="en-US" altLang="zh-CN" sz="2400" dirty="0" smtClean="0"/>
              <a:t>WI-0033 Supporting Time Series Data has been agreed at TP#17 as well.</a:t>
            </a:r>
          </a:p>
          <a:p>
            <a:pPr lvl="1"/>
            <a:r>
              <a:rPr lang="en-US" altLang="zh-CN" sz="2000" dirty="0" smtClean="0"/>
              <a:t> The oneM2M System shall be able to collect, store time series data.</a:t>
            </a:r>
          </a:p>
          <a:p>
            <a:pPr lvl="1"/>
            <a:r>
              <a:rPr lang="en-US" altLang="zh-CN" sz="2000" dirty="0" smtClean="0"/>
              <a:t>The oneM2M System shall be able to detect and report the missing data in time series.</a:t>
            </a:r>
            <a:endParaRPr lang="zh-CN" altLang="zh-CN" sz="2000" dirty="0" smtClean="0"/>
          </a:p>
          <a:p>
            <a:pPr lvl="1">
              <a:buFont typeface="Arial" pitchFamily="34" charset="0"/>
              <a:buNone/>
            </a:pPr>
            <a:endParaRPr lang="en-US" altLang="en-US" sz="2400" dirty="0" smtClean="0"/>
          </a:p>
        </p:txBody>
      </p:sp>
      <p:sp>
        <p:nvSpPr>
          <p:cNvPr id="6148" name="Slide Number Placeholder 5"/>
          <p:cNvSpPr>
            <a:spLocks noGrp="1"/>
          </p:cNvSpPr>
          <p:nvPr>
            <p:ph type="sldNum" sz="quarter" idx="10"/>
          </p:nvPr>
        </p:nvSpPr>
        <p:spPr bwMode="auto">
          <a:xfrm>
            <a:off x="457200" y="6248400"/>
            <a:ext cx="8229600" cy="609600"/>
          </a:xfrm>
          <a:noFill/>
          <a:ln>
            <a:miter lim="800000"/>
            <a:headEnd/>
            <a:tailEnd/>
          </a:ln>
        </p:spPr>
        <p:txBody>
          <a:bodyPr/>
          <a:lstStyle/>
          <a:p>
            <a:pPr algn="l"/>
            <a:r>
              <a:rPr lang="en-GB" altLang="zh-CN" smtClean="0">
                <a:latin typeface="Myriad pro"/>
              </a:rPr>
              <a:t>© 2015 oneM2M Partners</a:t>
            </a:r>
          </a:p>
          <a:p>
            <a:pPr algn="ctr"/>
            <a:r>
              <a:rPr lang="en-GB" altLang="zh-CN" smtClean="0">
                <a:latin typeface="Myriad pro"/>
              </a:rPr>
              <a:t>&lt;Document number&gt;</a:t>
            </a:r>
          </a:p>
          <a:p>
            <a:fld id="{0FBBA0B9-996F-4898-A4A3-0F3B0E5DFA52}" type="slidenum">
              <a:rPr lang="en-US" altLang="zh-CN" smtClean="0">
                <a:latin typeface="Myriad pro"/>
              </a:rPr>
              <a:pPr/>
              <a:t>2</a:t>
            </a:fld>
            <a:endParaRPr lang="en-US" altLang="zh-CN" smtClean="0">
              <a:latin typeface="Myriad pro"/>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dirty="0" smtClean="0"/>
              <a:t>Introduction</a:t>
            </a:r>
            <a:endParaRPr lang="zh-CN" altLang="en-US" dirty="0" smtClean="0"/>
          </a:p>
        </p:txBody>
      </p:sp>
      <p:sp>
        <p:nvSpPr>
          <p:cNvPr id="3" name="内容占位符 2"/>
          <p:cNvSpPr>
            <a:spLocks noGrp="1"/>
          </p:cNvSpPr>
          <p:nvPr>
            <p:ph idx="1"/>
          </p:nvPr>
        </p:nvSpPr>
        <p:spPr/>
        <p:txBody>
          <a:bodyPr/>
          <a:lstStyle/>
          <a:p>
            <a:pPr>
              <a:defRPr/>
            </a:pPr>
            <a:r>
              <a:rPr lang="en-US" altLang="zh-CN" sz="2400" dirty="0" smtClean="0"/>
              <a:t>Time Series data is widely existing in many verticals .</a:t>
            </a:r>
          </a:p>
          <a:p>
            <a:pPr lvl="1">
              <a:defRPr/>
            </a:pPr>
            <a:r>
              <a:rPr lang="en-US" altLang="zh-CN" sz="2000" dirty="0" smtClean="0"/>
              <a:t>Periodical monitoring data from product line in industrial domain</a:t>
            </a:r>
          </a:p>
          <a:p>
            <a:pPr lvl="1">
              <a:defRPr/>
            </a:pPr>
            <a:r>
              <a:rPr lang="en-US" altLang="zh-CN" sz="2000" dirty="0" smtClean="0"/>
              <a:t> Report Heartbeat and blood pressure periodically in </a:t>
            </a:r>
            <a:r>
              <a:rPr lang="en-US" altLang="zh-CN" sz="2000" dirty="0" err="1" smtClean="0"/>
              <a:t>ehealth</a:t>
            </a:r>
            <a:endParaRPr lang="en-US" altLang="zh-CN" sz="2000" dirty="0" smtClean="0"/>
          </a:p>
          <a:p>
            <a:pPr lvl="1">
              <a:defRPr/>
            </a:pPr>
            <a:r>
              <a:rPr lang="en-US" altLang="zh-CN" sz="2000" dirty="0" smtClean="0"/>
              <a:t>Report location information of the car in ITS</a:t>
            </a:r>
          </a:p>
          <a:p>
            <a:pPr marL="342900" lvl="1" indent="-342900">
              <a:buFont typeface="Arial" pitchFamily="34" charset="0"/>
              <a:buChar char="•"/>
              <a:defRPr/>
            </a:pPr>
            <a:r>
              <a:rPr lang="en-US" altLang="zh-CN" sz="2400" dirty="0" smtClean="0">
                <a:solidFill>
                  <a:schemeClr val="tx1"/>
                </a:solidFill>
              </a:rPr>
              <a:t>The characters of time series data :(v1,t1),(v2,t2),(v3,t3)…….</a:t>
            </a:r>
          </a:p>
          <a:p>
            <a:pPr lvl="1">
              <a:defRPr/>
            </a:pPr>
            <a:r>
              <a:rPr lang="en-US" altLang="zh-CN" sz="2000" dirty="0" smtClean="0"/>
              <a:t>Chronologically</a:t>
            </a:r>
          </a:p>
          <a:p>
            <a:pPr lvl="1">
              <a:defRPr/>
            </a:pPr>
            <a:r>
              <a:rPr lang="en-US" altLang="zh-CN" sz="2000" dirty="0" smtClean="0"/>
              <a:t>Dynamically</a:t>
            </a:r>
          </a:p>
          <a:p>
            <a:pPr lvl="1">
              <a:defRPr/>
            </a:pPr>
            <a:r>
              <a:rPr lang="en-US" altLang="zh-CN" sz="2000" dirty="0" smtClean="0"/>
              <a:t>Infinitely</a:t>
            </a:r>
          </a:p>
          <a:p>
            <a:pPr lvl="1">
              <a:defRPr/>
            </a:pPr>
            <a:r>
              <a:rPr lang="en-US" altLang="zh-CN" sz="2000" dirty="0" smtClean="0"/>
              <a:t>In most cases, small amount of data in each occurrence  </a:t>
            </a:r>
          </a:p>
          <a:p>
            <a:pPr lvl="1">
              <a:defRPr/>
            </a:pPr>
            <a:endParaRPr lang="en-US" altLang="zh-CN" dirty="0" smtClean="0"/>
          </a:p>
          <a:p>
            <a:pPr lvl="1">
              <a:defRPr/>
            </a:pP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Use of Time Series Data</a:t>
            </a:r>
            <a:endParaRPr lang="zh-CN" altLang="en-US" dirty="0"/>
          </a:p>
        </p:txBody>
      </p:sp>
      <p:sp>
        <p:nvSpPr>
          <p:cNvPr id="3" name="内容占位符 2"/>
          <p:cNvSpPr>
            <a:spLocks noGrp="1"/>
          </p:cNvSpPr>
          <p:nvPr>
            <p:ph idx="1"/>
          </p:nvPr>
        </p:nvSpPr>
        <p:spPr/>
        <p:txBody>
          <a:bodyPr/>
          <a:lstStyle/>
          <a:p>
            <a:pPr>
              <a:buNone/>
            </a:pPr>
            <a:r>
              <a:rPr lang="en-US" altLang="zh-CN" sz="2400" dirty="0" smtClean="0"/>
              <a:t>Example: Collecting Location data of taxis in Beijing. </a:t>
            </a:r>
          </a:p>
          <a:p>
            <a:pPr>
              <a:buNone/>
            </a:pPr>
            <a:r>
              <a:rPr lang="en-US" altLang="zh-CN" sz="2400" dirty="0" smtClean="0"/>
              <a:t>The taxi should report its location information to the platform once every minute. This information includes the GPS data and time when the data was generated. The taxi company can use these data to do the following analysis:</a:t>
            </a:r>
          </a:p>
          <a:p>
            <a:pPr>
              <a:buFont typeface="Wingdings" pitchFamily="2" charset="2"/>
              <a:buChar char="l"/>
            </a:pPr>
            <a:r>
              <a:rPr lang="en-US" altLang="zh-CN" sz="2400" dirty="0" smtClean="0"/>
              <a:t>Average miles which the taxi is driven daily or monthly.</a:t>
            </a:r>
          </a:p>
          <a:p>
            <a:pPr>
              <a:buFont typeface="Wingdings" pitchFamily="2" charset="2"/>
              <a:buChar char="l"/>
            </a:pPr>
            <a:r>
              <a:rPr lang="en-US" altLang="zh-CN" sz="2400" dirty="0" smtClean="0"/>
              <a:t>Track historical location information of the taxi in a specific month</a:t>
            </a:r>
          </a:p>
          <a:p>
            <a:pPr>
              <a:buFont typeface="Wingdings" pitchFamily="2" charset="2"/>
              <a:buChar char="l"/>
            </a:pPr>
            <a:r>
              <a:rPr lang="en-US" altLang="zh-CN" sz="2400" dirty="0" smtClean="0"/>
              <a:t>……</a:t>
            </a:r>
          </a:p>
          <a:p>
            <a:pPr>
              <a:buNone/>
            </a:pPr>
            <a:r>
              <a:rPr lang="en-US" altLang="zh-CN" sz="2400" dirty="0" smtClean="0"/>
              <a:t>The platform should store the data; however, the use of data depends on the requirements from the application.</a:t>
            </a:r>
          </a:p>
          <a:p>
            <a:pPr>
              <a:buFont typeface="Wingdings" pitchFamily="2" charset="2"/>
              <a:buChar char="l"/>
            </a:pPr>
            <a:endParaRPr lang="en-US" altLang="zh-CN" sz="2400" dirty="0" smtClean="0"/>
          </a:p>
          <a:p>
            <a:pPr>
              <a:buFont typeface="Wingdings" pitchFamily="2" charset="2"/>
              <a:buChar char="l"/>
            </a:pPr>
            <a:endParaRPr lang="en-US" altLang="zh-CN" dirty="0" smtClean="0"/>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1"/>
          <p:cNvSpPr>
            <a:spLocks noGrp="1"/>
          </p:cNvSpPr>
          <p:nvPr>
            <p:ph type="title"/>
          </p:nvPr>
        </p:nvSpPr>
        <p:spPr bwMode="auto">
          <a:xfrm>
            <a:off x="457200" y="4572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zh-CN" dirty="0" smtClean="0"/>
              <a:t>Issues</a:t>
            </a:r>
          </a:p>
        </p:txBody>
      </p:sp>
      <p:sp>
        <p:nvSpPr>
          <p:cNvPr id="1029" name="Slide Number Placeholder 5"/>
          <p:cNvSpPr>
            <a:spLocks noGrp="1"/>
          </p:cNvSpPr>
          <p:nvPr>
            <p:ph type="sldNum" sz="quarter" idx="10"/>
          </p:nvPr>
        </p:nvSpPr>
        <p:spPr bwMode="auto">
          <a:xfrm>
            <a:off x="457200" y="6248400"/>
            <a:ext cx="8229600" cy="609600"/>
          </a:xfrm>
          <a:noFill/>
          <a:ln>
            <a:miter lim="800000"/>
            <a:headEnd/>
            <a:tailEnd/>
          </a:ln>
        </p:spPr>
        <p:txBody>
          <a:bodyPr/>
          <a:lstStyle/>
          <a:p>
            <a:pPr algn="l"/>
            <a:r>
              <a:rPr lang="en-GB" altLang="zh-CN" smtClean="0">
                <a:latin typeface="Myriad pro"/>
              </a:rPr>
              <a:t>© 2015 oneM2M Partners</a:t>
            </a:r>
          </a:p>
          <a:p>
            <a:pPr algn="ctr"/>
            <a:r>
              <a:rPr lang="en-GB" altLang="zh-CN" smtClean="0">
                <a:latin typeface="Myriad pro"/>
              </a:rPr>
              <a:t>&lt;Document number&gt;</a:t>
            </a:r>
          </a:p>
          <a:p>
            <a:fld id="{17461329-9216-4D3D-A4ED-D70AFD3864AB}" type="slidenum">
              <a:rPr lang="en-US" altLang="zh-CN" smtClean="0">
                <a:latin typeface="Myriad pro"/>
              </a:rPr>
              <a:pPr/>
              <a:t>5</a:t>
            </a:fld>
            <a:endParaRPr lang="en-US" altLang="zh-CN" smtClean="0">
              <a:latin typeface="Myriad pro"/>
            </a:endParaRPr>
          </a:p>
        </p:txBody>
      </p:sp>
      <p:sp>
        <p:nvSpPr>
          <p:cNvPr id="1030"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1026" name="Object 6"/>
          <p:cNvGraphicFramePr>
            <a:graphicFrameLocks noChangeAspect="1"/>
          </p:cNvGraphicFramePr>
          <p:nvPr/>
        </p:nvGraphicFramePr>
        <p:xfrm>
          <a:off x="533400" y="1219200"/>
          <a:ext cx="2195513" cy="4718050"/>
        </p:xfrm>
        <a:graphic>
          <a:graphicData uri="http://schemas.openxmlformats.org/presentationml/2006/ole">
            <p:oleObj spid="_x0000_s1056" name="Visio" r:id="rId4" imgW="2917988" imgH="6267855" progId="Visio.Drawing.11">
              <p:embed/>
            </p:oleObj>
          </a:graphicData>
        </a:graphic>
      </p:graphicFrame>
      <p:cxnSp>
        <p:nvCxnSpPr>
          <p:cNvPr id="9" name="直接箭头连接符 8"/>
          <p:cNvCxnSpPr/>
          <p:nvPr/>
        </p:nvCxnSpPr>
        <p:spPr>
          <a:xfrm>
            <a:off x="2743200" y="44958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32"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1027" name="Object 8"/>
          <p:cNvGraphicFramePr>
            <a:graphicFrameLocks noChangeAspect="1"/>
          </p:cNvGraphicFramePr>
          <p:nvPr/>
        </p:nvGraphicFramePr>
        <p:xfrm>
          <a:off x="3048000" y="4267200"/>
          <a:ext cx="2336800" cy="2209800"/>
        </p:xfrm>
        <a:graphic>
          <a:graphicData uri="http://schemas.openxmlformats.org/presentationml/2006/ole">
            <p:oleObj spid="_x0000_s1057" name="Visio" r:id="rId5" imgW="3363193" imgH="3176848" progId="Visio.Drawing.11">
              <p:embed/>
            </p:oleObj>
          </a:graphicData>
        </a:graphic>
      </p:graphicFrame>
      <p:sp>
        <p:nvSpPr>
          <p:cNvPr id="1033" name="TextBox 14"/>
          <p:cNvSpPr txBox="1">
            <a:spLocks noChangeArrowheads="1"/>
          </p:cNvSpPr>
          <p:nvPr/>
        </p:nvSpPr>
        <p:spPr bwMode="auto">
          <a:xfrm>
            <a:off x="3886200" y="1371600"/>
            <a:ext cx="4343400" cy="2554545"/>
          </a:xfrm>
          <a:prstGeom prst="rect">
            <a:avLst/>
          </a:prstGeom>
          <a:noFill/>
          <a:ln w="9525">
            <a:noFill/>
            <a:miter lim="800000"/>
            <a:headEnd/>
            <a:tailEnd/>
          </a:ln>
        </p:spPr>
        <p:txBody>
          <a:bodyPr>
            <a:spAutoFit/>
          </a:bodyPr>
          <a:lstStyle/>
          <a:p>
            <a:pPr marL="342900" indent="-342900">
              <a:buFontTx/>
              <a:buAutoNum type="arabicPeriod"/>
            </a:pPr>
            <a:r>
              <a:rPr lang="en-US" altLang="zh-CN" sz="1600" dirty="0"/>
              <a:t>Time series data need </a:t>
            </a:r>
            <a:r>
              <a:rPr lang="en-US" altLang="zh-CN" sz="1600" dirty="0" smtClean="0"/>
              <a:t>to be </a:t>
            </a:r>
            <a:r>
              <a:rPr lang="en-US" altLang="zh-CN" sz="1600" dirty="0"/>
              <a:t>updated  </a:t>
            </a:r>
            <a:r>
              <a:rPr lang="en-US" altLang="zh-CN" sz="1600" dirty="0" smtClean="0"/>
              <a:t>whenever </a:t>
            </a:r>
            <a:r>
              <a:rPr lang="en-US" altLang="zh-CN" sz="1600" dirty="0"/>
              <a:t>there are new </a:t>
            </a:r>
            <a:r>
              <a:rPr lang="en-US" altLang="zh-CN" sz="1600" dirty="0" smtClean="0"/>
              <a:t>data present. </a:t>
            </a:r>
            <a:r>
              <a:rPr lang="en-US" altLang="zh-CN" sz="1600" b="1" dirty="0">
                <a:solidFill>
                  <a:srgbClr val="FF0000"/>
                </a:solidFill>
              </a:rPr>
              <a:t>However, &lt;</a:t>
            </a:r>
            <a:r>
              <a:rPr lang="en-US" altLang="zh-CN" sz="1600" b="1" dirty="0" err="1">
                <a:solidFill>
                  <a:srgbClr val="FF0000"/>
                </a:solidFill>
              </a:rPr>
              <a:t>contenInstance</a:t>
            </a:r>
            <a:r>
              <a:rPr lang="en-US" altLang="zh-CN" sz="1600" b="1" dirty="0">
                <a:solidFill>
                  <a:srgbClr val="FF0000"/>
                </a:solidFill>
              </a:rPr>
              <a:t>&gt; cannot be modified once created.</a:t>
            </a:r>
          </a:p>
          <a:p>
            <a:pPr marL="342900" indent="-342900">
              <a:buFontTx/>
              <a:buAutoNum type="arabicPeriod"/>
            </a:pPr>
            <a:r>
              <a:rPr lang="en-US" altLang="zh-CN" sz="1600" dirty="0"/>
              <a:t>The current &lt;content&gt; cannot reflect the time information when the data are collected by  the device. </a:t>
            </a:r>
            <a:r>
              <a:rPr lang="en-US" altLang="zh-CN" sz="1600" dirty="0" smtClean="0"/>
              <a:t>Whenever a new data is arriving, a new </a:t>
            </a:r>
            <a:r>
              <a:rPr lang="en-US" altLang="zh-CN" sz="1600" dirty="0" err="1" smtClean="0"/>
              <a:t>contenInstance</a:t>
            </a:r>
            <a:r>
              <a:rPr lang="en-US" altLang="zh-CN" sz="1600" dirty="0" smtClean="0"/>
              <a:t> </a:t>
            </a:r>
            <a:r>
              <a:rPr lang="en-US" altLang="zh-CN" sz="1600" dirty="0" err="1" smtClean="0"/>
              <a:t>ressource</a:t>
            </a:r>
            <a:r>
              <a:rPr lang="en-US" altLang="zh-CN" sz="1600" dirty="0" smtClean="0"/>
              <a:t> needs to be created. It will add to the data </a:t>
            </a:r>
            <a:r>
              <a:rPr lang="en-US" altLang="zh-CN" sz="1600" dirty="0" err="1" smtClean="0"/>
              <a:t>redundanby</a:t>
            </a:r>
            <a:r>
              <a:rPr lang="en-US" altLang="zh-CN" sz="1600" dirty="0" smtClean="0"/>
              <a:t> in the attributes e.g. </a:t>
            </a:r>
            <a:r>
              <a:rPr lang="en-US" altLang="zh-CN" sz="1600" dirty="0" err="1" smtClean="0"/>
              <a:t>reourceType,ParentID</a:t>
            </a:r>
            <a:r>
              <a:rPr lang="en-US" altLang="zh-CN" sz="1600" dirty="0" smtClean="0"/>
              <a:t>…. </a:t>
            </a:r>
            <a:endParaRPr lang="zh-CN" altLang="en-US" sz="1600" dirty="0"/>
          </a:p>
        </p:txBody>
      </p:sp>
      <p:graphicFrame>
        <p:nvGraphicFramePr>
          <p:cNvPr id="11" name="表格 10"/>
          <p:cNvGraphicFramePr>
            <a:graphicFrameLocks noGrp="1"/>
          </p:cNvGraphicFramePr>
          <p:nvPr>
            <p:extLst>
              <p:ext uri="{D42A27DB-BD31-4B8C-83A1-F6EECF244321}">
                <p14:modId xmlns:p14="http://schemas.microsoft.com/office/powerpoint/2010/main" xmlns="" val="3848769653"/>
              </p:ext>
            </p:extLst>
          </p:nvPr>
        </p:nvGraphicFramePr>
        <p:xfrm>
          <a:off x="5943600" y="4191000"/>
          <a:ext cx="2133600" cy="2468880"/>
        </p:xfrm>
        <a:graphic>
          <a:graphicData uri="http://schemas.openxmlformats.org/drawingml/2006/table">
            <a:tbl>
              <a:tblPr/>
              <a:tblGrid>
                <a:gridCol w="1453953"/>
                <a:gridCol w="679647"/>
              </a:tblGrid>
              <a:tr h="198120">
                <a:tc>
                  <a:txBody>
                    <a:bodyPr/>
                    <a:lstStyle/>
                    <a:p>
                      <a:pPr algn="ctr" hangingPunct="0">
                        <a:spcAft>
                          <a:spcPts val="0"/>
                        </a:spcAft>
                      </a:pPr>
                      <a:r>
                        <a:rPr lang="en-GB" sz="900" b="1" kern="100" dirty="0">
                          <a:latin typeface="Arial"/>
                          <a:ea typeface="Arial Unicode MS"/>
                          <a:cs typeface="Times New Roman"/>
                        </a:rPr>
                        <a:t>Attributes of </a:t>
                      </a:r>
                      <a:r>
                        <a:rPr lang="en-GB" sz="900" b="1" i="1" kern="100" dirty="0">
                          <a:latin typeface="Arial"/>
                          <a:ea typeface="Arial Unicode MS"/>
                          <a:cs typeface="Times New Roman"/>
                        </a:rPr>
                        <a:t>&lt;</a:t>
                      </a:r>
                      <a:r>
                        <a:rPr lang="en-US" sz="900" b="1" i="1" kern="100" dirty="0" err="1">
                          <a:latin typeface="Arial"/>
                          <a:ea typeface="Arial Unicode MS"/>
                          <a:cs typeface="Times New Roman"/>
                        </a:rPr>
                        <a:t>contentI</a:t>
                      </a:r>
                      <a:r>
                        <a:rPr lang="en-GB" sz="900" b="1" i="1" kern="100" dirty="0" err="1">
                          <a:latin typeface="Arial"/>
                          <a:ea typeface="Arial Unicode MS"/>
                          <a:cs typeface="Times New Roman"/>
                        </a:rPr>
                        <a:t>nstance</a:t>
                      </a:r>
                      <a:r>
                        <a:rPr lang="en-GB" sz="900" b="1" i="1" kern="100" dirty="0">
                          <a:latin typeface="Arial"/>
                          <a:ea typeface="Arial Unicode MS"/>
                          <a:cs typeface="Times New Roman"/>
                        </a:rPr>
                        <a:t>&gt;</a:t>
                      </a:r>
                      <a:endParaRPr lang="zh-CN" sz="900" b="1" kern="100" dirty="0">
                        <a:latin typeface="Arial"/>
                        <a:ea typeface="Times New Roman"/>
                        <a:cs typeface="Times New Roman"/>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hangingPunct="0">
                        <a:spcAft>
                          <a:spcPts val="0"/>
                        </a:spcAft>
                      </a:pPr>
                      <a:r>
                        <a:rPr lang="en-GB" sz="900" b="1" kern="100">
                          <a:latin typeface="Arial"/>
                          <a:ea typeface="Arial Unicode MS"/>
                          <a:cs typeface="Times New Roman"/>
                        </a:rPr>
                        <a:t>Multiplicity</a:t>
                      </a:r>
                      <a:endParaRPr lang="zh-CN" sz="900" b="1" kern="100">
                        <a:latin typeface="Arial"/>
                        <a:ea typeface="Times New Roman"/>
                        <a:cs typeface="Times New Roman"/>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99060">
                <a:tc>
                  <a:txBody>
                    <a:bodyPr/>
                    <a:lstStyle/>
                    <a:p>
                      <a:pPr hangingPunct="0">
                        <a:spcAft>
                          <a:spcPts val="0"/>
                        </a:spcAft>
                      </a:pPr>
                      <a:r>
                        <a:rPr lang="en-GB" sz="900" i="1" kern="100">
                          <a:solidFill>
                            <a:srgbClr val="FF0000"/>
                          </a:solidFill>
                          <a:latin typeface="Arial"/>
                          <a:ea typeface="Arial Unicode MS"/>
                          <a:cs typeface="Times New Roman"/>
                        </a:rPr>
                        <a:t>resourceType</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solidFill>
                            <a:srgbClr val="FF0000"/>
                          </a:solidFill>
                          <a:latin typeface="Arial"/>
                          <a:ea typeface="Arial Unicode MS"/>
                          <a:cs typeface="Times New Roman"/>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solidFill>
                            <a:srgbClr val="FF0000"/>
                          </a:solidFill>
                          <a:latin typeface="Arial"/>
                          <a:ea typeface="Arial Unicode MS"/>
                          <a:cs typeface="Times New Roman"/>
                        </a:rPr>
                        <a:t>resourceID</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solidFill>
                            <a:srgbClr val="FF0000"/>
                          </a:solidFill>
                          <a:latin typeface="Arial"/>
                          <a:ea typeface="Arial Unicode MS"/>
                          <a:cs typeface="Times New Roman"/>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x-none" sz="900" i="1" kern="100">
                          <a:solidFill>
                            <a:srgbClr val="FF0000"/>
                          </a:solidFill>
                          <a:latin typeface="Arial"/>
                          <a:ea typeface="Arial Unicode MS"/>
                          <a:cs typeface="Times New Roman"/>
                        </a:rPr>
                        <a:t>resourceName</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x-none" sz="900" kern="100">
                          <a:solidFill>
                            <a:srgbClr val="FF0000"/>
                          </a:solidFill>
                          <a:latin typeface="Arial"/>
                          <a:ea typeface="Arial Unicode MS"/>
                          <a:cs typeface="Times New Roman"/>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solidFill>
                            <a:srgbClr val="FF0000"/>
                          </a:solidFill>
                          <a:latin typeface="Arial"/>
                          <a:ea typeface="Arial Unicode MS"/>
                          <a:cs typeface="Times New Roman"/>
                        </a:rPr>
                        <a:t>parentID</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solidFill>
                            <a:srgbClr val="FF0000"/>
                          </a:solidFill>
                          <a:latin typeface="Arial"/>
                          <a:ea typeface="Arial Unicode MS"/>
                          <a:cs typeface="Times New Roman"/>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latin typeface="Arial"/>
                          <a:ea typeface="Arial Unicode MS"/>
                          <a:cs typeface="Times New Roman"/>
                        </a:rPr>
                        <a:t>labels</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0..1 (L)</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solidFill>
                            <a:srgbClr val="FF0000"/>
                          </a:solidFill>
                          <a:latin typeface="Arial"/>
                          <a:ea typeface="Arial Unicode MS"/>
                          <a:cs typeface="Times New Roman"/>
                        </a:rPr>
                        <a:t>expirationTime</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solidFill>
                            <a:srgbClr val="FF0000"/>
                          </a:solidFill>
                          <a:latin typeface="Arial"/>
                          <a:ea typeface="Arial Unicode MS"/>
                          <a:cs typeface="Times New Roman"/>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solidFill>
                            <a:srgbClr val="FF0000"/>
                          </a:solidFill>
                          <a:latin typeface="Arial"/>
                          <a:ea typeface="Arial Unicode MS"/>
                          <a:cs typeface="Times New Roman"/>
                        </a:rPr>
                        <a:t>creationTime</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dirty="0">
                          <a:solidFill>
                            <a:srgbClr val="FF0000"/>
                          </a:solidFill>
                          <a:latin typeface="Arial"/>
                          <a:ea typeface="Arial Unicode MS"/>
                          <a:cs typeface="Times New Roman"/>
                        </a:rPr>
                        <a:t>1</a:t>
                      </a:r>
                      <a:endParaRPr lang="zh-CN" sz="900" kern="100" dirty="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solidFill>
                            <a:srgbClr val="FF0000"/>
                          </a:solidFill>
                          <a:latin typeface="Arial"/>
                          <a:ea typeface="Arial Unicode MS"/>
                          <a:cs typeface="Times New Roman"/>
                        </a:rPr>
                        <a:t>lastModifiedTime</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solidFill>
                            <a:srgbClr val="FF0000"/>
                          </a:solidFill>
                          <a:latin typeface="Arial"/>
                          <a:ea typeface="Arial Unicode MS"/>
                          <a:cs typeface="Times New Roman"/>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hangingPunct="0">
                        <a:spcAft>
                          <a:spcPts val="0"/>
                        </a:spcAft>
                      </a:pPr>
                      <a:r>
                        <a:rPr lang="en-GB" sz="900" i="1" kern="100">
                          <a:solidFill>
                            <a:srgbClr val="FF0000"/>
                          </a:solidFill>
                          <a:latin typeface="Arial"/>
                          <a:ea typeface="Arial Unicode MS"/>
                          <a:cs typeface="Times New Roman"/>
                        </a:rPr>
                        <a:t>stateTag</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solidFill>
                            <a:srgbClr val="FF0000"/>
                          </a:solidFill>
                          <a:latin typeface="Arial"/>
                          <a:ea typeface="Arial Unicode MS"/>
                          <a:cs typeface="Arial"/>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latin typeface="Arial"/>
                          <a:ea typeface="Arial Unicode MS"/>
                          <a:cs typeface="Times New Roman"/>
                        </a:rPr>
                        <a:t>announceTo</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0..1 (L)</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latin typeface="Arial"/>
                          <a:ea typeface="Arial Unicode MS"/>
                          <a:cs typeface="Times New Roman"/>
                        </a:rPr>
                        <a:t>announcedAttribute</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0..1 (L)</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latin typeface="Arial"/>
                          <a:ea typeface="Arial Unicode MS"/>
                          <a:cs typeface="Times New Roman"/>
                        </a:rPr>
                        <a:t>creator</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0..1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latin typeface="Arial"/>
                          <a:ea typeface="Arial Unicode MS"/>
                          <a:cs typeface="Times New Roman"/>
                        </a:rPr>
                        <a:t>contentInfo</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0..1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latin typeface="Arial"/>
                          <a:ea typeface="Arial Unicode MS"/>
                          <a:cs typeface="Times New Roman"/>
                        </a:rPr>
                        <a:t>contentSize</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a:latin typeface="Arial"/>
                          <a:ea typeface="Arial Unicode MS"/>
                          <a:cs typeface="Times New Roman"/>
                        </a:rPr>
                        <a:t>ontologyRef</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a:latin typeface="Arial"/>
                          <a:ea typeface="Arial Unicode MS"/>
                          <a:cs typeface="Times New Roman"/>
                        </a:rPr>
                        <a:t>0..1</a:t>
                      </a:r>
                      <a:endParaRPr lang="zh-CN" sz="900" kern="10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
                <a:tc>
                  <a:txBody>
                    <a:bodyPr/>
                    <a:lstStyle/>
                    <a:p>
                      <a:pPr hangingPunct="0">
                        <a:spcAft>
                          <a:spcPts val="0"/>
                        </a:spcAft>
                      </a:pPr>
                      <a:r>
                        <a:rPr lang="en-GB" sz="900" i="1" kern="100" dirty="0">
                          <a:latin typeface="Arial"/>
                          <a:ea typeface="Arial Unicode MS"/>
                          <a:cs typeface="Times New Roman"/>
                        </a:rPr>
                        <a:t>content</a:t>
                      </a:r>
                      <a:endParaRPr lang="zh-CN" sz="900" kern="100" dirty="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kern="100" dirty="0">
                          <a:latin typeface="Arial"/>
                          <a:ea typeface="Arial Unicode MS"/>
                          <a:cs typeface="Times New Roman"/>
                        </a:rPr>
                        <a:t>1</a:t>
                      </a:r>
                      <a:endParaRPr lang="zh-CN" sz="900" kern="100" dirty="0">
                        <a:latin typeface="Arial"/>
                        <a:ea typeface="Times New Roman"/>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Issues</a:t>
            </a:r>
            <a:endParaRPr lang="zh-CN" altLang="en-US" dirty="0"/>
          </a:p>
        </p:txBody>
      </p:sp>
      <p:sp>
        <p:nvSpPr>
          <p:cNvPr id="3" name="内容占位符 2"/>
          <p:cNvSpPr>
            <a:spLocks noGrp="1"/>
          </p:cNvSpPr>
          <p:nvPr>
            <p:ph idx="1"/>
          </p:nvPr>
        </p:nvSpPr>
        <p:spPr>
          <a:xfrm>
            <a:off x="457200" y="1350964"/>
            <a:ext cx="8229600" cy="5126036"/>
          </a:xfrm>
        </p:spPr>
        <p:txBody>
          <a:bodyPr/>
          <a:lstStyle/>
          <a:p>
            <a:r>
              <a:rPr lang="en-US" altLang="zh-CN" sz="2400" dirty="0" smtClean="0"/>
              <a:t>Location information (GPS) of Beijing’ taxis</a:t>
            </a:r>
          </a:p>
          <a:p>
            <a:pPr lvl="1" indent="-342900">
              <a:buFont typeface="Wingdings" panose="05000000000000000000" pitchFamily="2" charset="2"/>
              <a:buChar char="ü"/>
            </a:pPr>
            <a:r>
              <a:rPr lang="en-US" altLang="zh-CN" sz="2000" dirty="0" smtClean="0">
                <a:solidFill>
                  <a:schemeClr val="tx1"/>
                </a:solidFill>
              </a:rPr>
              <a:t>There are nearly 67000 taxis by 2014. Every minute, the taxis generates one GPS data in general. So the total amount of data transactions have reached near 100 Million times level </a:t>
            </a:r>
            <a:r>
              <a:rPr lang="en-US" altLang="zh-CN" sz="2000" dirty="0">
                <a:solidFill>
                  <a:schemeClr val="tx1"/>
                </a:solidFill>
              </a:rPr>
              <a:t>in a </a:t>
            </a:r>
            <a:r>
              <a:rPr lang="en-US" altLang="zh-CN" sz="2000" dirty="0" smtClean="0">
                <a:solidFill>
                  <a:schemeClr val="tx1"/>
                </a:solidFill>
              </a:rPr>
              <a:t>day. (67000*24*60 ~ 96.5 Millions)</a:t>
            </a:r>
            <a:endParaRPr lang="en-US" altLang="zh-CN" sz="2000" dirty="0">
              <a:solidFill>
                <a:schemeClr val="tx1"/>
              </a:solidFill>
            </a:endParaRPr>
          </a:p>
          <a:p>
            <a:pPr lvl="2" indent="-342900">
              <a:buFont typeface="Calibri" panose="020F0502020204030204" pitchFamily="34" charset="0"/>
              <a:buChar char="̶"/>
            </a:pPr>
            <a:r>
              <a:rPr lang="en-US" altLang="zh-CN" sz="2000" dirty="0">
                <a:solidFill>
                  <a:srgbClr val="C00000"/>
                </a:solidFill>
              </a:rPr>
              <a:t>T</a:t>
            </a:r>
            <a:r>
              <a:rPr lang="en-US" altLang="zh-CN" sz="2000" dirty="0" smtClean="0">
                <a:solidFill>
                  <a:srgbClr val="C00000"/>
                </a:solidFill>
              </a:rPr>
              <a:t>here are at 100M level of &lt;</a:t>
            </a:r>
            <a:r>
              <a:rPr lang="en-US" altLang="zh-CN" sz="2000" dirty="0" err="1" smtClean="0">
                <a:solidFill>
                  <a:srgbClr val="C00000"/>
                </a:solidFill>
              </a:rPr>
              <a:t>contentInstance</a:t>
            </a:r>
            <a:r>
              <a:rPr lang="en-US" altLang="zh-CN" sz="2000" dirty="0" smtClean="0">
                <a:solidFill>
                  <a:srgbClr val="C00000"/>
                </a:solidFill>
              </a:rPr>
              <a:t>&gt; resources to be created. That’s to say we should organize and manage these new resources and a huge amount of history data resource. </a:t>
            </a:r>
          </a:p>
          <a:p>
            <a:pPr lvl="2" indent="-342900">
              <a:buFont typeface="Calibri" panose="020F0502020204030204" pitchFamily="34" charset="0"/>
              <a:buChar char="̶"/>
            </a:pPr>
            <a:r>
              <a:rPr lang="en-US" altLang="zh-CN" sz="2000" dirty="0" smtClean="0">
                <a:solidFill>
                  <a:srgbClr val="C00000"/>
                </a:solidFill>
              </a:rPr>
              <a:t>There are also at least 4 attributes (</a:t>
            </a:r>
            <a:r>
              <a:rPr lang="en-US" altLang="zh-CN" sz="2000" dirty="0" err="1" smtClean="0">
                <a:solidFill>
                  <a:srgbClr val="C00000"/>
                </a:solidFill>
              </a:rPr>
              <a:t>resourceType</a:t>
            </a:r>
            <a:r>
              <a:rPr lang="en-US" altLang="zh-CN" sz="2000" dirty="0" smtClean="0">
                <a:solidFill>
                  <a:srgbClr val="C00000"/>
                </a:solidFill>
              </a:rPr>
              <a:t>, </a:t>
            </a:r>
            <a:r>
              <a:rPr lang="en-US" altLang="zh-CN" sz="2000" dirty="0" err="1" smtClean="0">
                <a:solidFill>
                  <a:srgbClr val="C00000"/>
                </a:solidFill>
              </a:rPr>
              <a:t>resourceName</a:t>
            </a:r>
            <a:r>
              <a:rPr lang="en-US" altLang="zh-CN" sz="2000" dirty="0" smtClean="0">
                <a:solidFill>
                  <a:srgbClr val="C00000"/>
                </a:solidFill>
              </a:rPr>
              <a:t>, </a:t>
            </a:r>
            <a:r>
              <a:rPr lang="en-US" altLang="zh-CN" sz="2000" dirty="0" err="1" smtClean="0">
                <a:solidFill>
                  <a:srgbClr val="C00000"/>
                </a:solidFill>
              </a:rPr>
              <a:t>parentID</a:t>
            </a:r>
            <a:r>
              <a:rPr lang="en-US" altLang="zh-CN" sz="2000" dirty="0" smtClean="0">
                <a:solidFill>
                  <a:srgbClr val="C00000"/>
                </a:solidFill>
              </a:rPr>
              <a:t>, </a:t>
            </a:r>
            <a:r>
              <a:rPr lang="en-US" altLang="zh-CN" sz="2000" dirty="0" err="1" smtClean="0">
                <a:solidFill>
                  <a:srgbClr val="C00000"/>
                </a:solidFill>
              </a:rPr>
              <a:t>stateTag</a:t>
            </a:r>
            <a:r>
              <a:rPr lang="en-US" altLang="zh-CN" sz="2000" dirty="0" smtClean="0">
                <a:solidFill>
                  <a:srgbClr val="C00000"/>
                </a:solidFill>
              </a:rPr>
              <a:t>) which will be created for one location values in a &lt;</a:t>
            </a:r>
            <a:r>
              <a:rPr lang="en-US" altLang="zh-CN" sz="2000" dirty="0" err="1" smtClean="0">
                <a:solidFill>
                  <a:srgbClr val="C00000"/>
                </a:solidFill>
              </a:rPr>
              <a:t>contentInstance</a:t>
            </a:r>
            <a:r>
              <a:rPr lang="en-US" altLang="zh-CN" sz="2000" dirty="0" smtClean="0">
                <a:solidFill>
                  <a:srgbClr val="C00000"/>
                </a:solidFill>
              </a:rPr>
              <a:t>&gt; resource. So it will make large data redundancy.</a:t>
            </a:r>
          </a:p>
          <a:p>
            <a:pPr lvl="2" indent="-342900">
              <a:buFont typeface="Calibri" panose="020F0502020204030204" pitchFamily="34" charset="0"/>
              <a:buChar char="̶"/>
            </a:pPr>
            <a:r>
              <a:rPr lang="en-US" altLang="zh-CN" sz="2000" dirty="0" smtClean="0">
                <a:solidFill>
                  <a:srgbClr val="C00000"/>
                </a:solidFill>
              </a:rPr>
              <a:t>The other issue we need to consider is the constrained devices which has limited resource.</a:t>
            </a:r>
          </a:p>
        </p:txBody>
      </p:sp>
    </p:spTree>
    <p:extLst>
      <p:ext uri="{BB962C8B-B14F-4D97-AF65-F5344CB8AC3E}">
        <p14:creationId xmlns:p14="http://schemas.microsoft.com/office/powerpoint/2010/main" xmlns="" val="1204824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p:cNvPicPr>
            <a:picLocks noChangeAspect="1" noChangeArrowheads="1"/>
          </p:cNvPicPr>
          <p:nvPr/>
        </p:nvPicPr>
        <p:blipFill>
          <a:blip r:embed="rId2" cstate="print"/>
          <a:srcRect/>
          <a:stretch>
            <a:fillRect/>
          </a:stretch>
        </p:blipFill>
        <p:spPr bwMode="auto">
          <a:xfrm>
            <a:off x="838200" y="2286000"/>
            <a:ext cx="2886075" cy="2800350"/>
          </a:xfrm>
          <a:prstGeom prst="rect">
            <a:avLst/>
          </a:prstGeom>
          <a:noFill/>
          <a:ln w="9525">
            <a:noFill/>
            <a:miter lim="800000"/>
            <a:headEnd/>
            <a:tailEnd/>
          </a:ln>
        </p:spPr>
      </p:pic>
      <p:sp>
        <p:nvSpPr>
          <p:cNvPr id="9218" name="Title 1"/>
          <p:cNvSpPr>
            <a:spLocks noGrp="1"/>
          </p:cNvSpPr>
          <p:nvPr>
            <p:ph type="title"/>
          </p:nvPr>
        </p:nvSpPr>
        <p:spPr bwMode="auto">
          <a:xfrm>
            <a:off x="457200" y="4572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zh-CN" dirty="0"/>
              <a:t>O</a:t>
            </a:r>
            <a:r>
              <a:rPr lang="en-US" altLang="zh-CN" dirty="0" smtClean="0"/>
              <a:t>ption 1 </a:t>
            </a:r>
          </a:p>
        </p:txBody>
      </p:sp>
      <p:sp>
        <p:nvSpPr>
          <p:cNvPr id="9219" name="Slide Number Placeholder 5"/>
          <p:cNvSpPr>
            <a:spLocks noGrp="1"/>
          </p:cNvSpPr>
          <p:nvPr>
            <p:ph type="sldNum" sz="quarter" idx="10"/>
          </p:nvPr>
        </p:nvSpPr>
        <p:spPr bwMode="auto">
          <a:xfrm>
            <a:off x="457200" y="6248400"/>
            <a:ext cx="8229600" cy="609600"/>
          </a:xfrm>
          <a:noFill/>
          <a:ln>
            <a:miter lim="800000"/>
            <a:headEnd/>
            <a:tailEnd/>
          </a:ln>
        </p:spPr>
        <p:txBody>
          <a:bodyPr/>
          <a:lstStyle/>
          <a:p>
            <a:pPr algn="l"/>
            <a:r>
              <a:rPr lang="en-GB" altLang="zh-CN" smtClean="0">
                <a:latin typeface="Myriad pro"/>
              </a:rPr>
              <a:t>© 2015 oneM2M Partners</a:t>
            </a:r>
          </a:p>
          <a:p>
            <a:pPr algn="ctr"/>
            <a:r>
              <a:rPr lang="en-GB" altLang="zh-CN" smtClean="0">
                <a:latin typeface="Myriad pro"/>
              </a:rPr>
              <a:t>&lt;Document number&gt;</a:t>
            </a:r>
          </a:p>
          <a:p>
            <a:fld id="{1B48B4F2-B7B1-45CA-8C62-0CA597CBA13D}" type="slidenum">
              <a:rPr lang="en-US" altLang="zh-CN" smtClean="0">
                <a:latin typeface="Myriad pro"/>
              </a:rPr>
              <a:pPr/>
              <a:t>7</a:t>
            </a:fld>
            <a:endParaRPr lang="en-US" altLang="zh-CN" smtClean="0">
              <a:latin typeface="Myriad pro"/>
            </a:endParaRPr>
          </a:p>
        </p:txBody>
      </p:sp>
      <p:sp>
        <p:nvSpPr>
          <p:cNvPr id="9220" name="内容占位符 5"/>
          <p:cNvSpPr>
            <a:spLocks noGrp="1"/>
          </p:cNvSpPr>
          <p:nvPr>
            <p:ph idx="1"/>
          </p:nvPr>
        </p:nvSpPr>
        <p:spPr bwMode="auto">
          <a:xfrm>
            <a:off x="457200" y="12954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marL="0" indent="0">
              <a:buFont typeface="Arial" pitchFamily="34" charset="0"/>
              <a:buNone/>
            </a:pPr>
            <a:r>
              <a:rPr lang="en-US" altLang="zh-CN" sz="2000" dirty="0" smtClean="0"/>
              <a:t>Option1 is  to define a new resource for time series data. The  List attribute is used to store data and time when the device generated the data.</a:t>
            </a:r>
            <a:endParaRPr lang="zh-CN" altLang="en-US" sz="2000" dirty="0" smtClean="0"/>
          </a:p>
        </p:txBody>
      </p:sp>
      <p:sp>
        <p:nvSpPr>
          <p:cNvPr id="8" name="TextBox 7"/>
          <p:cNvSpPr txBox="1"/>
          <p:nvPr/>
        </p:nvSpPr>
        <p:spPr>
          <a:xfrm>
            <a:off x="4724400" y="2362200"/>
            <a:ext cx="3962399" cy="1754326"/>
          </a:xfrm>
          <a:prstGeom prst="rect">
            <a:avLst/>
          </a:prstGeom>
          <a:noFill/>
        </p:spPr>
        <p:txBody>
          <a:bodyPr wrap="square" rtlCol="0">
            <a:spAutoFit/>
          </a:bodyPr>
          <a:lstStyle/>
          <a:p>
            <a:r>
              <a:rPr lang="en-US" altLang="zh-CN" dirty="0" smtClean="0"/>
              <a:t>List </a:t>
            </a:r>
            <a:r>
              <a:rPr lang="en-GB" altLang="zh-CN" dirty="0" smtClean="0"/>
              <a:t>is </a:t>
            </a:r>
            <a:r>
              <a:rPr lang="en-GB" altLang="zh-CN" b="1" dirty="0" smtClean="0">
                <a:solidFill>
                  <a:srgbClr val="FF0000"/>
                </a:solidFill>
              </a:rPr>
              <a:t>complex data type </a:t>
            </a:r>
            <a:r>
              <a:rPr lang="en-GB" altLang="zh-CN" dirty="0" smtClean="0"/>
              <a:t>and it is used </a:t>
            </a:r>
            <a:r>
              <a:rPr lang="en-GB" altLang="zh-CN" b="1" dirty="0" smtClean="0">
                <a:solidFill>
                  <a:srgbClr val="FF0000"/>
                </a:solidFill>
              </a:rPr>
              <a:t>to store chronological series of arrays </a:t>
            </a:r>
            <a:r>
              <a:rPr lang="en-GB" altLang="zh-CN" dirty="0" smtClean="0"/>
              <a:t>which includes the data and the time when the data was produced, for example, product line monitoring data (value1, time1), (value2, time2).,,</a:t>
            </a:r>
            <a:endParaRPr lang="zh-CN" altLang="en-US" dirty="0"/>
          </a:p>
        </p:txBody>
      </p:sp>
      <p:cxnSp>
        <p:nvCxnSpPr>
          <p:cNvPr id="10" name="直接箭头连接符 9"/>
          <p:cNvCxnSpPr/>
          <p:nvPr/>
        </p:nvCxnSpPr>
        <p:spPr>
          <a:xfrm>
            <a:off x="3657600" y="4495800"/>
            <a:ext cx="914400" cy="0"/>
          </a:xfrm>
          <a:prstGeom prst="straightConnector1">
            <a:avLst/>
          </a:prstGeom>
          <a:ln w="28575" cmpd="dbl">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648200" y="4343400"/>
            <a:ext cx="3733800" cy="646331"/>
          </a:xfrm>
          <a:prstGeom prst="rect">
            <a:avLst/>
          </a:prstGeom>
          <a:noFill/>
        </p:spPr>
        <p:txBody>
          <a:bodyPr wrap="square" rtlCol="0">
            <a:spAutoFit/>
          </a:bodyPr>
          <a:lstStyle/>
          <a:p>
            <a:r>
              <a:rPr lang="en-US" altLang="zh-CN" dirty="0" smtClean="0"/>
              <a:t>(value1, time1),(value2,time2),(value3, time3),(value4, time4),.....</a:t>
            </a:r>
            <a:endParaRPr lang="zh-CN" altLang="en-US" dirty="0"/>
          </a:p>
        </p:txBody>
      </p:sp>
      <p:sp>
        <p:nvSpPr>
          <p:cNvPr id="7" name="矩形 6"/>
          <p:cNvSpPr/>
          <p:nvPr/>
        </p:nvSpPr>
        <p:spPr>
          <a:xfrm>
            <a:off x="1676400" y="4267200"/>
            <a:ext cx="2514600" cy="457200"/>
          </a:xfrm>
          <a:prstGeom prst="rect">
            <a:avLst/>
          </a:prstGeom>
          <a:noFill/>
          <a:ln w="317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2400" y="228600"/>
            <a:ext cx="8229600" cy="1143000"/>
          </a:xfrm>
        </p:spPr>
        <p:txBody>
          <a:bodyPr/>
          <a:lstStyle/>
          <a:p>
            <a:r>
              <a:rPr lang="en-US" altLang="zh-CN" dirty="0" smtClean="0"/>
              <a:t>Option1 (cont.)</a:t>
            </a:r>
            <a:endParaRPr lang="zh-CN" altLang="en-US" dirty="0"/>
          </a:p>
        </p:txBody>
      </p:sp>
      <p:cxnSp>
        <p:nvCxnSpPr>
          <p:cNvPr id="7" name="直接连接符 6"/>
          <p:cNvCxnSpPr/>
          <p:nvPr/>
        </p:nvCxnSpPr>
        <p:spPr>
          <a:xfrm>
            <a:off x="5410200" y="2286000"/>
            <a:ext cx="0" cy="266700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371600" y="1828800"/>
            <a:ext cx="1138902" cy="369332"/>
          </a:xfrm>
          <a:prstGeom prst="rect">
            <a:avLst/>
          </a:prstGeom>
          <a:noFill/>
        </p:spPr>
        <p:txBody>
          <a:bodyPr wrap="square" rtlCol="0">
            <a:spAutoFit/>
          </a:bodyPr>
          <a:lstStyle/>
          <a:p>
            <a:r>
              <a:rPr lang="en-US" altLang="zh-CN" dirty="0" smtClean="0"/>
              <a:t>Originator</a:t>
            </a:r>
            <a:endParaRPr lang="zh-CN" altLang="en-US" dirty="0"/>
          </a:p>
        </p:txBody>
      </p:sp>
      <p:sp>
        <p:nvSpPr>
          <p:cNvPr id="10" name="TextBox 9"/>
          <p:cNvSpPr txBox="1"/>
          <p:nvPr/>
        </p:nvSpPr>
        <p:spPr>
          <a:xfrm>
            <a:off x="4876800" y="1828800"/>
            <a:ext cx="984693" cy="369332"/>
          </a:xfrm>
          <a:prstGeom prst="rect">
            <a:avLst/>
          </a:prstGeom>
          <a:noFill/>
        </p:spPr>
        <p:txBody>
          <a:bodyPr wrap="square" rtlCol="0">
            <a:spAutoFit/>
          </a:bodyPr>
          <a:lstStyle/>
          <a:p>
            <a:r>
              <a:rPr lang="en-US" altLang="zh-CN" dirty="0" smtClean="0"/>
              <a:t>Receiver</a:t>
            </a:r>
            <a:endParaRPr lang="zh-CN" altLang="en-US" dirty="0"/>
          </a:p>
        </p:txBody>
      </p:sp>
      <p:cxnSp>
        <p:nvCxnSpPr>
          <p:cNvPr id="12" name="直接箭头连接符 11"/>
          <p:cNvCxnSpPr/>
          <p:nvPr/>
        </p:nvCxnSpPr>
        <p:spPr>
          <a:xfrm>
            <a:off x="1905000" y="2743200"/>
            <a:ext cx="3505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981200" y="2438400"/>
            <a:ext cx="3399970" cy="646331"/>
          </a:xfrm>
          <a:prstGeom prst="rect">
            <a:avLst/>
          </a:prstGeom>
          <a:noFill/>
        </p:spPr>
        <p:txBody>
          <a:bodyPr wrap="square" rtlCol="0">
            <a:spAutoFit/>
          </a:bodyPr>
          <a:lstStyle/>
          <a:p>
            <a:r>
              <a:rPr lang="en-US" altLang="zh-CN" dirty="0" smtClean="0"/>
              <a:t>1. Update Request</a:t>
            </a:r>
          </a:p>
          <a:p>
            <a:r>
              <a:rPr lang="en-US" altLang="zh-CN" dirty="0" smtClean="0"/>
              <a:t> (list=(</a:t>
            </a:r>
            <a:r>
              <a:rPr lang="en-US" altLang="zh-CN" dirty="0" err="1" smtClean="0"/>
              <a:t>vauleN</a:t>
            </a:r>
            <a:r>
              <a:rPr lang="en-US" altLang="zh-CN" dirty="0" smtClean="0"/>
              <a:t>, </a:t>
            </a:r>
            <a:r>
              <a:rPr lang="en-US" altLang="zh-CN" dirty="0" err="1" smtClean="0"/>
              <a:t>timeN</a:t>
            </a:r>
            <a:r>
              <a:rPr lang="en-US" altLang="zh-CN" dirty="0" smtClean="0"/>
              <a:t>))</a:t>
            </a:r>
            <a:endParaRPr lang="zh-CN" altLang="en-US" dirty="0"/>
          </a:p>
        </p:txBody>
      </p:sp>
      <p:sp>
        <p:nvSpPr>
          <p:cNvPr id="14" name="TextBox 13"/>
          <p:cNvSpPr txBox="1"/>
          <p:nvPr/>
        </p:nvSpPr>
        <p:spPr>
          <a:xfrm>
            <a:off x="4343400" y="3276600"/>
            <a:ext cx="2590800" cy="1200329"/>
          </a:xfrm>
          <a:prstGeom prst="rect">
            <a:avLst/>
          </a:prstGeom>
          <a:noFill/>
        </p:spPr>
        <p:txBody>
          <a:bodyPr wrap="square" rtlCol="0">
            <a:spAutoFit/>
          </a:bodyPr>
          <a:lstStyle/>
          <a:p>
            <a:r>
              <a:rPr lang="en-US" altLang="zh-CN" dirty="0" smtClean="0"/>
              <a:t>2.The Receiver shall insert this array into the list attribute</a:t>
            </a:r>
          </a:p>
          <a:p>
            <a:r>
              <a:rPr lang="en-US" altLang="zh-CN" dirty="0" smtClean="0"/>
              <a:t>based on time.</a:t>
            </a:r>
            <a:endParaRPr lang="zh-CN" altLang="en-US" dirty="0"/>
          </a:p>
        </p:txBody>
      </p:sp>
      <p:cxnSp>
        <p:nvCxnSpPr>
          <p:cNvPr id="16" name="直接箭头连接符 15"/>
          <p:cNvCxnSpPr/>
          <p:nvPr/>
        </p:nvCxnSpPr>
        <p:spPr>
          <a:xfrm flipH="1">
            <a:off x="1905000" y="4572000"/>
            <a:ext cx="3505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057400" y="4267200"/>
            <a:ext cx="1996572" cy="369332"/>
          </a:xfrm>
          <a:prstGeom prst="rect">
            <a:avLst/>
          </a:prstGeom>
          <a:noFill/>
        </p:spPr>
        <p:txBody>
          <a:bodyPr wrap="square" rtlCol="0">
            <a:spAutoFit/>
          </a:bodyPr>
          <a:lstStyle/>
          <a:p>
            <a:r>
              <a:rPr lang="en-US" altLang="zh-CN" dirty="0" smtClean="0"/>
              <a:t>3.Update Response</a:t>
            </a:r>
            <a:endParaRPr lang="zh-CN" altLang="en-US" dirty="0"/>
          </a:p>
        </p:txBody>
      </p:sp>
      <p:cxnSp>
        <p:nvCxnSpPr>
          <p:cNvPr id="21" name="直接连接符 20"/>
          <p:cNvCxnSpPr/>
          <p:nvPr/>
        </p:nvCxnSpPr>
        <p:spPr>
          <a:xfrm>
            <a:off x="1905000" y="2286000"/>
            <a:ext cx="0" cy="281940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781800" y="3276600"/>
            <a:ext cx="1718547" cy="1754326"/>
          </a:xfrm>
          <a:prstGeom prst="rect">
            <a:avLst/>
          </a:prstGeom>
          <a:noFill/>
        </p:spPr>
        <p:txBody>
          <a:bodyPr wrap="square" rtlCol="0">
            <a:spAutoFit/>
          </a:bodyPr>
          <a:lstStyle/>
          <a:p>
            <a:r>
              <a:rPr lang="en-US" altLang="zh-CN" dirty="0" smtClean="0"/>
              <a:t>list:</a:t>
            </a:r>
          </a:p>
          <a:p>
            <a:r>
              <a:rPr lang="en-US" altLang="zh-CN" dirty="0" smtClean="0"/>
              <a:t>(value1, time1)</a:t>
            </a:r>
          </a:p>
          <a:p>
            <a:r>
              <a:rPr lang="en-US" altLang="zh-CN" dirty="0" smtClean="0"/>
              <a:t>(value2, time2)</a:t>
            </a:r>
          </a:p>
          <a:p>
            <a:r>
              <a:rPr lang="en-US" altLang="zh-CN" dirty="0" smtClean="0"/>
              <a:t>………</a:t>
            </a:r>
          </a:p>
          <a:p>
            <a:r>
              <a:rPr lang="en-US" altLang="zh-CN" b="1" dirty="0" smtClean="0">
                <a:solidFill>
                  <a:srgbClr val="FF0000"/>
                </a:solidFill>
              </a:rPr>
              <a:t>(</a:t>
            </a:r>
            <a:r>
              <a:rPr lang="en-US" altLang="zh-CN" b="1" dirty="0" err="1" smtClean="0">
                <a:solidFill>
                  <a:srgbClr val="FF0000"/>
                </a:solidFill>
              </a:rPr>
              <a:t>valueN</a:t>
            </a:r>
            <a:r>
              <a:rPr lang="en-US" altLang="zh-CN" b="1" dirty="0" smtClean="0">
                <a:solidFill>
                  <a:srgbClr val="FF0000"/>
                </a:solidFill>
              </a:rPr>
              <a:t>, </a:t>
            </a:r>
            <a:r>
              <a:rPr lang="en-US" altLang="zh-CN" b="1" dirty="0" err="1" smtClean="0">
                <a:solidFill>
                  <a:srgbClr val="FF0000"/>
                </a:solidFill>
              </a:rPr>
              <a:t>timeN</a:t>
            </a:r>
            <a:r>
              <a:rPr lang="en-US" altLang="zh-CN" b="1" dirty="0" smtClean="0">
                <a:solidFill>
                  <a:srgbClr val="FF0000"/>
                </a:solidFill>
              </a:rPr>
              <a:t>)</a:t>
            </a:r>
          </a:p>
          <a:p>
            <a:endParaRPr lang="zh-CN" altLang="en-US" dirty="0"/>
          </a:p>
        </p:txBody>
      </p:sp>
      <p:sp>
        <p:nvSpPr>
          <p:cNvPr id="24" name="TextBox 23"/>
          <p:cNvSpPr txBox="1"/>
          <p:nvPr/>
        </p:nvSpPr>
        <p:spPr>
          <a:xfrm>
            <a:off x="609600" y="1219200"/>
            <a:ext cx="8534400" cy="646331"/>
          </a:xfrm>
          <a:prstGeom prst="rect">
            <a:avLst/>
          </a:prstGeom>
          <a:noFill/>
        </p:spPr>
        <p:txBody>
          <a:bodyPr wrap="square" rtlCol="0">
            <a:spAutoFit/>
          </a:bodyPr>
          <a:lstStyle/>
          <a:p>
            <a:r>
              <a:rPr lang="en-US" altLang="zh-CN" b="1" dirty="0" smtClean="0">
                <a:solidFill>
                  <a:srgbClr val="FF0000"/>
                </a:solidFill>
              </a:rPr>
              <a:t>A new coming Time Series Data should be appended or inserted into</a:t>
            </a:r>
          </a:p>
          <a:p>
            <a:r>
              <a:rPr lang="en-US" altLang="zh-CN" b="1" dirty="0" smtClean="0">
                <a:solidFill>
                  <a:srgbClr val="FF0000"/>
                </a:solidFill>
              </a:rPr>
              <a:t> the list attribute based on time information. </a:t>
            </a:r>
            <a:endParaRPr lang="zh-CN" altLang="en-US" b="1" dirty="0">
              <a:solidFill>
                <a:srgbClr val="FF0000"/>
              </a:solidFill>
            </a:endParaRPr>
          </a:p>
        </p:txBody>
      </p:sp>
      <p:sp>
        <p:nvSpPr>
          <p:cNvPr id="25" name="TextBox 24"/>
          <p:cNvSpPr txBox="1"/>
          <p:nvPr/>
        </p:nvSpPr>
        <p:spPr>
          <a:xfrm>
            <a:off x="138650" y="5029200"/>
            <a:ext cx="9095119" cy="1200329"/>
          </a:xfrm>
          <a:prstGeom prst="rect">
            <a:avLst/>
          </a:prstGeom>
          <a:noFill/>
        </p:spPr>
        <p:txBody>
          <a:bodyPr wrap="none" rtlCol="0">
            <a:spAutoFit/>
          </a:bodyPr>
          <a:lstStyle/>
          <a:p>
            <a:r>
              <a:rPr lang="en-US" altLang="zh-CN" dirty="0" smtClean="0"/>
              <a:t>The existing </a:t>
            </a:r>
            <a:r>
              <a:rPr lang="en-GB" altLang="zh-CN" dirty="0" smtClean="0"/>
              <a:t>UPDATE operation allows to modify or create previously</a:t>
            </a:r>
          </a:p>
          <a:p>
            <a:r>
              <a:rPr lang="en-GB" altLang="zh-CN" dirty="0" smtClean="0"/>
              <a:t> non-existing attributes of the resource type. This is whole replacement of the attribute.</a:t>
            </a:r>
          </a:p>
          <a:p>
            <a:r>
              <a:rPr lang="en-GB" altLang="zh-CN" dirty="0" smtClean="0">
                <a:solidFill>
                  <a:srgbClr val="FF0000"/>
                </a:solidFill>
              </a:rPr>
              <a:t>The option1 needs to change the existing UPDATE operation to support inserting array into the </a:t>
            </a:r>
          </a:p>
          <a:p>
            <a:r>
              <a:rPr lang="en-GB" altLang="zh-CN" dirty="0" smtClean="0">
                <a:solidFill>
                  <a:srgbClr val="FF0000"/>
                </a:solidFill>
              </a:rPr>
              <a:t>List.</a:t>
            </a:r>
            <a:endParaRPr lang="en-GB" altLang="zh-CN" dirty="0" err="1" smtClean="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Option 2</a:t>
            </a:r>
            <a:endParaRPr lang="zh-CN" altLang="en-US" dirty="0"/>
          </a:p>
        </p:txBody>
      </p:sp>
      <p:sp>
        <p:nvSpPr>
          <p:cNvPr id="9" name="TextBox 8"/>
          <p:cNvSpPr txBox="1"/>
          <p:nvPr/>
        </p:nvSpPr>
        <p:spPr>
          <a:xfrm>
            <a:off x="457200" y="1295400"/>
            <a:ext cx="8458200" cy="1200329"/>
          </a:xfrm>
          <a:prstGeom prst="rect">
            <a:avLst/>
          </a:prstGeom>
          <a:noFill/>
        </p:spPr>
        <p:txBody>
          <a:bodyPr wrap="square" rtlCol="0">
            <a:spAutoFit/>
          </a:bodyPr>
          <a:lstStyle/>
          <a:p>
            <a:endParaRPr lang="en-GB" altLang="zh-CN" dirty="0" smtClean="0"/>
          </a:p>
          <a:p>
            <a:r>
              <a:rPr lang="en-GB" altLang="zh-CN" dirty="0" smtClean="0"/>
              <a:t>The option2 is to use the existing </a:t>
            </a:r>
            <a:r>
              <a:rPr lang="en-GB" altLang="zh-CN" dirty="0" err="1" smtClean="0"/>
              <a:t>contentIstance</a:t>
            </a:r>
            <a:r>
              <a:rPr lang="en-GB" altLang="zh-CN" dirty="0" smtClean="0"/>
              <a:t> resource and add a new </a:t>
            </a:r>
            <a:r>
              <a:rPr lang="en-GB" altLang="zh-CN" dirty="0" err="1" smtClean="0"/>
              <a:t>atrribute</a:t>
            </a:r>
            <a:r>
              <a:rPr lang="en-GB" altLang="zh-CN" dirty="0" smtClean="0"/>
              <a:t>.</a:t>
            </a:r>
          </a:p>
          <a:p>
            <a:r>
              <a:rPr lang="en-GB" altLang="zh-CN" dirty="0" smtClean="0"/>
              <a:t>The </a:t>
            </a:r>
            <a:r>
              <a:rPr lang="en-GB" altLang="zh-CN" dirty="0" err="1" smtClean="0">
                <a:solidFill>
                  <a:srgbClr val="FF0000"/>
                </a:solidFill>
              </a:rPr>
              <a:t>contentGenerationTime</a:t>
            </a:r>
            <a:r>
              <a:rPr lang="en-GB" altLang="zh-CN" dirty="0" smtClean="0"/>
              <a:t> attribute is the time when the corresponding content was generated by the M2M Node. </a:t>
            </a:r>
            <a:endParaRPr lang="zh-CN" altLang="en-US" dirty="0"/>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0481" name="Object 1"/>
          <p:cNvGraphicFramePr>
            <a:graphicFrameLocks noChangeAspect="1"/>
          </p:cNvGraphicFramePr>
          <p:nvPr/>
        </p:nvGraphicFramePr>
        <p:xfrm>
          <a:off x="685800" y="2514600"/>
          <a:ext cx="2914650" cy="3114675"/>
        </p:xfrm>
        <a:graphic>
          <a:graphicData uri="http://schemas.openxmlformats.org/presentationml/2006/ole">
            <p:oleObj spid="_x0000_s20481" name="Visio" r:id="rId3" imgW="2918061" imgH="3109635" progId="Visio.Drawing.11">
              <p:embed/>
            </p:oleObj>
          </a:graphicData>
        </a:graphic>
      </p:graphicFrame>
      <p:sp>
        <p:nvSpPr>
          <p:cNvPr id="7" name="矩形 6"/>
          <p:cNvSpPr/>
          <p:nvPr/>
        </p:nvSpPr>
        <p:spPr>
          <a:xfrm>
            <a:off x="1219200" y="4724400"/>
            <a:ext cx="25908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838200" y="5638800"/>
            <a:ext cx="7239000" cy="646331"/>
          </a:xfrm>
          <a:prstGeom prst="rect">
            <a:avLst/>
          </a:prstGeom>
          <a:noFill/>
        </p:spPr>
        <p:txBody>
          <a:bodyPr wrap="square" rtlCol="0">
            <a:spAutoFit/>
          </a:bodyPr>
          <a:lstStyle/>
          <a:p>
            <a:r>
              <a:rPr lang="en-US" altLang="zh-CN" b="1" dirty="0" smtClean="0">
                <a:solidFill>
                  <a:srgbClr val="FF0000"/>
                </a:solidFill>
              </a:rPr>
              <a:t>A new coming Time Series Data will lead to create a new </a:t>
            </a:r>
            <a:r>
              <a:rPr lang="en-US" altLang="zh-CN" b="1" dirty="0" err="1" smtClean="0">
                <a:solidFill>
                  <a:srgbClr val="FF0000"/>
                </a:solidFill>
              </a:rPr>
              <a:t>contentInstance</a:t>
            </a:r>
            <a:r>
              <a:rPr lang="en-US" altLang="zh-CN" b="1" dirty="0" smtClean="0">
                <a:solidFill>
                  <a:srgbClr val="FF0000"/>
                </a:solidFill>
              </a:rPr>
              <a:t>. This will lead to redundancy.</a:t>
            </a:r>
            <a:endParaRPr lang="zh-CN" altLang="en-US" b="1"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32357</TotalTime>
  <Words>1245</Words>
  <Application>Microsoft Office PowerPoint</Application>
  <PresentationFormat>全屏显示(4:3)</PresentationFormat>
  <Paragraphs>186</Paragraphs>
  <Slides>13</Slides>
  <Notes>3</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15" baseType="lpstr">
      <vt:lpstr>Office Theme</vt:lpstr>
      <vt:lpstr>Visio</vt:lpstr>
      <vt:lpstr>Discussion on Time Series Data</vt:lpstr>
      <vt:lpstr>Introduction</vt:lpstr>
      <vt:lpstr>Introduction</vt:lpstr>
      <vt:lpstr>Use of Time Series Data</vt:lpstr>
      <vt:lpstr>Issues</vt:lpstr>
      <vt:lpstr>Issues</vt:lpstr>
      <vt:lpstr>Option 1 </vt:lpstr>
      <vt:lpstr>Option1 (cont.)</vt:lpstr>
      <vt:lpstr>Option 2</vt:lpstr>
      <vt:lpstr>Option3</vt:lpstr>
      <vt:lpstr>Comparison of Solutions </vt:lpstr>
      <vt:lpstr>Way Forward</vt:lpstr>
      <vt:lpstr>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dc:title>
  <dc:creator>Victoria Mitchell</dc:creator>
  <cp:lastModifiedBy>y00330652 (r2)</cp:lastModifiedBy>
  <cp:revision>1016</cp:revision>
  <dcterms:created xsi:type="dcterms:W3CDTF">2012-09-11T22:52:11Z</dcterms:created>
  <dcterms:modified xsi:type="dcterms:W3CDTF">2015-09-10T12:08:04Z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_ms_pID_72543">
    <vt:lpwstr>(3)K1rL5p/tPXfPNWjHLyAYrhbhIve901Zp5ShXBSxKNzbBECec69vqyuL3Yc+NYtcQQn8gkARQ_x000d_
nxJtafs3iIwJAYZjfdJfDQod0wirrHL1q1UK/YldXk5Pe+O1BzICrcuAmPo6oJoXHu3GYRcX_x000d_
BgoBRTvV4BrNmHk0LmuXI/mNs4ZlDONrDEJLu8rOFypWhRrynoRiGP2Ko2g1lwPj5t9Q1Wdu_x000d_
sAZhmXAFyM5JDdUWvU</vt:lpwstr>
  </property>
  <property fmtid="{D5CDD505-2E9C-101B-9397-08002B2CF9AE}" pid="3" name="_new_ms_pID_72543_00">
    <vt:lpwstr>_new_ms_pID_72543</vt:lpwstr>
  </property>
  <property fmtid="{D5CDD505-2E9C-101B-9397-08002B2CF9AE}" pid="4" name="_new_ms_pID_725431">
    <vt:lpwstr>80X8NsM9ZvveLE4YxD8Dec1MtYYAXdc6HlLJXTwLDUY66fBYBKceic_x000d_
DITqxriiSZ+A9htwh8WriIsMW/9KsviBlOOpvu4lISE0lW1mB/5YgAzcIuNGQsZihiUOb67Q_x000d_
S2/eUEdmH5FjYqTiDP92g7AYChjOokLHBz81g9794pqHhNzHDT8dwThFEuK+eNkxluSOFUeI_x000d_
B+4f+rBFpC6ZmfPfHNy9P9nMbq6zTnDjHYaQ</vt:lpwstr>
  </property>
  <property fmtid="{D5CDD505-2E9C-101B-9397-08002B2CF9AE}" pid="5" name="_new_ms_pID_725431_00">
    <vt:lpwstr>_new_ms_pID_725431</vt:lpwstr>
  </property>
  <property fmtid="{D5CDD505-2E9C-101B-9397-08002B2CF9AE}" pid="6" name="_new_ms_pID_725432">
    <vt:lpwstr>T0IlCyBlKBQmCNDbTSvlX9lCF5EvlRKu1Vmb_x000d_
sQqZczkggji7vJXVpsc/iL04+1YJMHLCh9fsmIsbMKgrk9bVsX1kP6Mq7fv8g1lkU16ovM7a_x000d_
YbBX9TH/qw+LBGavrZkYWJ07ZrNaGbUM38ADzvqnMDWQjfpES0UFG8+33AEnfccrh6xDKmIc_x000d_
l9hePcMEhu+B2vwZ+6l+I9PRTTSkOqIBvWA=</vt:lpwstr>
  </property>
  <property fmtid="{D5CDD505-2E9C-101B-9397-08002B2CF9AE}" pid="7" name="_new_ms_pID_725432_00">
    <vt:lpwstr>_new_ms_pID_725432</vt:lpwstr>
  </property>
  <property fmtid="{D5CDD505-2E9C-101B-9397-08002B2CF9AE}" pid="8" name="sflag">
    <vt:lpwstr>1436752779</vt:lpwstr>
  </property>
</Properties>
</file>