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4273" r:id="rId3"/>
  </p:sldMasterIdLst>
  <p:notesMasterIdLst>
    <p:notesMasterId r:id="rId19"/>
  </p:notesMasterIdLst>
  <p:handoutMasterIdLst>
    <p:handoutMasterId r:id="rId20"/>
  </p:handoutMasterIdLst>
  <p:sldIdLst>
    <p:sldId id="305" r:id="rId4"/>
    <p:sldId id="419" r:id="rId5"/>
    <p:sldId id="563" r:id="rId6"/>
    <p:sldId id="564" r:id="rId7"/>
    <p:sldId id="560" r:id="rId8"/>
    <p:sldId id="565" r:id="rId9"/>
    <p:sldId id="571" r:id="rId10"/>
    <p:sldId id="572" r:id="rId11"/>
    <p:sldId id="573" r:id="rId12"/>
    <p:sldId id="574" r:id="rId13"/>
    <p:sldId id="575" r:id="rId14"/>
    <p:sldId id="583" r:id="rId15"/>
    <p:sldId id="585" r:id="rId16"/>
    <p:sldId id="586" r:id="rId17"/>
    <p:sldId id="5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CC00FF"/>
    <a:srgbClr val="FFFF99"/>
    <a:srgbClr val="FFCC00"/>
    <a:srgbClr val="FF9933"/>
    <a:srgbClr val="A0A0A3"/>
    <a:srgbClr val="34B233"/>
    <a:srgbClr val="376092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4" autoAdjust="0"/>
    <p:restoredTop sz="83044" autoAdjust="0"/>
  </p:normalViewPr>
  <p:slideViewPr>
    <p:cSldViewPr>
      <p:cViewPr varScale="1">
        <p:scale>
          <a:sx n="83" d="100"/>
          <a:sy n="83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9/23/2015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4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2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1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0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10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95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2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6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9FF51D0-326C-4A6F-9B89-05E3106832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9/23/2015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15585C-153B-436C-AFBD-2F110C935F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9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choe@samsu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sc@keti.re.kr" TargetMode="External"/><Relationship Id="rId4" Type="http://schemas.openxmlformats.org/officeDocument/2006/relationships/hyperlink" Target="mailto:je.keum@samsung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362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ko-KR" dirty="0"/>
              <a:t>Fuctional </a:t>
            </a:r>
            <a:r>
              <a:rPr lang="fr-FR" altLang="ko-KR" dirty="0" smtClean="0"/>
              <a:t>Procedure </a:t>
            </a:r>
            <a:r>
              <a:rPr lang="fr-FR" altLang="ko-KR" dirty="0"/>
              <a:t>for oiC interworking </a:t>
            </a:r>
            <a:endParaRPr lang="en-US" dirty="0"/>
          </a:p>
        </p:txBody>
      </p:sp>
      <p:sp>
        <p:nvSpPr>
          <p:cNvPr id="5" name="텍스트 개체 틀 1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</p:spPr>
        <p:txBody>
          <a:bodyPr anchor="ctr">
            <a:normAutofit fontScale="55000" lnSpcReduction="20000"/>
          </a:bodyPr>
          <a:lstStyle/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Group Name: Architecture WG</a:t>
            </a:r>
          </a:p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2800" dirty="0" err="1">
                <a:solidFill>
                  <a:srgbClr val="B42025"/>
                </a:solidFill>
                <a:ea typeface="굴림" pitchFamily="50" charset="-127"/>
              </a:rPr>
              <a:t>Jinhyeock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2800" dirty="0" err="1">
                <a:solidFill>
                  <a:srgbClr val="B42025"/>
                </a:solidFill>
                <a:ea typeface="굴림" pitchFamily="50" charset="-127"/>
              </a:rPr>
              <a:t>Choi,Samsung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 Electronics, 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jinchoe@samsung.com</a:t>
            </a:r>
            <a:endParaRPr lang="en-US" altLang="ko-KR" sz="28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             Jieun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Keum, Samsung Electronics,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  <a:hlinkClick r:id="rId4"/>
              </a:rPr>
              <a:t>je.keum@samsung.com</a:t>
            </a:r>
            <a:endParaRPr lang="en-US" altLang="ko-KR" sz="28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              Sung Chan Choi, KETI,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  <a:hlinkClick r:id="rId5"/>
              </a:rPr>
              <a:t>csc@keti.re.kr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  </a:t>
            </a:r>
          </a:p>
          <a:p>
            <a:pPr eaLnBrk="1" hangingPunct="1"/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Date: &lt;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2015-09-23&gt;</a:t>
            </a:r>
            <a:endParaRPr lang="en-US" altLang="ko-KR" sz="28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Agenda Item: &lt;WI 44: oneM2M-OIC interworking &gt;</a:t>
            </a:r>
            <a:endParaRPr lang="en-US" altLang="ko-KR" sz="28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모서리가 둥근 직사각형 63"/>
          <p:cNvSpPr/>
          <p:nvPr/>
        </p:nvSpPr>
        <p:spPr>
          <a:xfrm>
            <a:off x="2514600" y="37338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-148284" y="304800"/>
            <a:ext cx="9448800" cy="762000"/>
          </a:xfrm>
        </p:spPr>
        <p:txBody>
          <a:bodyPr anchor="ctr"/>
          <a:lstStyle/>
          <a:p>
            <a:pPr marL="514350" indent="-514350"/>
            <a:r>
              <a:rPr lang="en-US" altLang="ko-KR" dirty="0"/>
              <a:t>on2M2M &amp; OIC resource translation  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16764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Translating oneM2M &amp; OIC resources to </a:t>
            </a:r>
            <a:r>
              <a:rPr lang="en-US" altLang="ko-KR" dirty="0" smtClean="0">
                <a:solidFill>
                  <a:schemeClr val="tx1"/>
                </a:solidFill>
              </a:rPr>
              <a:t>reflect oneM2M resource change into OIC resource &amp; vice versa.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/>
              <a:t>Methods (How)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More </a:t>
            </a:r>
            <a:r>
              <a:rPr lang="en-US" altLang="ko-KR" dirty="0" smtClean="0">
                <a:solidFill>
                  <a:schemeClr val="tx1"/>
                </a:solidFill>
              </a:rPr>
              <a:t>structural approach would help. </a:t>
            </a:r>
            <a:endParaRPr lang="en-US" altLang="ko-KR" dirty="0" smtClean="0"/>
          </a:p>
          <a:p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5334000" y="3877113"/>
            <a:ext cx="1289362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5375190" y="4046838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5334000" y="4830843"/>
            <a:ext cx="1297319" cy="1488322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5486400" y="4977714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486400" y="5338440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486400" y="5682389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202411" y="500408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6202411" y="535831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6202411" y="5712543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2667000" y="3877113"/>
            <a:ext cx="2438400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657600" y="4461879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3657600" y="4822605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5166554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2911768" y="4193575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4" name="꺾인 연결선 3"/>
          <p:cNvCxnSpPr>
            <a:stCxn id="72" idx="2"/>
            <a:endCxn id="66" idx="1"/>
          </p:cNvCxnSpPr>
          <p:nvPr/>
        </p:nvCxnSpPr>
        <p:spPr>
          <a:xfrm rot="16200000" flipH="1">
            <a:off x="3381685" y="4309075"/>
            <a:ext cx="145194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2"/>
          <p:cNvCxnSpPr>
            <a:stCxn id="72" idx="2"/>
            <a:endCxn id="67" idx="1"/>
          </p:cNvCxnSpPr>
          <p:nvPr/>
        </p:nvCxnSpPr>
        <p:spPr>
          <a:xfrm rot="16200000" flipH="1">
            <a:off x="3201322" y="4489438"/>
            <a:ext cx="50592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72" idx="2"/>
            <a:endCxn id="68" idx="1"/>
          </p:cNvCxnSpPr>
          <p:nvPr/>
        </p:nvCxnSpPr>
        <p:spPr>
          <a:xfrm rot="16200000" flipH="1">
            <a:off x="3029348" y="4661412"/>
            <a:ext cx="849869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657600" y="554549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275285" y="5875637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4378049" y="5858533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77" name="꺾인 연결선 76"/>
          <p:cNvCxnSpPr>
            <a:stCxn id="72" idx="2"/>
            <a:endCxn id="75" idx="1"/>
          </p:cNvCxnSpPr>
          <p:nvPr/>
        </p:nvCxnSpPr>
        <p:spPr>
          <a:xfrm rot="16200000" flipH="1">
            <a:off x="2839877" y="4850883"/>
            <a:ext cx="122881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5" idx="2"/>
            <a:endCxn id="16" idx="1"/>
          </p:cNvCxnSpPr>
          <p:nvPr/>
        </p:nvCxnSpPr>
        <p:spPr>
          <a:xfrm rot="16200000" flipH="1">
            <a:off x="4072680" y="5780753"/>
            <a:ext cx="191643" cy="213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>
          <a:xfrm>
            <a:off x="4038600" y="3176919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5941681" y="6002410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6044445" y="5985306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41" name="꺾인 연결선 40"/>
          <p:cNvCxnSpPr>
            <a:stCxn id="60" idx="2"/>
            <a:endCxn id="39" idx="1"/>
          </p:cNvCxnSpPr>
          <p:nvPr/>
        </p:nvCxnSpPr>
        <p:spPr>
          <a:xfrm rot="16200000" flipH="1">
            <a:off x="5825338" y="5993789"/>
            <a:ext cx="181522" cy="511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꺾인 연결선 42"/>
          <p:cNvCxnSpPr>
            <a:stCxn id="39" idx="1"/>
            <a:endCxn id="16" idx="3"/>
          </p:cNvCxnSpPr>
          <p:nvPr/>
        </p:nvCxnSpPr>
        <p:spPr>
          <a:xfrm rot="10800000">
            <a:off x="4953001" y="5983360"/>
            <a:ext cx="988681" cy="126773"/>
          </a:xfrm>
          <a:prstGeom prst="bentConnector3">
            <a:avLst>
              <a:gd name="adj1" fmla="val 50000"/>
            </a:avLst>
          </a:prstGeom>
          <a:ln w="19050">
            <a:solidFill>
              <a:srgbClr val="CC00FF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33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모서리가 둥근 직사각형 63"/>
          <p:cNvSpPr/>
          <p:nvPr/>
        </p:nvSpPr>
        <p:spPr>
          <a:xfrm>
            <a:off x="685800" y="3757281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-148284" y="304800"/>
            <a:ext cx="9448800" cy="762000"/>
          </a:xfrm>
        </p:spPr>
        <p:txBody>
          <a:bodyPr anchor="ctr"/>
          <a:lstStyle/>
          <a:p>
            <a:pPr marL="514350" indent="-514350"/>
            <a:r>
              <a:rPr lang="en-US" altLang="ko-KR" dirty="0"/>
              <a:t>OIC synchronization  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399"/>
            <a:ext cx="8309221" cy="2133601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Synchronizing virtual OIC device &amp; OIC device </a:t>
            </a:r>
            <a:r>
              <a:rPr lang="en-US" altLang="ko-KR" dirty="0" smtClean="0">
                <a:solidFill>
                  <a:schemeClr val="tx1"/>
                </a:solidFill>
              </a:rPr>
              <a:t>i.e. all of their resources have the same representation. </a:t>
            </a:r>
            <a:r>
              <a:rPr lang="en-US" altLang="ko-KR" dirty="0" smtClean="0"/>
              <a:t>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/>
              <a:t>Methods </a:t>
            </a:r>
            <a:r>
              <a:rPr lang="en-US" altLang="ko-KR" dirty="0"/>
              <a:t>(How) 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Binding to establish the relationship between (virtual) OIC device &amp; the original device (similar to </a:t>
            </a:r>
            <a:r>
              <a:rPr lang="en-US" altLang="ko-KR" dirty="0" err="1" smtClean="0">
                <a:solidFill>
                  <a:schemeClr val="tx1"/>
                </a:solidFill>
              </a:rPr>
              <a:t>CoAP</a:t>
            </a:r>
            <a:r>
              <a:rPr lang="en-US" altLang="ko-KR" dirty="0" smtClean="0">
                <a:solidFill>
                  <a:schemeClr val="tx1"/>
                </a:solidFill>
              </a:rPr>
              <a:t> Observe binding)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Usual </a:t>
            </a:r>
            <a:r>
              <a:rPr lang="en-US" altLang="ko-KR" dirty="0" err="1" smtClean="0">
                <a:solidFill>
                  <a:schemeClr val="tx1"/>
                </a:solidFill>
              </a:rPr>
              <a:t>CoAP</a:t>
            </a:r>
            <a:r>
              <a:rPr lang="en-US" altLang="ko-KR" dirty="0" smtClean="0">
                <a:solidFill>
                  <a:schemeClr val="tx1"/>
                </a:solidFill>
              </a:rPr>
              <a:t> procedure for resource UPDATE.  UPDATE procedure can be initiated by both. </a:t>
            </a:r>
            <a:endParaRPr lang="en-US" altLang="ko-KR" dirty="0"/>
          </a:p>
          <a:p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3505200" y="3900594"/>
            <a:ext cx="1289362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546390" y="4070319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3505200" y="4854324"/>
            <a:ext cx="1297319" cy="1488322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657600" y="5001195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3657600" y="5361921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3657600" y="5705870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373611" y="5027570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4373611" y="5381797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4373611" y="5736024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838200" y="3900594"/>
            <a:ext cx="2438400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828800" y="4485360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828800" y="4846086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828800" y="519003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1082968" y="4217056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4" name="꺾인 연결선 3"/>
          <p:cNvCxnSpPr>
            <a:stCxn id="72" idx="2"/>
            <a:endCxn id="66" idx="1"/>
          </p:cNvCxnSpPr>
          <p:nvPr/>
        </p:nvCxnSpPr>
        <p:spPr>
          <a:xfrm rot="16200000" flipH="1">
            <a:off x="1552885" y="4332556"/>
            <a:ext cx="145194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2"/>
          <p:cNvCxnSpPr>
            <a:stCxn id="72" idx="2"/>
            <a:endCxn id="67" idx="1"/>
          </p:cNvCxnSpPr>
          <p:nvPr/>
        </p:nvCxnSpPr>
        <p:spPr>
          <a:xfrm rot="16200000" flipH="1">
            <a:off x="1372522" y="4512919"/>
            <a:ext cx="50592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72" idx="2"/>
            <a:endCxn id="68" idx="1"/>
          </p:cNvCxnSpPr>
          <p:nvPr/>
        </p:nvCxnSpPr>
        <p:spPr>
          <a:xfrm rot="16200000" flipH="1">
            <a:off x="1200548" y="4684893"/>
            <a:ext cx="849869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28800" y="5568976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2446485" y="5899118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2549249" y="5882014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77" name="꺾인 연결선 76"/>
          <p:cNvCxnSpPr>
            <a:stCxn id="72" idx="2"/>
            <a:endCxn id="75" idx="1"/>
          </p:cNvCxnSpPr>
          <p:nvPr/>
        </p:nvCxnSpPr>
        <p:spPr>
          <a:xfrm rot="16200000" flipH="1">
            <a:off x="1011077" y="4874364"/>
            <a:ext cx="122881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5" idx="2"/>
            <a:endCxn id="16" idx="1"/>
          </p:cNvCxnSpPr>
          <p:nvPr/>
        </p:nvCxnSpPr>
        <p:spPr>
          <a:xfrm rot="16200000" flipH="1">
            <a:off x="2243880" y="5804234"/>
            <a:ext cx="191643" cy="213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>
          <a:xfrm>
            <a:off x="2133600" y="3329319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4112881" y="6025891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4215645" y="6008787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41" name="꺾인 연결선 40"/>
          <p:cNvCxnSpPr>
            <a:stCxn id="60" idx="2"/>
            <a:endCxn id="39" idx="1"/>
          </p:cNvCxnSpPr>
          <p:nvPr/>
        </p:nvCxnSpPr>
        <p:spPr>
          <a:xfrm rot="16200000" flipH="1">
            <a:off x="3996538" y="6017270"/>
            <a:ext cx="181522" cy="511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7465681" y="3998078"/>
            <a:ext cx="1297319" cy="1488322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618081" y="4144949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618081" y="4505675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618081" y="4849624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8334092" y="4171324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8334092" y="4525551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8334092" y="4879778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8073362" y="5169645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8176126" y="5152541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44" name="꺾인 연결선 43"/>
          <p:cNvCxnSpPr>
            <a:stCxn id="35" idx="2"/>
            <a:endCxn id="42" idx="1"/>
          </p:cNvCxnSpPr>
          <p:nvPr/>
        </p:nvCxnSpPr>
        <p:spPr>
          <a:xfrm rot="16200000" flipH="1">
            <a:off x="7957019" y="5161024"/>
            <a:ext cx="181522" cy="511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5490473" y="4180691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5490473" y="4432569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29200" y="3589638"/>
            <a:ext cx="237867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POST /</a:t>
            </a:r>
            <a:r>
              <a:rPr lang="en-US" altLang="ko-KR" sz="1400" dirty="0" err="1" smtClean="0">
                <a:latin typeface="맑은 고딕"/>
              </a:rPr>
              <a:t>lightSwitch</a:t>
            </a:r>
            <a:r>
              <a:rPr lang="en-US" altLang="ko-KR" sz="1400" dirty="0" smtClean="0">
                <a:latin typeface="맑은 고딕"/>
              </a:rPr>
              <a:t> </a:t>
            </a:r>
          </a:p>
          <a:p>
            <a:pPr algn="ctr"/>
            <a:r>
              <a:rPr lang="en-US" altLang="ko-KR" sz="1400" dirty="0" smtClean="0">
                <a:latin typeface="+mn-lt"/>
              </a:rPr>
              <a:t>"</a:t>
            </a:r>
            <a:r>
              <a:rPr lang="en-US" altLang="ko-KR" sz="1400" dirty="0">
                <a:latin typeface="+mn-lt"/>
              </a:rPr>
              <a:t>value": False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10200" y="4492823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>
            <a:off x="5490473" y="5618194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5490473" y="5804169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10200" y="5864423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7" name="꺾인 연결선 6"/>
          <p:cNvCxnSpPr>
            <a:endCxn id="42" idx="1"/>
          </p:cNvCxnSpPr>
          <p:nvPr/>
        </p:nvCxnSpPr>
        <p:spPr>
          <a:xfrm flipV="1">
            <a:off x="4802519" y="5277367"/>
            <a:ext cx="3270843" cy="856246"/>
          </a:xfrm>
          <a:prstGeom prst="bentConnector3">
            <a:avLst>
              <a:gd name="adj1" fmla="val 77452"/>
            </a:avLst>
          </a:prstGeom>
          <a:ln w="19050">
            <a:solidFill>
              <a:srgbClr val="0033C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029200" y="5039380"/>
            <a:ext cx="2378677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POST /</a:t>
            </a:r>
            <a:r>
              <a:rPr lang="en-US" altLang="ko-KR" sz="1400" dirty="0" err="1" smtClean="0">
                <a:latin typeface="맑은 고딕"/>
              </a:rPr>
              <a:t>lightSwitch</a:t>
            </a:r>
            <a:r>
              <a:rPr lang="en-US" altLang="ko-KR" sz="1400" dirty="0" smtClean="0">
                <a:latin typeface="맑은 고딕"/>
              </a:rPr>
              <a:t> </a:t>
            </a:r>
          </a:p>
          <a:p>
            <a:pPr algn="ctr"/>
            <a:r>
              <a:rPr lang="en-US" altLang="ko-KR" sz="1400" dirty="0" smtClean="0">
                <a:latin typeface="+mn-lt"/>
              </a:rPr>
              <a:t>"</a:t>
            </a:r>
            <a:r>
              <a:rPr lang="en-US" altLang="ko-KR" sz="1400" dirty="0">
                <a:latin typeface="+mn-lt"/>
              </a:rPr>
              <a:t>value": False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81" name="꺾인 연결선 80"/>
          <p:cNvCxnSpPr>
            <a:stCxn id="16" idx="3"/>
            <a:endCxn id="39" idx="1"/>
          </p:cNvCxnSpPr>
          <p:nvPr/>
        </p:nvCxnSpPr>
        <p:spPr>
          <a:xfrm>
            <a:off x="3124200" y="6006840"/>
            <a:ext cx="988681" cy="126773"/>
          </a:xfrm>
          <a:prstGeom prst="bentConnector3">
            <a:avLst>
              <a:gd name="adj1" fmla="val 50000"/>
            </a:avLst>
          </a:prstGeom>
          <a:ln w="19050">
            <a:solidFill>
              <a:srgbClr val="CC00FF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36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2" grpId="0"/>
      <p:bldP spid="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67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Functional Architecture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289560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Interworking with IPE </a:t>
            </a:r>
          </a:p>
          <a:p>
            <a:pPr lvl="1"/>
            <a:r>
              <a:rPr lang="en-US" altLang="ko-KR" dirty="0" smtClean="0"/>
              <a:t>IPE, as an intermediary, facilitates oneM2M &amp; OIC interworking in between. </a:t>
            </a:r>
            <a:endParaRPr lang="en-US" altLang="ko-KR" dirty="0"/>
          </a:p>
          <a:p>
            <a:r>
              <a:rPr lang="en-US" altLang="ko-KR" dirty="0" smtClean="0"/>
              <a:t>Functional Entities  </a:t>
            </a:r>
            <a:endParaRPr lang="en-US" altLang="ko-KR" dirty="0"/>
          </a:p>
          <a:p>
            <a:pPr lvl="1"/>
            <a:r>
              <a:rPr lang="en-US" altLang="ko-KR" dirty="0" smtClean="0"/>
              <a:t>IPE: a specialized AE which maps </a:t>
            </a:r>
            <a:r>
              <a:rPr lang="en-US" altLang="ko-KR" dirty="0"/>
              <a:t>OIC </a:t>
            </a:r>
            <a:r>
              <a:rPr lang="en-US" altLang="ko-KR" dirty="0" smtClean="0"/>
              <a:t>devices </a:t>
            </a:r>
            <a:r>
              <a:rPr lang="en-US" altLang="ko-KR" dirty="0"/>
              <a:t>to oneM2M </a:t>
            </a:r>
            <a:r>
              <a:rPr lang="en-US" altLang="ko-KR" dirty="0" smtClean="0"/>
              <a:t>resources &amp; exposes those via </a:t>
            </a:r>
            <a:r>
              <a:rPr lang="en-US" altLang="ko-KR" dirty="0" err="1"/>
              <a:t>Mca</a:t>
            </a:r>
            <a:r>
              <a:rPr lang="en-US" altLang="ko-KR" dirty="0"/>
              <a:t> (or </a:t>
            </a:r>
            <a:r>
              <a:rPr lang="en-US" altLang="ko-KR" dirty="0" err="1"/>
              <a:t>Mcc</a:t>
            </a:r>
            <a:r>
              <a:rPr lang="en-US" altLang="ko-KR" dirty="0"/>
              <a:t>) reference point.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oneM2M CSE: an usual oneM2M common service entity (CSE)</a:t>
            </a:r>
          </a:p>
          <a:p>
            <a:pPr lvl="1"/>
            <a:r>
              <a:rPr lang="en-US" dirty="0" smtClean="0"/>
              <a:t>OIC device: a logical entity which plays either OIC client or OIC server roles or both. OIC server hosts OIC resources and expose those for </a:t>
            </a:r>
            <a:r>
              <a:rPr lang="en-US" dirty="0" err="1" smtClean="0"/>
              <a:t>IoT</a:t>
            </a:r>
            <a:r>
              <a:rPr lang="en-US" dirty="0" smtClean="0"/>
              <a:t> service. OIC client accesses OIC server to manipulate OIC resources, i.e. monitoring &amp; controlling 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444664" y="4504038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OIC device</a:t>
            </a:r>
            <a:endParaRPr lang="ko-KR" altLang="en-US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850564" y="4504038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oneM2M CSE</a:t>
            </a:r>
            <a:endParaRPr lang="ko-KR" altLang="en-US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3447534" y="4504038"/>
            <a:ext cx="243840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dirty="0" smtClean="0"/>
              <a:t>IPE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599934" y="4901513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oneM2M </a:t>
            </a:r>
            <a:r>
              <a:rPr lang="en-US" altLang="ko-KR" sz="1400" dirty="0" smtClean="0"/>
              <a:t>AE</a:t>
            </a:r>
            <a:endParaRPr lang="ko-KR" altLang="en-US" sz="14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744993" y="4901513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virtual OIC device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90" idx="3"/>
            <a:endCxn id="29" idx="1"/>
          </p:cNvCxnSpPr>
          <p:nvPr/>
        </p:nvCxnSpPr>
        <p:spPr>
          <a:xfrm>
            <a:off x="5885934" y="5151738"/>
            <a:ext cx="1558730" cy="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5" idx="3"/>
            <a:endCxn id="90" idx="1"/>
          </p:cNvCxnSpPr>
          <p:nvPr/>
        </p:nvCxnSpPr>
        <p:spPr>
          <a:xfrm>
            <a:off x="1958834" y="5151738"/>
            <a:ext cx="14887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12011" y="5257800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r>
              <a:rPr lang="en-US" altLang="ko-KR" sz="1200" dirty="0" smtClean="0"/>
              <a:t> (or </a:t>
            </a:r>
            <a:r>
              <a:rPr lang="en-US" altLang="ko-KR" sz="1200" dirty="0" err="1" smtClean="0"/>
              <a:t>Mcc</a:t>
            </a:r>
            <a:r>
              <a:rPr lang="en-US" altLang="ko-KR" sz="1200" dirty="0" smtClean="0"/>
              <a:t>) </a:t>
            </a:r>
          </a:p>
          <a:p>
            <a:pPr algn="ctr"/>
            <a:r>
              <a:rPr lang="en-US" altLang="ko-KR" sz="1200" dirty="0" smtClean="0"/>
              <a:t>Reference Point </a:t>
            </a:r>
            <a:endParaRPr lang="ko-KR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290215" y="5257800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05388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oneM2M interworking with OIC via IPE 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802527" y="5875638"/>
            <a:ext cx="1108270" cy="7620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220861" y="2675238"/>
            <a:ext cx="2689936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MN-CSE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45" idx="3"/>
            <a:endCxn id="15" idx="1"/>
          </p:cNvCxnSpPr>
          <p:nvPr/>
        </p:nvCxnSpPr>
        <p:spPr>
          <a:xfrm>
            <a:off x="2518868" y="3246738"/>
            <a:ext cx="701993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3220862" y="5875638"/>
            <a:ext cx="1108270" cy="7620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3220861" y="4465938"/>
            <a:ext cx="1108271" cy="6477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IPE</a:t>
            </a:r>
            <a:endParaRPr lang="ko-KR" altLang="en-US" sz="1400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802527" y="4465938"/>
            <a:ext cx="1108270" cy="6477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IPE</a:t>
            </a:r>
            <a:endParaRPr lang="ko-KR" altLang="en-US" sz="14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2912075" y="2411628"/>
            <a:ext cx="3227322" cy="2947086"/>
          </a:xfrm>
          <a:prstGeom prst="roundRect">
            <a:avLst>
              <a:gd name="adj" fmla="val 5868"/>
            </a:avLst>
          </a:prstGeom>
          <a:noFill/>
          <a:ln w="28575"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87885" y="1916529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Gateway</a:t>
            </a:r>
          </a:p>
        </p:txBody>
      </p:sp>
      <p:cxnSp>
        <p:nvCxnSpPr>
          <p:cNvPr id="5" name="꺾인 연결선 4"/>
          <p:cNvCxnSpPr>
            <a:stCxn id="15" idx="2"/>
            <a:endCxn id="18" idx="0"/>
          </p:cNvCxnSpPr>
          <p:nvPr/>
        </p:nvCxnSpPr>
        <p:spPr>
          <a:xfrm rot="5400000">
            <a:off x="3846563" y="3746672"/>
            <a:ext cx="647700" cy="790832"/>
          </a:xfrm>
          <a:prstGeom prst="bentConnector3">
            <a:avLst>
              <a:gd name="adj1" fmla="val 44913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stCxn id="15" idx="2"/>
            <a:endCxn id="19" idx="0"/>
          </p:cNvCxnSpPr>
          <p:nvPr/>
        </p:nvCxnSpPr>
        <p:spPr>
          <a:xfrm rot="16200000" flipH="1">
            <a:off x="4637395" y="3746671"/>
            <a:ext cx="647700" cy="790833"/>
          </a:xfrm>
          <a:prstGeom prst="bentConnector3">
            <a:avLst>
              <a:gd name="adj1" fmla="val 46185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8" idx="2"/>
            <a:endCxn id="14" idx="0"/>
          </p:cNvCxnSpPr>
          <p:nvPr/>
        </p:nvCxnSpPr>
        <p:spPr>
          <a:xfrm>
            <a:off x="3774997" y="5113638"/>
            <a:ext cx="0" cy="76200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9" idx="2"/>
            <a:endCxn id="29" idx="0"/>
          </p:cNvCxnSpPr>
          <p:nvPr/>
        </p:nvCxnSpPr>
        <p:spPr>
          <a:xfrm>
            <a:off x="5356662" y="5113638"/>
            <a:ext cx="0" cy="76200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모서리가 둥근 직사각형 44"/>
          <p:cNvSpPr/>
          <p:nvPr/>
        </p:nvSpPr>
        <p:spPr>
          <a:xfrm>
            <a:off x="1643448" y="2675238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IN-CSE</a:t>
            </a:r>
            <a:endParaRPr lang="ko-KR" altLang="en-US" sz="1400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271848" y="2675238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IN-AE</a:t>
            </a:r>
            <a:endParaRPr lang="ko-KR" altLang="en-US" sz="1400" dirty="0"/>
          </a:p>
        </p:txBody>
      </p:sp>
      <p:cxnSp>
        <p:nvCxnSpPr>
          <p:cNvPr id="53" name="직선 화살표 연결선 52"/>
          <p:cNvCxnSpPr>
            <a:stCxn id="50" idx="3"/>
            <a:endCxn id="45" idx="1"/>
          </p:cNvCxnSpPr>
          <p:nvPr/>
        </p:nvCxnSpPr>
        <p:spPr>
          <a:xfrm>
            <a:off x="1147268" y="3246738"/>
            <a:ext cx="4961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모서리가 둥근 직사각형 87"/>
          <p:cNvSpPr/>
          <p:nvPr/>
        </p:nvSpPr>
        <p:spPr>
          <a:xfrm>
            <a:off x="8044248" y="2675238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ASN-AE</a:t>
            </a:r>
            <a:endParaRPr lang="ko-KR" altLang="en-US" sz="14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6748848" y="2675238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ASN-CSE</a:t>
            </a:r>
            <a:endParaRPr lang="ko-KR" altLang="en-US" sz="1400" dirty="0"/>
          </a:p>
        </p:txBody>
      </p:sp>
      <p:cxnSp>
        <p:nvCxnSpPr>
          <p:cNvPr id="91" name="직선 화살표 연결선 90"/>
          <p:cNvCxnSpPr>
            <a:stCxn id="89" idx="3"/>
            <a:endCxn id="88" idx="1"/>
          </p:cNvCxnSpPr>
          <p:nvPr/>
        </p:nvCxnSpPr>
        <p:spPr>
          <a:xfrm>
            <a:off x="7624268" y="3246738"/>
            <a:ext cx="4199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>
            <a:stCxn id="15" idx="3"/>
            <a:endCxn id="89" idx="1"/>
          </p:cNvCxnSpPr>
          <p:nvPr/>
        </p:nvCxnSpPr>
        <p:spPr>
          <a:xfrm>
            <a:off x="5910797" y="3246738"/>
            <a:ext cx="838051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모서리가 둥근 직사각형 96"/>
          <p:cNvSpPr/>
          <p:nvPr/>
        </p:nvSpPr>
        <p:spPr>
          <a:xfrm>
            <a:off x="7395668" y="4339281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ADN-AE</a:t>
            </a:r>
            <a:endParaRPr lang="ko-KR" altLang="en-US" sz="1400" dirty="0"/>
          </a:p>
        </p:txBody>
      </p:sp>
      <p:cxnSp>
        <p:nvCxnSpPr>
          <p:cNvPr id="98" name="꺾인 연결선 97"/>
          <p:cNvCxnSpPr>
            <a:stCxn id="15" idx="3"/>
            <a:endCxn id="97" idx="1"/>
          </p:cNvCxnSpPr>
          <p:nvPr/>
        </p:nvCxnSpPr>
        <p:spPr>
          <a:xfrm>
            <a:off x="5910797" y="3246738"/>
            <a:ext cx="1484871" cy="1664043"/>
          </a:xfrm>
          <a:prstGeom prst="bentConnector3">
            <a:avLst>
              <a:gd name="adj1" fmla="val 25590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354771" y="5413973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3031701" y="5413973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342709" y="4123038"/>
            <a:ext cx="45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498124" y="3251886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176704" y="3251886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95767" y="3251886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618693" y="3251886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781800" y="4924167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7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634314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Deployment model based on Functional Architecture</a:t>
            </a:r>
          </a:p>
          <a:p>
            <a:pPr lvl="1"/>
            <a:r>
              <a:rPr lang="en-US" altLang="ko-KR" dirty="0" smtClean="0"/>
              <a:t>Main entities and their interworking via reference points.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619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Interworking with OIC via virtual devices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981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irtual OIC devices in IPE </a:t>
            </a:r>
          </a:p>
          <a:p>
            <a:pPr lvl="1"/>
            <a:r>
              <a:rPr lang="en-US" altLang="ko-KR" dirty="0" smtClean="0"/>
              <a:t>Replicating virtual OIC device in IPE with OIC procedures.</a:t>
            </a:r>
          </a:p>
          <a:p>
            <a:pPr lvl="1"/>
            <a:r>
              <a:rPr lang="en-US" altLang="ko-KR" dirty="0" smtClean="0"/>
              <a:t>Binding two devices such that they are synchronized, i.e. the same resource representations </a:t>
            </a:r>
            <a:endParaRPr lang="en-US" altLang="ko-KR" dirty="0"/>
          </a:p>
          <a:p>
            <a:r>
              <a:rPr lang="en-US" altLang="ko-KR" dirty="0" smtClean="0"/>
              <a:t>virtual oneM2M devices in IPE   </a:t>
            </a:r>
            <a:endParaRPr lang="en-US" altLang="ko-KR" dirty="0"/>
          </a:p>
          <a:p>
            <a:pPr lvl="1"/>
            <a:r>
              <a:rPr lang="en-US" altLang="ko-KR" dirty="0" smtClean="0"/>
              <a:t>Mirroring virtual OIC device to virtual oneM2M device by resource mapping. </a:t>
            </a:r>
          </a:p>
          <a:p>
            <a:pPr lvl="1"/>
            <a:r>
              <a:rPr lang="en-US" dirty="0" smtClean="0"/>
              <a:t>oneM2M service by manipulating virtual oneM2M device, which will reflected in the virtual &amp; original OIC devices. 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743200" y="36576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5677651" y="41461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err="1" smtClean="0"/>
              <a:t>vOIC</a:t>
            </a:r>
            <a:r>
              <a:rPr lang="en-US" altLang="ko-KR" sz="1400" dirty="0" smtClean="0"/>
              <a:t> device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95321" y="46321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5321" y="49928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5321" y="53367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2971800" y="3800913"/>
            <a:ext cx="1744515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err="1" smtClean="0"/>
              <a:t>vCSE</a:t>
            </a:r>
            <a:r>
              <a:rPr lang="en-US" altLang="ko-KR" sz="1600" dirty="0" smtClean="0"/>
              <a:t> (AE)</a:t>
            </a:r>
            <a:endParaRPr lang="ko-KR" altLang="en-US" sz="16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4267200" y="3124200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48448" y="4746483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3548448" y="5107209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3015048" y="4369027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50" name="꺾인 연결선 49"/>
          <p:cNvCxnSpPr>
            <a:stCxn id="49" idx="2"/>
            <a:endCxn id="47" idx="1"/>
          </p:cNvCxnSpPr>
          <p:nvPr/>
        </p:nvCxnSpPr>
        <p:spPr>
          <a:xfrm rot="16200000" flipH="1">
            <a:off x="3324173" y="4645319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꺾인 연결선 50"/>
          <p:cNvCxnSpPr>
            <a:stCxn id="49" idx="2"/>
            <a:endCxn id="48" idx="1"/>
          </p:cNvCxnSpPr>
          <p:nvPr/>
        </p:nvCxnSpPr>
        <p:spPr>
          <a:xfrm rot="16200000" flipH="1">
            <a:off x="3143810" y="4825682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48448" y="5468779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4073610" y="5790683"/>
            <a:ext cx="6015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value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55" name="꺾인 연결선 54"/>
          <p:cNvCxnSpPr>
            <a:stCxn id="49" idx="2"/>
            <a:endCxn id="52" idx="1"/>
          </p:cNvCxnSpPr>
          <p:nvPr/>
        </p:nvCxnSpPr>
        <p:spPr>
          <a:xfrm rot="16200000" flipH="1">
            <a:off x="2963025" y="5006467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꺾인 연결선 55"/>
          <p:cNvCxnSpPr>
            <a:stCxn id="52" idx="2"/>
            <a:endCxn id="53" idx="1"/>
          </p:cNvCxnSpPr>
          <p:nvPr/>
        </p:nvCxnSpPr>
        <p:spPr>
          <a:xfrm rot="16200000" flipH="1">
            <a:off x="3921386" y="5746180"/>
            <a:ext cx="183405" cy="1210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모서리가 둥근 직사각형 88"/>
          <p:cNvSpPr/>
          <p:nvPr/>
        </p:nvSpPr>
        <p:spPr>
          <a:xfrm>
            <a:off x="228600" y="3800913"/>
            <a:ext cx="1744515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err="1" smtClean="0"/>
              <a:t>vCSE</a:t>
            </a:r>
            <a:r>
              <a:rPr lang="en-US" altLang="ko-KR" sz="1600" dirty="0" smtClean="0"/>
              <a:t> (AE)</a:t>
            </a:r>
            <a:endParaRPr lang="ko-KR" alt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805248" y="4746483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805248" y="5107209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271848" y="4369027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94" name="꺾인 연결선 93"/>
          <p:cNvCxnSpPr>
            <a:stCxn id="93" idx="2"/>
            <a:endCxn id="91" idx="1"/>
          </p:cNvCxnSpPr>
          <p:nvPr/>
        </p:nvCxnSpPr>
        <p:spPr>
          <a:xfrm rot="16200000" flipH="1">
            <a:off x="580973" y="4645319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꺾인 연결선 94"/>
          <p:cNvCxnSpPr>
            <a:stCxn id="93" idx="2"/>
            <a:endCxn id="92" idx="1"/>
          </p:cNvCxnSpPr>
          <p:nvPr/>
        </p:nvCxnSpPr>
        <p:spPr>
          <a:xfrm rot="16200000" flipH="1">
            <a:off x="400610" y="4825682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05248" y="5468779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1330410" y="5790683"/>
            <a:ext cx="6015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value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98" name="꺾인 연결선 97"/>
          <p:cNvCxnSpPr>
            <a:stCxn id="93" idx="2"/>
            <a:endCxn id="96" idx="1"/>
          </p:cNvCxnSpPr>
          <p:nvPr/>
        </p:nvCxnSpPr>
        <p:spPr>
          <a:xfrm rot="16200000" flipH="1">
            <a:off x="219825" y="5006467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98"/>
          <p:cNvCxnSpPr>
            <a:stCxn id="96" idx="2"/>
            <a:endCxn id="97" idx="1"/>
          </p:cNvCxnSpPr>
          <p:nvPr/>
        </p:nvCxnSpPr>
        <p:spPr>
          <a:xfrm rot="16200000" flipH="1">
            <a:off x="1178186" y="5746180"/>
            <a:ext cx="183405" cy="1210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33" idx="3"/>
            <a:endCxn id="22" idx="1"/>
          </p:cNvCxnSpPr>
          <p:nvPr/>
        </p:nvCxnSpPr>
        <p:spPr>
          <a:xfrm flipV="1">
            <a:off x="4716315" y="4976912"/>
            <a:ext cx="961336" cy="378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784278" y="5115690"/>
            <a:ext cx="846284" cy="600164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Mirroring oneM2M &amp; OIC devices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7811251" y="41461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928921" y="46321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928921" y="49928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928921" y="53367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110" name="직선 화살표 연결선 109"/>
          <p:cNvCxnSpPr>
            <a:stCxn id="22" idx="3"/>
            <a:endCxn id="106" idx="1"/>
          </p:cNvCxnSpPr>
          <p:nvPr/>
        </p:nvCxnSpPr>
        <p:spPr>
          <a:xfrm>
            <a:off x="6781800" y="4976912"/>
            <a:ext cx="1029451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868450" y="5115690"/>
            <a:ext cx="846284" cy="769441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Sync OIC devices via OIC interfaces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57400" y="5115690"/>
            <a:ext cx="846284" cy="938719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oneM2M services with oneM2M interfaces</a:t>
            </a:r>
            <a:endParaRPr lang="ko-KR" altLang="en-US" sz="1100" dirty="0" smtClean="0">
              <a:latin typeface="+mn-lt"/>
            </a:endParaRPr>
          </a:p>
        </p:txBody>
      </p:sp>
      <p:cxnSp>
        <p:nvCxnSpPr>
          <p:cNvPr id="113" name="직선 화살표 연결선 112"/>
          <p:cNvCxnSpPr>
            <a:stCxn id="89" idx="3"/>
            <a:endCxn id="33" idx="1"/>
          </p:cNvCxnSpPr>
          <p:nvPr/>
        </p:nvCxnSpPr>
        <p:spPr>
          <a:xfrm>
            <a:off x="1973115" y="4977290"/>
            <a:ext cx="998685" cy="0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199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11" grpId="0" animBg="1"/>
      <p:bldP spid="1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Basic Sketch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IPE in </a:t>
            </a:r>
            <a:r>
              <a:rPr lang="en-US" altLang="ko-KR" dirty="0"/>
              <a:t>between </a:t>
            </a:r>
          </a:p>
          <a:p>
            <a:pPr lvl="1"/>
            <a:r>
              <a:rPr lang="en-US" altLang="ko-KR" dirty="0"/>
              <a:t> which plays the role of both </a:t>
            </a:r>
            <a:r>
              <a:rPr lang="en-US" altLang="ko-KR" dirty="0" smtClean="0"/>
              <a:t>oneM2M &amp; OIC entities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Separation of OIC &amp; oneM2M operation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intermediary interact with OIC (&amp; oneM2M) devices with OIC (&amp; oneM2M) procedures respectively. </a:t>
            </a:r>
            <a:endParaRPr lang="en-US" dirty="0" smtClean="0"/>
          </a:p>
        </p:txBody>
      </p:sp>
      <p:pic>
        <p:nvPicPr>
          <p:cNvPr id="31" name="Picture 4" descr="http://www.broadbandbuyer.com/images/products/cisco%20systems/air-oeap602i-e-k9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0603" y="3810000"/>
            <a:ext cx="2382997" cy="2382997"/>
          </a:xfrm>
          <a:prstGeom prst="rect">
            <a:avLst/>
          </a:prstGeom>
          <a:noFill/>
        </p:spPr>
      </p:pic>
      <p:pic>
        <p:nvPicPr>
          <p:cNvPr id="32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362835"/>
            <a:ext cx="784623" cy="119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2" y="4150425"/>
            <a:ext cx="864298" cy="164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ontent Placeholder 2"/>
          <p:cNvSpPr txBox="1">
            <a:spLocks/>
          </p:cNvSpPr>
          <p:nvPr/>
        </p:nvSpPr>
        <p:spPr>
          <a:xfrm>
            <a:off x="111766" y="3352979"/>
            <a:ext cx="1640834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oneM2M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(controller)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36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12" y="4556205"/>
            <a:ext cx="499547" cy="76222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직선 화살표 연결선 38"/>
          <p:cNvCxnSpPr/>
          <p:nvPr/>
        </p:nvCxnSpPr>
        <p:spPr>
          <a:xfrm>
            <a:off x="1593976" y="4749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1593976" y="5104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163" y="4129218"/>
            <a:ext cx="457199" cy="86783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44" name="직선 화살표 연결선 43"/>
          <p:cNvCxnSpPr/>
          <p:nvPr/>
        </p:nvCxnSpPr>
        <p:spPr>
          <a:xfrm>
            <a:off x="4495800" y="47940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>
            <a:off x="4495800" y="50988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447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① oneM2M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7391400" y="3352979"/>
            <a:ext cx="1754105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OIC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(sensor &amp; actuator)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>
            <a:off x="6100073" y="4749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>
            <a:off x="6100073" y="5104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 txBox="1">
            <a:spLocks/>
          </p:cNvSpPr>
          <p:nvPr/>
        </p:nvSpPr>
        <p:spPr>
          <a:xfrm>
            <a:off x="3785841" y="3352979"/>
            <a:ext cx="1640834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800" b="1" dirty="0" smtClean="0">
                <a:solidFill>
                  <a:schemeClr val="tx1"/>
                </a:solidFill>
              </a:rPr>
              <a:t>IPE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9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② </a:t>
            </a:r>
            <a:r>
              <a:rPr lang="en-US" altLang="ko-KR" sz="1400" dirty="0" smtClean="0">
                <a:latin typeface="맑은 고딕"/>
              </a:rPr>
              <a:t>OIC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9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③</a:t>
            </a:r>
            <a:r>
              <a:rPr lang="en-US" altLang="ko-KR" sz="1400" dirty="0" smtClean="0">
                <a:latin typeface="맑은 고딕"/>
              </a:rPr>
              <a:t> OIC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47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④ </a:t>
            </a:r>
            <a:r>
              <a:rPr lang="en-US" altLang="ko-KR" sz="1400" dirty="0" smtClean="0">
                <a:latin typeface="맑은 고딕"/>
                <a:ea typeface="맑은 고딕"/>
              </a:rPr>
              <a:t>oneM2M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7" name="Line 3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3245262" y="3906668"/>
            <a:ext cx="538450" cy="649086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79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052" y="5096933"/>
            <a:ext cx="499547" cy="762229"/>
          </a:xfrm>
          <a:prstGeom prst="rect">
            <a:avLst/>
          </a:prstGeom>
          <a:noFill/>
          <a:ln w="38100">
            <a:solidFill>
              <a:srgbClr val="0033CC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2045076" y="3515380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oneM2M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19800" y="6060990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1" name="Line 3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743863" y="5257800"/>
            <a:ext cx="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81400" y="6233866"/>
            <a:ext cx="1676400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oneM2M &amp; OIC resource translation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3" name="Line 3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5576598" y="5859162"/>
            <a:ext cx="671801" cy="33383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0" grpId="0"/>
      <p:bldP spid="71" grpId="0"/>
      <p:bldP spid="75" grpId="0"/>
      <p:bldP spid="77" grpId="0" animBg="1"/>
      <p:bldP spid="76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Main operations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7166221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OIC device representation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 </a:t>
            </a:r>
          </a:p>
          <a:p>
            <a:pPr lvl="2"/>
            <a:r>
              <a:rPr lang="en-US" altLang="ko-KR" dirty="0" smtClean="0"/>
              <a:t>With OIC discovery procedures.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oneM2M device representation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t</a:t>
            </a:r>
            <a:r>
              <a:rPr lang="en-US" altLang="ko-KR" dirty="0" smtClean="0">
                <a:solidFill>
                  <a:schemeClr val="tx1"/>
                </a:solidFill>
              </a:rPr>
              <a:t>ranslating OIC device into (virtual) oneM2M device. </a:t>
            </a:r>
          </a:p>
          <a:p>
            <a:pPr lvl="2"/>
            <a:r>
              <a:rPr lang="en-US" altLang="ko-KR" dirty="0" smtClean="0"/>
              <a:t>With virtual CSE (?)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discovery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finds (virtual) oneM2M devices 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monitoring &amp; controlling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interacts with (virtual) oneM2M devices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on2M2M &amp; OIC resource translation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Translating oneM2M &amp; OIC resources to synchronize virtual devices state</a:t>
            </a:r>
            <a:endParaRPr lang="en-US" altLang="ko-KR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OIC synchronization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Synchronizing virtual OIC device &amp; OIC device </a:t>
            </a:r>
          </a:p>
          <a:p>
            <a:pPr lvl="2"/>
            <a:r>
              <a:rPr lang="en-US" altLang="ko-KR" dirty="0" smtClean="0"/>
              <a:t>With OIC Request &amp; response via BINDING (?).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0275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Main operations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7166221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OIC device representation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 </a:t>
            </a:r>
          </a:p>
          <a:p>
            <a:pPr lvl="2"/>
            <a:r>
              <a:rPr lang="en-US" altLang="ko-KR" dirty="0" smtClean="0"/>
              <a:t>With OIC discovery procedures.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oneM2M device representation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t</a:t>
            </a:r>
            <a:r>
              <a:rPr lang="en-US" altLang="ko-KR" dirty="0" smtClean="0">
                <a:solidFill>
                  <a:schemeClr val="tx1"/>
                </a:solidFill>
              </a:rPr>
              <a:t>ranslating OIC device into (virtual) oneM2M device. </a:t>
            </a:r>
          </a:p>
          <a:p>
            <a:pPr lvl="2"/>
            <a:r>
              <a:rPr lang="en-US" altLang="ko-KR" dirty="0" smtClean="0"/>
              <a:t>With virtual CSE (?)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discovery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finds (virtual) oneM2M devices 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monitoring &amp; controlling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interacts with (virtual) oneM2M devices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on2M2M &amp; OIC resource translation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Translating oneM2M &amp; OIC resources to synchronize virtual devices state</a:t>
            </a:r>
            <a:endParaRPr lang="en-US" altLang="ko-KR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OIC synchronization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Synchronizing virtual OIC device &amp; OIC device </a:t>
            </a:r>
          </a:p>
          <a:p>
            <a:pPr lvl="2"/>
            <a:r>
              <a:rPr lang="en-US" altLang="ko-KR" dirty="0" smtClean="0"/>
              <a:t>With OIC Request &amp; response via BINDING (?).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3" name="Rounded Rectangle 5"/>
          <p:cNvSpPr/>
          <p:nvPr/>
        </p:nvSpPr>
        <p:spPr>
          <a:xfrm>
            <a:off x="152352" y="3962400"/>
            <a:ext cx="7467648" cy="2652585"/>
          </a:xfrm>
          <a:prstGeom prst="roundRect">
            <a:avLst>
              <a:gd name="adj" fmla="val 8334"/>
            </a:avLst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45628" y="2096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Initial preparation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46482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Actual monitoring &amp; controlling </a:t>
            </a:r>
            <a:endParaRPr lang="ko-KR" altLang="en-US" dirty="0"/>
          </a:p>
        </p:txBody>
      </p:sp>
      <p:sp>
        <p:nvSpPr>
          <p:cNvPr id="8" name="Rounded Rectangle 5"/>
          <p:cNvSpPr/>
          <p:nvPr/>
        </p:nvSpPr>
        <p:spPr>
          <a:xfrm>
            <a:off x="152352" y="1130643"/>
            <a:ext cx="7467648" cy="2652585"/>
          </a:xfrm>
          <a:prstGeom prst="roundRect">
            <a:avLst>
              <a:gd name="adj" fmla="val 8334"/>
            </a:avLst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7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Main operations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7166221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OIC device representation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 </a:t>
            </a:r>
          </a:p>
          <a:p>
            <a:pPr lvl="2"/>
            <a:r>
              <a:rPr lang="en-US" altLang="ko-KR" dirty="0" smtClean="0"/>
              <a:t>With OIC discovery procedures.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oneM2M device representation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t</a:t>
            </a:r>
            <a:r>
              <a:rPr lang="en-US" altLang="ko-KR" dirty="0" smtClean="0">
                <a:solidFill>
                  <a:schemeClr val="tx1"/>
                </a:solidFill>
              </a:rPr>
              <a:t>ranslating OIC device into (virtual) oneM2M device. </a:t>
            </a:r>
          </a:p>
          <a:p>
            <a:pPr lvl="2"/>
            <a:r>
              <a:rPr lang="en-US" altLang="ko-KR" dirty="0" smtClean="0"/>
              <a:t>With virtual CSE (?)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discovery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finds (virtual) oneM2M devices 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monitoring &amp; controlling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interacts with (virtual) oneM2M devices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on2M2M &amp; OIC resource translation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Translating oneM2M &amp; OIC resources to synchronize virtual devices state</a:t>
            </a:r>
            <a:endParaRPr lang="en-US" altLang="ko-KR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OIC synchronization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Synchronizing virtual OIC device &amp; OIC device </a:t>
            </a:r>
          </a:p>
          <a:p>
            <a:pPr lvl="2"/>
            <a:r>
              <a:rPr lang="en-US" altLang="ko-KR" dirty="0" smtClean="0"/>
              <a:t>With OIC Request &amp; response via BINDING (?).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9" name="Rounded Rectangle 5"/>
          <p:cNvSpPr/>
          <p:nvPr/>
        </p:nvSpPr>
        <p:spPr>
          <a:xfrm>
            <a:off x="152400" y="1269504"/>
            <a:ext cx="7467648" cy="893269"/>
          </a:xfrm>
          <a:prstGeom prst="roundRect">
            <a:avLst>
              <a:gd name="adj" fmla="val 8334"/>
            </a:avLst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45628" y="137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OIC operation</a:t>
            </a:r>
            <a:endParaRPr lang="ko-KR" altLang="en-US" sz="1600" dirty="0"/>
          </a:p>
        </p:txBody>
      </p:sp>
      <p:sp>
        <p:nvSpPr>
          <p:cNvPr id="51" name="Rounded Rectangle 5"/>
          <p:cNvSpPr/>
          <p:nvPr/>
        </p:nvSpPr>
        <p:spPr>
          <a:xfrm>
            <a:off x="152400" y="5586132"/>
            <a:ext cx="7467648" cy="893269"/>
          </a:xfrm>
          <a:prstGeom prst="roundRect">
            <a:avLst>
              <a:gd name="adj" fmla="val 8334"/>
            </a:avLst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45628" y="567999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OIC operation</a:t>
            </a:r>
            <a:endParaRPr lang="ko-KR" altLang="en-US" sz="1600" dirty="0"/>
          </a:p>
        </p:txBody>
      </p:sp>
      <p:sp>
        <p:nvSpPr>
          <p:cNvPr id="54" name="Rounded Rectangle 5"/>
          <p:cNvSpPr/>
          <p:nvPr/>
        </p:nvSpPr>
        <p:spPr>
          <a:xfrm>
            <a:off x="152400" y="3115623"/>
            <a:ext cx="7467648" cy="675843"/>
          </a:xfrm>
          <a:prstGeom prst="roundRect">
            <a:avLst>
              <a:gd name="adj" fmla="val 83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"/>
          <p:cNvSpPr/>
          <p:nvPr/>
        </p:nvSpPr>
        <p:spPr>
          <a:xfrm>
            <a:off x="152400" y="4021784"/>
            <a:ext cx="7467648" cy="675843"/>
          </a:xfrm>
          <a:prstGeom prst="roundRect">
            <a:avLst>
              <a:gd name="adj" fmla="val 83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745628" y="3118022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oneM2M operation</a:t>
            </a:r>
            <a:endParaRPr lang="ko-KR" alt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7745628" y="4032422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oneM2M operation</a:t>
            </a:r>
            <a:endParaRPr lang="ko-KR" altLang="en-US" sz="1600" dirty="0"/>
          </a:p>
        </p:txBody>
      </p:sp>
      <p:sp>
        <p:nvSpPr>
          <p:cNvPr id="60" name="Rounded Rectangle 5"/>
          <p:cNvSpPr/>
          <p:nvPr/>
        </p:nvSpPr>
        <p:spPr>
          <a:xfrm>
            <a:off x="152400" y="2228334"/>
            <a:ext cx="7467648" cy="819666"/>
          </a:xfrm>
          <a:prstGeom prst="roundRect">
            <a:avLst>
              <a:gd name="adj" fmla="val 8334"/>
            </a:avLst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745628" y="2167918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oneM2M &amp; OIC</a:t>
            </a:r>
          </a:p>
          <a:p>
            <a:pPr algn="ctr"/>
            <a:r>
              <a:rPr lang="en-US" altLang="ko-KR" sz="1600" dirty="0" smtClean="0"/>
              <a:t>translation</a:t>
            </a:r>
            <a:endParaRPr lang="ko-KR" altLang="en-US" sz="1600" dirty="0"/>
          </a:p>
        </p:txBody>
      </p:sp>
      <p:sp>
        <p:nvSpPr>
          <p:cNvPr id="62" name="Rounded Rectangle 5"/>
          <p:cNvSpPr/>
          <p:nvPr/>
        </p:nvSpPr>
        <p:spPr>
          <a:xfrm>
            <a:off x="152400" y="4740874"/>
            <a:ext cx="7467648" cy="794952"/>
          </a:xfrm>
          <a:prstGeom prst="roundRect">
            <a:avLst>
              <a:gd name="adj" fmla="val 8334"/>
            </a:avLst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745628" y="4680458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oneM2M &amp; OIC</a:t>
            </a:r>
          </a:p>
          <a:p>
            <a:pPr algn="ctr"/>
            <a:r>
              <a:rPr lang="en-US" altLang="ko-KR" sz="1600" dirty="0" smtClean="0"/>
              <a:t>translation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1957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/>
              <a:t>(virtual) OIC device representation 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2362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device, (</a:t>
            </a:r>
            <a:r>
              <a:rPr lang="en-US" altLang="ko-KR" dirty="0" smtClean="0"/>
              <a:t>IPE as OIC server (?) )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ensuring </a:t>
            </a:r>
            <a:r>
              <a:rPr lang="en-US" altLang="ko-KR" dirty="0">
                <a:solidFill>
                  <a:schemeClr val="tx1"/>
                </a:solidFill>
              </a:rPr>
              <a:t>two OIC devices to be synchronized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en-US" altLang="ko-KR" dirty="0" smtClean="0"/>
              <a:t>i.e</a:t>
            </a:r>
            <a:r>
              <a:rPr lang="en-US" altLang="ko-KR" dirty="0"/>
              <a:t>. having the same resource </a:t>
            </a:r>
            <a:r>
              <a:rPr lang="en-US" altLang="ko-KR" dirty="0" smtClean="0"/>
              <a:t>representation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Methods (How)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Using OIC discovery to acquire the OIC device information 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GET to /</a:t>
            </a:r>
            <a:r>
              <a:rPr lang="en-US" altLang="ko-KR" dirty="0" err="1" smtClean="0">
                <a:solidFill>
                  <a:schemeClr val="tx1"/>
                </a:solidFill>
              </a:rPr>
              <a:t>oic</a:t>
            </a:r>
            <a:r>
              <a:rPr lang="en-US" altLang="ko-KR" dirty="0" smtClean="0">
                <a:solidFill>
                  <a:schemeClr val="tx1"/>
                </a:solidFill>
              </a:rPr>
              <a:t>/res (from IPE)</a:t>
            </a:r>
          </a:p>
          <a:p>
            <a:pPr lvl="2"/>
            <a:r>
              <a:rPr lang="en-US" altLang="ko-KR" dirty="0" smtClean="0"/>
              <a:t>POST to /</a:t>
            </a:r>
            <a:r>
              <a:rPr lang="en-US" altLang="ko-KR" dirty="0" err="1" smtClean="0"/>
              <a:t>factoryResource</a:t>
            </a:r>
            <a:r>
              <a:rPr lang="en-US" altLang="ko-KR" dirty="0" smtClean="0"/>
              <a:t> (from OIC device)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Establishing the relationship between two OIC devices . </a:t>
            </a:r>
          </a:p>
          <a:p>
            <a:pPr lvl="2"/>
            <a:r>
              <a:rPr lang="en-US" altLang="ko-KR" dirty="0" smtClean="0"/>
              <a:t>Link with “binding” relationship  </a:t>
            </a:r>
          </a:p>
          <a:p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02323" y="2438400"/>
            <a:ext cx="3000014" cy="738664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This is OIC specific procedure, outside of oenM2M scope. Also some ideas still unspecified in OIC. 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7502330" y="44958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2209800" y="3886200"/>
            <a:ext cx="32004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4632121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4992847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5336796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4191000" y="4029513"/>
            <a:ext cx="1108270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5795273" y="4081225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5795273" y="4267200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3733800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oic</a:t>
            </a:r>
            <a:r>
              <a:rPr lang="en-US" altLang="ko-KR" sz="1400" dirty="0" smtClean="0">
                <a:latin typeface="맑은 고딕"/>
              </a:rPr>
              <a:t>/res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4327454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3334" y="4188023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5795273" y="5061528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5795273" y="5247503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0" y="4714103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oic</a:t>
            </a:r>
            <a:r>
              <a:rPr lang="en-US" altLang="ko-KR" sz="1400" dirty="0" smtClean="0">
                <a:latin typeface="맑은 고딕"/>
              </a:rPr>
              <a:t>/d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5307757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>
            <a:off x="5795273" y="6151594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5795273" y="6337569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8784" y="5804169"/>
            <a:ext cx="16349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lightSwitch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6397823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198957" y="5086866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4316627" y="5223187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16627" y="5583913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316627" y="5927862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32638" y="5249562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5032638" y="560378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5032638" y="595801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7490030" y="3938919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OIC device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352800" y="3405519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5438" y="4648200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8385438" y="5002427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8385438" y="5356654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1500062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8" grpId="0"/>
      <p:bldP spid="29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모서리가 둥근 직사각형 63"/>
          <p:cNvSpPr/>
          <p:nvPr/>
        </p:nvSpPr>
        <p:spPr>
          <a:xfrm>
            <a:off x="2590800" y="36576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-148284" y="304800"/>
            <a:ext cx="9448800" cy="762000"/>
          </a:xfrm>
        </p:spPr>
        <p:txBody>
          <a:bodyPr anchor="ctr"/>
          <a:lstStyle/>
          <a:p>
            <a:pPr marL="514350" indent="-514350"/>
            <a:r>
              <a:rPr lang="en-US" altLang="ko-KR" dirty="0"/>
              <a:t>(virtual) oneM2M device representation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13716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translating OIC device into (virtual) oneM2M device. </a:t>
            </a:r>
            <a:endParaRPr lang="en-US" altLang="ko-KR" dirty="0" smtClean="0"/>
          </a:p>
          <a:p>
            <a:r>
              <a:rPr lang="en-US" altLang="ko-KR" dirty="0" smtClean="0"/>
              <a:t>Methods (How)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Virtual </a:t>
            </a:r>
            <a:r>
              <a:rPr lang="en-US" altLang="ko-KR" dirty="0" smtClean="0">
                <a:solidFill>
                  <a:schemeClr val="tx1"/>
                </a:solidFill>
              </a:rPr>
              <a:t>CSE</a:t>
            </a:r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5591292" y="3800913"/>
            <a:ext cx="1108270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5533626" y="3959423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5599249" y="4858266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5716919" y="4994587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716919" y="5355313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716919" y="5699262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432930" y="5020962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6432930" y="537518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6432930" y="572941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2743200" y="3800913"/>
            <a:ext cx="2438400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385679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3733800" y="4746405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3733800" y="5090354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2987968" y="4117375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4" name="꺾인 연결선 3"/>
          <p:cNvCxnSpPr>
            <a:stCxn id="72" idx="2"/>
            <a:endCxn id="66" idx="1"/>
          </p:cNvCxnSpPr>
          <p:nvPr/>
        </p:nvCxnSpPr>
        <p:spPr>
          <a:xfrm rot="16200000" flipH="1">
            <a:off x="3457885" y="4232875"/>
            <a:ext cx="145194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2"/>
          <p:cNvCxnSpPr>
            <a:stCxn id="72" idx="2"/>
            <a:endCxn id="67" idx="1"/>
          </p:cNvCxnSpPr>
          <p:nvPr/>
        </p:nvCxnSpPr>
        <p:spPr>
          <a:xfrm rot="16200000" flipH="1">
            <a:off x="3277522" y="4413238"/>
            <a:ext cx="50592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72" idx="2"/>
            <a:endCxn id="68" idx="1"/>
          </p:cNvCxnSpPr>
          <p:nvPr/>
        </p:nvCxnSpPr>
        <p:spPr>
          <a:xfrm rot="16200000" flipH="1">
            <a:off x="3105548" y="4585212"/>
            <a:ext cx="849869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33800" y="546929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351485" y="5799437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4454249" y="5782333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77" name="꺾인 연결선 76"/>
          <p:cNvCxnSpPr>
            <a:stCxn id="72" idx="2"/>
            <a:endCxn id="75" idx="1"/>
          </p:cNvCxnSpPr>
          <p:nvPr/>
        </p:nvCxnSpPr>
        <p:spPr>
          <a:xfrm rot="16200000" flipH="1">
            <a:off x="2916077" y="4774683"/>
            <a:ext cx="122881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5" idx="2"/>
            <a:endCxn id="16" idx="1"/>
          </p:cNvCxnSpPr>
          <p:nvPr/>
        </p:nvCxnSpPr>
        <p:spPr>
          <a:xfrm rot="16200000" flipH="1">
            <a:off x="4148880" y="5704553"/>
            <a:ext cx="191643" cy="213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>
          <a:xfrm>
            <a:off x="4137230" y="3124200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1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모서리가 둥근 직사각형 63"/>
          <p:cNvSpPr/>
          <p:nvPr/>
        </p:nvSpPr>
        <p:spPr>
          <a:xfrm>
            <a:off x="3886200" y="36576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-148284" y="304800"/>
            <a:ext cx="9448800" cy="762000"/>
          </a:xfrm>
        </p:spPr>
        <p:txBody>
          <a:bodyPr anchor="ctr"/>
          <a:lstStyle/>
          <a:p>
            <a:pPr marL="514350" indent="-514350"/>
            <a:r>
              <a:rPr lang="en-US" altLang="ko-KR" dirty="0"/>
              <a:t>oneM2M discovery 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13716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oneM2M controller finds (virtual) oneM2M devices  </a:t>
            </a:r>
          </a:p>
          <a:p>
            <a:r>
              <a:rPr lang="en-US" altLang="ko-KR" dirty="0" smtClean="0"/>
              <a:t>Methods (How)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Usual oneM2M procedures </a:t>
            </a:r>
            <a:endParaRPr lang="en-US" altLang="ko-KR" dirty="0" smtClean="0"/>
          </a:p>
          <a:p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86692" y="3800913"/>
            <a:ext cx="1108270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6829026" y="3959423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6894649" y="4858266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7012319" y="4994587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7012319" y="5355313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7012319" y="5699262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7728330" y="5020962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7728330" y="537518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7728330" y="572941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4038600" y="3800913"/>
            <a:ext cx="2438400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029200" y="4385679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5029200" y="4746405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029200" y="5090354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283368" y="4117375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4" name="꺾인 연결선 3"/>
          <p:cNvCxnSpPr>
            <a:stCxn id="72" idx="2"/>
            <a:endCxn id="66" idx="1"/>
          </p:cNvCxnSpPr>
          <p:nvPr/>
        </p:nvCxnSpPr>
        <p:spPr>
          <a:xfrm rot="16200000" flipH="1">
            <a:off x="4753285" y="4232875"/>
            <a:ext cx="145194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2"/>
          <p:cNvCxnSpPr>
            <a:stCxn id="72" idx="2"/>
            <a:endCxn id="67" idx="1"/>
          </p:cNvCxnSpPr>
          <p:nvPr/>
        </p:nvCxnSpPr>
        <p:spPr>
          <a:xfrm rot="16200000" flipH="1">
            <a:off x="4572922" y="4413238"/>
            <a:ext cx="50592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72" idx="2"/>
            <a:endCxn id="68" idx="1"/>
          </p:cNvCxnSpPr>
          <p:nvPr/>
        </p:nvCxnSpPr>
        <p:spPr>
          <a:xfrm rot="16200000" flipH="1">
            <a:off x="4400948" y="4585212"/>
            <a:ext cx="849869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029200" y="546929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646885" y="5799437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5749649" y="5782333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77" name="꺾인 연결선 76"/>
          <p:cNvCxnSpPr>
            <a:stCxn id="72" idx="2"/>
            <a:endCxn id="75" idx="1"/>
          </p:cNvCxnSpPr>
          <p:nvPr/>
        </p:nvCxnSpPr>
        <p:spPr>
          <a:xfrm rot="16200000" flipH="1">
            <a:off x="4211477" y="4774683"/>
            <a:ext cx="122881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5" idx="2"/>
            <a:endCxn id="16" idx="1"/>
          </p:cNvCxnSpPr>
          <p:nvPr/>
        </p:nvCxnSpPr>
        <p:spPr>
          <a:xfrm rot="16200000" flipH="1">
            <a:off x="5444280" y="5704553"/>
            <a:ext cx="191643" cy="213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>
          <a:xfrm>
            <a:off x="5432630" y="3124200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45700" y="44958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741489" y="4656835"/>
            <a:ext cx="681597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AE or CSE</a:t>
            </a:r>
            <a:endParaRPr lang="ko-KR" altLang="en-US" sz="10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47070" y="3828798"/>
            <a:ext cx="1640834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oneM2M device</a:t>
            </a:r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1955442" y="4767025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1955442" y="5122025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09266" y="4419600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oneM2M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9266" y="5182279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oneM2M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902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모서리가 둥근 직사각형 63"/>
          <p:cNvSpPr/>
          <p:nvPr/>
        </p:nvSpPr>
        <p:spPr>
          <a:xfrm>
            <a:off x="3886200" y="36576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-148284" y="304800"/>
            <a:ext cx="9448800" cy="762000"/>
          </a:xfrm>
        </p:spPr>
        <p:txBody>
          <a:bodyPr anchor="ctr"/>
          <a:lstStyle/>
          <a:p>
            <a:pPr marL="514350" indent="-514350"/>
            <a:r>
              <a:rPr lang="en-US" altLang="ko-KR" dirty="0"/>
              <a:t>oneM2M monitoring &amp; controlling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182880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Overview (What)  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oneM2M controller interacts with (virtual) oneM2M devices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endParaRPr lang="en-US" altLang="ko-KR" dirty="0">
              <a:solidFill>
                <a:schemeClr val="tx1"/>
              </a:solidFill>
            </a:endParaRPr>
          </a:p>
          <a:p>
            <a:r>
              <a:rPr lang="en-US" altLang="ko-KR" dirty="0" smtClean="0"/>
              <a:t>Methods (How)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Usual oneM2M procedures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Need consideration regarding OIC REQ/ RES procedures 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 Blocking or Non-blocking </a:t>
            </a:r>
            <a:r>
              <a:rPr lang="en-US" altLang="ko-KR" dirty="0" smtClean="0">
                <a:solidFill>
                  <a:schemeClr val="tx1"/>
                </a:solidFill>
              </a:rPr>
              <a:t>procedure</a:t>
            </a:r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86692" y="3800913"/>
            <a:ext cx="1108270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6829026" y="3959423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6894649" y="4858266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7012319" y="4994587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7012319" y="5355313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7012319" y="5699262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7728330" y="5020962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7728330" y="537518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7728330" y="572941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4038600" y="3800913"/>
            <a:ext cx="2438400" cy="23527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029200" y="4385679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5029200" y="4746405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029200" y="5090354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283368" y="4117375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4" name="꺾인 연결선 3"/>
          <p:cNvCxnSpPr>
            <a:stCxn id="72" idx="2"/>
            <a:endCxn id="66" idx="1"/>
          </p:cNvCxnSpPr>
          <p:nvPr/>
        </p:nvCxnSpPr>
        <p:spPr>
          <a:xfrm rot="16200000" flipH="1">
            <a:off x="4753285" y="4232875"/>
            <a:ext cx="145194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2"/>
          <p:cNvCxnSpPr>
            <a:stCxn id="72" idx="2"/>
            <a:endCxn id="67" idx="1"/>
          </p:cNvCxnSpPr>
          <p:nvPr/>
        </p:nvCxnSpPr>
        <p:spPr>
          <a:xfrm rot="16200000" flipH="1">
            <a:off x="4572922" y="4413238"/>
            <a:ext cx="50592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72" idx="2"/>
            <a:endCxn id="68" idx="1"/>
          </p:cNvCxnSpPr>
          <p:nvPr/>
        </p:nvCxnSpPr>
        <p:spPr>
          <a:xfrm rot="16200000" flipH="1">
            <a:off x="4400948" y="4585212"/>
            <a:ext cx="849869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029200" y="546929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646885" y="5799437"/>
            <a:ext cx="677715" cy="21544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5749649" y="5782333"/>
            <a:ext cx="463588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value</a:t>
            </a:r>
            <a:endParaRPr lang="ko-KR" altLang="en-US" sz="1000" dirty="0"/>
          </a:p>
        </p:txBody>
      </p:sp>
      <p:cxnSp>
        <p:nvCxnSpPr>
          <p:cNvPr id="77" name="꺾인 연결선 76"/>
          <p:cNvCxnSpPr>
            <a:stCxn id="72" idx="2"/>
            <a:endCxn id="75" idx="1"/>
          </p:cNvCxnSpPr>
          <p:nvPr/>
        </p:nvCxnSpPr>
        <p:spPr>
          <a:xfrm rot="16200000" flipH="1">
            <a:off x="4211477" y="4774683"/>
            <a:ext cx="1228810" cy="406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5" idx="2"/>
            <a:endCxn id="16" idx="1"/>
          </p:cNvCxnSpPr>
          <p:nvPr/>
        </p:nvCxnSpPr>
        <p:spPr>
          <a:xfrm rot="16200000" flipH="1">
            <a:off x="5444280" y="5704553"/>
            <a:ext cx="191643" cy="213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>
          <a:xfrm>
            <a:off x="5432630" y="3124200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IPE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45700" y="44958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741489" y="4656835"/>
            <a:ext cx="681597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AE or CSE</a:t>
            </a:r>
            <a:endParaRPr lang="ko-KR" altLang="en-US" sz="10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47070" y="3828798"/>
            <a:ext cx="1640834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oneM2M device</a:t>
            </a:r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1955442" y="4767025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1955442" y="5122025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09266" y="4419600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oneM2M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9266" y="5182279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oneM2M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1212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42258</TotalTime>
  <Words>1252</Words>
  <Application>Microsoft Office PowerPoint</Application>
  <PresentationFormat>화면 슬라이드 쇼(4:3)</PresentationFormat>
  <Paragraphs>331</Paragraphs>
  <Slides>15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oneM2M Heading Theme</vt:lpstr>
      <vt:lpstr>oneM2M Content Theme</vt:lpstr>
      <vt:lpstr>Office Theme</vt:lpstr>
      <vt:lpstr>Fuctional Procedure for oiC interworking </vt:lpstr>
      <vt:lpstr>Basic Sketch</vt:lpstr>
      <vt:lpstr>Main operations</vt:lpstr>
      <vt:lpstr>Main operations</vt:lpstr>
      <vt:lpstr>Main operations</vt:lpstr>
      <vt:lpstr>(virtual) OIC device representation </vt:lpstr>
      <vt:lpstr>(virtual) oneM2M device representation</vt:lpstr>
      <vt:lpstr>oneM2M discovery </vt:lpstr>
      <vt:lpstr>oneM2M monitoring &amp; controlling</vt:lpstr>
      <vt:lpstr>on2M2M &amp; OIC resource translation  </vt:lpstr>
      <vt:lpstr>OIC synchronization  </vt:lpstr>
      <vt:lpstr>Appendix</vt:lpstr>
      <vt:lpstr>Functional Architecture</vt:lpstr>
      <vt:lpstr>oneM2M interworking with OIC via IPE </vt:lpstr>
      <vt:lpstr>Interworking with OIC via virtual devices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Jieun</cp:lastModifiedBy>
  <cp:revision>2074</cp:revision>
  <dcterms:created xsi:type="dcterms:W3CDTF">2012-09-11T22:52:11Z</dcterms:created>
  <dcterms:modified xsi:type="dcterms:W3CDTF">2015-09-23T08:42:08Z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