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5664" r:id="rId2"/>
  </p:sldMasterIdLst>
  <p:notesMasterIdLst>
    <p:notesMasterId r:id="rId10"/>
  </p:notesMasterIdLst>
  <p:handoutMasterIdLst>
    <p:handoutMasterId r:id="rId11"/>
  </p:handoutMasterIdLst>
  <p:sldIdLst>
    <p:sldId id="340" r:id="rId3"/>
    <p:sldId id="471" r:id="rId4"/>
    <p:sldId id="623" r:id="rId5"/>
    <p:sldId id="627" r:id="rId6"/>
    <p:sldId id="622" r:id="rId7"/>
    <p:sldId id="624" r:id="rId8"/>
    <p:sldId id="625" r:id="rId9"/>
  </p:sldIdLst>
  <p:sldSz cx="9144000" cy="6858000" type="screen4x3"/>
  <p:notesSz cx="6921500" cy="10083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B7B7"/>
    <a:srgbClr val="FFFF99"/>
    <a:srgbClr val="2A6EA8"/>
    <a:srgbClr val="F79F93"/>
    <a:srgbClr val="60D687"/>
    <a:srgbClr val="FFFFFF"/>
    <a:srgbClr val="C8D7EA"/>
    <a:srgbClr val="FF6600"/>
    <a:srgbClr val="1A46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361" autoAdjust="0"/>
    <p:restoredTop sz="78961" autoAdjust="0"/>
  </p:normalViewPr>
  <p:slideViewPr>
    <p:cSldViewPr snapToGrid="0" showGuides="1">
      <p:cViewPr varScale="1">
        <p:scale>
          <a:sx n="57" d="100"/>
          <a:sy n="57" d="100"/>
        </p:scale>
        <p:origin x="-597" y="-45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-5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39" d="100"/>
          <a:sy n="39" d="100"/>
        </p:scale>
        <p:origin x="-2057" y="-48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</a:defRPr>
            </a:lvl1pPr>
          </a:lstStyle>
          <a:p>
            <a:fld id="{FA2206B1-6F6A-494A-9278-A0747F52B7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0477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5650"/>
            <a:ext cx="5041900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</a:defRPr>
            </a:lvl1pPr>
          </a:lstStyle>
          <a:p>
            <a:fld id="{550CF0E2-55EE-4AB6-848F-035C0312ED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5923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smtClean="0"/>
              <a:t>Using ETSI ISG CIM to Enhance oneM2M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CF0E2-55EE-4AB6-848F-035C0312EDBD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405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CF0E2-55EE-4AB6-848F-035C0312EDB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155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CF0E2-55EE-4AB6-848F-035C0312EDB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15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6" descr="Divider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2313" y="5349876"/>
            <a:ext cx="7772400" cy="660400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22313" y="6067425"/>
            <a:ext cx="7772400" cy="434975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CCEE2E-F7B2-4C20-9079-194C27B46CE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rgbClr val="898989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GB" smtClean="0"/>
              <a:t>© ETSI 2017.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7955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 smtClean="0"/>
              <a:t>© ETSI 2017. All rights reserved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D64177-9C72-48D6-94A0-871E35EA8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9228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GB" smtClean="0"/>
              <a:t>© ETSI 2017. All rights reserved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31768E4-9527-48B3-8234-B19B24F4BD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52722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7" descr="Image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25" y="1371600"/>
            <a:ext cx="26193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05500" cy="461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C55E30-A642-4CE9-9317-E89F17BEDD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solidFill>
                  <a:srgbClr val="898989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GB" smtClean="0"/>
              <a:t>© ETSI 2017. All rights reserved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36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ackground_Wh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91503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"/>
          <p:cNvSpPr>
            <a:spLocks noGrp="1"/>
          </p:cNvSpPr>
          <p:nvPr>
            <p:ph type="title" hasCustomPrompt="1"/>
          </p:nvPr>
        </p:nvSpPr>
        <p:spPr bwMode="gray">
          <a:xfrm>
            <a:off x="179513" y="115200"/>
            <a:ext cx="8784000" cy="468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ja-JP" altLang="en-US" dirty="0">
                <a:solidFill>
                  <a:schemeClr val="bg1"/>
                </a:solidFill>
                <a:latin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kumimoji="1" lang="en-US" altLang="ja-JP" dirty="0" smtClean="0"/>
              <a:t>Enter the title.</a:t>
            </a:r>
            <a:endParaRPr kumimoji="1" lang="ja-JP" altLang="en-US" dirty="0"/>
          </a:p>
        </p:txBody>
      </p:sp>
      <p:sp>
        <p:nvSpPr>
          <p:cNvPr id="12" name="コンテンツ プレースホルダー"/>
          <p:cNvSpPr>
            <a:spLocks noGrp="1"/>
          </p:cNvSpPr>
          <p:nvPr>
            <p:ph sz="quarter" idx="10" hasCustomPrompt="1"/>
          </p:nvPr>
        </p:nvSpPr>
        <p:spPr bwMode="gray">
          <a:xfrm>
            <a:off x="377686" y="1391478"/>
            <a:ext cx="8586801" cy="506171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ja-JP" altLang="en-US" baseline="0" noProof="0" dirty="0" smtClean="0">
                <a:latin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lang="ja-JP" altLang="en-US" noProof="0" dirty="0" smtClean="0">
                <a:latin typeface="Verdana" panose="020B0604030504040204" pitchFamily="34" charset="0"/>
                <a:cs typeface="Verdana" panose="020B0604030504040204" pitchFamily="34" charset="0"/>
              </a:defRPr>
            </a:lvl2pPr>
            <a:lvl3pPr marL="466725" indent="-107950">
              <a:defRPr lang="ja-JP" altLang="en-US" noProof="0" dirty="0" smtClean="0">
                <a:latin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lang="ja-JP" altLang="en-US" noProof="0" dirty="0" smtClean="0">
                <a:latin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kumimoji="1" lang="en-US" altLang="ja-JP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Enter the text.</a:t>
            </a:r>
            <a:endParaRPr kumimoji="1" lang="ja-JP" alt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/>
            <a:r>
              <a:rPr kumimoji="1" lang="en-US" altLang="ja-JP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Second level</a:t>
            </a:r>
            <a:endParaRPr kumimoji="1" lang="ja-JP" alt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lvl="2"/>
            <a:r>
              <a: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Third level</a:t>
            </a:r>
            <a:endParaRPr kumimoji="1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lvl="3"/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Fourth level</a:t>
            </a:r>
            <a:endParaRPr kumimoji="1" lang="ja-JP" alt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71359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DA81F5-76D9-48E0-A04E-3BF3418815BE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8B9B-5A89-47B0-8E2F-340D839AF78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37966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75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81F5-76D9-48E0-A04E-3BF3418815BE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48B9B-5A89-47B0-8E2F-340D839AF78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37966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12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תמונה 6" descr="content-slide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76225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800" y="6588125"/>
            <a:ext cx="52101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© ETSI 2017. All rights reserved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58150" y="6508298"/>
            <a:ext cx="99332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2800" b="1" kern="120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fld id="{F3C02B86-B56F-423E-BD04-875F22F925E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2519772" y="6356350"/>
            <a:ext cx="4104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GB" smtClean="0"/>
              <a:t>Introduction to ISG CIM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58" r:id="rId1"/>
    <p:sldLayoutId id="2147485646" r:id="rId2"/>
    <p:sldLayoutId id="2147485647" r:id="rId3"/>
    <p:sldLayoutId id="2147485651" r:id="rId4"/>
    <p:sldLayoutId id="2147485661" r:id="rId5"/>
    <p:sldLayoutId id="2147485672" r:id="rId6"/>
  </p:sldLayoutIdLst>
  <p:transition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90000"/>
        <a:buBlip>
          <a:blip r:embed="rId9"/>
        </a:buBlip>
        <a:defRPr sz="2400" kern="1200">
          <a:solidFill>
            <a:srgbClr val="40404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2000" kern="1200">
          <a:solidFill>
            <a:srgbClr val="404040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A81F5-76D9-48E0-A04E-3BF3418815BE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48B9B-5A89-47B0-8E2F-340D839AF7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75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IM@neclab.e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ortal.etsi.org/CI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31800" y="2564904"/>
            <a:ext cx="9144000" cy="25922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923773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n-US" sz="800" dirty="0">
              <a:solidFill>
                <a:srgbClr val="0070C0"/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907" y="5139676"/>
            <a:ext cx="8692055" cy="660400"/>
          </a:xfrm>
        </p:spPr>
        <p:txBody>
          <a:bodyPr/>
          <a:lstStyle/>
          <a:p>
            <a:pPr algn="ctr"/>
            <a:r>
              <a:rPr lang="en-US" sz="2800">
                <a:solidFill>
                  <a:srgbClr val="7030A0"/>
                </a:solidFill>
                <a:latin typeface="Verdana" pitchFamily="34" charset="0"/>
              </a:rPr>
              <a:t>Context </a:t>
            </a:r>
            <a:r>
              <a:rPr lang="en-US" sz="2800" smtClean="0">
                <a:solidFill>
                  <a:srgbClr val="7030A0"/>
                </a:solidFill>
                <a:latin typeface="Verdana" pitchFamily="34" charset="0"/>
              </a:rPr>
              <a:t>Information Management</a:t>
            </a:r>
            <a:endParaRPr lang="en-GB" sz="2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969" y="6298645"/>
            <a:ext cx="8565930" cy="434975"/>
          </a:xfrm>
        </p:spPr>
        <p:txBody>
          <a:bodyPr/>
          <a:lstStyle/>
          <a:p>
            <a:pPr algn="ctr">
              <a:defRPr/>
            </a:pPr>
            <a:r>
              <a:rPr lang="en-GB" smtClean="0"/>
              <a:t>Contact </a:t>
            </a:r>
            <a:r>
              <a:rPr lang="en-GB"/>
              <a:t>Lindsay </a:t>
            </a:r>
            <a:r>
              <a:rPr lang="en-GB" smtClean="0"/>
              <a:t>Frost (NEC), ETSI </a:t>
            </a:r>
            <a:r>
              <a:rPr lang="en-GB"/>
              <a:t>ISG CIM </a:t>
            </a:r>
            <a:r>
              <a:rPr lang="en-GB" smtClean="0"/>
              <a:t>Chairman. </a:t>
            </a:r>
            <a:r>
              <a:rPr lang="en-GB" smtClean="0">
                <a:hlinkClick r:id="rId3"/>
              </a:rPr>
              <a:t>CIM@neclab.eu</a:t>
            </a:r>
            <a:r>
              <a:rPr lang="en-GB" smtClean="0"/>
              <a:t> </a:t>
            </a:r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17172" y="5574254"/>
            <a:ext cx="9318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i="1" cap="all" smtClean="0">
                <a:solidFill>
                  <a:srgbClr val="7030A0"/>
                </a:solidFill>
                <a:latin typeface="Verdana" pitchFamily="34" charset="0"/>
                <a:ea typeface="+mj-ea"/>
                <a:cs typeface="+mj-cs"/>
              </a:rPr>
              <a:t>Worked Example with oneM2M</a:t>
            </a:r>
            <a:endParaRPr lang="en-GB" sz="2400" b="1" i="1" cap="all">
              <a:solidFill>
                <a:srgbClr val="7030A0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7" name="Text Box 5"/>
          <p:cNvSpPr txBox="1"/>
          <p:nvPr/>
        </p:nvSpPr>
        <p:spPr>
          <a:xfrm>
            <a:off x="1266321" y="375682"/>
            <a:ext cx="6705965" cy="52673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3200"/>
              </a:lnSpc>
              <a:spcAft>
                <a:spcPts val="0"/>
              </a:spcAft>
            </a:pPr>
            <a:r>
              <a:rPr lang="de-DE" sz="7200" b="1">
                <a:solidFill>
                  <a:srgbClr val="FFC000"/>
                </a:solidFill>
                <a:effectLst>
                  <a:outerShdw blurRad="50800" dist="38100" dir="2700000" algn="tl">
                    <a:schemeClr val="tx1">
                      <a:alpha val="80000"/>
                    </a:schemeClr>
                  </a:outerShdw>
                </a:effectLst>
                <a:ea typeface="Calibri"/>
                <a:cs typeface="Times New Roman"/>
              </a:rPr>
              <a:t>ETSI </a:t>
            </a:r>
            <a:r>
              <a:rPr lang="de-DE" sz="7200" b="1" smtClean="0">
                <a:solidFill>
                  <a:srgbClr val="FFC000"/>
                </a:solidFill>
                <a:effectLst>
                  <a:outerShdw blurRad="50800" dist="38100" dir="2700000" algn="tl">
                    <a:schemeClr val="tx1">
                      <a:alpha val="80000"/>
                    </a:schemeClr>
                  </a:outerShdw>
                </a:effectLst>
                <a:ea typeface="Calibri"/>
                <a:cs typeface="Times New Roman"/>
              </a:rPr>
              <a:t> ISG CIM</a:t>
            </a:r>
            <a:endParaRPr lang="en-GB" sz="6000" b="1">
              <a:solidFill>
                <a:srgbClr val="FFC000"/>
              </a:solidFill>
              <a:effectLst>
                <a:outerShdw blurRad="50800" dist="38100" dir="2700000" algn="tl">
                  <a:schemeClr val="tx1">
                    <a:alpha val="80000"/>
                  </a:schemeClr>
                </a:outerShdw>
              </a:effectLst>
              <a:ea typeface="Calibri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27638" y="4347183"/>
            <a:ext cx="34612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>
                <a:solidFill>
                  <a:srgbClr val="7030A0"/>
                </a:solidFill>
                <a:latin typeface="Verdana" pitchFamily="34" charset="0"/>
                <a:hlinkClick r:id="rId4"/>
              </a:rPr>
              <a:t>https://portal.etsi.org/CIM</a:t>
            </a:r>
            <a:r>
              <a:rPr lang="en-US" sz="1600" b="1">
                <a:solidFill>
                  <a:srgbClr val="7030A0"/>
                </a:solidFill>
                <a:latin typeface="Verdana" pitchFamily="34" charset="0"/>
              </a:rPr>
              <a:t> </a:t>
            </a:r>
            <a:endParaRPr lang="en-GB" sz="1600" b="1"/>
          </a:p>
        </p:txBody>
      </p:sp>
      <p:sp>
        <p:nvSpPr>
          <p:cNvPr id="8" name="Rectangle 7"/>
          <p:cNvSpPr/>
          <p:nvPr/>
        </p:nvSpPr>
        <p:spPr>
          <a:xfrm rot="21195974">
            <a:off x="148068" y="4696154"/>
            <a:ext cx="2236510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sz="2400" b="1" smtClean="0"/>
              <a:t>Cross-Cutting</a:t>
            </a:r>
            <a:endParaRPr lang="en-GB" sz="2400" b="1"/>
          </a:p>
        </p:txBody>
      </p:sp>
    </p:spTree>
    <p:extLst>
      <p:ext uri="{BB962C8B-B14F-4D97-AF65-F5344CB8AC3E}">
        <p14:creationId xmlns:p14="http://schemas.microsoft.com/office/powerpoint/2010/main" val="32107672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Context Information Management Layer</a:t>
            </a:r>
            <a:br>
              <a:rPr lang="en-US" smtClean="0"/>
            </a:br>
            <a:r>
              <a:rPr lang="en-US" smtClean="0"/>
              <a:t>- conceptual overview -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477757" y="1586897"/>
            <a:ext cx="8666243" cy="4513817"/>
            <a:chOff x="477757" y="166907"/>
            <a:chExt cx="8666243" cy="4513817"/>
          </a:xfrm>
        </p:grpSpPr>
        <p:sp>
          <p:nvSpPr>
            <p:cNvPr id="53" name="Cloud Callout 52"/>
            <p:cNvSpPr/>
            <p:nvPr/>
          </p:nvSpPr>
          <p:spPr>
            <a:xfrm>
              <a:off x="7541238" y="166907"/>
              <a:ext cx="1602762" cy="1273792"/>
            </a:xfrm>
            <a:prstGeom prst="cloudCallout">
              <a:avLst>
                <a:gd name="adj1" fmla="val -20833"/>
                <a:gd name="adj2" fmla="val 37076"/>
              </a:avLst>
            </a:prstGeom>
            <a:gradFill flip="none" rotWithShape="1">
              <a:gsLst>
                <a:gs pos="0">
                  <a:srgbClr val="60D687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>
                  <a:solidFill>
                    <a:schemeClr val="tx1"/>
                  </a:solidFill>
                </a:rPr>
                <a:t>Open Data</a:t>
              </a:r>
              <a:endParaRPr lang="en-GB" sz="2000" b="1">
                <a:solidFill>
                  <a:schemeClr val="tx1"/>
                </a:solidFill>
              </a:endParaRPr>
            </a:p>
          </p:txBody>
        </p:sp>
        <p:sp>
          <p:nvSpPr>
            <p:cNvPr id="54" name="Cloud Callout 53"/>
            <p:cNvSpPr/>
            <p:nvPr/>
          </p:nvSpPr>
          <p:spPr>
            <a:xfrm>
              <a:off x="1286592" y="254335"/>
              <a:ext cx="1602762" cy="1273792"/>
            </a:xfrm>
            <a:prstGeom prst="cloudCallout">
              <a:avLst>
                <a:gd name="adj1" fmla="val -20833"/>
                <a:gd name="adj2" fmla="val 37076"/>
              </a:avLst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>
                  <a:solidFill>
                    <a:schemeClr val="tx1"/>
                  </a:solidFill>
                </a:rPr>
                <a:t>User Apps</a:t>
              </a:r>
              <a:endParaRPr lang="en-GB" sz="2000" b="1">
                <a:solidFill>
                  <a:schemeClr val="tx1"/>
                </a:solidFill>
              </a:endParaRPr>
            </a:p>
          </p:txBody>
        </p:sp>
        <p:sp>
          <p:nvSpPr>
            <p:cNvPr id="55" name="Cloud Callout 54"/>
            <p:cNvSpPr/>
            <p:nvPr/>
          </p:nvSpPr>
          <p:spPr>
            <a:xfrm>
              <a:off x="4455280" y="3100556"/>
              <a:ext cx="1889880" cy="1580168"/>
            </a:xfrm>
            <a:prstGeom prst="cloudCallout">
              <a:avLst>
                <a:gd name="adj1" fmla="val -20833"/>
                <a:gd name="adj2" fmla="val 37076"/>
              </a:avLst>
            </a:prstGeom>
            <a:gradFill flip="none" rotWithShape="1">
              <a:gsLst>
                <a:gs pos="0">
                  <a:srgbClr val="F79F93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>
                  <a:solidFill>
                    <a:schemeClr val="tx1"/>
                  </a:solidFill>
                </a:rPr>
                <a:t>IoT</a:t>
              </a:r>
              <a:endParaRPr lang="en-GB" sz="2000" b="1">
                <a:solidFill>
                  <a:schemeClr val="tx1"/>
                </a:solidFill>
              </a:endParaRPr>
            </a:p>
          </p:txBody>
        </p:sp>
        <p:cxnSp>
          <p:nvCxnSpPr>
            <p:cNvPr id="56" name="Conector recto de flecha 46"/>
            <p:cNvCxnSpPr/>
            <p:nvPr/>
          </p:nvCxnSpPr>
          <p:spPr>
            <a:xfrm>
              <a:off x="2390937" y="1422332"/>
              <a:ext cx="1501532" cy="18367"/>
            </a:xfrm>
            <a:prstGeom prst="straightConnector1">
              <a:avLst/>
            </a:prstGeom>
            <a:ln w="38100">
              <a:solidFill>
                <a:srgbClr val="66FF33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 56"/>
            <p:cNvGrpSpPr/>
            <p:nvPr/>
          </p:nvGrpSpPr>
          <p:grpSpPr>
            <a:xfrm>
              <a:off x="2688918" y="2618336"/>
              <a:ext cx="1974153" cy="806280"/>
              <a:chOff x="2827421" y="3350094"/>
              <a:chExt cx="2241949" cy="1085749"/>
            </a:xfrm>
          </p:grpSpPr>
          <p:sp>
            <p:nvSpPr>
              <p:cNvPr id="159" name="Rectángulo redondeado 73"/>
              <p:cNvSpPr/>
              <p:nvPr/>
            </p:nvSpPr>
            <p:spPr>
              <a:xfrm>
                <a:off x="2827421" y="3350094"/>
                <a:ext cx="2241949" cy="1085749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100" dirty="0"/>
              </a:p>
            </p:txBody>
          </p:sp>
          <p:pic>
            <p:nvPicPr>
              <p:cNvPr id="160" name="Imagen 204" descr="oneM2M_Logo_transparent_196x130.png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57775" y="3494394"/>
                <a:ext cx="1181240" cy="783475"/>
              </a:xfrm>
              <a:prstGeom prst="rect">
                <a:avLst/>
              </a:prstGeom>
            </p:spPr>
          </p:pic>
        </p:grpSp>
        <p:cxnSp>
          <p:nvCxnSpPr>
            <p:cNvPr id="58" name="Conector recto de flecha 135"/>
            <p:cNvCxnSpPr>
              <a:stCxn id="159" idx="2"/>
            </p:cNvCxnSpPr>
            <p:nvPr/>
          </p:nvCxnSpPr>
          <p:spPr>
            <a:xfrm flipH="1">
              <a:off x="3674133" y="3424618"/>
              <a:ext cx="1860" cy="396421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Forma libre 134"/>
            <p:cNvSpPr/>
            <p:nvPr/>
          </p:nvSpPr>
          <p:spPr>
            <a:xfrm>
              <a:off x="2660010" y="3600135"/>
              <a:ext cx="2031967" cy="220904"/>
            </a:xfrm>
            <a:custGeom>
              <a:avLst/>
              <a:gdLst>
                <a:gd name="connsiteX0" fmla="*/ 0 w 3214455"/>
                <a:gd name="connsiteY0" fmla="*/ 449814 h 449814"/>
                <a:gd name="connsiteX1" fmla="*/ 0 w 3214455"/>
                <a:gd name="connsiteY1" fmla="*/ 26460 h 449814"/>
                <a:gd name="connsiteX2" fmla="*/ 3214455 w 3214455"/>
                <a:gd name="connsiteY2" fmla="*/ 0 h 449814"/>
                <a:gd name="connsiteX3" fmla="*/ 3214455 w 3214455"/>
                <a:gd name="connsiteY3" fmla="*/ 383665 h 449814"/>
                <a:gd name="connsiteX0" fmla="*/ 0 w 3214455"/>
                <a:gd name="connsiteY0" fmla="*/ 449814 h 449814"/>
                <a:gd name="connsiteX1" fmla="*/ 0 w 3214455"/>
                <a:gd name="connsiteY1" fmla="*/ 0 h 449814"/>
                <a:gd name="connsiteX2" fmla="*/ 3214455 w 3214455"/>
                <a:gd name="connsiteY2" fmla="*/ 0 h 449814"/>
                <a:gd name="connsiteX3" fmla="*/ 3214455 w 3214455"/>
                <a:gd name="connsiteY3" fmla="*/ 383665 h 449814"/>
                <a:gd name="connsiteX0" fmla="*/ 0 w 3214455"/>
                <a:gd name="connsiteY0" fmla="*/ 449814 h 449814"/>
                <a:gd name="connsiteX1" fmla="*/ 0 w 3214455"/>
                <a:gd name="connsiteY1" fmla="*/ 0 h 449814"/>
                <a:gd name="connsiteX2" fmla="*/ 3214455 w 3214455"/>
                <a:gd name="connsiteY2" fmla="*/ 0 h 449814"/>
                <a:gd name="connsiteX3" fmla="*/ 3214455 w 3214455"/>
                <a:gd name="connsiteY3" fmla="*/ 432726 h 44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14455" h="449814">
                  <a:moveTo>
                    <a:pt x="0" y="449814"/>
                  </a:moveTo>
                  <a:lnTo>
                    <a:pt x="0" y="0"/>
                  </a:lnTo>
                  <a:lnTo>
                    <a:pt x="3214455" y="0"/>
                  </a:lnTo>
                  <a:lnTo>
                    <a:pt x="3214455" y="432726"/>
                  </a:lnTo>
                </a:path>
              </a:pathLst>
            </a:cu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sz="1100" dirty="0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1614497" y="2600652"/>
              <a:ext cx="966421" cy="806280"/>
              <a:chOff x="5363646" y="3981666"/>
              <a:chExt cx="1172343" cy="880963"/>
            </a:xfrm>
          </p:grpSpPr>
          <p:sp>
            <p:nvSpPr>
              <p:cNvPr id="157" name="Rectángulo redondeado 73"/>
              <p:cNvSpPr/>
              <p:nvPr/>
            </p:nvSpPr>
            <p:spPr>
              <a:xfrm flipV="1">
                <a:off x="5363646" y="3981666"/>
                <a:ext cx="1172343" cy="880963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100" dirty="0"/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5433337" y="4210636"/>
                <a:ext cx="1032953" cy="4371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 dirty="0"/>
                  <a:t>Information </a:t>
                </a:r>
                <a:br>
                  <a:rPr lang="en-US" sz="1000" b="1" dirty="0"/>
                </a:br>
                <a:r>
                  <a:rPr lang="en-US" sz="1000" b="1" dirty="0"/>
                  <a:t>Systems</a:t>
                </a:r>
              </a:p>
            </p:txBody>
          </p:sp>
        </p:grpSp>
        <p:sp>
          <p:nvSpPr>
            <p:cNvPr id="63" name="Rectángulo redondeado 2"/>
            <p:cNvSpPr/>
            <p:nvPr/>
          </p:nvSpPr>
          <p:spPr>
            <a:xfrm>
              <a:off x="3892472" y="1194891"/>
              <a:ext cx="1167263" cy="1088123"/>
            </a:xfrm>
            <a:prstGeom prst="roundRect">
              <a:avLst>
                <a:gd name="adj" fmla="val 7724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1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47024" y="1321074"/>
              <a:ext cx="89800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dirty="0"/>
                <a:t>Context </a:t>
              </a:r>
              <a:br>
                <a:rPr lang="en-US" sz="1000" b="1" dirty="0"/>
              </a:br>
              <a:r>
                <a:rPr lang="en-US" sz="1000" b="1" dirty="0"/>
                <a:t>Information </a:t>
              </a:r>
              <a:br>
                <a:rPr lang="en-US" sz="1000" b="1" dirty="0"/>
              </a:br>
              <a:r>
                <a:rPr lang="en-US" sz="1000" b="1" dirty="0"/>
                <a:t>Management</a:t>
              </a:r>
            </a:p>
          </p:txBody>
        </p:sp>
        <p:cxnSp>
          <p:nvCxnSpPr>
            <p:cNvPr id="65" name="Conector recto de flecha 46"/>
            <p:cNvCxnSpPr/>
            <p:nvPr/>
          </p:nvCxnSpPr>
          <p:spPr>
            <a:xfrm>
              <a:off x="2961229" y="2288317"/>
              <a:ext cx="2" cy="31233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/>
            <p:cNvGrpSpPr/>
            <p:nvPr/>
          </p:nvGrpSpPr>
          <p:grpSpPr>
            <a:xfrm>
              <a:off x="7175212" y="1197081"/>
              <a:ext cx="1016707" cy="1091237"/>
              <a:chOff x="6125085" y="450574"/>
              <a:chExt cx="1154625" cy="782565"/>
            </a:xfrm>
          </p:grpSpPr>
          <p:sp>
            <p:nvSpPr>
              <p:cNvPr id="155" name="Rectángulo redondeado 2"/>
              <p:cNvSpPr/>
              <p:nvPr/>
            </p:nvSpPr>
            <p:spPr>
              <a:xfrm>
                <a:off x="6192642" y="450574"/>
                <a:ext cx="1087068" cy="782565"/>
              </a:xfrm>
              <a:prstGeom prst="roundRect">
                <a:avLst>
                  <a:gd name="adj" fmla="val 7724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000" dirty="0"/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6125085" y="533132"/>
                <a:ext cx="1070043" cy="364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/>
                  <a:t>Data Publication Platforms</a:t>
                </a: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5763051" y="1178318"/>
              <a:ext cx="1119642" cy="693924"/>
              <a:chOff x="5119280" y="1034386"/>
              <a:chExt cx="1031699" cy="758200"/>
            </a:xfrm>
          </p:grpSpPr>
          <p:sp>
            <p:nvSpPr>
              <p:cNvPr id="153" name="Can 152"/>
              <p:cNvSpPr/>
              <p:nvPr/>
            </p:nvSpPr>
            <p:spPr>
              <a:xfrm>
                <a:off x="5210920" y="1034386"/>
                <a:ext cx="801492" cy="698532"/>
              </a:xfrm>
              <a:prstGeom prst="can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5119280" y="1187273"/>
                <a:ext cx="1031699" cy="605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/>
                  <a:t>Context Information Models</a:t>
                </a: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2979217" y="2316238"/>
              <a:ext cx="41229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err="1"/>
                <a:t>Mca</a:t>
              </a:r>
              <a:endParaRPr lang="en-US" sz="1000" b="1" dirty="0"/>
            </a:p>
          </p:txBody>
        </p:sp>
        <p:grpSp>
          <p:nvGrpSpPr>
            <p:cNvPr id="70" name="Group 69"/>
            <p:cNvGrpSpPr/>
            <p:nvPr/>
          </p:nvGrpSpPr>
          <p:grpSpPr>
            <a:xfrm rot="16200000">
              <a:off x="1792529" y="1688742"/>
              <a:ext cx="930551" cy="257995"/>
              <a:chOff x="1629340" y="1369701"/>
              <a:chExt cx="890224" cy="237730"/>
            </a:xfrm>
          </p:grpSpPr>
          <p:sp>
            <p:nvSpPr>
              <p:cNvPr id="151" name="Rectángulo redondeado 201"/>
              <p:cNvSpPr/>
              <p:nvPr/>
            </p:nvSpPr>
            <p:spPr>
              <a:xfrm flipH="1">
                <a:off x="1629340" y="1369701"/>
                <a:ext cx="890224" cy="237558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" sz="1100"/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1687877" y="1380550"/>
                <a:ext cx="808479" cy="226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 dirty="0"/>
                  <a:t>Applications</a:t>
                </a:r>
              </a:p>
            </p:txBody>
          </p:sp>
        </p:grpSp>
        <p:sp>
          <p:nvSpPr>
            <p:cNvPr id="71" name="Left Brace 70"/>
            <p:cNvSpPr/>
            <p:nvPr/>
          </p:nvSpPr>
          <p:spPr>
            <a:xfrm flipH="1">
              <a:off x="8083356" y="1154132"/>
              <a:ext cx="381945" cy="1199834"/>
            </a:xfrm>
            <a:prstGeom prst="leftBrace">
              <a:avLst>
                <a:gd name="adj1" fmla="val 65405"/>
                <a:gd name="adj2" fmla="val 53732"/>
              </a:avLst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100"/>
            </a:p>
          </p:txBody>
        </p:sp>
        <p:cxnSp>
          <p:nvCxnSpPr>
            <p:cNvPr id="82" name="Conector recto de flecha 46"/>
            <p:cNvCxnSpPr/>
            <p:nvPr/>
          </p:nvCxnSpPr>
          <p:spPr>
            <a:xfrm>
              <a:off x="3111536" y="2133574"/>
              <a:ext cx="780938" cy="9369"/>
            </a:xfrm>
            <a:prstGeom prst="straightConnector1">
              <a:avLst/>
            </a:prstGeom>
            <a:ln w="38100">
              <a:solidFill>
                <a:srgbClr val="66FF33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recto de flecha 46"/>
            <p:cNvCxnSpPr/>
            <p:nvPr/>
          </p:nvCxnSpPr>
          <p:spPr>
            <a:xfrm>
              <a:off x="5059736" y="1487648"/>
              <a:ext cx="802767" cy="10329"/>
            </a:xfrm>
            <a:prstGeom prst="straightConnector1">
              <a:avLst/>
            </a:prstGeom>
            <a:ln w="38100">
              <a:solidFill>
                <a:srgbClr val="66FF33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ector recto de flecha 46"/>
            <p:cNvCxnSpPr/>
            <p:nvPr/>
          </p:nvCxnSpPr>
          <p:spPr>
            <a:xfrm>
              <a:off x="6732315" y="1504564"/>
              <a:ext cx="515512" cy="8295"/>
            </a:xfrm>
            <a:prstGeom prst="straightConnector1">
              <a:avLst/>
            </a:prstGeom>
            <a:ln w="38100">
              <a:solidFill>
                <a:srgbClr val="66FF33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1" name="Group 120"/>
            <p:cNvGrpSpPr/>
            <p:nvPr/>
          </p:nvGrpSpPr>
          <p:grpSpPr>
            <a:xfrm>
              <a:off x="859701" y="1095906"/>
              <a:ext cx="946922" cy="1201300"/>
              <a:chOff x="414639" y="2075489"/>
              <a:chExt cx="872545" cy="715712"/>
            </a:xfrm>
          </p:grpSpPr>
          <p:sp>
            <p:nvSpPr>
              <p:cNvPr id="149" name="Rectángulo redondeado 201"/>
              <p:cNvSpPr/>
              <p:nvPr/>
            </p:nvSpPr>
            <p:spPr>
              <a:xfrm flipH="1">
                <a:off x="414639" y="2075489"/>
                <a:ext cx="872545" cy="715712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" sz="1100"/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468351" y="2110179"/>
                <a:ext cx="731457" cy="6051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/>
                  <a:t>EXAMPLE:</a:t>
                </a:r>
              </a:p>
              <a:p>
                <a:pPr algn="ctr"/>
                <a:endParaRPr lang="en-US" sz="1000" b="1"/>
              </a:p>
              <a:p>
                <a:pPr algn="ctr"/>
                <a:r>
                  <a:rPr lang="en-US" sz="1000" b="1"/>
                  <a:t>Citizen</a:t>
                </a:r>
                <a:br>
                  <a:rPr lang="en-US" sz="1000" b="1"/>
                </a:br>
                <a:r>
                  <a:rPr lang="en-US" sz="1000" b="1"/>
                  <a:t>Complaints</a:t>
                </a:r>
                <a:br>
                  <a:rPr lang="en-US" sz="1000" b="1"/>
                </a:br>
                <a:r>
                  <a:rPr lang="en-US" sz="1000" b="1"/>
                  <a:t>Photo-App</a:t>
                </a:r>
              </a:p>
              <a:p>
                <a:pPr algn="ctr"/>
                <a:r>
                  <a:rPr lang="en-US" sz="1000" b="1"/>
                  <a:t>Application</a:t>
                </a:r>
                <a:endParaRPr lang="en-US" sz="1000" b="1" dirty="0"/>
              </a:p>
            </p:txBody>
          </p:sp>
        </p:grpSp>
        <p:cxnSp>
          <p:nvCxnSpPr>
            <p:cNvPr id="122" name="Conector recto de flecha 46"/>
            <p:cNvCxnSpPr>
              <a:stCxn id="149" idx="2"/>
            </p:cNvCxnSpPr>
            <p:nvPr/>
          </p:nvCxnSpPr>
          <p:spPr>
            <a:xfrm>
              <a:off x="1333162" y="2297206"/>
              <a:ext cx="0" cy="987733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ector recto de flecha 46"/>
            <p:cNvCxnSpPr/>
            <p:nvPr/>
          </p:nvCxnSpPr>
          <p:spPr>
            <a:xfrm>
              <a:off x="1812226" y="1258388"/>
              <a:ext cx="2080244" cy="0"/>
            </a:xfrm>
            <a:prstGeom prst="straightConnector1">
              <a:avLst/>
            </a:prstGeom>
            <a:ln w="38100">
              <a:solidFill>
                <a:srgbClr val="66FF33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4" name="Group 123"/>
            <p:cNvGrpSpPr/>
            <p:nvPr/>
          </p:nvGrpSpPr>
          <p:grpSpPr>
            <a:xfrm rot="16200000">
              <a:off x="2532793" y="1779523"/>
              <a:ext cx="845103" cy="257996"/>
              <a:chOff x="1569954" y="1369701"/>
              <a:chExt cx="1044328" cy="237731"/>
            </a:xfrm>
          </p:grpSpPr>
          <p:sp>
            <p:nvSpPr>
              <p:cNvPr id="147" name="Rectángulo redondeado 201"/>
              <p:cNvSpPr/>
              <p:nvPr/>
            </p:nvSpPr>
            <p:spPr>
              <a:xfrm flipH="1">
                <a:off x="1629340" y="1369701"/>
                <a:ext cx="890224" cy="237558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" sz="110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569954" y="1380551"/>
                <a:ext cx="1044328" cy="226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 dirty="0"/>
                  <a:t>Applications</a:t>
                </a:r>
              </a:p>
            </p:txBody>
          </p:sp>
        </p:grpSp>
        <p:cxnSp>
          <p:nvCxnSpPr>
            <p:cNvPr id="125" name="Conector recto de flecha 46"/>
            <p:cNvCxnSpPr/>
            <p:nvPr/>
          </p:nvCxnSpPr>
          <p:spPr>
            <a:xfrm>
              <a:off x="2263687" y="2308392"/>
              <a:ext cx="0" cy="327328"/>
            </a:xfrm>
            <a:prstGeom prst="straightConnector1">
              <a:avLst/>
            </a:prstGeom>
            <a:ln>
              <a:solidFill>
                <a:srgbClr val="FFC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Left Brace 125"/>
            <p:cNvSpPr/>
            <p:nvPr/>
          </p:nvSpPr>
          <p:spPr>
            <a:xfrm>
              <a:off x="477757" y="1156916"/>
              <a:ext cx="381945" cy="1199834"/>
            </a:xfrm>
            <a:prstGeom prst="leftBrace">
              <a:avLst>
                <a:gd name="adj1" fmla="val 65405"/>
                <a:gd name="adj2" fmla="val 53732"/>
              </a:avLst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27" name="Flowchart: Sort 126"/>
            <p:cNvSpPr/>
            <p:nvPr/>
          </p:nvSpPr>
          <p:spPr>
            <a:xfrm>
              <a:off x="1933890" y="3929286"/>
              <a:ext cx="194915" cy="298609"/>
            </a:xfrm>
            <a:prstGeom prst="flowChartSor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28" name="Heart 127"/>
            <p:cNvSpPr/>
            <p:nvPr/>
          </p:nvSpPr>
          <p:spPr>
            <a:xfrm>
              <a:off x="2097705" y="4198697"/>
              <a:ext cx="288909" cy="161003"/>
            </a:xfrm>
            <a:prstGeom prst="hear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29" name="Sun 128"/>
            <p:cNvSpPr/>
            <p:nvPr/>
          </p:nvSpPr>
          <p:spPr>
            <a:xfrm>
              <a:off x="2128804" y="3821037"/>
              <a:ext cx="374819" cy="316099"/>
            </a:xfrm>
            <a:prstGeom prst="su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cxnSp>
          <p:nvCxnSpPr>
            <p:cNvPr id="130" name="Conector recto de flecha 46"/>
            <p:cNvCxnSpPr/>
            <p:nvPr/>
          </p:nvCxnSpPr>
          <p:spPr>
            <a:xfrm>
              <a:off x="2263687" y="3424618"/>
              <a:ext cx="0" cy="384209"/>
            </a:xfrm>
            <a:prstGeom prst="straightConnector1">
              <a:avLst/>
            </a:prstGeom>
            <a:ln>
              <a:solidFill>
                <a:srgbClr val="00B0F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ectangle 130"/>
            <p:cNvSpPr/>
            <p:nvPr/>
          </p:nvSpPr>
          <p:spPr>
            <a:xfrm>
              <a:off x="8389457" y="1232024"/>
              <a:ext cx="415499" cy="124649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lnSpc>
                  <a:spcPts val="3000"/>
                </a:lnSpc>
              </a:pPr>
              <a:r>
                <a:rPr lang="en-US" sz="2000" b="1" i="1" spc="50">
                  <a:ln w="11430">
                    <a:solidFill>
                      <a:srgbClr val="FF0000"/>
                    </a:solidFill>
                  </a:ln>
                  <a:solidFill>
                    <a:srgbClr val="66FF33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C</a:t>
              </a:r>
            </a:p>
            <a:p>
              <a:pPr algn="ctr">
                <a:lnSpc>
                  <a:spcPts val="3000"/>
                </a:lnSpc>
              </a:pPr>
              <a:r>
                <a:rPr lang="en-US" sz="2000" b="1" i="1" spc="50">
                  <a:ln w="11430">
                    <a:solidFill>
                      <a:srgbClr val="FF0000"/>
                    </a:solidFill>
                  </a:ln>
                  <a:solidFill>
                    <a:srgbClr val="66FF33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I</a:t>
              </a:r>
              <a:br>
                <a:rPr lang="en-US" sz="2000" b="1" i="1" spc="50">
                  <a:ln w="11430">
                    <a:solidFill>
                      <a:srgbClr val="FF0000"/>
                    </a:solidFill>
                  </a:ln>
                  <a:solidFill>
                    <a:srgbClr val="66FF33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</a:br>
              <a:r>
                <a:rPr lang="en-US" sz="2000" b="1" i="1" spc="50">
                  <a:ln w="11430">
                    <a:solidFill>
                      <a:srgbClr val="FF0000"/>
                    </a:solidFill>
                  </a:ln>
                  <a:solidFill>
                    <a:srgbClr val="66FF33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M</a:t>
              </a:r>
            </a:p>
          </p:txBody>
        </p:sp>
        <p:cxnSp>
          <p:nvCxnSpPr>
            <p:cNvPr id="133" name="Conector recto de flecha 46"/>
            <p:cNvCxnSpPr/>
            <p:nvPr/>
          </p:nvCxnSpPr>
          <p:spPr>
            <a:xfrm>
              <a:off x="5059736" y="2123245"/>
              <a:ext cx="2174963" cy="0"/>
            </a:xfrm>
            <a:prstGeom prst="straightConnector1">
              <a:avLst/>
            </a:prstGeom>
            <a:ln w="38100">
              <a:solidFill>
                <a:srgbClr val="66FF33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Flowchart: Sort 134"/>
            <p:cNvSpPr/>
            <p:nvPr/>
          </p:nvSpPr>
          <p:spPr>
            <a:xfrm>
              <a:off x="4362748" y="3958484"/>
              <a:ext cx="194915" cy="298609"/>
            </a:xfrm>
            <a:prstGeom prst="flowChartSo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36" name="Heart 135"/>
            <p:cNvSpPr/>
            <p:nvPr/>
          </p:nvSpPr>
          <p:spPr>
            <a:xfrm>
              <a:off x="4526563" y="4227895"/>
              <a:ext cx="288909" cy="161003"/>
            </a:xfrm>
            <a:prstGeom prst="hear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37" name="Sun 136"/>
            <p:cNvSpPr/>
            <p:nvPr/>
          </p:nvSpPr>
          <p:spPr>
            <a:xfrm>
              <a:off x="4557662" y="3850235"/>
              <a:ext cx="374819" cy="316099"/>
            </a:xfrm>
            <a:prstGeom prst="su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38" name="Flowchart: Sort 137"/>
            <p:cNvSpPr/>
            <p:nvPr/>
          </p:nvSpPr>
          <p:spPr>
            <a:xfrm>
              <a:off x="3405307" y="3958484"/>
              <a:ext cx="194915" cy="298609"/>
            </a:xfrm>
            <a:prstGeom prst="flowChartSo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39" name="Heart 138"/>
            <p:cNvSpPr/>
            <p:nvPr/>
          </p:nvSpPr>
          <p:spPr>
            <a:xfrm>
              <a:off x="3569122" y="4227895"/>
              <a:ext cx="288909" cy="161003"/>
            </a:xfrm>
            <a:prstGeom prst="hear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40" name="Sun 139"/>
            <p:cNvSpPr/>
            <p:nvPr/>
          </p:nvSpPr>
          <p:spPr>
            <a:xfrm>
              <a:off x="3600221" y="3850235"/>
              <a:ext cx="374819" cy="316099"/>
            </a:xfrm>
            <a:prstGeom prst="su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41" name="Flowchart: Sort 140"/>
            <p:cNvSpPr/>
            <p:nvPr/>
          </p:nvSpPr>
          <p:spPr>
            <a:xfrm>
              <a:off x="2613549" y="3958484"/>
              <a:ext cx="194915" cy="298609"/>
            </a:xfrm>
            <a:prstGeom prst="flowChartSo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42" name="Heart 141"/>
            <p:cNvSpPr/>
            <p:nvPr/>
          </p:nvSpPr>
          <p:spPr>
            <a:xfrm>
              <a:off x="2777364" y="4227895"/>
              <a:ext cx="288909" cy="161003"/>
            </a:xfrm>
            <a:prstGeom prst="hear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43" name="Sun 142"/>
            <p:cNvSpPr/>
            <p:nvPr/>
          </p:nvSpPr>
          <p:spPr>
            <a:xfrm>
              <a:off x="2808463" y="3850235"/>
              <a:ext cx="374819" cy="316099"/>
            </a:xfrm>
            <a:prstGeom prst="su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2645462" y="3600135"/>
              <a:ext cx="519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smtClean="0"/>
                <a:t>WiFi</a:t>
              </a:r>
              <a:endParaRPr lang="en-GB" sz="1400" b="1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3286143" y="3600135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/>
                <a:t>5</a:t>
              </a:r>
              <a:r>
                <a:rPr lang="de-DE" sz="1400" b="1" smtClean="0"/>
                <a:t>G</a:t>
              </a:r>
              <a:endParaRPr lang="en-GB" sz="1400" b="1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018473" y="3600135"/>
              <a:ext cx="7389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smtClean="0"/>
                <a:t>LPWAN</a:t>
              </a:r>
              <a:endParaRPr lang="en-GB" sz="1400" b="1"/>
            </a:p>
          </p:txBody>
        </p:sp>
      </p:grpSp>
      <p:pic>
        <p:nvPicPr>
          <p:cNvPr id="73" name="Picture 7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61" y="4677207"/>
            <a:ext cx="969818" cy="1131681"/>
          </a:xfrm>
          <a:prstGeom prst="rect">
            <a:avLst/>
          </a:prstGeom>
        </p:spPr>
      </p:pic>
      <p:sp>
        <p:nvSpPr>
          <p:cNvPr id="8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31800" y="6658461"/>
            <a:ext cx="5210175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© ETSI 2017. All rights reserved</a:t>
            </a: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297938" y="4186334"/>
            <a:ext cx="28460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smtClean="0"/>
              <a:t>information-centric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/>
              <a:t>joining verticals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smtClean="0"/>
              <a:t>interoperable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smtClean="0"/>
              <a:t>replicable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b="1" smtClean="0"/>
              <a:t>improving </a:t>
            </a:r>
            <a:r>
              <a:rPr lang="de-DE" sz="2000" b="1"/>
              <a:t/>
            </a:r>
            <a:br>
              <a:rPr lang="de-DE" sz="2000" b="1"/>
            </a:br>
            <a:r>
              <a:rPr lang="de-DE" sz="2000" b="1" smtClean="0"/>
              <a:t>regulatory</a:t>
            </a:r>
            <a:br>
              <a:rPr lang="de-DE" sz="2000" b="1" smtClean="0"/>
            </a:br>
            <a:r>
              <a:rPr lang="de-DE" sz="2000" b="1" smtClean="0"/>
              <a:t>compliance</a:t>
            </a:r>
            <a:br>
              <a:rPr lang="de-DE" sz="2000" b="1" smtClean="0"/>
            </a:br>
            <a:r>
              <a:rPr lang="de-DE" sz="2000" b="1" smtClean="0"/>
              <a:t>for GDPR</a:t>
            </a:r>
            <a:endParaRPr lang="en-GB" sz="2000" b="1"/>
          </a:p>
        </p:txBody>
      </p:sp>
      <p:sp>
        <p:nvSpPr>
          <p:cNvPr id="7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62950" y="6508298"/>
            <a:ext cx="688521" cy="365125"/>
          </a:xfrm>
        </p:spPr>
        <p:txBody>
          <a:bodyPr/>
          <a:lstStyle>
            <a:lvl1pPr algn="r">
              <a:defRPr sz="2800" b="1">
                <a:solidFill>
                  <a:schemeClr val="tx1"/>
                </a:solidFill>
              </a:defRPr>
            </a:lvl1pPr>
          </a:lstStyle>
          <a:p>
            <a:fld id="{CAF025E1-5B1D-4B1D-A767-7E2E490F8EE0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2" name="Parallelogram 71"/>
          <p:cNvSpPr/>
          <p:nvPr/>
        </p:nvSpPr>
        <p:spPr>
          <a:xfrm>
            <a:off x="5662839" y="3613454"/>
            <a:ext cx="933903" cy="326571"/>
          </a:xfrm>
          <a:prstGeom prst="parallelogram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00" b="1" i="1">
                <a:solidFill>
                  <a:schemeClr val="tx1"/>
                </a:solidFill>
                <a:latin typeface="Arial" charset="0"/>
                <a:cs typeface="Arial" charset="0"/>
              </a:rPr>
              <a:t>ISG CIM API</a:t>
            </a:r>
            <a:br>
              <a:rPr lang="en-US" sz="1000" b="1" i="1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000" b="1" i="1">
                <a:solidFill>
                  <a:schemeClr val="tx1"/>
                </a:solidFill>
                <a:latin typeface="Arial" charset="0"/>
                <a:cs typeface="Arial" charset="0"/>
              </a:rPr>
              <a:t>[JSON-LD]</a:t>
            </a:r>
          </a:p>
        </p:txBody>
      </p:sp>
      <p:sp>
        <p:nvSpPr>
          <p:cNvPr id="74" name="Parallelogram 73"/>
          <p:cNvSpPr/>
          <p:nvPr/>
        </p:nvSpPr>
        <p:spPr>
          <a:xfrm>
            <a:off x="2819191" y="2304035"/>
            <a:ext cx="933903" cy="326571"/>
          </a:xfrm>
          <a:prstGeom prst="parallelogram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00" b="1" i="1" smtClean="0">
                <a:solidFill>
                  <a:schemeClr val="tx1"/>
                </a:solidFill>
                <a:latin typeface="Arial" charset="0"/>
                <a:cs typeface="Arial" charset="0"/>
              </a:rPr>
              <a:t>ISG CIM API</a:t>
            </a:r>
            <a:r>
              <a:rPr lang="en-US" sz="1000" b="1" i="1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sz="1000" b="1" i="1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000" b="1" i="1">
                <a:solidFill>
                  <a:schemeClr val="tx1"/>
                </a:solidFill>
                <a:latin typeface="Arial" charset="0"/>
                <a:cs typeface="Arial" charset="0"/>
              </a:rPr>
              <a:t>[JSON-LD</a:t>
            </a:r>
            <a:r>
              <a:rPr lang="en-US" sz="1000" b="1" i="1" smtClean="0">
                <a:solidFill>
                  <a:schemeClr val="tx1"/>
                </a:solidFill>
                <a:latin typeface="Arial" charset="0"/>
                <a:cs typeface="Arial" charset="0"/>
              </a:rPr>
              <a:t>]</a:t>
            </a:r>
            <a:endParaRPr lang="en-US" sz="1000" b="1" i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1896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3" y="115199"/>
            <a:ext cx="8784000" cy="942075"/>
          </a:xfrm>
        </p:spPr>
        <p:txBody>
          <a:bodyPr/>
          <a:lstStyle/>
          <a:p>
            <a:r>
              <a:rPr lang="de-DE" smtClean="0"/>
              <a:t>Example: two non-IoT databases and one IoT system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smtClean="0"/>
              <a:t>The townhall has records of smart lamp posts in its databases</a:t>
            </a:r>
          </a:p>
          <a:p>
            <a:r>
              <a:rPr lang="de-DE" smtClean="0"/>
              <a:t>The town hall records e.g. that a webcam is attached to a specific lamppost and delivers data about the street traffic density (0.9 means 90% of maximum flow)</a:t>
            </a:r>
          </a:p>
          <a:p>
            <a:r>
              <a:rPr lang="de-DE" smtClean="0"/>
              <a:t>The police department records traffic accidents</a:t>
            </a:r>
          </a:p>
          <a:p>
            <a:r>
              <a:rPr lang="de-DE" smtClean="0"/>
              <a:t>A policeman records that lamppost at position XY was hit by a vehicle</a:t>
            </a:r>
          </a:p>
          <a:p>
            <a:r>
              <a:rPr lang="de-DE" smtClean="0"/>
              <a:t>The townhall can get a notification that a specific lamppost and the data from that lamppost may be affected by the traffic accident (angle of view changed, camera damaged, whatever ...)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381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Police have an accident database,</a:t>
            </a:r>
            <a:br>
              <a:rPr lang="en-US" smtClean="0"/>
            </a:br>
            <a:r>
              <a:rPr lang="en-US" smtClean="0"/>
              <a:t>Townhall has a "street furniture" database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477757" y="1586897"/>
            <a:ext cx="8666243" cy="4513817"/>
            <a:chOff x="477757" y="166907"/>
            <a:chExt cx="8666243" cy="4513817"/>
          </a:xfrm>
        </p:grpSpPr>
        <p:sp>
          <p:nvSpPr>
            <p:cNvPr id="53" name="Cloud Callout 52"/>
            <p:cNvSpPr/>
            <p:nvPr/>
          </p:nvSpPr>
          <p:spPr>
            <a:xfrm>
              <a:off x="7541238" y="166907"/>
              <a:ext cx="1602762" cy="1273792"/>
            </a:xfrm>
            <a:prstGeom prst="cloudCallout">
              <a:avLst>
                <a:gd name="adj1" fmla="val -20833"/>
                <a:gd name="adj2" fmla="val 37076"/>
              </a:avLst>
            </a:prstGeom>
            <a:gradFill flip="none" rotWithShape="1">
              <a:gsLst>
                <a:gs pos="0">
                  <a:srgbClr val="60D687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>
                  <a:solidFill>
                    <a:schemeClr val="tx1"/>
                  </a:solidFill>
                </a:rPr>
                <a:t>Open Data</a:t>
              </a:r>
              <a:endParaRPr lang="en-GB" sz="2000" b="1">
                <a:solidFill>
                  <a:schemeClr val="tx1"/>
                </a:solidFill>
              </a:endParaRPr>
            </a:p>
          </p:txBody>
        </p:sp>
        <p:sp>
          <p:nvSpPr>
            <p:cNvPr id="54" name="Cloud Callout 53"/>
            <p:cNvSpPr/>
            <p:nvPr/>
          </p:nvSpPr>
          <p:spPr>
            <a:xfrm>
              <a:off x="1286592" y="254335"/>
              <a:ext cx="1602762" cy="1273792"/>
            </a:xfrm>
            <a:prstGeom prst="cloudCallout">
              <a:avLst>
                <a:gd name="adj1" fmla="val -20833"/>
                <a:gd name="adj2" fmla="val 37076"/>
              </a:avLst>
            </a:pr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>
                  <a:solidFill>
                    <a:schemeClr val="tx1"/>
                  </a:solidFill>
                </a:rPr>
                <a:t>User Apps</a:t>
              </a:r>
              <a:endParaRPr lang="en-GB" sz="2000" b="1">
                <a:solidFill>
                  <a:schemeClr val="tx1"/>
                </a:solidFill>
              </a:endParaRPr>
            </a:p>
          </p:txBody>
        </p:sp>
        <p:sp>
          <p:nvSpPr>
            <p:cNvPr id="55" name="Cloud Callout 54"/>
            <p:cNvSpPr/>
            <p:nvPr/>
          </p:nvSpPr>
          <p:spPr>
            <a:xfrm>
              <a:off x="4455280" y="3100556"/>
              <a:ext cx="1889880" cy="1580168"/>
            </a:xfrm>
            <a:prstGeom prst="cloudCallout">
              <a:avLst>
                <a:gd name="adj1" fmla="val -20833"/>
                <a:gd name="adj2" fmla="val 37076"/>
              </a:avLst>
            </a:prstGeom>
            <a:gradFill flip="none" rotWithShape="1">
              <a:gsLst>
                <a:gs pos="0">
                  <a:srgbClr val="F79F93"/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>
                  <a:solidFill>
                    <a:schemeClr val="tx1"/>
                  </a:solidFill>
                </a:rPr>
                <a:t>IoT</a:t>
              </a:r>
              <a:endParaRPr lang="en-GB" sz="2000" b="1">
                <a:solidFill>
                  <a:schemeClr val="tx1"/>
                </a:solidFill>
              </a:endParaRPr>
            </a:p>
          </p:txBody>
        </p:sp>
        <p:cxnSp>
          <p:nvCxnSpPr>
            <p:cNvPr id="56" name="Conector recto de flecha 46"/>
            <p:cNvCxnSpPr/>
            <p:nvPr/>
          </p:nvCxnSpPr>
          <p:spPr>
            <a:xfrm>
              <a:off x="2390937" y="1422332"/>
              <a:ext cx="1501532" cy="18367"/>
            </a:xfrm>
            <a:prstGeom prst="straightConnector1">
              <a:avLst/>
            </a:prstGeom>
            <a:ln w="38100">
              <a:solidFill>
                <a:srgbClr val="66FF33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" name="Group 56"/>
            <p:cNvGrpSpPr/>
            <p:nvPr/>
          </p:nvGrpSpPr>
          <p:grpSpPr>
            <a:xfrm>
              <a:off x="2688918" y="2618336"/>
              <a:ext cx="1974153" cy="806280"/>
              <a:chOff x="2827421" y="3350094"/>
              <a:chExt cx="2241949" cy="1085749"/>
            </a:xfrm>
          </p:grpSpPr>
          <p:sp>
            <p:nvSpPr>
              <p:cNvPr id="159" name="Rectángulo redondeado 73"/>
              <p:cNvSpPr/>
              <p:nvPr/>
            </p:nvSpPr>
            <p:spPr>
              <a:xfrm>
                <a:off x="2827421" y="3350094"/>
                <a:ext cx="2241949" cy="1085749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100" dirty="0"/>
              </a:p>
            </p:txBody>
          </p:sp>
          <p:pic>
            <p:nvPicPr>
              <p:cNvPr id="160" name="Imagen 204" descr="oneM2M_Logo_transparent_196x130.png"/>
              <p:cNvPicPr>
                <a:picLocks noChangeAspect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57775" y="3494394"/>
                <a:ext cx="1181240" cy="783475"/>
              </a:xfrm>
              <a:prstGeom prst="rect">
                <a:avLst/>
              </a:prstGeom>
            </p:spPr>
          </p:pic>
        </p:grpSp>
        <p:cxnSp>
          <p:nvCxnSpPr>
            <p:cNvPr id="58" name="Conector recto de flecha 135"/>
            <p:cNvCxnSpPr>
              <a:stCxn id="159" idx="2"/>
            </p:cNvCxnSpPr>
            <p:nvPr/>
          </p:nvCxnSpPr>
          <p:spPr>
            <a:xfrm flipH="1">
              <a:off x="3674133" y="3424618"/>
              <a:ext cx="1860" cy="396421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Forma libre 134"/>
            <p:cNvSpPr/>
            <p:nvPr/>
          </p:nvSpPr>
          <p:spPr>
            <a:xfrm>
              <a:off x="2660010" y="3600135"/>
              <a:ext cx="2031967" cy="220904"/>
            </a:xfrm>
            <a:custGeom>
              <a:avLst/>
              <a:gdLst>
                <a:gd name="connsiteX0" fmla="*/ 0 w 3214455"/>
                <a:gd name="connsiteY0" fmla="*/ 449814 h 449814"/>
                <a:gd name="connsiteX1" fmla="*/ 0 w 3214455"/>
                <a:gd name="connsiteY1" fmla="*/ 26460 h 449814"/>
                <a:gd name="connsiteX2" fmla="*/ 3214455 w 3214455"/>
                <a:gd name="connsiteY2" fmla="*/ 0 h 449814"/>
                <a:gd name="connsiteX3" fmla="*/ 3214455 w 3214455"/>
                <a:gd name="connsiteY3" fmla="*/ 383665 h 449814"/>
                <a:gd name="connsiteX0" fmla="*/ 0 w 3214455"/>
                <a:gd name="connsiteY0" fmla="*/ 449814 h 449814"/>
                <a:gd name="connsiteX1" fmla="*/ 0 w 3214455"/>
                <a:gd name="connsiteY1" fmla="*/ 0 h 449814"/>
                <a:gd name="connsiteX2" fmla="*/ 3214455 w 3214455"/>
                <a:gd name="connsiteY2" fmla="*/ 0 h 449814"/>
                <a:gd name="connsiteX3" fmla="*/ 3214455 w 3214455"/>
                <a:gd name="connsiteY3" fmla="*/ 383665 h 449814"/>
                <a:gd name="connsiteX0" fmla="*/ 0 w 3214455"/>
                <a:gd name="connsiteY0" fmla="*/ 449814 h 449814"/>
                <a:gd name="connsiteX1" fmla="*/ 0 w 3214455"/>
                <a:gd name="connsiteY1" fmla="*/ 0 h 449814"/>
                <a:gd name="connsiteX2" fmla="*/ 3214455 w 3214455"/>
                <a:gd name="connsiteY2" fmla="*/ 0 h 449814"/>
                <a:gd name="connsiteX3" fmla="*/ 3214455 w 3214455"/>
                <a:gd name="connsiteY3" fmla="*/ 432726 h 449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14455" h="449814">
                  <a:moveTo>
                    <a:pt x="0" y="449814"/>
                  </a:moveTo>
                  <a:lnTo>
                    <a:pt x="0" y="0"/>
                  </a:lnTo>
                  <a:lnTo>
                    <a:pt x="3214455" y="0"/>
                  </a:lnTo>
                  <a:lnTo>
                    <a:pt x="3214455" y="432726"/>
                  </a:lnTo>
                </a:path>
              </a:pathLst>
            </a:custGeom>
            <a:ln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sz="1100" dirty="0"/>
            </a:p>
          </p:txBody>
        </p:sp>
        <p:grpSp>
          <p:nvGrpSpPr>
            <p:cNvPr id="62" name="Group 61"/>
            <p:cNvGrpSpPr/>
            <p:nvPr/>
          </p:nvGrpSpPr>
          <p:grpSpPr>
            <a:xfrm>
              <a:off x="1614497" y="2600652"/>
              <a:ext cx="966421" cy="806280"/>
              <a:chOff x="5363646" y="3981666"/>
              <a:chExt cx="1172343" cy="880963"/>
            </a:xfrm>
          </p:grpSpPr>
          <p:sp>
            <p:nvSpPr>
              <p:cNvPr id="157" name="Rectángulo redondeado 73"/>
              <p:cNvSpPr/>
              <p:nvPr/>
            </p:nvSpPr>
            <p:spPr>
              <a:xfrm flipV="1">
                <a:off x="5363646" y="3981666"/>
                <a:ext cx="1172343" cy="880963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100" dirty="0"/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5433337" y="4210636"/>
                <a:ext cx="1032953" cy="4371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 dirty="0"/>
                  <a:t>Information </a:t>
                </a:r>
                <a:br>
                  <a:rPr lang="en-US" sz="1000" b="1" dirty="0"/>
                </a:br>
                <a:r>
                  <a:rPr lang="en-US" sz="1000" b="1" dirty="0"/>
                  <a:t>Systems</a:t>
                </a:r>
              </a:p>
            </p:txBody>
          </p:sp>
        </p:grpSp>
        <p:sp>
          <p:nvSpPr>
            <p:cNvPr id="63" name="Rectángulo redondeado 2"/>
            <p:cNvSpPr/>
            <p:nvPr/>
          </p:nvSpPr>
          <p:spPr>
            <a:xfrm>
              <a:off x="3892472" y="1194891"/>
              <a:ext cx="1167263" cy="1088123"/>
            </a:xfrm>
            <a:prstGeom prst="roundRect">
              <a:avLst>
                <a:gd name="adj" fmla="val 7724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1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47024" y="1321074"/>
              <a:ext cx="898002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 dirty="0"/>
                <a:t>Context </a:t>
              </a:r>
              <a:br>
                <a:rPr lang="en-US" sz="1000" b="1" dirty="0"/>
              </a:br>
              <a:r>
                <a:rPr lang="en-US" sz="1000" b="1" dirty="0"/>
                <a:t>Information </a:t>
              </a:r>
              <a:br>
                <a:rPr lang="en-US" sz="1000" b="1" dirty="0"/>
              </a:br>
              <a:r>
                <a:rPr lang="en-US" sz="1000" b="1" dirty="0"/>
                <a:t>Management</a:t>
              </a:r>
            </a:p>
          </p:txBody>
        </p:sp>
        <p:cxnSp>
          <p:nvCxnSpPr>
            <p:cNvPr id="65" name="Conector recto de flecha 46"/>
            <p:cNvCxnSpPr/>
            <p:nvPr/>
          </p:nvCxnSpPr>
          <p:spPr>
            <a:xfrm>
              <a:off x="2961229" y="2288317"/>
              <a:ext cx="2" cy="31233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/>
            <p:cNvGrpSpPr/>
            <p:nvPr/>
          </p:nvGrpSpPr>
          <p:grpSpPr>
            <a:xfrm>
              <a:off x="7175212" y="1197081"/>
              <a:ext cx="1016707" cy="1091237"/>
              <a:chOff x="6125085" y="450574"/>
              <a:chExt cx="1154625" cy="782565"/>
            </a:xfrm>
          </p:grpSpPr>
          <p:sp>
            <p:nvSpPr>
              <p:cNvPr id="155" name="Rectángulo redondeado 2"/>
              <p:cNvSpPr/>
              <p:nvPr/>
            </p:nvSpPr>
            <p:spPr>
              <a:xfrm>
                <a:off x="6192642" y="450574"/>
                <a:ext cx="1087068" cy="782565"/>
              </a:xfrm>
              <a:prstGeom prst="roundRect">
                <a:avLst>
                  <a:gd name="adj" fmla="val 7724"/>
                </a:avLst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sz="1000" dirty="0"/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6125085" y="533132"/>
                <a:ext cx="1070043" cy="3641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b="1" dirty="0"/>
                  <a:t>Data Publication Platforms</a:t>
                </a: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5763051" y="1178318"/>
              <a:ext cx="1119642" cy="693924"/>
              <a:chOff x="5119280" y="1034386"/>
              <a:chExt cx="1031699" cy="758200"/>
            </a:xfrm>
          </p:grpSpPr>
          <p:sp>
            <p:nvSpPr>
              <p:cNvPr id="153" name="Can 152"/>
              <p:cNvSpPr/>
              <p:nvPr/>
            </p:nvSpPr>
            <p:spPr>
              <a:xfrm>
                <a:off x="5210920" y="1034386"/>
                <a:ext cx="801492" cy="698532"/>
              </a:xfrm>
              <a:prstGeom prst="can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5119280" y="1187273"/>
                <a:ext cx="1031699" cy="605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dirty="0"/>
                  <a:t>Context Information Models</a:t>
                </a:r>
              </a:p>
            </p:txBody>
          </p:sp>
        </p:grpSp>
        <p:sp>
          <p:nvSpPr>
            <p:cNvPr id="69" name="TextBox 68"/>
            <p:cNvSpPr txBox="1"/>
            <p:nvPr/>
          </p:nvSpPr>
          <p:spPr>
            <a:xfrm>
              <a:off x="2979217" y="2316238"/>
              <a:ext cx="41229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err="1"/>
                <a:t>Mca</a:t>
              </a:r>
              <a:endParaRPr lang="en-US" sz="1000" b="1" dirty="0"/>
            </a:p>
          </p:txBody>
        </p:sp>
        <p:grpSp>
          <p:nvGrpSpPr>
            <p:cNvPr id="70" name="Group 69"/>
            <p:cNvGrpSpPr/>
            <p:nvPr/>
          </p:nvGrpSpPr>
          <p:grpSpPr>
            <a:xfrm rot="16200000">
              <a:off x="1792529" y="1688742"/>
              <a:ext cx="930551" cy="257995"/>
              <a:chOff x="1629340" y="1369701"/>
              <a:chExt cx="890224" cy="237730"/>
            </a:xfrm>
          </p:grpSpPr>
          <p:sp>
            <p:nvSpPr>
              <p:cNvPr id="151" name="Rectángulo redondeado 201"/>
              <p:cNvSpPr/>
              <p:nvPr/>
            </p:nvSpPr>
            <p:spPr>
              <a:xfrm flipH="1">
                <a:off x="1629340" y="1369701"/>
                <a:ext cx="890224" cy="237558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" sz="1100"/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1687877" y="1380550"/>
                <a:ext cx="808479" cy="226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 dirty="0"/>
                  <a:t>Applications</a:t>
                </a:r>
              </a:p>
            </p:txBody>
          </p:sp>
        </p:grpSp>
        <p:sp>
          <p:nvSpPr>
            <p:cNvPr id="71" name="Left Brace 70"/>
            <p:cNvSpPr/>
            <p:nvPr/>
          </p:nvSpPr>
          <p:spPr>
            <a:xfrm flipH="1">
              <a:off x="8083356" y="1154132"/>
              <a:ext cx="381945" cy="1199834"/>
            </a:xfrm>
            <a:prstGeom prst="leftBrace">
              <a:avLst>
                <a:gd name="adj1" fmla="val 65405"/>
                <a:gd name="adj2" fmla="val 53732"/>
              </a:avLst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100"/>
            </a:p>
          </p:txBody>
        </p:sp>
        <p:cxnSp>
          <p:nvCxnSpPr>
            <p:cNvPr id="82" name="Conector recto de flecha 46"/>
            <p:cNvCxnSpPr/>
            <p:nvPr/>
          </p:nvCxnSpPr>
          <p:spPr>
            <a:xfrm>
              <a:off x="3111536" y="2133574"/>
              <a:ext cx="780938" cy="9369"/>
            </a:xfrm>
            <a:prstGeom prst="straightConnector1">
              <a:avLst/>
            </a:prstGeom>
            <a:ln w="38100">
              <a:solidFill>
                <a:srgbClr val="66FF33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recto de flecha 46"/>
            <p:cNvCxnSpPr/>
            <p:nvPr/>
          </p:nvCxnSpPr>
          <p:spPr>
            <a:xfrm>
              <a:off x="5059736" y="1487648"/>
              <a:ext cx="802767" cy="10329"/>
            </a:xfrm>
            <a:prstGeom prst="straightConnector1">
              <a:avLst/>
            </a:prstGeom>
            <a:ln w="38100">
              <a:solidFill>
                <a:srgbClr val="66FF33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ector recto de flecha 46"/>
            <p:cNvCxnSpPr/>
            <p:nvPr/>
          </p:nvCxnSpPr>
          <p:spPr>
            <a:xfrm>
              <a:off x="6732315" y="1504564"/>
              <a:ext cx="515512" cy="8295"/>
            </a:xfrm>
            <a:prstGeom prst="straightConnector1">
              <a:avLst/>
            </a:prstGeom>
            <a:ln w="38100">
              <a:solidFill>
                <a:srgbClr val="66FF33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1" name="Group 120"/>
            <p:cNvGrpSpPr/>
            <p:nvPr/>
          </p:nvGrpSpPr>
          <p:grpSpPr>
            <a:xfrm>
              <a:off x="859701" y="1095906"/>
              <a:ext cx="946922" cy="1201300"/>
              <a:chOff x="414639" y="2075489"/>
              <a:chExt cx="872545" cy="715712"/>
            </a:xfrm>
          </p:grpSpPr>
          <p:sp>
            <p:nvSpPr>
              <p:cNvPr id="149" name="Rectángulo redondeado 201"/>
              <p:cNvSpPr/>
              <p:nvPr/>
            </p:nvSpPr>
            <p:spPr>
              <a:xfrm flipH="1">
                <a:off x="414639" y="2075489"/>
                <a:ext cx="872545" cy="715712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" sz="1100"/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468351" y="2110179"/>
                <a:ext cx="731457" cy="6051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/>
                  <a:t>EXAMPLE:</a:t>
                </a:r>
              </a:p>
              <a:p>
                <a:pPr algn="ctr"/>
                <a:endParaRPr lang="en-US" sz="1000" b="1"/>
              </a:p>
              <a:p>
                <a:pPr algn="ctr"/>
                <a:r>
                  <a:rPr lang="en-US" sz="1000" b="1"/>
                  <a:t>Citizen</a:t>
                </a:r>
                <a:br>
                  <a:rPr lang="en-US" sz="1000" b="1"/>
                </a:br>
                <a:r>
                  <a:rPr lang="en-US" sz="1000" b="1"/>
                  <a:t>Complaints</a:t>
                </a:r>
                <a:br>
                  <a:rPr lang="en-US" sz="1000" b="1"/>
                </a:br>
                <a:r>
                  <a:rPr lang="en-US" sz="1000" b="1"/>
                  <a:t>Photo-App</a:t>
                </a:r>
              </a:p>
              <a:p>
                <a:pPr algn="ctr"/>
                <a:r>
                  <a:rPr lang="en-US" sz="1000" b="1"/>
                  <a:t>Application</a:t>
                </a:r>
                <a:endParaRPr lang="en-US" sz="1000" b="1" dirty="0"/>
              </a:p>
            </p:txBody>
          </p:sp>
        </p:grpSp>
        <p:cxnSp>
          <p:nvCxnSpPr>
            <p:cNvPr id="122" name="Conector recto de flecha 46"/>
            <p:cNvCxnSpPr>
              <a:stCxn id="149" idx="2"/>
            </p:cNvCxnSpPr>
            <p:nvPr/>
          </p:nvCxnSpPr>
          <p:spPr>
            <a:xfrm>
              <a:off x="1333162" y="2297206"/>
              <a:ext cx="0" cy="987733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ector recto de flecha 46"/>
            <p:cNvCxnSpPr/>
            <p:nvPr/>
          </p:nvCxnSpPr>
          <p:spPr>
            <a:xfrm>
              <a:off x="1812226" y="1258388"/>
              <a:ext cx="2080244" cy="0"/>
            </a:xfrm>
            <a:prstGeom prst="straightConnector1">
              <a:avLst/>
            </a:prstGeom>
            <a:ln w="38100">
              <a:solidFill>
                <a:srgbClr val="66FF33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4" name="Group 123"/>
            <p:cNvGrpSpPr/>
            <p:nvPr/>
          </p:nvGrpSpPr>
          <p:grpSpPr>
            <a:xfrm rot="16200000">
              <a:off x="2532793" y="1779523"/>
              <a:ext cx="845103" cy="257996"/>
              <a:chOff x="1569954" y="1369701"/>
              <a:chExt cx="1044328" cy="237731"/>
            </a:xfrm>
          </p:grpSpPr>
          <p:sp>
            <p:nvSpPr>
              <p:cNvPr id="147" name="Rectángulo redondeado 201"/>
              <p:cNvSpPr/>
              <p:nvPr/>
            </p:nvSpPr>
            <p:spPr>
              <a:xfrm flipH="1">
                <a:off x="1629340" y="1369701"/>
                <a:ext cx="890224" cy="237558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ES" sz="1100"/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1569954" y="1380551"/>
                <a:ext cx="1044328" cy="226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000" b="1" dirty="0"/>
                  <a:t>Applications</a:t>
                </a:r>
              </a:p>
            </p:txBody>
          </p:sp>
        </p:grpSp>
        <p:cxnSp>
          <p:nvCxnSpPr>
            <p:cNvPr id="125" name="Conector recto de flecha 46"/>
            <p:cNvCxnSpPr/>
            <p:nvPr/>
          </p:nvCxnSpPr>
          <p:spPr>
            <a:xfrm>
              <a:off x="2263687" y="2308392"/>
              <a:ext cx="0" cy="327328"/>
            </a:xfrm>
            <a:prstGeom prst="straightConnector1">
              <a:avLst/>
            </a:prstGeom>
            <a:ln>
              <a:solidFill>
                <a:srgbClr val="FFC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Left Brace 125"/>
            <p:cNvSpPr/>
            <p:nvPr/>
          </p:nvSpPr>
          <p:spPr>
            <a:xfrm>
              <a:off x="477757" y="1156916"/>
              <a:ext cx="381945" cy="1199834"/>
            </a:xfrm>
            <a:prstGeom prst="leftBrace">
              <a:avLst>
                <a:gd name="adj1" fmla="val 65405"/>
                <a:gd name="adj2" fmla="val 53732"/>
              </a:avLst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27" name="Flowchart: Sort 126"/>
            <p:cNvSpPr/>
            <p:nvPr/>
          </p:nvSpPr>
          <p:spPr>
            <a:xfrm>
              <a:off x="1933890" y="3929286"/>
              <a:ext cx="194915" cy="298609"/>
            </a:xfrm>
            <a:prstGeom prst="flowChartSor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28" name="Heart 127"/>
            <p:cNvSpPr/>
            <p:nvPr/>
          </p:nvSpPr>
          <p:spPr>
            <a:xfrm>
              <a:off x="2097705" y="4198697"/>
              <a:ext cx="288909" cy="161003"/>
            </a:xfrm>
            <a:prstGeom prst="heart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29" name="Sun 128"/>
            <p:cNvSpPr/>
            <p:nvPr/>
          </p:nvSpPr>
          <p:spPr>
            <a:xfrm>
              <a:off x="2128804" y="3821037"/>
              <a:ext cx="374819" cy="316099"/>
            </a:xfrm>
            <a:prstGeom prst="su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cxnSp>
          <p:nvCxnSpPr>
            <p:cNvPr id="130" name="Conector recto de flecha 46"/>
            <p:cNvCxnSpPr/>
            <p:nvPr/>
          </p:nvCxnSpPr>
          <p:spPr>
            <a:xfrm>
              <a:off x="2263687" y="3424618"/>
              <a:ext cx="0" cy="384209"/>
            </a:xfrm>
            <a:prstGeom prst="straightConnector1">
              <a:avLst/>
            </a:prstGeom>
            <a:ln>
              <a:solidFill>
                <a:srgbClr val="00B0F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ectangle 130"/>
            <p:cNvSpPr/>
            <p:nvPr/>
          </p:nvSpPr>
          <p:spPr>
            <a:xfrm>
              <a:off x="8389457" y="1232024"/>
              <a:ext cx="415499" cy="124649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lnSpc>
                  <a:spcPts val="3000"/>
                </a:lnSpc>
              </a:pPr>
              <a:r>
                <a:rPr lang="en-US" sz="2000" b="1" i="1" spc="50">
                  <a:ln w="11430">
                    <a:solidFill>
                      <a:srgbClr val="FF0000"/>
                    </a:solidFill>
                  </a:ln>
                  <a:solidFill>
                    <a:srgbClr val="66FF33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C</a:t>
              </a:r>
            </a:p>
            <a:p>
              <a:pPr algn="ctr">
                <a:lnSpc>
                  <a:spcPts val="3000"/>
                </a:lnSpc>
              </a:pPr>
              <a:r>
                <a:rPr lang="en-US" sz="2000" b="1" i="1" spc="50">
                  <a:ln w="11430">
                    <a:solidFill>
                      <a:srgbClr val="FF0000"/>
                    </a:solidFill>
                  </a:ln>
                  <a:solidFill>
                    <a:srgbClr val="66FF33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I</a:t>
              </a:r>
              <a:br>
                <a:rPr lang="en-US" sz="2000" b="1" i="1" spc="50">
                  <a:ln w="11430">
                    <a:solidFill>
                      <a:srgbClr val="FF0000"/>
                    </a:solidFill>
                  </a:ln>
                  <a:solidFill>
                    <a:srgbClr val="66FF33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</a:br>
              <a:r>
                <a:rPr lang="en-US" sz="2000" b="1" i="1" spc="50">
                  <a:ln w="11430">
                    <a:solidFill>
                      <a:srgbClr val="FF0000"/>
                    </a:solidFill>
                  </a:ln>
                  <a:solidFill>
                    <a:srgbClr val="66FF33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</a:rPr>
                <a:t>M</a:t>
              </a:r>
            </a:p>
          </p:txBody>
        </p:sp>
        <p:cxnSp>
          <p:nvCxnSpPr>
            <p:cNvPr id="133" name="Conector recto de flecha 46"/>
            <p:cNvCxnSpPr/>
            <p:nvPr/>
          </p:nvCxnSpPr>
          <p:spPr>
            <a:xfrm>
              <a:off x="5059736" y="2123245"/>
              <a:ext cx="2174963" cy="0"/>
            </a:xfrm>
            <a:prstGeom prst="straightConnector1">
              <a:avLst/>
            </a:prstGeom>
            <a:ln w="38100">
              <a:solidFill>
                <a:srgbClr val="66FF33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Flowchart: Sort 134"/>
            <p:cNvSpPr/>
            <p:nvPr/>
          </p:nvSpPr>
          <p:spPr>
            <a:xfrm>
              <a:off x="4362748" y="3958484"/>
              <a:ext cx="194915" cy="298609"/>
            </a:xfrm>
            <a:prstGeom prst="flowChartSo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36" name="Heart 135"/>
            <p:cNvSpPr/>
            <p:nvPr/>
          </p:nvSpPr>
          <p:spPr>
            <a:xfrm>
              <a:off x="4526563" y="4227895"/>
              <a:ext cx="288909" cy="161003"/>
            </a:xfrm>
            <a:prstGeom prst="hear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37" name="Sun 136"/>
            <p:cNvSpPr/>
            <p:nvPr/>
          </p:nvSpPr>
          <p:spPr>
            <a:xfrm>
              <a:off x="4557662" y="3850235"/>
              <a:ext cx="374819" cy="316099"/>
            </a:xfrm>
            <a:prstGeom prst="su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38" name="Flowchart: Sort 137"/>
            <p:cNvSpPr/>
            <p:nvPr/>
          </p:nvSpPr>
          <p:spPr>
            <a:xfrm>
              <a:off x="3405307" y="3958484"/>
              <a:ext cx="194915" cy="298609"/>
            </a:xfrm>
            <a:prstGeom prst="flowChartSo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39" name="Heart 138"/>
            <p:cNvSpPr/>
            <p:nvPr/>
          </p:nvSpPr>
          <p:spPr>
            <a:xfrm>
              <a:off x="3569122" y="4227895"/>
              <a:ext cx="288909" cy="161003"/>
            </a:xfrm>
            <a:prstGeom prst="hear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40" name="Sun 139"/>
            <p:cNvSpPr/>
            <p:nvPr/>
          </p:nvSpPr>
          <p:spPr>
            <a:xfrm>
              <a:off x="3600221" y="3850235"/>
              <a:ext cx="374819" cy="316099"/>
            </a:xfrm>
            <a:prstGeom prst="su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41" name="Flowchart: Sort 140"/>
            <p:cNvSpPr/>
            <p:nvPr/>
          </p:nvSpPr>
          <p:spPr>
            <a:xfrm>
              <a:off x="2613549" y="3958484"/>
              <a:ext cx="194915" cy="298609"/>
            </a:xfrm>
            <a:prstGeom prst="flowChartSor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42" name="Heart 141"/>
            <p:cNvSpPr/>
            <p:nvPr/>
          </p:nvSpPr>
          <p:spPr>
            <a:xfrm>
              <a:off x="2777364" y="4227895"/>
              <a:ext cx="288909" cy="161003"/>
            </a:xfrm>
            <a:prstGeom prst="hear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43" name="Sun 142"/>
            <p:cNvSpPr/>
            <p:nvPr/>
          </p:nvSpPr>
          <p:spPr>
            <a:xfrm>
              <a:off x="2808463" y="3850235"/>
              <a:ext cx="374819" cy="316099"/>
            </a:xfrm>
            <a:prstGeom prst="sun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/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2645462" y="3600135"/>
              <a:ext cx="519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smtClean="0"/>
                <a:t>WiFi</a:t>
              </a:r>
              <a:endParaRPr lang="en-GB" sz="1400" b="1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3286143" y="3600135"/>
              <a:ext cx="4235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/>
                <a:t>5</a:t>
              </a:r>
              <a:r>
                <a:rPr lang="de-DE" sz="1400" b="1" smtClean="0"/>
                <a:t>G</a:t>
              </a:r>
              <a:endParaRPr lang="en-GB" sz="1400" b="1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018473" y="3600135"/>
              <a:ext cx="73892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b="1" smtClean="0"/>
                <a:t>LPWAN</a:t>
              </a:r>
              <a:endParaRPr lang="en-GB" sz="1400" b="1"/>
            </a:p>
          </p:txBody>
        </p:sp>
      </p:grpSp>
      <p:pic>
        <p:nvPicPr>
          <p:cNvPr id="73" name="Picture 7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61" y="4677207"/>
            <a:ext cx="969818" cy="1131681"/>
          </a:xfrm>
          <a:prstGeom prst="rect">
            <a:avLst/>
          </a:prstGeom>
        </p:spPr>
      </p:pic>
      <p:sp>
        <p:nvSpPr>
          <p:cNvPr id="8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31800" y="6658461"/>
            <a:ext cx="5210175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© ETSI 2017. All rights reserved</a:t>
            </a:r>
            <a:endParaRPr lang="en-US"/>
          </a:p>
        </p:txBody>
      </p:sp>
      <p:sp>
        <p:nvSpPr>
          <p:cNvPr id="7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362950" y="6508298"/>
            <a:ext cx="688521" cy="365125"/>
          </a:xfrm>
        </p:spPr>
        <p:txBody>
          <a:bodyPr/>
          <a:lstStyle>
            <a:lvl1pPr algn="r">
              <a:defRPr sz="2800" b="1">
                <a:solidFill>
                  <a:schemeClr val="tx1"/>
                </a:solidFill>
              </a:defRPr>
            </a:lvl1pPr>
          </a:lstStyle>
          <a:p>
            <a:fld id="{CAF025E1-5B1D-4B1D-A767-7E2E490F8EE0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2" name="Parallelogram 71"/>
          <p:cNvSpPr/>
          <p:nvPr/>
        </p:nvSpPr>
        <p:spPr>
          <a:xfrm>
            <a:off x="5662839" y="3613454"/>
            <a:ext cx="933903" cy="326571"/>
          </a:xfrm>
          <a:prstGeom prst="parallelogram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00" b="1" i="1">
                <a:solidFill>
                  <a:schemeClr val="tx1"/>
                </a:solidFill>
                <a:latin typeface="Arial" charset="0"/>
                <a:cs typeface="Arial" charset="0"/>
              </a:rPr>
              <a:t>ISG CIM API</a:t>
            </a:r>
            <a:br>
              <a:rPr lang="en-US" sz="1000" b="1" i="1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000" b="1" i="1">
                <a:solidFill>
                  <a:schemeClr val="tx1"/>
                </a:solidFill>
                <a:latin typeface="Arial" charset="0"/>
                <a:cs typeface="Arial" charset="0"/>
              </a:rPr>
              <a:t>[JSON-LD]</a:t>
            </a:r>
          </a:p>
        </p:txBody>
      </p:sp>
      <p:sp>
        <p:nvSpPr>
          <p:cNvPr id="74" name="Parallelogram 73"/>
          <p:cNvSpPr/>
          <p:nvPr/>
        </p:nvSpPr>
        <p:spPr>
          <a:xfrm>
            <a:off x="2819191" y="2304035"/>
            <a:ext cx="933903" cy="326571"/>
          </a:xfrm>
          <a:prstGeom prst="parallelogram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1000" b="1" i="1" smtClean="0">
                <a:solidFill>
                  <a:schemeClr val="tx1"/>
                </a:solidFill>
                <a:latin typeface="Arial" charset="0"/>
                <a:cs typeface="Arial" charset="0"/>
              </a:rPr>
              <a:t>ISG CIM API</a:t>
            </a:r>
            <a:r>
              <a:rPr lang="en-US" sz="1000" b="1" i="1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en-US" sz="1000" b="1" i="1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1000" b="1" i="1">
                <a:solidFill>
                  <a:schemeClr val="tx1"/>
                </a:solidFill>
                <a:latin typeface="Arial" charset="0"/>
                <a:cs typeface="Arial" charset="0"/>
              </a:rPr>
              <a:t>[JSON-LD</a:t>
            </a:r>
            <a:r>
              <a:rPr lang="en-US" sz="1000" b="1" i="1" smtClean="0">
                <a:solidFill>
                  <a:schemeClr val="tx1"/>
                </a:solidFill>
                <a:latin typeface="Arial" charset="0"/>
                <a:cs typeface="Arial" charset="0"/>
              </a:rPr>
              <a:t>]</a:t>
            </a:r>
            <a:endParaRPr lang="en-US" sz="1000" b="1" i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201892" y="4160790"/>
            <a:ext cx="743134" cy="2880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0,9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7541238" y="3666020"/>
            <a:ext cx="1328021" cy="39690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location</a:t>
            </a:r>
            <a:endParaRPr lang="en-GB" sz="1400">
              <a:solidFill>
                <a:schemeClr val="tx1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6351066" y="2078783"/>
            <a:ext cx="1401428" cy="464875"/>
            <a:chOff x="3327094" y="3007881"/>
            <a:chExt cx="1401428" cy="464875"/>
          </a:xfrm>
        </p:grpSpPr>
        <p:sp>
          <p:nvSpPr>
            <p:cNvPr id="79" name="Diamond 78"/>
            <p:cNvSpPr/>
            <p:nvPr/>
          </p:nvSpPr>
          <p:spPr>
            <a:xfrm>
              <a:off x="3327094" y="3007881"/>
              <a:ext cx="1401428" cy="464875"/>
            </a:xfrm>
            <a:prstGeom prst="diamond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1200" smtClean="0">
                  <a:solidFill>
                    <a:schemeClr val="tx1"/>
                  </a:solidFill>
                </a:rPr>
                <a:t>inAccident</a:t>
              </a:r>
              <a:endParaRPr lang="en-GB" sz="1400">
                <a:solidFill>
                  <a:schemeClr val="tx1"/>
                </a:solidFill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4440196" y="3091543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Oval 83"/>
            <p:cNvSpPr/>
            <p:nvPr/>
          </p:nvSpPr>
          <p:spPr>
            <a:xfrm>
              <a:off x="4440196" y="332830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3547377" y="332830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Oval 85"/>
            <p:cNvSpPr/>
            <p:nvPr/>
          </p:nvSpPr>
          <p:spPr>
            <a:xfrm>
              <a:off x="3542022" y="3091543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87" name="Picture 86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51066" y="1670989"/>
            <a:ext cx="1266093" cy="633046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945" y="3081953"/>
            <a:ext cx="650830" cy="1129685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110" y="1414694"/>
            <a:ext cx="576956" cy="889341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281" y="4230201"/>
            <a:ext cx="1264351" cy="103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1586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Rectangle 248"/>
          <p:cNvSpPr/>
          <p:nvPr/>
        </p:nvSpPr>
        <p:spPr>
          <a:xfrm>
            <a:off x="3434687" y="6293592"/>
            <a:ext cx="2635048" cy="498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Townhall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ETSI 2017.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768E4-9527-48B3-8234-B19B24F4BD8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28" name="Rectangle 27"/>
          <p:cNvSpPr/>
          <p:nvPr/>
        </p:nvSpPr>
        <p:spPr>
          <a:xfrm>
            <a:off x="4682240" y="3157785"/>
            <a:ext cx="1413760" cy="63265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urn:ISG-CIM:</a:t>
            </a:r>
            <a:br>
              <a:rPr lang="de-DE" sz="1200" smtClean="0">
                <a:solidFill>
                  <a:schemeClr val="tx1"/>
                </a:solidFill>
              </a:rPr>
            </a:br>
            <a:r>
              <a:rPr lang="de-DE" sz="1200" b="1" smtClean="0">
                <a:solidFill>
                  <a:schemeClr val="tx1"/>
                </a:solidFill>
              </a:rPr>
              <a:t>SmartLamppostB</a:t>
            </a:r>
            <a:r>
              <a:rPr lang="de-DE" sz="1200" smtClean="0">
                <a:solidFill>
                  <a:schemeClr val="tx1"/>
                </a:solidFill>
              </a:rPr>
              <a:t>:</a:t>
            </a:r>
            <a:r>
              <a:rPr lang="de-DE" sz="1200" smtClean="0">
                <a:solidFill>
                  <a:schemeClr val="tx1"/>
                </a:solidFill>
              </a:rPr>
              <a:t/>
            </a:r>
            <a:br>
              <a:rPr lang="de-DE" sz="1200" smtClean="0">
                <a:solidFill>
                  <a:schemeClr val="tx1"/>
                </a:solidFill>
              </a:rPr>
            </a:br>
            <a:r>
              <a:rPr lang="de-DE" sz="1200" smtClean="0">
                <a:solidFill>
                  <a:schemeClr val="tx1"/>
                </a:solidFill>
              </a:rPr>
              <a:t>Downtown1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710806" y="3206625"/>
            <a:ext cx="875354" cy="59436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urn:ISG-CIM:</a:t>
            </a:r>
            <a:br>
              <a:rPr lang="de-DE" sz="1200" smtClean="0">
                <a:solidFill>
                  <a:schemeClr val="tx1"/>
                </a:solidFill>
              </a:rPr>
            </a:br>
            <a:r>
              <a:rPr lang="de-DE" sz="1200" b="1" smtClean="0">
                <a:solidFill>
                  <a:schemeClr val="tx1"/>
                </a:solidFill>
              </a:rPr>
              <a:t>Sensor</a:t>
            </a:r>
            <a:r>
              <a:rPr lang="de-DE" sz="120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de-DE" sz="1200" smtClean="0">
                <a:solidFill>
                  <a:schemeClr val="tx1"/>
                </a:solidFill>
              </a:rPr>
              <a:t>Cam1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81" name="Rounded Rectangle 180"/>
          <p:cNvSpPr/>
          <p:nvPr/>
        </p:nvSpPr>
        <p:spPr>
          <a:xfrm>
            <a:off x="4773803" y="1567159"/>
            <a:ext cx="1277351" cy="386594"/>
          </a:xfrm>
          <a:prstGeom prst="roundRect">
            <a:avLst>
              <a:gd name="adj" fmla="val 39334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StreetFurniture</a:t>
            </a:r>
            <a:endParaRPr lang="en-GB" sz="1200">
              <a:solidFill>
                <a:schemeClr val="tx1"/>
              </a:solidFill>
            </a:endParaRPr>
          </a:p>
        </p:txBody>
      </p:sp>
      <p:cxnSp>
        <p:nvCxnSpPr>
          <p:cNvPr id="182" name="Curved Connector 181"/>
          <p:cNvCxnSpPr>
            <a:stCxn id="28" idx="0"/>
            <a:endCxn id="181" idx="2"/>
          </p:cNvCxnSpPr>
          <p:nvPr/>
        </p:nvCxnSpPr>
        <p:spPr>
          <a:xfrm rot="5400000" flipH="1" flipV="1">
            <a:off x="4798783" y="2544090"/>
            <a:ext cx="1204032" cy="23359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ounded Rectangle 186"/>
          <p:cNvSpPr/>
          <p:nvPr/>
        </p:nvSpPr>
        <p:spPr>
          <a:xfrm>
            <a:off x="7684983" y="1567159"/>
            <a:ext cx="927001" cy="386594"/>
          </a:xfrm>
          <a:prstGeom prst="roundRect">
            <a:avLst>
              <a:gd name="adj" fmla="val 39334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Sensor</a:t>
            </a:r>
            <a:endParaRPr lang="en-GB" sz="1200">
              <a:solidFill>
                <a:schemeClr val="tx1"/>
              </a:solidFill>
            </a:endParaRPr>
          </a:p>
        </p:txBody>
      </p:sp>
      <p:cxnSp>
        <p:nvCxnSpPr>
          <p:cNvPr id="197" name="Curved Connector 196"/>
          <p:cNvCxnSpPr>
            <a:stCxn id="100" idx="0"/>
            <a:endCxn id="187" idx="2"/>
          </p:cNvCxnSpPr>
          <p:nvPr/>
        </p:nvCxnSpPr>
        <p:spPr>
          <a:xfrm rot="5400000" flipH="1" flipV="1">
            <a:off x="7522047" y="2580189"/>
            <a:ext cx="1252872" cy="1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/>
          <p:cNvSpPr txBox="1"/>
          <p:nvPr/>
        </p:nvSpPr>
        <p:spPr>
          <a:xfrm>
            <a:off x="5449302" y="1988264"/>
            <a:ext cx="6094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smtClean="0"/>
              <a:t>rdf:type</a:t>
            </a:r>
            <a:endParaRPr lang="en-GB" sz="1000"/>
          </a:p>
        </p:txBody>
      </p:sp>
      <p:sp>
        <p:nvSpPr>
          <p:cNvPr id="216" name="TextBox 215"/>
          <p:cNvSpPr txBox="1"/>
          <p:nvPr/>
        </p:nvSpPr>
        <p:spPr>
          <a:xfrm>
            <a:off x="8197883" y="1988264"/>
            <a:ext cx="6094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smtClean="0"/>
              <a:t>rdf:type</a:t>
            </a:r>
            <a:endParaRPr lang="en-GB" sz="1000"/>
          </a:p>
        </p:txBody>
      </p:sp>
      <p:grpSp>
        <p:nvGrpSpPr>
          <p:cNvPr id="238" name="Group 237"/>
          <p:cNvGrpSpPr/>
          <p:nvPr/>
        </p:nvGrpSpPr>
        <p:grpSpPr>
          <a:xfrm>
            <a:off x="1473691" y="6293592"/>
            <a:ext cx="6132340" cy="498217"/>
            <a:chOff x="-774000" y="5953960"/>
            <a:chExt cx="8226681" cy="668370"/>
          </a:xfrm>
        </p:grpSpPr>
        <p:sp>
          <p:nvSpPr>
            <p:cNvPr id="239" name="Rounded Rectangle 238"/>
            <p:cNvSpPr/>
            <p:nvPr/>
          </p:nvSpPr>
          <p:spPr>
            <a:xfrm>
              <a:off x="-774000" y="6078397"/>
              <a:ext cx="1548000" cy="346476"/>
            </a:xfrm>
            <a:prstGeom prst="roundRect">
              <a:avLst>
                <a:gd name="adj" fmla="val 39334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1000" b="1" smtClean="0">
                  <a:solidFill>
                    <a:schemeClr val="tx1"/>
                  </a:solidFill>
                </a:rPr>
                <a:t>Entity Type</a:t>
              </a:r>
              <a:endParaRPr lang="en-GB" sz="1000" b="1">
                <a:solidFill>
                  <a:schemeClr val="tx1"/>
                </a:solidFill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895670" y="6074244"/>
              <a:ext cx="1548000" cy="346476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1000" b="1" smtClean="0">
                  <a:solidFill>
                    <a:schemeClr val="tx1"/>
                  </a:solidFill>
                </a:rPr>
                <a:t>Entity Instance</a:t>
              </a:r>
              <a:endParaRPr lang="en-GB" sz="1000" b="1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5904681" y="6181912"/>
              <a:ext cx="1548000" cy="2520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1000" b="1" smtClean="0">
                  <a:solidFill>
                    <a:schemeClr val="tx1"/>
                  </a:solidFill>
                </a:rPr>
                <a:t>Value</a:t>
              </a:r>
              <a:endParaRPr lang="en-GB" sz="1000" b="1">
                <a:solidFill>
                  <a:schemeClr val="tx1"/>
                </a:solidFill>
              </a:endParaRPr>
            </a:p>
          </p:txBody>
        </p:sp>
        <p:grpSp>
          <p:nvGrpSpPr>
            <p:cNvPr id="242" name="Group 241"/>
            <p:cNvGrpSpPr/>
            <p:nvPr/>
          </p:nvGrpSpPr>
          <p:grpSpPr>
            <a:xfrm>
              <a:off x="2565340" y="5953960"/>
              <a:ext cx="1548000" cy="668370"/>
              <a:chOff x="3327094" y="3007881"/>
              <a:chExt cx="1401428" cy="464875"/>
            </a:xfrm>
          </p:grpSpPr>
          <p:sp>
            <p:nvSpPr>
              <p:cNvPr id="244" name="Diamond 243"/>
              <p:cNvSpPr/>
              <p:nvPr/>
            </p:nvSpPr>
            <p:spPr>
              <a:xfrm>
                <a:off x="3327094" y="3007881"/>
                <a:ext cx="1401428" cy="464875"/>
              </a:xfrm>
              <a:prstGeom prst="diamond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de-DE" sz="1000" b="1" smtClean="0">
                    <a:solidFill>
                      <a:schemeClr val="tx1"/>
                    </a:solidFill>
                  </a:rPr>
                  <a:t>Relationship</a:t>
                </a:r>
                <a:br>
                  <a:rPr lang="de-DE" sz="1000" b="1" smtClean="0">
                    <a:solidFill>
                      <a:schemeClr val="tx1"/>
                    </a:solidFill>
                  </a:rPr>
                </a:br>
                <a:r>
                  <a:rPr lang="de-DE" sz="1000" b="1" smtClean="0">
                    <a:solidFill>
                      <a:schemeClr val="tx1"/>
                    </a:solidFill>
                  </a:rPr>
                  <a:t>Statement</a:t>
                </a:r>
                <a:endParaRPr lang="en-GB" sz="10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4440196" y="3091543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4440196" y="332830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/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3547377" y="332830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3542022" y="3091543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/>
              </a:p>
            </p:txBody>
          </p:sp>
        </p:grpSp>
        <p:sp>
          <p:nvSpPr>
            <p:cNvPr id="243" name="Oval 242"/>
            <p:cNvSpPr/>
            <p:nvPr/>
          </p:nvSpPr>
          <p:spPr>
            <a:xfrm>
              <a:off x="4235010" y="6140909"/>
              <a:ext cx="1548000" cy="3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1000" b="1" smtClean="0">
                  <a:solidFill>
                    <a:schemeClr val="tx1"/>
                  </a:solidFill>
                </a:rPr>
                <a:t>Property Statement</a:t>
              </a:r>
              <a:endParaRPr lang="en-GB" sz="1000" b="1">
                <a:solidFill>
                  <a:schemeClr val="tx1"/>
                </a:solidFill>
              </a:endParaRPr>
            </a:p>
          </p:txBody>
        </p:sp>
      </p:grpSp>
      <p:pic>
        <p:nvPicPr>
          <p:cNvPr id="88" name="Picture 8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003" y="3189225"/>
            <a:ext cx="676339" cy="581316"/>
          </a:xfrm>
          <a:prstGeom prst="rect">
            <a:avLst/>
          </a:prstGeom>
        </p:spPr>
      </p:pic>
      <p:grpSp>
        <p:nvGrpSpPr>
          <p:cNvPr id="83" name="Group 82"/>
          <p:cNvGrpSpPr/>
          <p:nvPr/>
        </p:nvGrpSpPr>
        <p:grpSpPr>
          <a:xfrm>
            <a:off x="6309378" y="3247445"/>
            <a:ext cx="1401428" cy="464875"/>
            <a:chOff x="3203336" y="3013654"/>
            <a:chExt cx="1401428" cy="464875"/>
          </a:xfrm>
        </p:grpSpPr>
        <p:sp>
          <p:nvSpPr>
            <p:cNvPr id="84" name="Diamond 83"/>
            <p:cNvSpPr/>
            <p:nvPr/>
          </p:nvSpPr>
          <p:spPr>
            <a:xfrm>
              <a:off x="3203336" y="3013654"/>
              <a:ext cx="1401428" cy="464875"/>
            </a:xfrm>
            <a:prstGeom prst="diamond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1200" smtClean="0">
                  <a:solidFill>
                    <a:schemeClr val="tx1"/>
                  </a:solidFill>
                </a:rPr>
                <a:t>isAttached</a:t>
              </a:r>
              <a:endParaRPr lang="en-GB" sz="1400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4440196" y="3091543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Oval 85"/>
            <p:cNvSpPr/>
            <p:nvPr/>
          </p:nvSpPr>
          <p:spPr>
            <a:xfrm>
              <a:off x="4440196" y="332830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88"/>
            <p:cNvSpPr/>
            <p:nvPr/>
          </p:nvSpPr>
          <p:spPr>
            <a:xfrm>
              <a:off x="3547377" y="332830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Oval 89"/>
            <p:cNvSpPr/>
            <p:nvPr/>
          </p:nvSpPr>
          <p:spPr>
            <a:xfrm>
              <a:off x="3542022" y="3091543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91" name="Curved Connector 90"/>
          <p:cNvCxnSpPr>
            <a:stCxn id="84" idx="1"/>
            <a:endCxn id="28" idx="3"/>
          </p:cNvCxnSpPr>
          <p:nvPr/>
        </p:nvCxnSpPr>
        <p:spPr>
          <a:xfrm rot="10800000">
            <a:off x="6096000" y="3474111"/>
            <a:ext cx="213378" cy="5772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386102" y="2376612"/>
            <a:ext cx="1267554" cy="37736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urn:c3im:</a:t>
            </a:r>
            <a:br>
              <a:rPr lang="de-DE" sz="1200" smtClean="0">
                <a:solidFill>
                  <a:schemeClr val="tx1"/>
                </a:solidFill>
              </a:rPr>
            </a:br>
            <a:r>
              <a:rPr lang="de-DE" sz="1200" b="1" smtClean="0">
                <a:solidFill>
                  <a:schemeClr val="tx1"/>
                </a:solidFill>
              </a:rPr>
              <a:t>Org</a:t>
            </a:r>
            <a:r>
              <a:rPr lang="de-DE" sz="1200" smtClean="0">
                <a:solidFill>
                  <a:schemeClr val="tx1"/>
                </a:solidFill>
              </a:rPr>
              <a:t>:TrafficDept3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6486842" y="1605402"/>
            <a:ext cx="1082100" cy="386594"/>
          </a:xfrm>
          <a:prstGeom prst="roundRect">
            <a:avLst>
              <a:gd name="adj" fmla="val 39334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LegalEntity</a:t>
            </a:r>
            <a:endParaRPr lang="en-GB" sz="1200">
              <a:solidFill>
                <a:schemeClr val="tx1"/>
              </a:solidFill>
            </a:endParaRPr>
          </a:p>
        </p:txBody>
      </p:sp>
      <p:cxnSp>
        <p:nvCxnSpPr>
          <p:cNvPr id="98" name="Curved Connector 97"/>
          <p:cNvCxnSpPr>
            <a:stCxn id="96" idx="0"/>
            <a:endCxn id="97" idx="2"/>
          </p:cNvCxnSpPr>
          <p:nvPr/>
        </p:nvCxnSpPr>
        <p:spPr>
          <a:xfrm rot="5400000" flipH="1" flipV="1">
            <a:off x="6831577" y="2180298"/>
            <a:ext cx="384616" cy="8013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7051007" y="2026507"/>
            <a:ext cx="6094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smtClean="0"/>
              <a:t>rdf:type</a:t>
            </a:r>
            <a:endParaRPr lang="en-GB" sz="1000"/>
          </a:p>
        </p:txBody>
      </p:sp>
      <p:cxnSp>
        <p:nvCxnSpPr>
          <p:cNvPr id="102" name="Curved Connector 101"/>
          <p:cNvCxnSpPr>
            <a:stCxn id="84" idx="0"/>
            <a:endCxn id="96" idx="2"/>
          </p:cNvCxnSpPr>
          <p:nvPr/>
        </p:nvCxnSpPr>
        <p:spPr>
          <a:xfrm rot="5400000" flipH="1" flipV="1">
            <a:off x="6768250" y="2995817"/>
            <a:ext cx="493470" cy="9787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" name="Picture 22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255" y="1988264"/>
            <a:ext cx="827527" cy="2257967"/>
          </a:xfrm>
          <a:prstGeom prst="rect">
            <a:avLst/>
          </a:prstGeom>
        </p:spPr>
      </p:pic>
      <p:pic>
        <p:nvPicPr>
          <p:cNvPr id="228" name="Picture 22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5" y="4246231"/>
            <a:ext cx="1512584" cy="1233151"/>
          </a:xfrm>
          <a:prstGeom prst="rect">
            <a:avLst/>
          </a:prstGeom>
        </p:spPr>
      </p:pic>
      <p:sp>
        <p:nvSpPr>
          <p:cNvPr id="229" name="AutoShape 4" descr="Image result for policem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1" name="Cloud Callout 110"/>
          <p:cNvSpPr/>
          <p:nvPr/>
        </p:nvSpPr>
        <p:spPr>
          <a:xfrm>
            <a:off x="850638" y="5304098"/>
            <a:ext cx="4491308" cy="1487711"/>
          </a:xfrm>
          <a:prstGeom prst="cloudCallout">
            <a:avLst>
              <a:gd name="adj1" fmla="val 71512"/>
              <a:gd name="adj2" fmla="val 50342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rgbClr val="0070C0"/>
                </a:solidFill>
              </a:rPr>
              <a:t>The townhall database has locations and functions of its</a:t>
            </a:r>
            <a:br>
              <a:rPr lang="de-DE" b="1" smtClean="0">
                <a:solidFill>
                  <a:srgbClr val="0070C0"/>
                </a:solidFill>
              </a:rPr>
            </a:br>
            <a:r>
              <a:rPr lang="de-DE" b="1" smtClean="0">
                <a:solidFill>
                  <a:srgbClr val="0070C0"/>
                </a:solidFill>
              </a:rPr>
              <a:t> smart lamp posts</a:t>
            </a:r>
            <a:endParaRPr lang="en-GB" b="1">
              <a:solidFill>
                <a:srgbClr val="0070C0"/>
              </a:solidFill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4716745" y="4400374"/>
            <a:ext cx="1328021" cy="39690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trafficFluidity</a:t>
            </a:r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3454589" y="4386090"/>
            <a:ext cx="816207" cy="39690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accuracy</a:t>
            </a:r>
            <a:endParaRPr lang="en-GB" sz="1400">
              <a:solidFill>
                <a:schemeClr val="tx1"/>
              </a:solidFill>
            </a:endParaRPr>
          </a:p>
        </p:txBody>
      </p:sp>
      <p:cxnSp>
        <p:nvCxnSpPr>
          <p:cNvPr id="116" name="Curved Connector 115"/>
          <p:cNvCxnSpPr>
            <a:stCxn id="112" idx="0"/>
          </p:cNvCxnSpPr>
          <p:nvPr/>
        </p:nvCxnSpPr>
        <p:spPr>
          <a:xfrm rot="5400000" flipH="1" flipV="1">
            <a:off x="5079969" y="4091223"/>
            <a:ext cx="609938" cy="836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urved Connector 116"/>
          <p:cNvCxnSpPr>
            <a:stCxn id="113" idx="6"/>
          </p:cNvCxnSpPr>
          <p:nvPr/>
        </p:nvCxnSpPr>
        <p:spPr>
          <a:xfrm>
            <a:off x="4270796" y="4584544"/>
            <a:ext cx="474524" cy="1428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19"/>
          <p:cNvSpPr/>
          <p:nvPr/>
        </p:nvSpPr>
        <p:spPr>
          <a:xfrm>
            <a:off x="1903621" y="4393232"/>
            <a:ext cx="1328021" cy="39690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location</a:t>
            </a:r>
            <a:endParaRPr lang="en-GB" sz="1400">
              <a:solidFill>
                <a:schemeClr val="tx1"/>
              </a:solidFill>
            </a:endParaRPr>
          </a:p>
        </p:txBody>
      </p:sp>
      <p:cxnSp>
        <p:nvCxnSpPr>
          <p:cNvPr id="121" name="Curved Connector 120"/>
          <p:cNvCxnSpPr>
            <a:stCxn id="120" idx="0"/>
            <a:endCxn id="28" idx="2"/>
          </p:cNvCxnSpPr>
          <p:nvPr/>
        </p:nvCxnSpPr>
        <p:spPr>
          <a:xfrm rot="5400000" flipH="1" flipV="1">
            <a:off x="3676978" y="2681090"/>
            <a:ext cx="602796" cy="2821488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ectangle 124"/>
          <p:cNvSpPr/>
          <p:nvPr/>
        </p:nvSpPr>
        <p:spPr>
          <a:xfrm>
            <a:off x="5010899" y="5323601"/>
            <a:ext cx="743134" cy="2880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0,9</a:t>
            </a:r>
            <a:endParaRPr lang="en-GB" sz="1200">
              <a:solidFill>
                <a:schemeClr val="tx1"/>
              </a:solidFill>
            </a:endParaRPr>
          </a:p>
        </p:txBody>
      </p:sp>
      <p:cxnSp>
        <p:nvCxnSpPr>
          <p:cNvPr id="126" name="Curved Connector 125"/>
          <p:cNvCxnSpPr>
            <a:stCxn id="112" idx="4"/>
            <a:endCxn id="125" idx="0"/>
          </p:cNvCxnSpPr>
          <p:nvPr/>
        </p:nvCxnSpPr>
        <p:spPr>
          <a:xfrm rot="16200000" flipH="1">
            <a:off x="5118452" y="5059586"/>
            <a:ext cx="526319" cy="171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Cloud Callout 126"/>
          <p:cNvSpPr/>
          <p:nvPr/>
        </p:nvSpPr>
        <p:spPr>
          <a:xfrm>
            <a:off x="5967721" y="5304098"/>
            <a:ext cx="3248471" cy="1487711"/>
          </a:xfrm>
          <a:prstGeom prst="cloudCallout">
            <a:avLst>
              <a:gd name="adj1" fmla="val -52224"/>
              <a:gd name="adj2" fmla="val -4889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rgbClr val="0070C0"/>
                </a:solidFill>
              </a:rPr>
              <a:t>oneM2M could offer the</a:t>
            </a:r>
            <a:br>
              <a:rPr lang="de-DE" b="1" smtClean="0">
                <a:solidFill>
                  <a:srgbClr val="0070C0"/>
                </a:solidFill>
              </a:rPr>
            </a:br>
            <a:r>
              <a:rPr lang="de-DE" b="1" smtClean="0">
                <a:solidFill>
                  <a:srgbClr val="0070C0"/>
                </a:solidFill>
              </a:rPr>
              <a:t>resource of the Lamppost ouputs</a:t>
            </a:r>
            <a:endParaRPr lang="en-GB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1230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Rectangle 248"/>
          <p:cNvSpPr/>
          <p:nvPr/>
        </p:nvSpPr>
        <p:spPr>
          <a:xfrm>
            <a:off x="3434687" y="6293592"/>
            <a:ext cx="2635048" cy="498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Police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ETSI 2017.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768E4-9527-48B3-8234-B19B24F4BD8F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2" name="Rounded Rectangle 11"/>
          <p:cNvSpPr/>
          <p:nvPr/>
        </p:nvSpPr>
        <p:spPr>
          <a:xfrm>
            <a:off x="417687" y="1567159"/>
            <a:ext cx="1082100" cy="386594"/>
          </a:xfrm>
          <a:prstGeom prst="roundRect">
            <a:avLst>
              <a:gd name="adj" fmla="val 39334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Vehicle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203" y="3192853"/>
            <a:ext cx="959215" cy="53819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urn:ISG-CIM:</a:t>
            </a:r>
            <a:br>
              <a:rPr lang="de-DE" sz="1200" smtClean="0">
                <a:solidFill>
                  <a:schemeClr val="tx1"/>
                </a:solidFill>
              </a:rPr>
            </a:br>
            <a:r>
              <a:rPr lang="de-DE" sz="1200" b="1" smtClean="0">
                <a:solidFill>
                  <a:schemeClr val="tx1"/>
                </a:solidFill>
              </a:rPr>
              <a:t>Vehicle</a:t>
            </a:r>
            <a:r>
              <a:rPr lang="de-DE" sz="1200" smtClean="0">
                <a:solidFill>
                  <a:schemeClr val="tx1"/>
                </a:solidFill>
              </a:rPr>
              <a:t>:</a:t>
            </a:r>
            <a:br>
              <a:rPr lang="de-DE" sz="1200" smtClean="0">
                <a:solidFill>
                  <a:schemeClr val="tx1"/>
                </a:solidFill>
              </a:rPr>
            </a:br>
            <a:r>
              <a:rPr lang="de-DE" sz="1200" smtClean="0">
                <a:solidFill>
                  <a:schemeClr val="tx1"/>
                </a:solidFill>
              </a:rPr>
              <a:t>A4567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96391" y="4324872"/>
            <a:ext cx="1328021" cy="39690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tonnage</a:t>
            </a:r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5727" y="5316129"/>
            <a:ext cx="1013793" cy="2880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"2.1"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813704" y="4345649"/>
            <a:ext cx="1328021" cy="39690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eventTime</a:t>
            </a:r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97488" y="5316128"/>
            <a:ext cx="1558680" cy="2880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2017-07-29T12:00:00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59121" y="2338369"/>
            <a:ext cx="1113591" cy="37736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urn:c3im:</a:t>
            </a:r>
            <a:br>
              <a:rPr lang="de-DE" sz="1200" smtClean="0">
                <a:solidFill>
                  <a:schemeClr val="tx1"/>
                </a:solidFill>
              </a:rPr>
            </a:br>
            <a:r>
              <a:rPr lang="de-DE" sz="1200" b="1" smtClean="0">
                <a:solidFill>
                  <a:schemeClr val="tx1"/>
                </a:solidFill>
              </a:rPr>
              <a:t>Org</a:t>
            </a:r>
            <a:r>
              <a:rPr lang="de-DE" sz="1200" smtClean="0">
                <a:solidFill>
                  <a:schemeClr val="tx1"/>
                </a:solidFill>
              </a:rPr>
              <a:t>:Officer123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474136" y="1567159"/>
            <a:ext cx="1082100" cy="386594"/>
          </a:xfrm>
          <a:prstGeom prst="roundRect">
            <a:avLst>
              <a:gd name="adj" fmla="val 39334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LegalEntity</a:t>
            </a:r>
            <a:endParaRPr lang="en-GB" sz="1200">
              <a:solidFill>
                <a:schemeClr val="tx1"/>
              </a:solidFill>
            </a:endParaRPr>
          </a:p>
        </p:txBody>
      </p:sp>
      <p:cxnSp>
        <p:nvCxnSpPr>
          <p:cNvPr id="6" name="Curved Connector 5"/>
          <p:cNvCxnSpPr>
            <a:stCxn id="13" idx="0"/>
            <a:endCxn id="12" idx="2"/>
          </p:cNvCxnSpPr>
          <p:nvPr/>
        </p:nvCxnSpPr>
        <p:spPr>
          <a:xfrm rot="5400000" flipH="1" flipV="1">
            <a:off x="335724" y="2569840"/>
            <a:ext cx="1239100" cy="6926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14" idx="4"/>
            <a:endCxn id="17" idx="0"/>
          </p:cNvCxnSpPr>
          <p:nvPr/>
        </p:nvCxnSpPr>
        <p:spPr>
          <a:xfrm rot="16200000" flipH="1">
            <a:off x="664339" y="5017843"/>
            <a:ext cx="594349" cy="2222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3" idx="3"/>
            <a:endCxn id="16" idx="1"/>
          </p:cNvCxnSpPr>
          <p:nvPr/>
        </p:nvCxnSpPr>
        <p:spPr>
          <a:xfrm>
            <a:off x="1431418" y="3461952"/>
            <a:ext cx="354860" cy="159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23" idx="0"/>
            <a:endCxn id="16" idx="2"/>
          </p:cNvCxnSpPr>
          <p:nvPr/>
        </p:nvCxnSpPr>
        <p:spPr>
          <a:xfrm rot="5400000" flipH="1" flipV="1">
            <a:off x="2157521" y="4016179"/>
            <a:ext cx="649665" cy="9277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>
            <a:stCxn id="16" idx="0"/>
            <a:endCxn id="154" idx="2"/>
          </p:cNvCxnSpPr>
          <p:nvPr/>
        </p:nvCxnSpPr>
        <p:spPr>
          <a:xfrm rot="5400000" flipH="1" flipV="1">
            <a:off x="2248522" y="2989205"/>
            <a:ext cx="480375" cy="343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stCxn id="23" idx="4"/>
            <a:endCxn id="24" idx="0"/>
          </p:cNvCxnSpPr>
          <p:nvPr/>
        </p:nvCxnSpPr>
        <p:spPr>
          <a:xfrm rot="5400000">
            <a:off x="2190487" y="5028899"/>
            <a:ext cx="573571" cy="887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stCxn id="154" idx="3"/>
            <a:endCxn id="27" idx="1"/>
          </p:cNvCxnSpPr>
          <p:nvPr/>
        </p:nvCxnSpPr>
        <p:spPr>
          <a:xfrm>
            <a:off x="3191141" y="2518297"/>
            <a:ext cx="267980" cy="875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27" idx="0"/>
            <a:endCxn id="35" idx="2"/>
          </p:cNvCxnSpPr>
          <p:nvPr/>
        </p:nvCxnSpPr>
        <p:spPr>
          <a:xfrm rot="16200000" flipV="1">
            <a:off x="3823244" y="2145695"/>
            <a:ext cx="384616" cy="731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" name="Group 148"/>
          <p:cNvGrpSpPr/>
          <p:nvPr/>
        </p:nvGrpSpPr>
        <p:grpSpPr>
          <a:xfrm>
            <a:off x="1786278" y="3231109"/>
            <a:ext cx="1401428" cy="464875"/>
            <a:chOff x="3327094" y="3007881"/>
            <a:chExt cx="1401428" cy="464875"/>
          </a:xfrm>
        </p:grpSpPr>
        <p:sp>
          <p:nvSpPr>
            <p:cNvPr id="16" name="Diamond 15"/>
            <p:cNvSpPr/>
            <p:nvPr/>
          </p:nvSpPr>
          <p:spPr>
            <a:xfrm>
              <a:off x="3327094" y="3007881"/>
              <a:ext cx="1401428" cy="464875"/>
            </a:xfrm>
            <a:prstGeom prst="diamond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1200" smtClean="0">
                  <a:solidFill>
                    <a:schemeClr val="tx1"/>
                  </a:solidFill>
                </a:rPr>
                <a:t>inAccident</a:t>
              </a:r>
              <a:endParaRPr lang="en-GB" sz="1400">
                <a:solidFill>
                  <a:schemeClr val="tx1"/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4440196" y="3091543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Oval 145"/>
            <p:cNvSpPr/>
            <p:nvPr/>
          </p:nvSpPr>
          <p:spPr>
            <a:xfrm>
              <a:off x="4440196" y="332830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Oval 146"/>
            <p:cNvSpPr/>
            <p:nvPr/>
          </p:nvSpPr>
          <p:spPr>
            <a:xfrm>
              <a:off x="3547377" y="332830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Oval 147"/>
            <p:cNvSpPr/>
            <p:nvPr/>
          </p:nvSpPr>
          <p:spPr>
            <a:xfrm>
              <a:off x="3542022" y="3091543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789713" y="2285859"/>
            <a:ext cx="1401428" cy="464875"/>
            <a:chOff x="3327094" y="3007881"/>
            <a:chExt cx="1401428" cy="464875"/>
          </a:xfrm>
        </p:grpSpPr>
        <p:sp>
          <p:nvSpPr>
            <p:cNvPr id="154" name="Diamond 153"/>
            <p:cNvSpPr/>
            <p:nvPr/>
          </p:nvSpPr>
          <p:spPr>
            <a:xfrm>
              <a:off x="3327094" y="3007881"/>
              <a:ext cx="1401428" cy="464875"/>
            </a:xfrm>
            <a:prstGeom prst="diamond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1200" smtClean="0">
                  <a:solidFill>
                    <a:schemeClr val="tx1"/>
                  </a:solidFill>
                </a:rPr>
                <a:t>reportedBy</a:t>
              </a:r>
              <a:endParaRPr lang="en-GB" sz="1400">
                <a:solidFill>
                  <a:schemeClr val="tx1"/>
                </a:solidFill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>
              <a:off x="4440196" y="3091543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Oval 155"/>
            <p:cNvSpPr/>
            <p:nvPr/>
          </p:nvSpPr>
          <p:spPr>
            <a:xfrm>
              <a:off x="4440196" y="332830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Oval 156"/>
            <p:cNvSpPr/>
            <p:nvPr/>
          </p:nvSpPr>
          <p:spPr>
            <a:xfrm>
              <a:off x="3547377" y="332830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Oval 157"/>
            <p:cNvSpPr/>
            <p:nvPr/>
          </p:nvSpPr>
          <p:spPr>
            <a:xfrm>
              <a:off x="3542022" y="3091543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3" name="TextBox 172"/>
          <p:cNvSpPr txBox="1"/>
          <p:nvPr/>
        </p:nvSpPr>
        <p:spPr>
          <a:xfrm>
            <a:off x="1018142" y="1988264"/>
            <a:ext cx="6094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smtClean="0"/>
              <a:t>rdf:type</a:t>
            </a:r>
            <a:endParaRPr lang="en-GB" sz="1000"/>
          </a:p>
        </p:txBody>
      </p:sp>
      <p:sp>
        <p:nvSpPr>
          <p:cNvPr id="178" name="TextBox 177"/>
          <p:cNvSpPr txBox="1"/>
          <p:nvPr/>
        </p:nvSpPr>
        <p:spPr>
          <a:xfrm>
            <a:off x="4038301" y="1988264"/>
            <a:ext cx="6094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smtClean="0"/>
              <a:t>rdf:type</a:t>
            </a:r>
            <a:endParaRPr lang="en-GB" sz="1000"/>
          </a:p>
        </p:txBody>
      </p:sp>
      <p:grpSp>
        <p:nvGrpSpPr>
          <p:cNvPr id="238" name="Group 237"/>
          <p:cNvGrpSpPr/>
          <p:nvPr/>
        </p:nvGrpSpPr>
        <p:grpSpPr>
          <a:xfrm>
            <a:off x="1473691" y="6293592"/>
            <a:ext cx="6132340" cy="498217"/>
            <a:chOff x="-774000" y="5953960"/>
            <a:chExt cx="8226681" cy="668370"/>
          </a:xfrm>
        </p:grpSpPr>
        <p:sp>
          <p:nvSpPr>
            <p:cNvPr id="239" name="Rounded Rectangle 238"/>
            <p:cNvSpPr/>
            <p:nvPr/>
          </p:nvSpPr>
          <p:spPr>
            <a:xfrm>
              <a:off x="-774000" y="6078397"/>
              <a:ext cx="1548000" cy="346476"/>
            </a:xfrm>
            <a:prstGeom prst="roundRect">
              <a:avLst>
                <a:gd name="adj" fmla="val 39334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1000" b="1" smtClean="0">
                  <a:solidFill>
                    <a:schemeClr val="tx1"/>
                  </a:solidFill>
                </a:rPr>
                <a:t>Entity Type</a:t>
              </a:r>
              <a:endParaRPr lang="en-GB" sz="1000" b="1">
                <a:solidFill>
                  <a:schemeClr val="tx1"/>
                </a:solidFill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895670" y="6074244"/>
              <a:ext cx="1548000" cy="346476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1000" b="1" smtClean="0">
                  <a:solidFill>
                    <a:schemeClr val="tx1"/>
                  </a:solidFill>
                </a:rPr>
                <a:t>Entity Instance</a:t>
              </a:r>
              <a:endParaRPr lang="en-GB" sz="1000" b="1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5904681" y="6181912"/>
              <a:ext cx="1548000" cy="2520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1000" b="1" smtClean="0">
                  <a:solidFill>
                    <a:schemeClr val="tx1"/>
                  </a:solidFill>
                </a:rPr>
                <a:t>Value</a:t>
              </a:r>
              <a:endParaRPr lang="en-GB" sz="1000" b="1">
                <a:solidFill>
                  <a:schemeClr val="tx1"/>
                </a:solidFill>
              </a:endParaRPr>
            </a:p>
          </p:txBody>
        </p:sp>
        <p:grpSp>
          <p:nvGrpSpPr>
            <p:cNvPr id="242" name="Group 241"/>
            <p:cNvGrpSpPr/>
            <p:nvPr/>
          </p:nvGrpSpPr>
          <p:grpSpPr>
            <a:xfrm>
              <a:off x="2565340" y="5953960"/>
              <a:ext cx="1548000" cy="668370"/>
              <a:chOff x="3327094" y="3007881"/>
              <a:chExt cx="1401428" cy="464875"/>
            </a:xfrm>
          </p:grpSpPr>
          <p:sp>
            <p:nvSpPr>
              <p:cNvPr id="244" name="Diamond 243"/>
              <p:cNvSpPr/>
              <p:nvPr/>
            </p:nvSpPr>
            <p:spPr>
              <a:xfrm>
                <a:off x="3327094" y="3007881"/>
                <a:ext cx="1401428" cy="464875"/>
              </a:xfrm>
              <a:prstGeom prst="diamond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de-DE" sz="1000" b="1" smtClean="0">
                    <a:solidFill>
                      <a:schemeClr val="tx1"/>
                    </a:solidFill>
                  </a:rPr>
                  <a:t>Relationship</a:t>
                </a:r>
                <a:br>
                  <a:rPr lang="de-DE" sz="1000" b="1" smtClean="0">
                    <a:solidFill>
                      <a:schemeClr val="tx1"/>
                    </a:solidFill>
                  </a:rPr>
                </a:br>
                <a:r>
                  <a:rPr lang="de-DE" sz="1000" b="1" smtClean="0">
                    <a:solidFill>
                      <a:schemeClr val="tx1"/>
                    </a:solidFill>
                  </a:rPr>
                  <a:t>Statement</a:t>
                </a:r>
                <a:endParaRPr lang="en-GB" sz="10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4440196" y="3091543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4440196" y="332830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/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3547377" y="332830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3542022" y="3091543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/>
              </a:p>
            </p:txBody>
          </p:sp>
        </p:grpSp>
        <p:sp>
          <p:nvSpPr>
            <p:cNvPr id="243" name="Oval 242"/>
            <p:cNvSpPr/>
            <p:nvPr/>
          </p:nvSpPr>
          <p:spPr>
            <a:xfrm>
              <a:off x="4235010" y="6140909"/>
              <a:ext cx="1548000" cy="3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1000" b="1" smtClean="0">
                  <a:solidFill>
                    <a:schemeClr val="tx1"/>
                  </a:solidFill>
                </a:rPr>
                <a:t>Property Statement</a:t>
              </a:r>
              <a:endParaRPr lang="en-GB" sz="10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303" name="Curved Connector 302"/>
          <p:cNvCxnSpPr>
            <a:stCxn id="14" idx="0"/>
            <a:endCxn id="13" idx="2"/>
          </p:cNvCxnSpPr>
          <p:nvPr/>
        </p:nvCxnSpPr>
        <p:spPr>
          <a:xfrm rot="16200000" flipV="1">
            <a:off x="659197" y="4023666"/>
            <a:ext cx="593821" cy="8591"/>
          </a:xfrm>
          <a:prstGeom prst="curvedConnector3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" name="Picture 10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3207" y="2692288"/>
            <a:ext cx="1266093" cy="633046"/>
          </a:xfrm>
          <a:prstGeom prst="rect">
            <a:avLst/>
          </a:prstGeom>
        </p:spPr>
      </p:pic>
      <p:pic>
        <p:nvPicPr>
          <p:cNvPr id="227" name="Picture 22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861" y="2073626"/>
            <a:ext cx="576956" cy="889341"/>
          </a:xfrm>
          <a:prstGeom prst="rect">
            <a:avLst/>
          </a:prstGeom>
        </p:spPr>
      </p:pic>
      <p:sp>
        <p:nvSpPr>
          <p:cNvPr id="229" name="AutoShape 4" descr="Image result for policem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3" name="Cloud Callout 92"/>
          <p:cNvSpPr/>
          <p:nvPr/>
        </p:nvSpPr>
        <p:spPr>
          <a:xfrm>
            <a:off x="4206465" y="4572273"/>
            <a:ext cx="4491308" cy="1487711"/>
          </a:xfrm>
          <a:prstGeom prst="cloudCallout">
            <a:avLst>
              <a:gd name="adj1" fmla="val 71512"/>
              <a:gd name="adj2" fmla="val 50342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smtClean="0">
                <a:solidFill>
                  <a:srgbClr val="0070C0"/>
                </a:solidFill>
              </a:rPr>
              <a:t>The police records there</a:t>
            </a:r>
            <a:br>
              <a:rPr lang="de-DE" b="1" smtClean="0">
                <a:solidFill>
                  <a:srgbClr val="0070C0"/>
                </a:solidFill>
              </a:rPr>
            </a:br>
            <a:r>
              <a:rPr lang="de-DE" b="1" smtClean="0">
                <a:solidFill>
                  <a:srgbClr val="0070C0"/>
                </a:solidFill>
              </a:rPr>
              <a:t>was an accident at a certain time and what was damaged</a:t>
            </a:r>
            <a:endParaRPr lang="en-GB" b="1">
              <a:solidFill>
                <a:srgbClr val="0070C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870539" y="2073626"/>
            <a:ext cx="899734" cy="2146797"/>
            <a:chOff x="5287209" y="2169757"/>
            <a:chExt cx="899734" cy="2146797"/>
          </a:xfrm>
        </p:grpSpPr>
        <p:pic>
          <p:nvPicPr>
            <p:cNvPr id="94" name="Picture 93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0103"/>
            <a:stretch/>
          </p:blipFill>
          <p:spPr>
            <a:xfrm rot="1095446">
              <a:off x="5359416" y="3415699"/>
              <a:ext cx="827527" cy="900855"/>
            </a:xfrm>
            <a:prstGeom prst="rect">
              <a:avLst/>
            </a:prstGeom>
          </p:spPr>
        </p:pic>
        <p:pic>
          <p:nvPicPr>
            <p:cNvPr id="101" name="Picture 100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120"/>
            <a:stretch/>
          </p:blipFill>
          <p:spPr>
            <a:xfrm rot="20494281">
              <a:off x="5287209" y="2169757"/>
              <a:ext cx="827527" cy="1352067"/>
            </a:xfrm>
            <a:prstGeom prst="rect">
              <a:avLst/>
            </a:prstGeom>
          </p:spPr>
        </p:pic>
      </p:grpSp>
      <p:pic>
        <p:nvPicPr>
          <p:cNvPr id="103" name="Picture 102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0"/>
          <a:stretch/>
        </p:blipFill>
        <p:spPr>
          <a:xfrm flipH="1">
            <a:off x="6426895" y="3192853"/>
            <a:ext cx="1929614" cy="1077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3191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Rectangle 248"/>
          <p:cNvSpPr/>
          <p:nvPr/>
        </p:nvSpPr>
        <p:spPr>
          <a:xfrm>
            <a:off x="3434687" y="6293592"/>
            <a:ext cx="2635048" cy="4982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Exchanging the information in an agreed</a:t>
            </a:r>
            <a:br>
              <a:rPr lang="de-DE" smtClean="0"/>
            </a:br>
            <a:r>
              <a:rPr lang="de-DE" smtClean="0"/>
              <a:t>ontology and data model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ETSI 2017.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768E4-9527-48B3-8234-B19B24F4BD8F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2" name="Rounded Rectangle 11"/>
          <p:cNvSpPr/>
          <p:nvPr/>
        </p:nvSpPr>
        <p:spPr>
          <a:xfrm>
            <a:off x="417687" y="1567159"/>
            <a:ext cx="1082100" cy="386594"/>
          </a:xfrm>
          <a:prstGeom prst="roundRect">
            <a:avLst>
              <a:gd name="adj" fmla="val 39334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Vehicle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203" y="3192853"/>
            <a:ext cx="959215" cy="538198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urn:ISG-CIM:</a:t>
            </a:r>
            <a:br>
              <a:rPr lang="de-DE" sz="1200" smtClean="0">
                <a:solidFill>
                  <a:schemeClr val="tx1"/>
                </a:solidFill>
              </a:rPr>
            </a:br>
            <a:r>
              <a:rPr lang="de-DE" sz="1200" b="1" smtClean="0">
                <a:solidFill>
                  <a:schemeClr val="tx1"/>
                </a:solidFill>
              </a:rPr>
              <a:t>Vehicle</a:t>
            </a:r>
            <a:r>
              <a:rPr lang="de-DE" sz="1200" smtClean="0">
                <a:solidFill>
                  <a:schemeClr val="tx1"/>
                </a:solidFill>
              </a:rPr>
              <a:t>:</a:t>
            </a:r>
            <a:br>
              <a:rPr lang="de-DE" sz="1200" smtClean="0">
                <a:solidFill>
                  <a:schemeClr val="tx1"/>
                </a:solidFill>
              </a:rPr>
            </a:br>
            <a:r>
              <a:rPr lang="de-DE" sz="1200" smtClean="0">
                <a:solidFill>
                  <a:schemeClr val="tx1"/>
                </a:solidFill>
              </a:rPr>
              <a:t>A4567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96391" y="4324872"/>
            <a:ext cx="1328021" cy="39690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tonnage</a:t>
            </a:r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5727" y="5316129"/>
            <a:ext cx="1013793" cy="2880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"2.1"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813704" y="4345649"/>
            <a:ext cx="1328021" cy="39690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eventTime</a:t>
            </a:r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97488" y="5316128"/>
            <a:ext cx="1558680" cy="2880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2017-07-29T12:00:00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59121" y="2338369"/>
            <a:ext cx="1113591" cy="37736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urn:c3im:</a:t>
            </a:r>
            <a:br>
              <a:rPr lang="de-DE" sz="1200" smtClean="0">
                <a:solidFill>
                  <a:schemeClr val="tx1"/>
                </a:solidFill>
              </a:rPr>
            </a:br>
            <a:r>
              <a:rPr lang="de-DE" sz="1200" b="1" smtClean="0">
                <a:solidFill>
                  <a:schemeClr val="tx1"/>
                </a:solidFill>
              </a:rPr>
              <a:t>Org</a:t>
            </a:r>
            <a:r>
              <a:rPr lang="de-DE" sz="1200" smtClean="0">
                <a:solidFill>
                  <a:schemeClr val="tx1"/>
                </a:solidFill>
              </a:rPr>
              <a:t>:Officer123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82240" y="3157785"/>
            <a:ext cx="1413760" cy="63265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urn:ISG-CIM:</a:t>
            </a:r>
            <a:br>
              <a:rPr lang="de-DE" sz="1200" smtClean="0">
                <a:solidFill>
                  <a:schemeClr val="tx1"/>
                </a:solidFill>
              </a:rPr>
            </a:br>
            <a:r>
              <a:rPr lang="de-DE" sz="1200" b="1" smtClean="0">
                <a:solidFill>
                  <a:schemeClr val="tx1"/>
                </a:solidFill>
              </a:rPr>
              <a:t>SmartLamppostB</a:t>
            </a:r>
            <a:r>
              <a:rPr lang="de-DE" sz="1200" smtClean="0">
                <a:solidFill>
                  <a:schemeClr val="tx1"/>
                </a:solidFill>
              </a:rPr>
              <a:t>:</a:t>
            </a:r>
            <a:r>
              <a:rPr lang="de-DE" sz="1200" smtClean="0">
                <a:solidFill>
                  <a:schemeClr val="tx1"/>
                </a:solidFill>
              </a:rPr>
              <a:t/>
            </a:r>
            <a:br>
              <a:rPr lang="de-DE" sz="1200" smtClean="0">
                <a:solidFill>
                  <a:schemeClr val="tx1"/>
                </a:solidFill>
              </a:rPr>
            </a:br>
            <a:r>
              <a:rPr lang="de-DE" sz="1200" smtClean="0">
                <a:solidFill>
                  <a:schemeClr val="tx1"/>
                </a:solidFill>
              </a:rPr>
              <a:t>Downtown1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716745" y="4400374"/>
            <a:ext cx="1328021" cy="39690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trafficFluidity</a:t>
            </a:r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3454589" y="4386090"/>
            <a:ext cx="816207" cy="39690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accuracy</a:t>
            </a:r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486480" y="5323601"/>
            <a:ext cx="743134" cy="2880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5%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10899" y="5323601"/>
            <a:ext cx="743134" cy="288000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0,9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474136" y="1567159"/>
            <a:ext cx="1082100" cy="386594"/>
          </a:xfrm>
          <a:prstGeom prst="roundRect">
            <a:avLst>
              <a:gd name="adj" fmla="val 39334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LegalEntity</a:t>
            </a:r>
            <a:endParaRPr lang="en-GB" sz="1200">
              <a:solidFill>
                <a:schemeClr val="tx1"/>
              </a:solidFill>
            </a:endParaRPr>
          </a:p>
        </p:txBody>
      </p:sp>
      <p:cxnSp>
        <p:nvCxnSpPr>
          <p:cNvPr id="6" name="Curved Connector 5"/>
          <p:cNvCxnSpPr>
            <a:stCxn id="13" idx="0"/>
            <a:endCxn id="12" idx="2"/>
          </p:cNvCxnSpPr>
          <p:nvPr/>
        </p:nvCxnSpPr>
        <p:spPr>
          <a:xfrm rot="5400000" flipH="1" flipV="1">
            <a:off x="335724" y="2569840"/>
            <a:ext cx="1239100" cy="6926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14" idx="4"/>
            <a:endCxn id="17" idx="0"/>
          </p:cNvCxnSpPr>
          <p:nvPr/>
        </p:nvCxnSpPr>
        <p:spPr>
          <a:xfrm rot="16200000" flipH="1">
            <a:off x="664339" y="5017843"/>
            <a:ext cx="594349" cy="2222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3" idx="3"/>
            <a:endCxn id="16" idx="1"/>
          </p:cNvCxnSpPr>
          <p:nvPr/>
        </p:nvCxnSpPr>
        <p:spPr>
          <a:xfrm>
            <a:off x="1431418" y="3461952"/>
            <a:ext cx="354860" cy="159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23" idx="0"/>
            <a:endCxn id="16" idx="2"/>
          </p:cNvCxnSpPr>
          <p:nvPr/>
        </p:nvCxnSpPr>
        <p:spPr>
          <a:xfrm rot="5400000" flipH="1" flipV="1">
            <a:off x="2157521" y="4016179"/>
            <a:ext cx="649665" cy="9277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29" idx="0"/>
            <a:endCxn id="28" idx="2"/>
          </p:cNvCxnSpPr>
          <p:nvPr/>
        </p:nvCxnSpPr>
        <p:spPr>
          <a:xfrm rot="5400000" flipH="1" flipV="1">
            <a:off x="5079969" y="4091223"/>
            <a:ext cx="609938" cy="836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30" idx="6"/>
          </p:cNvCxnSpPr>
          <p:nvPr/>
        </p:nvCxnSpPr>
        <p:spPr>
          <a:xfrm>
            <a:off x="4270796" y="4584544"/>
            <a:ext cx="474524" cy="1428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30" idx="4"/>
            <a:endCxn id="33" idx="0"/>
          </p:cNvCxnSpPr>
          <p:nvPr/>
        </p:nvCxnSpPr>
        <p:spPr>
          <a:xfrm rot="5400000">
            <a:off x="3590069" y="5050976"/>
            <a:ext cx="540603" cy="4646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29" idx="4"/>
            <a:endCxn id="34" idx="0"/>
          </p:cNvCxnSpPr>
          <p:nvPr/>
        </p:nvCxnSpPr>
        <p:spPr>
          <a:xfrm rot="16200000" flipH="1">
            <a:off x="5118452" y="5059586"/>
            <a:ext cx="526319" cy="171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>
            <a:stCxn id="16" idx="0"/>
            <a:endCxn id="154" idx="2"/>
          </p:cNvCxnSpPr>
          <p:nvPr/>
        </p:nvCxnSpPr>
        <p:spPr>
          <a:xfrm rot="5400000" flipH="1" flipV="1">
            <a:off x="2248522" y="2989205"/>
            <a:ext cx="480375" cy="3435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stCxn id="23" idx="4"/>
            <a:endCxn id="24" idx="0"/>
          </p:cNvCxnSpPr>
          <p:nvPr/>
        </p:nvCxnSpPr>
        <p:spPr>
          <a:xfrm rot="5400000">
            <a:off x="2190487" y="5028899"/>
            <a:ext cx="573571" cy="887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stCxn id="154" idx="3"/>
            <a:endCxn id="27" idx="1"/>
          </p:cNvCxnSpPr>
          <p:nvPr/>
        </p:nvCxnSpPr>
        <p:spPr>
          <a:xfrm>
            <a:off x="3191141" y="2518297"/>
            <a:ext cx="267980" cy="875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27" idx="0"/>
            <a:endCxn id="35" idx="2"/>
          </p:cNvCxnSpPr>
          <p:nvPr/>
        </p:nvCxnSpPr>
        <p:spPr>
          <a:xfrm rot="16200000" flipV="1">
            <a:off x="3823244" y="2145695"/>
            <a:ext cx="384616" cy="731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>
            <a:stCxn id="16" idx="3"/>
            <a:endCxn id="28" idx="1"/>
          </p:cNvCxnSpPr>
          <p:nvPr/>
        </p:nvCxnSpPr>
        <p:spPr>
          <a:xfrm>
            <a:off x="3187706" y="3463547"/>
            <a:ext cx="1494534" cy="1056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urved Connector 91"/>
          <p:cNvCxnSpPr>
            <a:stCxn id="332" idx="1"/>
            <a:endCxn id="29" idx="6"/>
          </p:cNvCxnSpPr>
          <p:nvPr/>
        </p:nvCxnSpPr>
        <p:spPr>
          <a:xfrm rot="10800000">
            <a:off x="6044767" y="4598828"/>
            <a:ext cx="1407301" cy="3064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urved Connector 94"/>
          <p:cNvCxnSpPr>
            <a:stCxn id="332" idx="0"/>
            <a:endCxn id="100" idx="2"/>
          </p:cNvCxnSpPr>
          <p:nvPr/>
        </p:nvCxnSpPr>
        <p:spPr>
          <a:xfrm rot="16200000" flipV="1">
            <a:off x="7866398" y="4083071"/>
            <a:ext cx="568468" cy="4298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7710806" y="3206625"/>
            <a:ext cx="875354" cy="59436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urn:ISG-CIM:</a:t>
            </a:r>
            <a:br>
              <a:rPr lang="de-DE" sz="1200" smtClean="0">
                <a:solidFill>
                  <a:schemeClr val="tx1"/>
                </a:solidFill>
              </a:rPr>
            </a:br>
            <a:r>
              <a:rPr lang="de-DE" sz="1200" b="1" smtClean="0">
                <a:solidFill>
                  <a:schemeClr val="tx1"/>
                </a:solidFill>
              </a:rPr>
              <a:t>Sensor</a:t>
            </a:r>
            <a:r>
              <a:rPr lang="de-DE" sz="120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de-DE" sz="1200" smtClean="0">
                <a:solidFill>
                  <a:schemeClr val="tx1"/>
                </a:solidFill>
              </a:rPr>
              <a:t>Cam1</a:t>
            </a:r>
            <a:endParaRPr lang="en-GB" sz="1200">
              <a:solidFill>
                <a:schemeClr val="tx1"/>
              </a:solidFill>
            </a:endParaRPr>
          </a:p>
        </p:txBody>
      </p:sp>
      <p:grpSp>
        <p:nvGrpSpPr>
          <p:cNvPr id="149" name="Group 148"/>
          <p:cNvGrpSpPr/>
          <p:nvPr/>
        </p:nvGrpSpPr>
        <p:grpSpPr>
          <a:xfrm>
            <a:off x="1786278" y="3231109"/>
            <a:ext cx="1401428" cy="464875"/>
            <a:chOff x="3327094" y="3007881"/>
            <a:chExt cx="1401428" cy="464875"/>
          </a:xfrm>
        </p:grpSpPr>
        <p:sp>
          <p:nvSpPr>
            <p:cNvPr id="16" name="Diamond 15"/>
            <p:cNvSpPr/>
            <p:nvPr/>
          </p:nvSpPr>
          <p:spPr>
            <a:xfrm>
              <a:off x="3327094" y="3007881"/>
              <a:ext cx="1401428" cy="464875"/>
            </a:xfrm>
            <a:prstGeom prst="diamond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1200" smtClean="0">
                  <a:solidFill>
                    <a:schemeClr val="tx1"/>
                  </a:solidFill>
                </a:rPr>
                <a:t>inAccident</a:t>
              </a:r>
              <a:endParaRPr lang="en-GB" sz="1400">
                <a:solidFill>
                  <a:schemeClr val="tx1"/>
                </a:solidFill>
              </a:endParaRPr>
            </a:p>
          </p:txBody>
        </p:sp>
        <p:sp>
          <p:nvSpPr>
            <p:cNvPr id="145" name="Oval 144"/>
            <p:cNvSpPr/>
            <p:nvPr/>
          </p:nvSpPr>
          <p:spPr>
            <a:xfrm>
              <a:off x="4440196" y="3091543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Oval 145"/>
            <p:cNvSpPr/>
            <p:nvPr/>
          </p:nvSpPr>
          <p:spPr>
            <a:xfrm>
              <a:off x="4440196" y="332830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Oval 146"/>
            <p:cNvSpPr/>
            <p:nvPr/>
          </p:nvSpPr>
          <p:spPr>
            <a:xfrm>
              <a:off x="3547377" y="332830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Oval 147"/>
            <p:cNvSpPr/>
            <p:nvPr/>
          </p:nvSpPr>
          <p:spPr>
            <a:xfrm>
              <a:off x="3542022" y="3091543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789713" y="2285859"/>
            <a:ext cx="1401428" cy="464875"/>
            <a:chOff x="3327094" y="3007881"/>
            <a:chExt cx="1401428" cy="464875"/>
          </a:xfrm>
        </p:grpSpPr>
        <p:sp>
          <p:nvSpPr>
            <p:cNvPr id="154" name="Diamond 153"/>
            <p:cNvSpPr/>
            <p:nvPr/>
          </p:nvSpPr>
          <p:spPr>
            <a:xfrm>
              <a:off x="3327094" y="3007881"/>
              <a:ext cx="1401428" cy="464875"/>
            </a:xfrm>
            <a:prstGeom prst="diamond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1200" smtClean="0">
                  <a:solidFill>
                    <a:schemeClr val="tx1"/>
                  </a:solidFill>
                </a:rPr>
                <a:t>reportedBy</a:t>
              </a:r>
              <a:endParaRPr lang="en-GB" sz="1400">
                <a:solidFill>
                  <a:schemeClr val="tx1"/>
                </a:solidFill>
              </a:endParaRPr>
            </a:p>
          </p:txBody>
        </p:sp>
        <p:sp>
          <p:nvSpPr>
            <p:cNvPr id="155" name="Oval 154"/>
            <p:cNvSpPr/>
            <p:nvPr/>
          </p:nvSpPr>
          <p:spPr>
            <a:xfrm>
              <a:off x="4440196" y="3091543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Oval 155"/>
            <p:cNvSpPr/>
            <p:nvPr/>
          </p:nvSpPr>
          <p:spPr>
            <a:xfrm>
              <a:off x="4440196" y="332830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Oval 156"/>
            <p:cNvSpPr/>
            <p:nvPr/>
          </p:nvSpPr>
          <p:spPr>
            <a:xfrm>
              <a:off x="3547377" y="332830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Oval 157"/>
            <p:cNvSpPr/>
            <p:nvPr/>
          </p:nvSpPr>
          <p:spPr>
            <a:xfrm>
              <a:off x="3542022" y="3091543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73" name="TextBox 172"/>
          <p:cNvSpPr txBox="1"/>
          <p:nvPr/>
        </p:nvSpPr>
        <p:spPr>
          <a:xfrm>
            <a:off x="1018142" y="1988264"/>
            <a:ext cx="6094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smtClean="0"/>
              <a:t>rdf:type</a:t>
            </a:r>
            <a:endParaRPr lang="en-GB" sz="1000"/>
          </a:p>
        </p:txBody>
      </p:sp>
      <p:sp>
        <p:nvSpPr>
          <p:cNvPr id="178" name="TextBox 177"/>
          <p:cNvSpPr txBox="1"/>
          <p:nvPr/>
        </p:nvSpPr>
        <p:spPr>
          <a:xfrm>
            <a:off x="4038301" y="1988264"/>
            <a:ext cx="6094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smtClean="0"/>
              <a:t>rdf:type</a:t>
            </a:r>
            <a:endParaRPr lang="en-GB" sz="1000"/>
          </a:p>
        </p:txBody>
      </p:sp>
      <p:sp>
        <p:nvSpPr>
          <p:cNvPr id="181" name="Rounded Rectangle 180"/>
          <p:cNvSpPr/>
          <p:nvPr/>
        </p:nvSpPr>
        <p:spPr>
          <a:xfrm>
            <a:off x="4773803" y="1567159"/>
            <a:ext cx="1277351" cy="386594"/>
          </a:xfrm>
          <a:prstGeom prst="roundRect">
            <a:avLst>
              <a:gd name="adj" fmla="val 39334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StreetFurniture</a:t>
            </a:r>
            <a:endParaRPr lang="en-GB" sz="1200">
              <a:solidFill>
                <a:schemeClr val="tx1"/>
              </a:solidFill>
            </a:endParaRPr>
          </a:p>
        </p:txBody>
      </p:sp>
      <p:cxnSp>
        <p:nvCxnSpPr>
          <p:cNvPr id="182" name="Curved Connector 181"/>
          <p:cNvCxnSpPr>
            <a:stCxn id="28" idx="0"/>
            <a:endCxn id="181" idx="2"/>
          </p:cNvCxnSpPr>
          <p:nvPr/>
        </p:nvCxnSpPr>
        <p:spPr>
          <a:xfrm rot="5400000" flipH="1" flipV="1">
            <a:off x="4798783" y="2544090"/>
            <a:ext cx="1204032" cy="23359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ounded Rectangle 186"/>
          <p:cNvSpPr/>
          <p:nvPr/>
        </p:nvSpPr>
        <p:spPr>
          <a:xfrm>
            <a:off x="7684983" y="1567159"/>
            <a:ext cx="927001" cy="386594"/>
          </a:xfrm>
          <a:prstGeom prst="roundRect">
            <a:avLst>
              <a:gd name="adj" fmla="val 39334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Sensor</a:t>
            </a:r>
            <a:endParaRPr lang="en-GB" sz="1200">
              <a:solidFill>
                <a:schemeClr val="tx1"/>
              </a:solidFill>
            </a:endParaRPr>
          </a:p>
        </p:txBody>
      </p:sp>
      <p:cxnSp>
        <p:nvCxnSpPr>
          <p:cNvPr id="197" name="Curved Connector 196"/>
          <p:cNvCxnSpPr>
            <a:stCxn id="100" idx="0"/>
            <a:endCxn id="187" idx="2"/>
          </p:cNvCxnSpPr>
          <p:nvPr/>
        </p:nvCxnSpPr>
        <p:spPr>
          <a:xfrm rot="5400000" flipH="1" flipV="1">
            <a:off x="7522047" y="2580189"/>
            <a:ext cx="1252872" cy="1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TextBox 209"/>
          <p:cNvSpPr txBox="1"/>
          <p:nvPr/>
        </p:nvSpPr>
        <p:spPr>
          <a:xfrm>
            <a:off x="5449302" y="1988264"/>
            <a:ext cx="6094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smtClean="0"/>
              <a:t>rdf:type</a:t>
            </a:r>
            <a:endParaRPr lang="en-GB" sz="1000"/>
          </a:p>
        </p:txBody>
      </p:sp>
      <p:sp>
        <p:nvSpPr>
          <p:cNvPr id="216" name="TextBox 215"/>
          <p:cNvSpPr txBox="1"/>
          <p:nvPr/>
        </p:nvSpPr>
        <p:spPr>
          <a:xfrm>
            <a:off x="8197883" y="1988264"/>
            <a:ext cx="6094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smtClean="0"/>
              <a:t>rdf:type</a:t>
            </a:r>
            <a:endParaRPr lang="en-GB" sz="1000"/>
          </a:p>
        </p:txBody>
      </p:sp>
      <p:grpSp>
        <p:nvGrpSpPr>
          <p:cNvPr id="238" name="Group 237"/>
          <p:cNvGrpSpPr/>
          <p:nvPr/>
        </p:nvGrpSpPr>
        <p:grpSpPr>
          <a:xfrm>
            <a:off x="1473691" y="6293592"/>
            <a:ext cx="6132340" cy="498217"/>
            <a:chOff x="-774000" y="5953960"/>
            <a:chExt cx="8226681" cy="668370"/>
          </a:xfrm>
        </p:grpSpPr>
        <p:sp>
          <p:nvSpPr>
            <p:cNvPr id="239" name="Rounded Rectangle 238"/>
            <p:cNvSpPr/>
            <p:nvPr/>
          </p:nvSpPr>
          <p:spPr>
            <a:xfrm>
              <a:off x="-774000" y="6078397"/>
              <a:ext cx="1548000" cy="346476"/>
            </a:xfrm>
            <a:prstGeom prst="roundRect">
              <a:avLst>
                <a:gd name="adj" fmla="val 39334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1000" b="1" smtClean="0">
                  <a:solidFill>
                    <a:schemeClr val="tx1"/>
                  </a:solidFill>
                </a:rPr>
                <a:t>Entity Type</a:t>
              </a:r>
              <a:endParaRPr lang="en-GB" sz="1000" b="1">
                <a:solidFill>
                  <a:schemeClr val="tx1"/>
                </a:solidFill>
              </a:endParaRPr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895670" y="6074244"/>
              <a:ext cx="1548000" cy="346476"/>
            </a:xfrm>
            <a:prstGeom prst="rect">
              <a:avLst/>
            </a:prstGeom>
            <a:solidFill>
              <a:srgbClr val="FFFF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1000" b="1" smtClean="0">
                  <a:solidFill>
                    <a:schemeClr val="tx1"/>
                  </a:solidFill>
                </a:rPr>
                <a:t>Entity Instance</a:t>
              </a:r>
              <a:endParaRPr lang="en-GB" sz="1000" b="1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5904681" y="6181912"/>
              <a:ext cx="1548000" cy="252000"/>
            </a:xfrm>
            <a:prstGeom prst="rect">
              <a:avLst/>
            </a:prstGeom>
            <a:solidFill>
              <a:schemeClr val="bg1"/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1000" b="1" smtClean="0">
                  <a:solidFill>
                    <a:schemeClr val="tx1"/>
                  </a:solidFill>
                </a:rPr>
                <a:t>Value</a:t>
              </a:r>
              <a:endParaRPr lang="en-GB" sz="1000" b="1">
                <a:solidFill>
                  <a:schemeClr val="tx1"/>
                </a:solidFill>
              </a:endParaRPr>
            </a:p>
          </p:txBody>
        </p:sp>
        <p:grpSp>
          <p:nvGrpSpPr>
            <p:cNvPr id="242" name="Group 241"/>
            <p:cNvGrpSpPr/>
            <p:nvPr/>
          </p:nvGrpSpPr>
          <p:grpSpPr>
            <a:xfrm>
              <a:off x="2565340" y="5953960"/>
              <a:ext cx="1548000" cy="668370"/>
              <a:chOff x="3327094" y="3007881"/>
              <a:chExt cx="1401428" cy="464875"/>
            </a:xfrm>
          </p:grpSpPr>
          <p:sp>
            <p:nvSpPr>
              <p:cNvPr id="244" name="Diamond 243"/>
              <p:cNvSpPr/>
              <p:nvPr/>
            </p:nvSpPr>
            <p:spPr>
              <a:xfrm>
                <a:off x="3327094" y="3007881"/>
                <a:ext cx="1401428" cy="464875"/>
              </a:xfrm>
              <a:prstGeom prst="diamond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de-DE" sz="1000" b="1" smtClean="0">
                    <a:solidFill>
                      <a:schemeClr val="tx1"/>
                    </a:solidFill>
                  </a:rPr>
                  <a:t>Relationship</a:t>
                </a:r>
                <a:br>
                  <a:rPr lang="de-DE" sz="1000" b="1" smtClean="0">
                    <a:solidFill>
                      <a:schemeClr val="tx1"/>
                    </a:solidFill>
                  </a:rPr>
                </a:br>
                <a:r>
                  <a:rPr lang="de-DE" sz="1000" b="1" smtClean="0">
                    <a:solidFill>
                      <a:schemeClr val="tx1"/>
                    </a:solidFill>
                  </a:rPr>
                  <a:t>Statement</a:t>
                </a:r>
                <a:endParaRPr lang="en-GB" sz="10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4440196" y="3091543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4440196" y="332830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/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3547377" y="332830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3542022" y="3091543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/>
              </a:p>
            </p:txBody>
          </p:sp>
        </p:grpSp>
        <p:sp>
          <p:nvSpPr>
            <p:cNvPr id="243" name="Oval 242"/>
            <p:cNvSpPr/>
            <p:nvPr/>
          </p:nvSpPr>
          <p:spPr>
            <a:xfrm>
              <a:off x="4235010" y="6140909"/>
              <a:ext cx="1548000" cy="3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1000" b="1" smtClean="0">
                  <a:solidFill>
                    <a:schemeClr val="tx1"/>
                  </a:solidFill>
                </a:rPr>
                <a:t>Property Statement</a:t>
              </a:r>
              <a:endParaRPr lang="en-GB" sz="10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303" name="Curved Connector 302"/>
          <p:cNvCxnSpPr>
            <a:stCxn id="14" idx="0"/>
            <a:endCxn id="13" idx="2"/>
          </p:cNvCxnSpPr>
          <p:nvPr/>
        </p:nvCxnSpPr>
        <p:spPr>
          <a:xfrm rot="16200000" flipV="1">
            <a:off x="659197" y="4023666"/>
            <a:ext cx="593821" cy="8591"/>
          </a:xfrm>
          <a:prstGeom prst="curvedConnector3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1" name="Group 330"/>
          <p:cNvGrpSpPr/>
          <p:nvPr/>
        </p:nvGrpSpPr>
        <p:grpSpPr>
          <a:xfrm>
            <a:off x="7452067" y="4369454"/>
            <a:ext cx="1401428" cy="464875"/>
            <a:chOff x="3327094" y="3007881"/>
            <a:chExt cx="1401428" cy="464875"/>
          </a:xfrm>
        </p:grpSpPr>
        <p:sp>
          <p:nvSpPr>
            <p:cNvPr id="332" name="Diamond 331"/>
            <p:cNvSpPr/>
            <p:nvPr/>
          </p:nvSpPr>
          <p:spPr>
            <a:xfrm>
              <a:off x="3327094" y="3007881"/>
              <a:ext cx="1401428" cy="464875"/>
            </a:xfrm>
            <a:prstGeom prst="diamond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1200" smtClean="0">
                  <a:solidFill>
                    <a:schemeClr val="tx1"/>
                  </a:solidFill>
                </a:rPr>
                <a:t>providedBy</a:t>
              </a:r>
              <a:endParaRPr lang="en-GB" sz="1400">
                <a:solidFill>
                  <a:schemeClr val="tx1"/>
                </a:solidFill>
              </a:endParaRPr>
            </a:p>
          </p:txBody>
        </p:sp>
        <p:sp>
          <p:nvSpPr>
            <p:cNvPr id="333" name="Oval 332"/>
            <p:cNvSpPr/>
            <p:nvPr/>
          </p:nvSpPr>
          <p:spPr>
            <a:xfrm>
              <a:off x="4440196" y="3091543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4" name="Oval 333"/>
            <p:cNvSpPr/>
            <p:nvPr/>
          </p:nvSpPr>
          <p:spPr>
            <a:xfrm>
              <a:off x="4440196" y="332830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5" name="Oval 334"/>
            <p:cNvSpPr/>
            <p:nvPr/>
          </p:nvSpPr>
          <p:spPr>
            <a:xfrm>
              <a:off x="3547377" y="332830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6" name="Oval 335"/>
            <p:cNvSpPr/>
            <p:nvPr/>
          </p:nvSpPr>
          <p:spPr>
            <a:xfrm>
              <a:off x="3542022" y="3091543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88" name="Picture 8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003" y="3189225"/>
            <a:ext cx="676339" cy="581316"/>
          </a:xfrm>
          <a:prstGeom prst="rect">
            <a:avLst/>
          </a:prstGeom>
        </p:spPr>
      </p:pic>
      <p:grpSp>
        <p:nvGrpSpPr>
          <p:cNvPr id="83" name="Group 82"/>
          <p:cNvGrpSpPr/>
          <p:nvPr/>
        </p:nvGrpSpPr>
        <p:grpSpPr>
          <a:xfrm>
            <a:off x="6309378" y="3247445"/>
            <a:ext cx="1401428" cy="464875"/>
            <a:chOff x="3203336" y="3013654"/>
            <a:chExt cx="1401428" cy="464875"/>
          </a:xfrm>
        </p:grpSpPr>
        <p:sp>
          <p:nvSpPr>
            <p:cNvPr id="84" name="Diamond 83"/>
            <p:cNvSpPr/>
            <p:nvPr/>
          </p:nvSpPr>
          <p:spPr>
            <a:xfrm>
              <a:off x="3203336" y="3013654"/>
              <a:ext cx="1401428" cy="464875"/>
            </a:xfrm>
            <a:prstGeom prst="diamond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de-DE" sz="1200" smtClean="0">
                  <a:solidFill>
                    <a:schemeClr val="tx1"/>
                  </a:solidFill>
                </a:rPr>
                <a:t>isAttached</a:t>
              </a:r>
              <a:endParaRPr lang="en-GB" sz="1400">
                <a:solidFill>
                  <a:schemeClr val="tx1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4440196" y="3091543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Oval 85"/>
            <p:cNvSpPr/>
            <p:nvPr/>
          </p:nvSpPr>
          <p:spPr>
            <a:xfrm>
              <a:off x="4440196" y="332830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88"/>
            <p:cNvSpPr/>
            <p:nvPr/>
          </p:nvSpPr>
          <p:spPr>
            <a:xfrm>
              <a:off x="3547377" y="332830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Oval 89"/>
            <p:cNvSpPr/>
            <p:nvPr/>
          </p:nvSpPr>
          <p:spPr>
            <a:xfrm>
              <a:off x="3542022" y="3091543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91" name="Curved Connector 90"/>
          <p:cNvCxnSpPr>
            <a:stCxn id="84" idx="1"/>
            <a:endCxn id="28" idx="3"/>
          </p:cNvCxnSpPr>
          <p:nvPr/>
        </p:nvCxnSpPr>
        <p:spPr>
          <a:xfrm rot="10800000">
            <a:off x="6096000" y="3474111"/>
            <a:ext cx="213378" cy="5772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>
            <a:off x="6386102" y="2376612"/>
            <a:ext cx="1267554" cy="37736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urn:c3im:</a:t>
            </a:r>
            <a:br>
              <a:rPr lang="de-DE" sz="1200" smtClean="0">
                <a:solidFill>
                  <a:schemeClr val="tx1"/>
                </a:solidFill>
              </a:rPr>
            </a:br>
            <a:r>
              <a:rPr lang="de-DE" sz="1200" b="1" smtClean="0">
                <a:solidFill>
                  <a:schemeClr val="tx1"/>
                </a:solidFill>
              </a:rPr>
              <a:t>Org</a:t>
            </a:r>
            <a:r>
              <a:rPr lang="de-DE" sz="1200" smtClean="0">
                <a:solidFill>
                  <a:schemeClr val="tx1"/>
                </a:solidFill>
              </a:rPr>
              <a:t>:TrafficDept3</a:t>
            </a:r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6486842" y="1605402"/>
            <a:ext cx="1082100" cy="386594"/>
          </a:xfrm>
          <a:prstGeom prst="roundRect">
            <a:avLst>
              <a:gd name="adj" fmla="val 39334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de-DE" sz="1200" smtClean="0">
                <a:solidFill>
                  <a:schemeClr val="tx1"/>
                </a:solidFill>
              </a:rPr>
              <a:t>LegalEntity</a:t>
            </a:r>
            <a:endParaRPr lang="en-GB" sz="1200">
              <a:solidFill>
                <a:schemeClr val="tx1"/>
              </a:solidFill>
            </a:endParaRPr>
          </a:p>
        </p:txBody>
      </p:sp>
      <p:cxnSp>
        <p:nvCxnSpPr>
          <p:cNvPr id="98" name="Curved Connector 97"/>
          <p:cNvCxnSpPr>
            <a:stCxn id="96" idx="0"/>
            <a:endCxn id="97" idx="2"/>
          </p:cNvCxnSpPr>
          <p:nvPr/>
        </p:nvCxnSpPr>
        <p:spPr>
          <a:xfrm rot="5400000" flipH="1" flipV="1">
            <a:off x="6831577" y="2180298"/>
            <a:ext cx="384616" cy="8013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7051007" y="2026507"/>
            <a:ext cx="6094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smtClean="0"/>
              <a:t>rdf:type</a:t>
            </a:r>
            <a:endParaRPr lang="en-GB" sz="1000"/>
          </a:p>
        </p:txBody>
      </p:sp>
      <p:cxnSp>
        <p:nvCxnSpPr>
          <p:cNvPr id="102" name="Curved Connector 101"/>
          <p:cNvCxnSpPr>
            <a:stCxn id="84" idx="0"/>
            <a:endCxn id="96" idx="2"/>
          </p:cNvCxnSpPr>
          <p:nvPr/>
        </p:nvCxnSpPr>
        <p:spPr>
          <a:xfrm rot="5400000" flipH="1" flipV="1">
            <a:off x="6768250" y="2995817"/>
            <a:ext cx="493470" cy="9787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" name="Picture 22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255" y="1988264"/>
            <a:ext cx="827527" cy="2257967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3207" y="2692288"/>
            <a:ext cx="1266093" cy="633046"/>
          </a:xfrm>
          <a:prstGeom prst="rect">
            <a:avLst/>
          </a:prstGeom>
        </p:spPr>
      </p:pic>
      <p:pic>
        <p:nvPicPr>
          <p:cNvPr id="227" name="Picture 226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861" y="2073626"/>
            <a:ext cx="576956" cy="889341"/>
          </a:xfrm>
          <a:prstGeom prst="rect">
            <a:avLst/>
          </a:prstGeom>
        </p:spPr>
      </p:pic>
      <p:sp>
        <p:nvSpPr>
          <p:cNvPr id="229" name="AutoShape 4" descr="Image result for policem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414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G_CIM_Complete_Overview_for_oneM2M_Worksho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2" id="{E9430FCB-A4E2-49EB-8A6A-FDE40B3F8305}" vid="{AEDECCC1-5646-4D2A-AE62-4E2BB78C8C2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ISG_CIM_Complete_Overview_for_oneM2M_Workshop</Template>
  <TotalTime>71</TotalTime>
  <Words>377</Words>
  <Application>Microsoft Office PowerPoint</Application>
  <PresentationFormat>On-screen Show (4:3)</PresentationFormat>
  <Paragraphs>155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ISG_CIM_Complete_Overview_for_oneM2M_Workshop</vt:lpstr>
      <vt:lpstr>Custom Design</vt:lpstr>
      <vt:lpstr>Context Information Management</vt:lpstr>
      <vt:lpstr>Context Information Management Layer - conceptual overview -</vt:lpstr>
      <vt:lpstr>Example: two non-IoT databases and one IoT system</vt:lpstr>
      <vt:lpstr>Police have an accident database, Townhall has a "street furniture" database</vt:lpstr>
      <vt:lpstr>Townhall</vt:lpstr>
      <vt:lpstr>Police</vt:lpstr>
      <vt:lpstr>Exchanging the information in an agreed ontology and data model</vt:lpstr>
    </vt:vector>
  </TitlesOfParts>
  <Company>NEC Europe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Information Management</dc:title>
  <dc:creator>Lindsay Frost</dc:creator>
  <cp:lastModifiedBy>Lindsay Frost</cp:lastModifiedBy>
  <cp:revision>13</cp:revision>
  <dcterms:created xsi:type="dcterms:W3CDTF">2017-11-14T13:35:23Z</dcterms:created>
  <dcterms:modified xsi:type="dcterms:W3CDTF">2017-11-14T14:46:46Z</dcterms:modified>
</cp:coreProperties>
</file>