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98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1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34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92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44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57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78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58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26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58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12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44F3-85FC-4F4A-BCF6-C6090F0EE84C}" type="datetimeFigureOut">
              <a:rPr lang="zh-CN" altLang="en-US" smtClean="0"/>
              <a:t>2017/11/13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2A3F-2AA8-4119-B702-C6A90E93A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53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Smart City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4790" y="4895579"/>
            <a:ext cx="9144000" cy="1655762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dirty="0"/>
              <a:t>Yang Guang,</a:t>
            </a:r>
            <a:r>
              <a:rPr lang="zh-CN" altLang="en-US" dirty="0"/>
              <a:t> </a:t>
            </a:r>
            <a:r>
              <a:rPr lang="en-GB" altLang="zh-CN" dirty="0"/>
              <a:t>Shelby Kiewel</a:t>
            </a:r>
            <a:endParaRPr lang="en-US" altLang="zh-CN" dirty="0"/>
          </a:p>
          <a:p>
            <a:r>
              <a:rPr lang="en-US" altLang="zh-CN" dirty="0"/>
              <a:t>2017-11-10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910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smart city</a:t>
            </a:r>
            <a:r>
              <a:rPr lang="zh-CN" altLang="en-US" dirty="0"/>
              <a:t>？</a:t>
            </a:r>
            <a:r>
              <a:rPr lang="en-US" altLang="zh-CN" dirty="0"/>
              <a:t>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395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Core :</a:t>
            </a:r>
          </a:p>
          <a:p>
            <a:pPr lvl="1"/>
            <a:r>
              <a:rPr lang="en-US" altLang="zh-CN" dirty="0"/>
              <a:t>Sustainability</a:t>
            </a:r>
            <a:r>
              <a:rPr lang="zh-CN" altLang="en-US" dirty="0"/>
              <a:t>：</a:t>
            </a:r>
            <a:r>
              <a:rPr lang="en-US" altLang="zh-CN" dirty="0"/>
              <a:t>economic,</a:t>
            </a:r>
            <a:r>
              <a:rPr lang="zh-CN" altLang="en-US" dirty="0"/>
              <a:t> </a:t>
            </a:r>
            <a:r>
              <a:rPr lang="en-US" altLang="zh-CN" dirty="0"/>
              <a:t>society,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</a:p>
          <a:p>
            <a:pPr lvl="1"/>
            <a:r>
              <a:rPr lang="en-US" altLang="zh-CN" dirty="0"/>
              <a:t>High Efficiency </a:t>
            </a:r>
          </a:p>
          <a:p>
            <a:pPr lvl="1"/>
            <a:r>
              <a:rPr lang="en-US" altLang="zh-CN" dirty="0"/>
              <a:t>Supporting business and investment</a:t>
            </a:r>
            <a:endParaRPr lang="zh-CN" altLang="en-US" dirty="0"/>
          </a:p>
          <a:p>
            <a:r>
              <a:rPr lang="en-US" altLang="zh-CN" dirty="0"/>
              <a:t>Methods and trends</a:t>
            </a:r>
          </a:p>
          <a:p>
            <a:pPr lvl="1"/>
            <a:r>
              <a:rPr lang="en-US" altLang="zh-CN" dirty="0"/>
              <a:t>Public Transportation</a:t>
            </a:r>
          </a:p>
          <a:p>
            <a:pPr lvl="1"/>
            <a:r>
              <a:rPr lang="en-US" altLang="zh-CN" dirty="0"/>
              <a:t>Traffic management</a:t>
            </a:r>
          </a:p>
          <a:p>
            <a:pPr lvl="1"/>
            <a:r>
              <a:rPr lang="en-US" altLang="zh-CN" dirty="0"/>
              <a:t>Power supply(electricity, gas)</a:t>
            </a:r>
          </a:p>
          <a:p>
            <a:pPr lvl="1"/>
            <a:r>
              <a:rPr lang="en-US" altLang="zh-CN" dirty="0"/>
              <a:t>Water supply</a:t>
            </a:r>
          </a:p>
          <a:p>
            <a:pPr lvl="1"/>
            <a:r>
              <a:rPr lang="en-US" altLang="zh-CN" dirty="0"/>
              <a:t>Waste disposal</a:t>
            </a:r>
          </a:p>
          <a:p>
            <a:pPr lvl="1"/>
            <a:r>
              <a:rPr lang="en-US" altLang="zh-CN" dirty="0"/>
              <a:t>Living quality</a:t>
            </a:r>
          </a:p>
          <a:p>
            <a:pPr lvl="2"/>
            <a:r>
              <a:rPr lang="en-US" altLang="zh-CN" dirty="0"/>
              <a:t>security, medical service, air condition, climate, greenfield.</a:t>
            </a:r>
          </a:p>
          <a:p>
            <a:pPr lvl="1"/>
            <a:r>
              <a:rPr lang="en-US" altLang="zh-CN" dirty="0"/>
              <a:t>City administration/monitoring ability</a:t>
            </a:r>
          </a:p>
          <a:p>
            <a:r>
              <a:rPr lang="en-US" altLang="zh-CN" dirty="0"/>
              <a:t>New ideas</a:t>
            </a:r>
          </a:p>
          <a:p>
            <a:pPr lvl="1"/>
            <a:r>
              <a:rPr lang="en-US" altLang="zh-CN" dirty="0"/>
              <a:t>Big data, Clouds, IoT, LPWAN</a:t>
            </a:r>
          </a:p>
        </p:txBody>
      </p:sp>
    </p:spTree>
    <p:extLst>
      <p:ext uri="{BB962C8B-B14F-4D97-AF65-F5344CB8AC3E}">
        <p14:creationId xmlns:p14="http://schemas.microsoft.com/office/powerpoint/2010/main" val="223932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standards &amp; white papers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OneM2M</a:t>
            </a:r>
          </a:p>
          <a:p>
            <a:pPr lvl="1"/>
            <a:r>
              <a:rPr lang="en-US" altLang="zh-CN" dirty="0"/>
              <a:t>White paper: “</a:t>
            </a:r>
            <a:r>
              <a:rPr lang="en-GB" altLang="zh-CN" dirty="0"/>
              <a:t>Smart Cities done smarter</a:t>
            </a:r>
            <a:r>
              <a:rPr lang="en-US" altLang="zh-CN" dirty="0"/>
              <a:t>”</a:t>
            </a:r>
          </a:p>
          <a:p>
            <a:r>
              <a:rPr lang="en-US" altLang="zh-CN" dirty="0"/>
              <a:t>GSA</a:t>
            </a:r>
          </a:p>
          <a:p>
            <a:pPr lvl="1"/>
            <a:r>
              <a:rPr lang="en-US" altLang="zh-CN" dirty="0"/>
              <a:t>White paper: “</a:t>
            </a:r>
            <a:r>
              <a:rPr lang="en-GB" altLang="zh-CN" dirty="0"/>
              <a:t>The Central Role of Telecoms in The Smart City”</a:t>
            </a:r>
          </a:p>
          <a:p>
            <a:r>
              <a:rPr lang="en-GB" altLang="zh-CN" dirty="0"/>
              <a:t>IEC</a:t>
            </a:r>
          </a:p>
          <a:p>
            <a:pPr lvl="1"/>
            <a:r>
              <a:rPr lang="en-GB" altLang="zh-CN" dirty="0"/>
              <a:t>White Paper: “Orchestrating infrastructure for sustainable Smart City”</a:t>
            </a:r>
          </a:p>
          <a:p>
            <a:r>
              <a:rPr lang="en-GB" altLang="zh-CN" dirty="0"/>
              <a:t>GB/T </a:t>
            </a:r>
          </a:p>
          <a:p>
            <a:pPr lvl="1"/>
            <a:r>
              <a:rPr lang="en-GB" altLang="zh-CN" dirty="0"/>
              <a:t>GB/T 33356-2016“Evaluation indicators for new-type smart cities”</a:t>
            </a:r>
          </a:p>
          <a:p>
            <a:r>
              <a:rPr lang="en-GB" altLang="zh-CN" dirty="0"/>
              <a:t>ITU</a:t>
            </a:r>
          </a:p>
          <a:p>
            <a:pPr lvl="1"/>
            <a:r>
              <a:rPr lang="en-GB" altLang="zh-CN" dirty="0"/>
              <a:t>ITU-T Y 4250 Series, smart sustainable cities, “Overview of smart sustainable cities infrastructure”.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705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Difficulties and 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69868"/>
            <a:ext cx="10515600" cy="497661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No two identical cities</a:t>
            </a:r>
          </a:p>
          <a:p>
            <a:pPr lvl="1"/>
            <a:r>
              <a:rPr lang="en-US" altLang="zh-CN" dirty="0"/>
              <a:t>size and type, climate, economic level, culture,, existing infrastructure, budget</a:t>
            </a:r>
          </a:p>
          <a:p>
            <a:pPr lvl="1"/>
            <a:r>
              <a:rPr lang="en-US" altLang="zh-CN" dirty="0"/>
              <a:t>Political aspect</a:t>
            </a:r>
          </a:p>
          <a:p>
            <a:r>
              <a:rPr lang="en-US" altLang="zh-CN" dirty="0"/>
              <a:t>Hard to make “use case” for all different level of cities</a:t>
            </a:r>
          </a:p>
          <a:p>
            <a:pPr lvl="1"/>
            <a:r>
              <a:rPr lang="en-US" altLang="zh-CN" dirty="0"/>
              <a:t>Hard to find an universal pattern</a:t>
            </a:r>
          </a:p>
          <a:p>
            <a:pPr lvl="1"/>
            <a:r>
              <a:rPr lang="en-US" altLang="zh-CN" dirty="0"/>
              <a:t>Use case must be useful and common for most cities, big or small</a:t>
            </a:r>
          </a:p>
          <a:p>
            <a:pPr lvl="1"/>
            <a:r>
              <a:rPr lang="en-US" altLang="zh-CN" dirty="0"/>
              <a:t>Mostly long-term projects</a:t>
            </a:r>
          </a:p>
          <a:p>
            <a:pPr lvl="1"/>
            <a:r>
              <a:rPr lang="en-US" altLang="zh-CN" dirty="0"/>
              <a:t>Laws and regulations maybe helpful, or not</a:t>
            </a:r>
          </a:p>
          <a:p>
            <a:pPr lvl="2"/>
            <a:r>
              <a:rPr lang="en-US" altLang="zh-CN" dirty="0"/>
              <a:t>Autonomous Vehicles</a:t>
            </a:r>
          </a:p>
          <a:p>
            <a:r>
              <a:rPr lang="en-US" altLang="zh-CN" dirty="0"/>
              <a:t>Single network can’t cover all IoT Applications</a:t>
            </a:r>
          </a:p>
          <a:p>
            <a:pPr lvl="1"/>
            <a:r>
              <a:rPr lang="en-US" altLang="zh-CN" dirty="0"/>
              <a:t>Multi networks are needed</a:t>
            </a:r>
          </a:p>
          <a:p>
            <a:pPr lvl="2"/>
            <a:r>
              <a:rPr lang="en-US" altLang="zh-CN" dirty="0"/>
              <a:t>Licensed or Unlicensed spectrum</a:t>
            </a:r>
          </a:p>
          <a:p>
            <a:pPr lvl="2"/>
            <a:r>
              <a:rPr lang="en-US" altLang="zh-CN" dirty="0"/>
              <a:t>Interwork with 3GPP, Wi-Fi alliance...</a:t>
            </a:r>
          </a:p>
          <a:p>
            <a:pPr lvl="1"/>
            <a:r>
              <a:rPr lang="en-US" altLang="zh-CN" dirty="0"/>
              <a:t>High data throughput networks(LTE, WIFI) and LPWA(GPRS, NB-IoT, LoRa) networks are both needed</a:t>
            </a:r>
          </a:p>
          <a:p>
            <a:pPr lvl="1"/>
            <a:r>
              <a:rPr lang="en-US" altLang="zh-CN" dirty="0"/>
              <a:t>NB-IoT maybe a good LPWAN choice for many small-data use cases of smart city 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49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33AC61-ED22-4272-A277-77FDFC03413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1041371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1440" r="-1" b="40063"/>
          <a:stretch/>
        </p:blipFill>
        <p:spPr>
          <a:xfrm>
            <a:off x="5495271" y="1917335"/>
            <a:ext cx="2395870" cy="3866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419" r="22831" b="525"/>
          <a:stretch/>
        </p:blipFill>
        <p:spPr>
          <a:xfrm>
            <a:off x="8226175" y="4574231"/>
            <a:ext cx="1177918" cy="12092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5232"/>
          <a:stretch/>
        </p:blipFill>
        <p:spPr>
          <a:xfrm>
            <a:off x="9489688" y="4475588"/>
            <a:ext cx="2614605" cy="16786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r="2728" b="2"/>
          <a:stretch/>
        </p:blipFill>
        <p:spPr>
          <a:xfrm>
            <a:off x="8057450" y="1952782"/>
            <a:ext cx="3185129" cy="2370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9128" cy="1212315"/>
          </a:xfrm>
        </p:spPr>
        <p:txBody>
          <a:bodyPr anchor="b">
            <a:normAutofit/>
          </a:bodyPr>
          <a:lstStyle/>
          <a:p>
            <a:r>
              <a:rPr lang="en-US" altLang="zh-CN" sz="4000"/>
              <a:t>Choose use cases for smart city	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4322037" cy="4708990"/>
          </a:xfrm>
        </p:spPr>
        <p:txBody>
          <a:bodyPr>
            <a:noAutofit/>
          </a:bodyPr>
          <a:lstStyle/>
          <a:p>
            <a:r>
              <a:rPr lang="en-US" altLang="zh-CN" sz="1400" dirty="0"/>
              <a:t>Choose most popular and affordable use cases firstly</a:t>
            </a:r>
          </a:p>
          <a:p>
            <a:r>
              <a:rPr lang="en-US" altLang="zh-CN" sz="1400" dirty="0"/>
              <a:t>Smart metering: water, gas , electricity</a:t>
            </a:r>
          </a:p>
          <a:p>
            <a:pPr lvl="1"/>
            <a:r>
              <a:rPr lang="en-US" altLang="zh-CN" sz="1400" dirty="0"/>
              <a:t>Improving efficiency</a:t>
            </a:r>
          </a:p>
          <a:p>
            <a:pPr lvl="1"/>
            <a:r>
              <a:rPr lang="en-US" altLang="zh-CN" sz="1400" dirty="0"/>
              <a:t>Leak response quickly</a:t>
            </a:r>
          </a:p>
          <a:p>
            <a:pPr lvl="1"/>
            <a:r>
              <a:rPr lang="en-US" altLang="zh-CN" sz="1400" dirty="0"/>
              <a:t>Environmental sustainability 	</a:t>
            </a:r>
          </a:p>
          <a:p>
            <a:r>
              <a:rPr lang="en-US" altLang="zh-CN" sz="1400" dirty="0"/>
              <a:t>Smart street lightening</a:t>
            </a:r>
          </a:p>
          <a:p>
            <a:pPr lvl="1"/>
            <a:r>
              <a:rPr lang="en-US" altLang="zh-CN" sz="1400" dirty="0"/>
              <a:t>Improving efficiency</a:t>
            </a:r>
          </a:p>
          <a:p>
            <a:pPr lvl="1"/>
            <a:r>
              <a:rPr lang="en-US" altLang="zh-CN" sz="1400" dirty="0"/>
              <a:t>Reduce crime</a:t>
            </a:r>
          </a:p>
          <a:p>
            <a:r>
              <a:rPr lang="en-US" altLang="zh-CN" sz="1400" dirty="0"/>
              <a:t>Environment monitoring</a:t>
            </a:r>
          </a:p>
          <a:p>
            <a:pPr lvl="1"/>
            <a:r>
              <a:rPr lang="en-US" altLang="zh-CN" sz="1400" dirty="0"/>
              <a:t>Air and water quality---water supply</a:t>
            </a:r>
          </a:p>
          <a:p>
            <a:pPr lvl="1"/>
            <a:r>
              <a:rPr lang="en-US" altLang="zh-CN" sz="1400" dirty="0"/>
              <a:t>Sea level, river level monitor---Flood forecast</a:t>
            </a:r>
          </a:p>
          <a:p>
            <a:pPr lvl="1"/>
            <a:r>
              <a:rPr lang="en-US" altLang="zh-CN" sz="1400" dirty="0"/>
              <a:t>Temperature, humidity---weather forecast </a:t>
            </a:r>
          </a:p>
          <a:p>
            <a:r>
              <a:rPr lang="en-US" altLang="zh-CN" sz="1400" dirty="0"/>
              <a:t>Greenfield </a:t>
            </a:r>
          </a:p>
          <a:p>
            <a:pPr lvl="1"/>
            <a:r>
              <a:rPr lang="en-US" altLang="zh-CN" sz="1400" dirty="0"/>
              <a:t>Better living condition</a:t>
            </a:r>
          </a:p>
          <a:p>
            <a:pPr lvl="1"/>
            <a:r>
              <a:rPr lang="en-US" altLang="zh-CN" sz="1400" dirty="0"/>
              <a:t>Similar to smart agriculture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95271" y="6154218"/>
            <a:ext cx="6447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Ying Tan city(Province Jiang Xi) is the global First Smart city based on </a:t>
            </a:r>
            <a:r>
              <a:rPr lang="en-US" altLang="zh-CN"/>
              <a:t>NB-IoT (LPWAN)Technology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00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 Case Example:</a:t>
            </a:r>
            <a:r>
              <a:rPr lang="zh-CN" altLang="en-US" dirty="0"/>
              <a:t> </a:t>
            </a:r>
            <a:r>
              <a:rPr lang="en-US" altLang="zh-CN" dirty="0"/>
              <a:t>Smart water metering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2081" y="6177774"/>
            <a:ext cx="11171663" cy="579051"/>
          </a:xfrm>
        </p:spPr>
        <p:txBody>
          <a:bodyPr>
            <a:normAutofit/>
          </a:bodyPr>
          <a:lstStyle/>
          <a:p>
            <a:r>
              <a:rPr lang="en-US" altLang="zh-CN" sz="1700" b="1" dirty="0"/>
              <a:t>Resource: </a:t>
            </a:r>
            <a:r>
              <a:rPr lang="en-GB" altLang="zh-CN" sz="1700" b="1" dirty="0"/>
              <a:t>ITU-T Y 4250 Series, smart sustainable cities, “Overview of smart sustainable cities infrastructure”.</a:t>
            </a:r>
            <a:endParaRPr lang="zh-CN" altLang="en-US" sz="1700" b="1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6622"/>
          <a:stretch/>
        </p:blipFill>
        <p:spPr>
          <a:xfrm>
            <a:off x="1056727" y="1690689"/>
            <a:ext cx="10078545" cy="44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7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1056" b="3"/>
          <a:stretch/>
        </p:blipFill>
        <p:spPr>
          <a:xfrm>
            <a:off x="6152462" y="1904282"/>
            <a:ext cx="6039538" cy="42726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Smart water metering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Typical LPWA IoT network</a:t>
            </a:r>
          </a:p>
          <a:p>
            <a:pPr lvl="1"/>
            <a:r>
              <a:rPr lang="en-US" altLang="zh-CN" sz="1600" dirty="0"/>
              <a:t>Low power consumption (&gt;6 years battery life)</a:t>
            </a:r>
          </a:p>
          <a:p>
            <a:pPr lvl="1"/>
            <a:r>
              <a:rPr lang="en-US" altLang="zh-CN" sz="1600" dirty="0"/>
              <a:t>Wide area coverage (3~5Km radius)</a:t>
            </a:r>
          </a:p>
          <a:p>
            <a:pPr lvl="1"/>
            <a:r>
              <a:rPr lang="en-US" altLang="zh-CN" sz="1600" dirty="0"/>
              <a:t>Small data (couples or hundreds of bytes)</a:t>
            </a:r>
          </a:p>
          <a:p>
            <a:pPr lvl="1"/>
            <a:r>
              <a:rPr lang="en-US" altLang="zh-CN" sz="1600" dirty="0"/>
              <a:t>High density deploy</a:t>
            </a:r>
          </a:p>
          <a:p>
            <a:r>
              <a:rPr lang="en-US" altLang="zh-CN" sz="1600" dirty="0"/>
              <a:t>Based on Unlicensed and licensed communication network</a:t>
            </a:r>
          </a:p>
          <a:p>
            <a:pPr lvl="1"/>
            <a:r>
              <a:rPr lang="en-US" altLang="zh-CN" sz="1600" dirty="0"/>
              <a:t>LoRa : gateway, server, </a:t>
            </a:r>
          </a:p>
          <a:p>
            <a:pPr lvl="1"/>
            <a:r>
              <a:rPr lang="en-US" altLang="zh-CN" sz="1600" dirty="0"/>
              <a:t>NB-IoT, GPRS: MNOs, base stations, </a:t>
            </a:r>
          </a:p>
          <a:p>
            <a:r>
              <a:rPr lang="en-US" altLang="zh-CN" sz="1600" dirty="0"/>
              <a:t>Customers</a:t>
            </a:r>
          </a:p>
          <a:p>
            <a:pPr lvl="1"/>
            <a:r>
              <a:rPr lang="en-US" altLang="zh-CN" sz="1600" dirty="0"/>
              <a:t>Personal</a:t>
            </a:r>
          </a:p>
          <a:p>
            <a:pPr lvl="1"/>
            <a:r>
              <a:rPr lang="en-US" altLang="zh-CN" sz="1600" dirty="0"/>
              <a:t>Water Supplier</a:t>
            </a:r>
          </a:p>
          <a:p>
            <a:pPr lvl="1"/>
            <a:r>
              <a:rPr lang="en-US" altLang="zh-CN" sz="1600" dirty="0"/>
              <a:t>Company</a:t>
            </a:r>
          </a:p>
          <a:p>
            <a:pPr lvl="1"/>
            <a:r>
              <a:rPr lang="en-US" altLang="zh-CN" sz="1600" dirty="0"/>
              <a:t>Building administrator</a:t>
            </a:r>
          </a:p>
          <a:p>
            <a:pPr lvl="1"/>
            <a:r>
              <a:rPr lang="en-US" altLang="zh-CN" sz="1600" dirty="0"/>
              <a:t>City management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9097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should OneM2M engage with a city?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Open and easy to deploy</a:t>
            </a:r>
          </a:p>
          <a:p>
            <a:pPr lvl="1"/>
            <a:r>
              <a:rPr lang="en-US" altLang="zh-CN" dirty="0"/>
              <a:t>IoT device Manufactures prefer simple protocol, data format... </a:t>
            </a:r>
          </a:p>
          <a:p>
            <a:pPr lvl="1"/>
            <a:r>
              <a:rPr lang="en-US" altLang="zh-CN" dirty="0"/>
              <a:t>One step service: format, protocol, platform,</a:t>
            </a:r>
            <a:r>
              <a:rPr lang="zh-CN" altLang="en-US" dirty="0"/>
              <a:t> </a:t>
            </a:r>
            <a:r>
              <a:rPr lang="en-US" altLang="zh-CN" dirty="0"/>
              <a:t>App...</a:t>
            </a:r>
          </a:p>
          <a:p>
            <a:pPr lvl="1"/>
            <a:r>
              <a:rPr lang="en-US" altLang="zh-CN" dirty="0"/>
              <a:t>Based on mature ready-to-use networks: GPRS, NB-IOT,</a:t>
            </a:r>
            <a:r>
              <a:rPr lang="zh-CN" altLang="en-US" dirty="0"/>
              <a:t> </a:t>
            </a:r>
            <a:r>
              <a:rPr lang="en-US" altLang="zh-CN" dirty="0"/>
              <a:t>LoRa, LTE</a:t>
            </a:r>
          </a:p>
          <a:p>
            <a:r>
              <a:rPr lang="en-US" altLang="zh-CN" dirty="0"/>
              <a:t>Start Conformance test and certificate</a:t>
            </a:r>
          </a:p>
          <a:p>
            <a:pPr lvl="1"/>
            <a:r>
              <a:rPr lang="en-US" altLang="zh-CN" dirty="0"/>
              <a:t>Release 1 Conformance test &amp; certificate?</a:t>
            </a:r>
          </a:p>
          <a:p>
            <a:pPr lvl="1"/>
            <a:r>
              <a:rPr lang="en-US" altLang="zh-CN" dirty="0"/>
              <a:t>Labs could help develop and spread technology</a:t>
            </a:r>
          </a:p>
          <a:p>
            <a:r>
              <a:rPr lang="en-US" altLang="zh-CN" dirty="0"/>
              <a:t>Commercial Trial </a:t>
            </a:r>
          </a:p>
          <a:p>
            <a:pPr lvl="1"/>
            <a:r>
              <a:rPr lang="en-US" altLang="zh-CN" dirty="0"/>
              <a:t>Choose several proper cities or area</a:t>
            </a:r>
          </a:p>
          <a:p>
            <a:pPr lvl="1"/>
            <a:r>
              <a:rPr lang="en-US" altLang="zh-CN" dirty="0"/>
              <a:t>Multi-players(Government, operators, manufactures, Labs, service providers) evolved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053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510</Words>
  <Application>Microsoft Office PowerPoint</Application>
  <PresentationFormat>宽屏</PresentationFormat>
  <Paragraphs>92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Smart City </vt:lpstr>
      <vt:lpstr>What is smart city？ </vt:lpstr>
      <vt:lpstr>Current standards &amp; white papers</vt:lpstr>
      <vt:lpstr>Difficulties and Challenge</vt:lpstr>
      <vt:lpstr>Choose use cases for smart city </vt:lpstr>
      <vt:lpstr>Use Case Example: Smart water metering</vt:lpstr>
      <vt:lpstr>Smart water metering overview</vt:lpstr>
      <vt:lpstr>How should OneM2M engage with a city?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City for OneM2M</dc:title>
  <dc:creator>Thinkpad</dc:creator>
  <cp:lastModifiedBy>Thinkpad</cp:lastModifiedBy>
  <cp:revision>152</cp:revision>
  <dcterms:created xsi:type="dcterms:W3CDTF">2017-10-31T11:48:50Z</dcterms:created>
  <dcterms:modified xsi:type="dcterms:W3CDTF">2017-11-13T05:27:24Z</dcterms:modified>
</cp:coreProperties>
</file>