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8" r:id="rId1"/>
  </p:sldMasterIdLst>
  <p:notesMasterIdLst>
    <p:notesMasterId r:id="rId7"/>
  </p:notesMasterIdLst>
  <p:sldIdLst>
    <p:sldId id="417" r:id="rId2"/>
    <p:sldId id="479" r:id="rId3"/>
    <p:sldId id="463" r:id="rId4"/>
    <p:sldId id="478" r:id="rId5"/>
    <p:sldId id="480" r:id="rId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meitz, A.J.C. (Antoine)" initials="SA(" lastIdx="7" clrIdx="0">
    <p:extLst/>
  </p:cmAuthor>
  <p:cmAuthor id="2" name="Ende, A.H. (Bram) van den" initials="EA(vd" lastIdx="1" clrIdx="1"/>
  <p:cmAuthor id="3" name="Jan Bosma" initials="JAB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AF83"/>
    <a:srgbClr val="B115A6"/>
    <a:srgbClr val="00539B"/>
    <a:srgbClr val="3CA4C4"/>
    <a:srgbClr val="B2A72E"/>
    <a:srgbClr val="FF5824"/>
    <a:srgbClr val="385D8A"/>
    <a:srgbClr val="D8AC31"/>
    <a:srgbClr val="CC9900"/>
    <a:srgbClr val="0338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8" autoAdjust="0"/>
    <p:restoredTop sz="94691" autoAdjust="0"/>
  </p:normalViewPr>
  <p:slideViewPr>
    <p:cSldViewPr snapToGrid="0">
      <p:cViewPr varScale="1">
        <p:scale>
          <a:sx n="72" d="100"/>
          <a:sy n="72" d="100"/>
        </p:scale>
        <p:origin x="1392" y="72"/>
      </p:cViewPr>
      <p:guideLst>
        <p:guide orient="horz" pos="2160"/>
        <p:guide pos="36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3264" y="77"/>
      </p:cViewPr>
      <p:guideLst>
        <p:guide orient="horz" pos="3127"/>
        <p:guide pos="2141"/>
      </p:guideLst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E1FE2-415A-470D-8908-FFE4235A4EBC}" type="datetimeFigureOut">
              <a:rPr lang="en-GB" smtClean="0"/>
              <a:pPr/>
              <a:t>13/11/2017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526FE-8949-4C76-BE73-509EF1DB032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305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526FE-8949-4C76-BE73-509EF1DB032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7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bg>
      <p:bgPr>
        <a:blipFill dpi="0" rotWithShape="1">
          <a:blip r:embed="rId2" cstate="screen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200400"/>
            <a:ext cx="7772400" cy="1470025"/>
          </a:xfrm>
          <a:noFill/>
        </p:spPr>
        <p:txBody>
          <a:bodyPr/>
          <a:lstStyle>
            <a:lvl1pPr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76800"/>
            <a:ext cx="6400800" cy="11430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and Date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0BA77F-8B73-4ED6-A52D-DDDE94DC47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59216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148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st page-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4AAA0-31D4-4A0C-B771-D266995E865A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insert name via footer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insert date via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42483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0BA77F-8B73-4ED6-A52D-DDDE94DC47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6" descr="divided pag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3638"/>
            <a:ext cx="9144000" cy="68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1331515" y="5097378"/>
            <a:ext cx="7704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338C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</a:t>
            </a:r>
          </a:p>
        </p:txBody>
      </p:sp>
      <p:pic>
        <p:nvPicPr>
          <p:cNvPr id="8" name="Picture 7" descr="LogoERTICO_40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4763" y="6027738"/>
            <a:ext cx="13398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566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d pag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8"/>
          <p:cNvSpPr>
            <a:spLocks noGrp="1"/>
          </p:cNvSpPr>
          <p:nvPr>
            <p:ph sz="quarter" idx="10"/>
          </p:nvPr>
        </p:nvSpPr>
        <p:spPr>
          <a:xfrm>
            <a:off x="3020084" y="3684588"/>
            <a:ext cx="5715930" cy="2075831"/>
          </a:xfrm>
        </p:spPr>
        <p:txBody>
          <a:bodyPr/>
          <a:lstStyle>
            <a:lvl1pPr marL="0" indent="0">
              <a:buNone/>
              <a:defRPr baseline="0">
                <a:solidFill>
                  <a:srgbClr val="338CBC"/>
                </a:solidFill>
              </a:defRPr>
            </a:lvl1pPr>
            <a:lvl2pPr>
              <a:defRPr baseline="0">
                <a:solidFill>
                  <a:srgbClr val="338CBC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9" name="Picture 7" descr="LogoERTICO_40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4763" y="6027738"/>
            <a:ext cx="13398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32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0BA77F-8B73-4ED6-A52D-DDDE94DC47D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6" descr="divided pag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3638"/>
            <a:ext cx="9144000" cy="68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1331515" y="5097378"/>
            <a:ext cx="7704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338C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</a:t>
            </a:r>
          </a:p>
        </p:txBody>
      </p:sp>
      <p:pic>
        <p:nvPicPr>
          <p:cNvPr id="8" name="Picture 7" descr="LogoERTICO_40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4763" y="6027738"/>
            <a:ext cx="13398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200400"/>
            <a:ext cx="7772400" cy="1470025"/>
          </a:xfrm>
          <a:noFill/>
        </p:spPr>
        <p:txBody>
          <a:bodyPr/>
          <a:lstStyle>
            <a:lvl1pPr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76800"/>
            <a:ext cx="6400800" cy="11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</a:t>
            </a:r>
            <a:r>
              <a:rPr lang="en-US"/>
              <a:t>and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52351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3429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 text</a:t>
            </a:r>
          </a:p>
          <a:p>
            <a:pPr lvl="3"/>
            <a:r>
              <a:rPr lang="en-US" dirty="0"/>
              <a:t>Fourth level text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7400" y="6206232"/>
            <a:ext cx="4091021" cy="727968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290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BA77F-8B73-4ED6-A52D-DDDE94DC47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7400" y="6206232"/>
            <a:ext cx="4091021" cy="727968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290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BA77F-8B73-4ED6-A52D-DDDE94DC47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noFill/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540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 text</a:t>
            </a:r>
          </a:p>
          <a:p>
            <a:pPr lvl="3"/>
            <a:r>
              <a:rPr lang="en-US" dirty="0"/>
              <a:t>Fourth level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  <a:noFill/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540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 text</a:t>
            </a:r>
          </a:p>
          <a:p>
            <a:pPr lvl="3"/>
            <a:r>
              <a:rPr lang="en-US" dirty="0"/>
              <a:t>Fourth level text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7400" y="6206232"/>
            <a:ext cx="4091021" cy="727968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4290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BA77F-8B73-4ED6-A52D-DDDE94DC47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186101"/>
              </p:ext>
            </p:extLst>
          </p:nvPr>
        </p:nvGraphicFramePr>
        <p:xfrm>
          <a:off x="1295400" y="2209800"/>
          <a:ext cx="6781800" cy="3429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6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409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BDED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BDED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BDED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BDED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BDED0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81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81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81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81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81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81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7400" y="6206232"/>
            <a:ext cx="4091021" cy="727968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290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BA77F-8B73-4ED6-A52D-DDDE94DC47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95192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screen">
            <a:alphaModFix amt="2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7400" y="6206232"/>
            <a:ext cx="4091021" cy="72796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290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BA77F-8B73-4ED6-A52D-DDDE94DC47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7400" y="6206232"/>
            <a:ext cx="4091021" cy="72796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290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BA77F-8B73-4ED6-A52D-DDDE94DC47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52692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blipFill dpi="0" rotWithShape="1">
          <a:blip r:embed="rId2" cstate="screen">
            <a:alphaModFix amt="2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7400" y="6206232"/>
            <a:ext cx="4091021" cy="7279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0856" y="6400800"/>
            <a:ext cx="4310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baseline="0" dirty="0"/>
              <a:t>AUTOPILOT is an Innovation Action co-funded by the European Union’s H2020 Framework Programme under Grant Agreement no 731993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971800"/>
            <a:ext cx="7848600" cy="1905000"/>
          </a:xfrm>
        </p:spPr>
        <p:txBody>
          <a:bodyPr>
            <a:noAutofit/>
          </a:bodyPr>
          <a:lstStyle>
            <a:lvl1pPr marL="0" indent="0" algn="ctr">
              <a:buNone/>
              <a:defRPr sz="5500" b="1" baseline="0"/>
            </a:lvl1pPr>
          </a:lstStyle>
          <a:p>
            <a:pPr lvl="0"/>
            <a:r>
              <a:rPr lang="en-US" dirty="0"/>
              <a:t>Thank you for</a:t>
            </a:r>
            <a:br>
              <a:rPr lang="en-US" dirty="0"/>
            </a:br>
            <a:r>
              <a:rPr lang="en-US" dirty="0"/>
              <a:t>Your attention!</a:t>
            </a:r>
            <a:endParaRPr lang="en-GB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657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3476"/>
            <a:ext cx="8229600" cy="4992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00800"/>
            <a:ext cx="609600" cy="4141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76" r:id="rId12"/>
    <p:sldLayoutId id="2147483727" r:id="rId13"/>
    <p:sldLayoutId id="2147483673" r:id="rId14"/>
    <p:sldLayoutId id="2147483685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jpeg"/><Relationship Id="rId16" Type="http://schemas.openxmlformats.org/officeDocument/2006/relationships/image" Target="../media/image22.png"/><Relationship Id="rId20" Type="http://schemas.openxmlformats.org/officeDocument/2006/relationships/image" Target="../media/image26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jpe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9726"/>
            <a:ext cx="7772400" cy="306070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REQ-2017-0072-Autopilot_IoT_architecture_slideset</a:t>
            </a:r>
            <a:br>
              <a:rPr lang="en-GB" dirty="0"/>
            </a:br>
            <a:br>
              <a:rPr lang="en-GB" dirty="0"/>
            </a:br>
            <a:endParaRPr lang="fr-BE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Miodrag Djurica (TNO)</a:t>
            </a:r>
          </a:p>
          <a:p>
            <a:r>
              <a:rPr lang="en-GB" dirty="0"/>
              <a:t>13-11-2017</a:t>
            </a:r>
            <a:endParaRPr lang="fr-BE" dirty="0"/>
          </a:p>
        </p:txBody>
      </p:sp>
      <p:sp>
        <p:nvSpPr>
          <p:cNvPr id="15363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2277763-8FD5-465E-9976-E37072496D9D}" type="slidenum">
              <a:rPr lang="fr-BE" altLang="en-US" smtClean="0">
                <a:solidFill>
                  <a:schemeClr val="bg1"/>
                </a:solidFill>
                <a:latin typeface="Trebuchet MS" pitchFamily="34" charset="0"/>
              </a:rPr>
              <a:pPr eaLnBrk="1" hangingPunct="1"/>
              <a:t>1</a:t>
            </a:fld>
            <a:endParaRPr lang="fr-BE" altLang="en-US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463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PILOT SITE BRAINPORT (NL)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1800" dirty="0"/>
              <a:t>A total </a:t>
            </a:r>
            <a:r>
              <a:rPr lang="en-GB" sz="1800"/>
              <a:t>of 10 </a:t>
            </a:r>
            <a:r>
              <a:rPr lang="en-GB" sz="1800" dirty="0"/>
              <a:t>vehicles used: </a:t>
            </a:r>
          </a:p>
          <a:p>
            <a:pPr lvl="1"/>
            <a:r>
              <a:rPr lang="en-GB" sz="1600" dirty="0"/>
              <a:t> TNO/</a:t>
            </a:r>
            <a:r>
              <a:rPr lang="en-GB" sz="1600" dirty="0" err="1"/>
              <a:t>Tass</a:t>
            </a:r>
            <a:r>
              <a:rPr lang="en-GB" sz="1600" dirty="0"/>
              <a:t>: 3 Toyota Prius </a:t>
            </a:r>
          </a:p>
          <a:p>
            <a:pPr lvl="1"/>
            <a:r>
              <a:rPr lang="en-GB" sz="1600" dirty="0"/>
              <a:t> TU/e: 1 Toyota Prius and 3 VFLEX </a:t>
            </a:r>
          </a:p>
          <a:p>
            <a:pPr lvl="1"/>
            <a:r>
              <a:rPr lang="en-GB" sz="1600" dirty="0"/>
              <a:t> VALEO: 1 VW Tiguan </a:t>
            </a:r>
          </a:p>
          <a:p>
            <a:pPr lvl="1"/>
            <a:r>
              <a:rPr lang="en-GB" sz="1600" dirty="0"/>
              <a:t> NEVS: 3 electric vehicle (D-class) </a:t>
            </a:r>
          </a:p>
          <a:p>
            <a:pPr lvl="1"/>
            <a:r>
              <a:rPr lang="en-GB" sz="1600" dirty="0"/>
              <a:t> TT: 1 mobile mapping van</a:t>
            </a:r>
          </a:p>
          <a:p>
            <a:endParaRPr lang="en-GB" sz="2000" dirty="0"/>
          </a:p>
          <a:p>
            <a:endParaRPr lang="en-GB" sz="2000" dirty="0"/>
          </a:p>
          <a:p>
            <a:r>
              <a:rPr lang="en-GB" sz="1600" dirty="0"/>
              <a:t>Partners involved: </a:t>
            </a:r>
          </a:p>
        </p:txBody>
      </p:sp>
      <p:pic>
        <p:nvPicPr>
          <p:cNvPr id="5" name="Picture 39" descr="Image result for tno  prius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6" t="38042" r="13875" b="9276"/>
          <a:stretch/>
        </p:blipFill>
        <p:spPr bwMode="auto">
          <a:xfrm>
            <a:off x="457200" y="4003228"/>
            <a:ext cx="1615440" cy="9317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 6" descr="C:\Users\fschreiner\CloudStation\VFlex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204" y="4200525"/>
            <a:ext cx="1107749" cy="739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087" y="4003228"/>
            <a:ext cx="1214673" cy="93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Nevs Wordmar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" y="5564081"/>
            <a:ext cx="108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X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407" y="5237409"/>
            <a:ext cx="792000" cy="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E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54" y="5221981"/>
            <a:ext cx="792000" cy="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echnoluti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485" y="5623363"/>
            <a:ext cx="108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N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57" y="5069409"/>
            <a:ext cx="1296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omTo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198" y="5596862"/>
            <a:ext cx="108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Tu Eindhove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291" y="5079155"/>
            <a:ext cx="1296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Vicomtech-ik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526" y="5116381"/>
            <a:ext cx="108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IBM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153" y="5544648"/>
            <a:ext cx="108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GEMALTO SR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134" y="5596862"/>
            <a:ext cx="108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GEMEENTE HELMON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676" y="5039048"/>
            <a:ext cx="1296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HUAWEI TECHNOLOGIES DUESSELDORF GMBH (HUA) GMBH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045" y="5583155"/>
            <a:ext cx="108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IBM RESEARCH GMBH (IBMRE) GMBH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108" y="5155315"/>
            <a:ext cx="792000" cy="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DLR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21" y="5058781"/>
            <a:ext cx="108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Valeo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340" y="5639075"/>
            <a:ext cx="108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75D620-3670-4CFF-AEDA-9190F01928B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453954" y="1588797"/>
            <a:ext cx="4497423" cy="28037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73BD7C-931B-438F-B65D-8142057C854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658" y="5805657"/>
            <a:ext cx="1457739" cy="35541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8CD60EB-3F23-4777-9408-A73F5E76BF47}"/>
              </a:ext>
            </a:extLst>
          </p:cNvPr>
          <p:cNvCxnSpPr/>
          <p:nvPr/>
        </p:nvCxnSpPr>
        <p:spPr>
          <a:xfrm>
            <a:off x="457200" y="990600"/>
            <a:ext cx="8229600" cy="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FC7609F-BF75-4DFD-8910-B25FCF08D22C}"/>
              </a:ext>
            </a:extLst>
          </p:cNvPr>
          <p:cNvCxnSpPr/>
          <p:nvPr/>
        </p:nvCxnSpPr>
        <p:spPr>
          <a:xfrm>
            <a:off x="534508" y="6274142"/>
            <a:ext cx="8229600" cy="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088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4" name="Title 1"/>
          <p:cNvSpPr>
            <a:spLocks noGrp="1"/>
          </p:cNvSpPr>
          <p:nvPr>
            <p:ph type="title"/>
          </p:nvPr>
        </p:nvSpPr>
        <p:spPr>
          <a:xfrm>
            <a:off x="628650" y="182563"/>
            <a:ext cx="7886700" cy="7794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Brainport</a:t>
            </a:r>
            <a:r>
              <a:rPr lang="en-US" dirty="0"/>
              <a:t> architecture overview</a:t>
            </a:r>
            <a:br>
              <a:rPr lang="en-GB" dirty="0"/>
            </a:br>
            <a:endParaRPr lang="en-GB" altLang="nl-NL" sz="2700" dirty="0"/>
          </a:p>
        </p:txBody>
      </p:sp>
      <p:sp>
        <p:nvSpPr>
          <p:cNvPr id="6" name="Rectangle 5"/>
          <p:cNvSpPr/>
          <p:nvPr/>
        </p:nvSpPr>
        <p:spPr>
          <a:xfrm>
            <a:off x="221270" y="5457461"/>
            <a:ext cx="7500938" cy="9157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7651" name="Picture 3" descr="C:\Users\djuricam\AppData\Local\Microsoft\Windows\Temporary Internet Files\Content.IE5\D225QPUC\tower-310252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194" y="3035442"/>
            <a:ext cx="315516" cy="92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2" name="Group 10"/>
          <p:cNvGrpSpPr>
            <a:grpSpLocks/>
          </p:cNvGrpSpPr>
          <p:nvPr/>
        </p:nvGrpSpPr>
        <p:grpSpPr bwMode="auto">
          <a:xfrm>
            <a:off x="6537723" y="4300613"/>
            <a:ext cx="248840" cy="1032229"/>
            <a:chOff x="5739632" y="2182361"/>
            <a:chExt cx="276300" cy="85435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960408" y="2336602"/>
              <a:ext cx="22475" cy="7001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737" name="Picture 4" descr="C:\Users\djuricam\AppData\Local\Microsoft\Windows\Temporary Internet Files\Content.IE5\JSHTLWTB\wifi-icon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5710581" y="2211412"/>
              <a:ext cx="334402" cy="27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53" name="Group 14"/>
          <p:cNvGrpSpPr>
            <a:grpSpLocks/>
          </p:cNvGrpSpPr>
          <p:nvPr/>
        </p:nvGrpSpPr>
        <p:grpSpPr bwMode="auto">
          <a:xfrm>
            <a:off x="4132660" y="4296245"/>
            <a:ext cx="252413" cy="995831"/>
            <a:chOff x="5339800" y="2163264"/>
            <a:chExt cx="279000" cy="857986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5596427" y="2321314"/>
              <a:ext cx="22373" cy="6999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735" name="Picture 4" descr="C:\Users\djuricam\AppData\Local\Microsoft\Windows\Temporary Internet Files\Content.IE5\JSHTLWTB\wifi-icon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5310749" y="2192315"/>
              <a:ext cx="334402" cy="27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4319588" y="4917911"/>
            <a:ext cx="764381" cy="385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067" b="1" dirty="0"/>
              <a:t>ITS-G5</a:t>
            </a:r>
            <a:br>
              <a:rPr lang="en-GB" sz="1067" b="1" dirty="0"/>
            </a:br>
            <a:r>
              <a:rPr lang="en-GB" sz="1067" b="1" dirty="0"/>
              <a:t>RSU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40129" y="4909176"/>
            <a:ext cx="772715" cy="385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067" b="1" dirty="0"/>
              <a:t>ITS-G5</a:t>
            </a:r>
          </a:p>
          <a:p>
            <a:pPr>
              <a:defRPr/>
            </a:pPr>
            <a:r>
              <a:rPr lang="en-GB" sz="1067" b="1" dirty="0"/>
              <a:t>RSU</a:t>
            </a:r>
          </a:p>
        </p:txBody>
      </p:sp>
      <p:pic>
        <p:nvPicPr>
          <p:cNvPr id="27656" name="Picture 5" descr="C:\Users\djuricam\AppData\Local\Microsoft\Windows\Temporary Internet Files\Content.IE5\CAASD87P\Server-Remix-1-by-Merlin252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09" y="3690035"/>
            <a:ext cx="411956" cy="80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696200" y="3616508"/>
            <a:ext cx="763190" cy="42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067" b="1" dirty="0"/>
              <a:t>TASS </a:t>
            </a:r>
          </a:p>
          <a:p>
            <a:pPr>
              <a:defRPr/>
            </a:pPr>
            <a:r>
              <a:rPr lang="en-GB" sz="1067" b="1" dirty="0"/>
              <a:t>systems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6738" y="5006722"/>
            <a:ext cx="1489472" cy="2343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067" b="1" dirty="0" err="1"/>
              <a:t>Fiber</a:t>
            </a:r>
            <a:r>
              <a:rPr lang="en-GB" sz="1067" b="1" dirty="0"/>
              <a:t> backbone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49154" y="3636725"/>
            <a:ext cx="982265" cy="4207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067" b="1" dirty="0"/>
              <a:t> eNB </a:t>
            </a:r>
          </a:p>
          <a:p>
            <a:pPr>
              <a:defRPr/>
            </a:pPr>
            <a:r>
              <a:rPr lang="en-GB" sz="1067" b="1" dirty="0"/>
              <a:t>(4G) Helmond</a:t>
            </a:r>
          </a:p>
        </p:txBody>
      </p:sp>
      <p:sp>
        <p:nvSpPr>
          <p:cNvPr id="18" name="Cloud 17"/>
          <p:cNvSpPr/>
          <p:nvPr/>
        </p:nvSpPr>
        <p:spPr>
          <a:xfrm>
            <a:off x="4317207" y="1467445"/>
            <a:ext cx="1303850" cy="889551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744861" y="1535632"/>
            <a:ext cx="1057275" cy="58496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067" b="1" dirty="0"/>
              <a:t>Pre 5G core network</a:t>
            </a:r>
          </a:p>
          <a:p>
            <a:pPr>
              <a:defRPr/>
            </a:pPr>
            <a:r>
              <a:rPr lang="en-GB" sz="1067" b="1" dirty="0"/>
              <a:t>(TNO)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705225" y="2145891"/>
            <a:ext cx="658416" cy="10788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663" name="Picture 7" descr="C:\Users\djuricam\AppData\Local\Microsoft\Windows\Temporary Internet Files\Content.IE5\6ENQ33LU\ss4000e_big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000" y="2653816"/>
            <a:ext cx="459581" cy="75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6981798" y="3360745"/>
            <a:ext cx="1397794" cy="256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067" b="1" dirty="0"/>
              <a:t>Huawei IoT platform</a:t>
            </a:r>
          </a:p>
        </p:txBody>
      </p:sp>
      <p:cxnSp>
        <p:nvCxnSpPr>
          <p:cNvPr id="35" name="Straight Connector 34"/>
          <p:cNvCxnSpPr>
            <a:cxnSpLocks/>
            <a:stCxn id="18" idx="0"/>
            <a:endCxn id="27663" idx="1"/>
          </p:cNvCxnSpPr>
          <p:nvPr/>
        </p:nvCxnSpPr>
        <p:spPr>
          <a:xfrm>
            <a:off x="5619970" y="1912221"/>
            <a:ext cx="1948030" cy="11179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7735" idx="1"/>
          </p:cNvCxnSpPr>
          <p:nvPr/>
        </p:nvCxnSpPr>
        <p:spPr>
          <a:xfrm flipH="1">
            <a:off x="3870723" y="4684969"/>
            <a:ext cx="386953" cy="946331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5622131" y="4855308"/>
            <a:ext cx="962025" cy="768712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651" idx="2"/>
          </p:cNvCxnSpPr>
          <p:nvPr/>
        </p:nvCxnSpPr>
        <p:spPr>
          <a:xfrm>
            <a:off x="3613547" y="3959934"/>
            <a:ext cx="157163" cy="1544703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789760" y="3748830"/>
            <a:ext cx="1762125" cy="1859175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037535" y="5900640"/>
            <a:ext cx="448865" cy="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671" name="Picture 8" descr="C:\Users\djuricam\AppData\Local\Microsoft\Windows\Temporary Internet Files\Content.IE5\4ZPGF4BI\1373811890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15" y="2681478"/>
            <a:ext cx="346472" cy="68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Straight Connector 57"/>
          <p:cNvCxnSpPr>
            <a:stCxn id="27663" idx="3"/>
            <a:endCxn id="27671" idx="3"/>
          </p:cNvCxnSpPr>
          <p:nvPr/>
        </p:nvCxnSpPr>
        <p:spPr>
          <a:xfrm flipV="1">
            <a:off x="8027581" y="3023613"/>
            <a:ext cx="427435" cy="727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278521" y="3328971"/>
            <a:ext cx="1097756" cy="385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067" b="1" dirty="0"/>
              <a:t>Application server</a:t>
            </a:r>
          </a:p>
        </p:txBody>
      </p:sp>
      <p:cxnSp>
        <p:nvCxnSpPr>
          <p:cNvPr id="70" name="Straight Connector 69"/>
          <p:cNvCxnSpPr>
            <a:stCxn id="27681" idx="3"/>
            <a:endCxn id="27682" idx="3"/>
          </p:cNvCxnSpPr>
          <p:nvPr/>
        </p:nvCxnSpPr>
        <p:spPr>
          <a:xfrm flipV="1">
            <a:off x="4970860" y="3024710"/>
            <a:ext cx="798981" cy="238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681" name="Picture 7" descr="C:\Users\djuricam\AppData\Local\Microsoft\Windows\Temporary Internet Files\Content.IE5\6ENQ33LU\ss4000e_big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006" y="2734071"/>
            <a:ext cx="348854" cy="62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2" name="Picture 8" descr="C:\Users\djuricam\AppData\Local\Microsoft\Windows\Temporary Internet Files\Content.IE5\4ZPGF4BI\1373811890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510" y="2705869"/>
            <a:ext cx="364331" cy="63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5760244" y="4527732"/>
            <a:ext cx="1140619" cy="535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067" b="1" dirty="0"/>
              <a:t>Time critical </a:t>
            </a:r>
          </a:p>
          <a:p>
            <a:pPr>
              <a:defRPr/>
            </a:pPr>
            <a:r>
              <a:rPr lang="en-GB" sz="1067" b="1" dirty="0"/>
              <a:t>data via G5</a:t>
            </a:r>
          </a:p>
          <a:p>
            <a:pPr>
              <a:defRPr/>
            </a:pPr>
            <a:r>
              <a:rPr lang="en-GB" sz="1067" b="1" dirty="0"/>
              <a:t>(10-20ms)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736307" y="4058934"/>
            <a:ext cx="1140619" cy="537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067" b="1" dirty="0"/>
              <a:t>Tactical</a:t>
            </a:r>
          </a:p>
          <a:p>
            <a:pPr>
              <a:defRPr/>
            </a:pPr>
            <a:r>
              <a:rPr lang="en-GB" sz="1067" b="1" dirty="0"/>
              <a:t>data via LTE</a:t>
            </a:r>
          </a:p>
          <a:p>
            <a:pPr>
              <a:defRPr/>
            </a:pPr>
            <a:r>
              <a:rPr lang="en-GB" sz="1067" b="1" dirty="0"/>
              <a:t>(100ms+)</a:t>
            </a:r>
          </a:p>
        </p:txBody>
      </p:sp>
      <p:cxnSp>
        <p:nvCxnSpPr>
          <p:cNvPr id="100" name="Straight Connector 99"/>
          <p:cNvCxnSpPr>
            <a:stCxn id="27681" idx="1"/>
            <a:endCxn id="27651" idx="3"/>
          </p:cNvCxnSpPr>
          <p:nvPr/>
        </p:nvCxnSpPr>
        <p:spPr>
          <a:xfrm flipH="1">
            <a:off x="3770710" y="3048544"/>
            <a:ext cx="851297" cy="4498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4157674" y="3324765"/>
            <a:ext cx="1547813" cy="5372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067" b="1" dirty="0"/>
              <a:t>MEC-node with</a:t>
            </a:r>
            <a:br>
              <a:rPr lang="en-GB" sz="1067" b="1" dirty="0"/>
            </a:br>
            <a:r>
              <a:rPr lang="en-GB" sz="1067" b="1" dirty="0"/>
              <a:t>IoT (oneM2M)</a:t>
            </a:r>
          </a:p>
          <a:p>
            <a:pPr>
              <a:defRPr/>
            </a:pPr>
            <a:r>
              <a:rPr lang="en-GB" sz="1067" b="1" dirty="0"/>
              <a:t>platform</a:t>
            </a:r>
          </a:p>
        </p:txBody>
      </p:sp>
      <p:sp>
        <p:nvSpPr>
          <p:cNvPr id="96" name="Rectangle 95"/>
          <p:cNvSpPr/>
          <p:nvPr/>
        </p:nvSpPr>
        <p:spPr>
          <a:xfrm rot="19852028">
            <a:off x="3642715" y="2980949"/>
            <a:ext cx="1000595" cy="235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67" b="1" dirty="0"/>
              <a:t>local breakout</a:t>
            </a:r>
            <a:endParaRPr lang="nl-NL" sz="1067" dirty="0"/>
          </a:p>
        </p:txBody>
      </p:sp>
      <p:sp>
        <p:nvSpPr>
          <p:cNvPr id="122" name="Rectangle 121"/>
          <p:cNvSpPr/>
          <p:nvPr/>
        </p:nvSpPr>
        <p:spPr>
          <a:xfrm rot="20832861">
            <a:off x="6242556" y="1091107"/>
            <a:ext cx="683200" cy="235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67" b="1" dirty="0"/>
              <a:t>REST API</a:t>
            </a:r>
            <a:endParaRPr lang="nl-NL" sz="1067" dirty="0"/>
          </a:p>
        </p:txBody>
      </p:sp>
      <p:sp>
        <p:nvSpPr>
          <p:cNvPr id="128" name="Rectangle 127"/>
          <p:cNvSpPr/>
          <p:nvPr/>
        </p:nvSpPr>
        <p:spPr>
          <a:xfrm rot="752925">
            <a:off x="6390629" y="1957916"/>
            <a:ext cx="683200" cy="235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67" b="1" dirty="0"/>
              <a:t>REST API</a:t>
            </a:r>
            <a:endParaRPr lang="nl-NL" sz="1067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17935" y="5270238"/>
            <a:ext cx="6985397" cy="626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cxnSpLocks/>
            <a:stCxn id="27656" idx="2"/>
          </p:cNvCxnSpPr>
          <p:nvPr/>
        </p:nvCxnSpPr>
        <p:spPr>
          <a:xfrm>
            <a:off x="7544987" y="4498055"/>
            <a:ext cx="23013" cy="8347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693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879" y="4179725"/>
            <a:ext cx="400050" cy="36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4" name="Picture 6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879" y="4613580"/>
            <a:ext cx="400050" cy="36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5" name="Picture 7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879" y="5089658"/>
            <a:ext cx="400050" cy="36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4" name="Straight Connector 73"/>
          <p:cNvCxnSpPr>
            <a:cxnSpLocks/>
          </p:cNvCxnSpPr>
          <p:nvPr/>
        </p:nvCxnSpPr>
        <p:spPr>
          <a:xfrm>
            <a:off x="8902300" y="4094045"/>
            <a:ext cx="5966" cy="13447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cxnSpLocks/>
            <a:endCxn id="27656" idx="3"/>
          </p:cNvCxnSpPr>
          <p:nvPr/>
        </p:nvCxnSpPr>
        <p:spPr>
          <a:xfrm flipH="1">
            <a:off x="7750965" y="4069372"/>
            <a:ext cx="1151335" cy="246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cxnSpLocks/>
          </p:cNvCxnSpPr>
          <p:nvPr/>
        </p:nvCxnSpPr>
        <p:spPr>
          <a:xfrm flipH="1">
            <a:off x="8774928" y="4364622"/>
            <a:ext cx="1393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cxnSpLocks/>
          </p:cNvCxnSpPr>
          <p:nvPr/>
        </p:nvCxnSpPr>
        <p:spPr>
          <a:xfrm flipH="1">
            <a:off x="8784453" y="4782464"/>
            <a:ext cx="1393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/>
          </p:cNvCxnSpPr>
          <p:nvPr/>
        </p:nvCxnSpPr>
        <p:spPr>
          <a:xfrm flipH="1">
            <a:off x="8784453" y="5268732"/>
            <a:ext cx="1393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066745" y="3230820"/>
            <a:ext cx="1067991" cy="5364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067" b="1" dirty="0"/>
              <a:t>MEC applications platform</a:t>
            </a:r>
          </a:p>
        </p:txBody>
      </p:sp>
      <p:grpSp>
        <p:nvGrpSpPr>
          <p:cNvPr id="27703" name="Group 19"/>
          <p:cNvGrpSpPr>
            <a:grpSpLocks/>
          </p:cNvGrpSpPr>
          <p:nvPr/>
        </p:nvGrpSpPr>
        <p:grpSpPr bwMode="auto">
          <a:xfrm>
            <a:off x="221457" y="2713690"/>
            <a:ext cx="1054894" cy="1086639"/>
            <a:chOff x="5261057" y="2424269"/>
            <a:chExt cx="1054861" cy="888520"/>
          </a:xfrm>
        </p:grpSpPr>
        <p:pic>
          <p:nvPicPr>
            <p:cNvPr id="27722" name="Picture 4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9556" y="2695297"/>
              <a:ext cx="670295" cy="417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5261057" y="3089731"/>
              <a:ext cx="904835" cy="22305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nl-NL" sz="1333" dirty="0"/>
                <a:t>DLR drone</a:t>
              </a:r>
            </a:p>
          </p:txBody>
        </p:sp>
        <p:pic>
          <p:nvPicPr>
            <p:cNvPr id="27724" name="Picture 8" descr="C:\Users\djuricam\AppData\Local\Microsoft\Windows\Temporary Internet Files\Content.IE5\4ZPGF4BI\1373811890[1]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139830" y="2424269"/>
              <a:ext cx="176088" cy="252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3" name="Straight Connector 92"/>
            <p:cNvCxnSpPr>
              <a:endCxn id="27724" idx="3"/>
            </p:cNvCxnSpPr>
            <p:nvPr/>
          </p:nvCxnSpPr>
          <p:spPr>
            <a:xfrm flipV="1">
              <a:off x="5701575" y="2550457"/>
              <a:ext cx="438136" cy="1261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704" name="Picture 3" descr="C:\Users\djuricam\AppData\Local\Microsoft\Windows\Temporary Internet Files\Content.IE5\D225QPUC\tower-310252_640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969" y="4002156"/>
            <a:ext cx="314325" cy="82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TextBox 96"/>
          <p:cNvSpPr txBox="1"/>
          <p:nvPr/>
        </p:nvSpPr>
        <p:spPr>
          <a:xfrm>
            <a:off x="1553766" y="4290423"/>
            <a:ext cx="1057275" cy="5364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067" b="1" dirty="0" err="1"/>
              <a:t>eNB</a:t>
            </a:r>
            <a:r>
              <a:rPr lang="en-GB" sz="1067" b="1" dirty="0"/>
              <a:t> (commercial)</a:t>
            </a:r>
          </a:p>
          <a:p>
            <a:pPr>
              <a:defRPr/>
            </a:pPr>
            <a:r>
              <a:rPr lang="en-GB" sz="1067" b="1" dirty="0"/>
              <a:t>Helmond</a:t>
            </a:r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2790825" y="4661675"/>
            <a:ext cx="875110" cy="858977"/>
          </a:xfrm>
          <a:prstGeom prst="straightConnector1">
            <a:avLst/>
          </a:prstGeom>
          <a:ln>
            <a:solidFill>
              <a:srgbClr val="00B050"/>
            </a:solidFill>
            <a:prstDash val="sysDot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707" name="Picture 7" descr="C:\Users\djuricam\AppData\Local\Microsoft\Windows\Temporary Internet Files\Content.IE5\6ENQ33LU\ss4000e_big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6" y="1524226"/>
            <a:ext cx="459581" cy="75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7" name="Straight Connector 116"/>
          <p:cNvCxnSpPr>
            <a:stCxn id="27724" idx="1"/>
          </p:cNvCxnSpPr>
          <p:nvPr/>
        </p:nvCxnSpPr>
        <p:spPr>
          <a:xfrm flipV="1">
            <a:off x="1276350" y="2105126"/>
            <a:ext cx="1472804" cy="7628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502444" y="2201215"/>
            <a:ext cx="920893" cy="4609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1333" dirty="0"/>
              <a:t>Image </a:t>
            </a:r>
          </a:p>
          <a:p>
            <a:pPr>
              <a:defRPr/>
            </a:pPr>
            <a:r>
              <a:rPr lang="nl-NL" sz="1333" dirty="0"/>
              <a:t>processing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995488" y="1192282"/>
            <a:ext cx="1397794" cy="3858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067" b="1" dirty="0" err="1"/>
              <a:t>Sensinov</a:t>
            </a:r>
            <a:r>
              <a:rPr lang="en-GB" sz="1067" b="1" dirty="0"/>
              <a:t> IoT </a:t>
            </a:r>
          </a:p>
          <a:p>
            <a:pPr>
              <a:defRPr/>
            </a:pPr>
            <a:r>
              <a:rPr lang="en-GB" sz="1067" b="1" dirty="0"/>
              <a:t>(oneM2M) platform</a:t>
            </a:r>
          </a:p>
        </p:txBody>
      </p:sp>
      <p:sp>
        <p:nvSpPr>
          <p:cNvPr id="137" name="Cloud 136"/>
          <p:cNvSpPr/>
          <p:nvPr/>
        </p:nvSpPr>
        <p:spPr>
          <a:xfrm>
            <a:off x="1646635" y="2878205"/>
            <a:ext cx="1166813" cy="889550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8" name="TextBox 137"/>
          <p:cNvSpPr txBox="1"/>
          <p:nvPr/>
        </p:nvSpPr>
        <p:spPr>
          <a:xfrm>
            <a:off x="1731169" y="3115516"/>
            <a:ext cx="989410" cy="385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067" b="1" dirty="0"/>
              <a:t>Public internet</a:t>
            </a:r>
          </a:p>
        </p:txBody>
      </p:sp>
      <p:cxnSp>
        <p:nvCxnSpPr>
          <p:cNvPr id="140" name="Straight Connector 139"/>
          <p:cNvCxnSpPr/>
          <p:nvPr/>
        </p:nvCxnSpPr>
        <p:spPr>
          <a:xfrm flipH="1" flipV="1">
            <a:off x="2221706" y="3715344"/>
            <a:ext cx="234554" cy="55032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endCxn id="137" idx="3"/>
          </p:cNvCxnSpPr>
          <p:nvPr/>
        </p:nvCxnSpPr>
        <p:spPr>
          <a:xfrm flipH="1">
            <a:off x="2230041" y="2182289"/>
            <a:ext cx="548878" cy="746873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cxnSpLocks/>
            <a:stCxn id="27656" idx="1"/>
          </p:cNvCxnSpPr>
          <p:nvPr/>
        </p:nvCxnSpPr>
        <p:spPr>
          <a:xfrm flipH="1" flipV="1">
            <a:off x="5486400" y="2141244"/>
            <a:ext cx="1852609" cy="19528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cxnSpLocks/>
            <a:stCxn id="18" idx="2"/>
          </p:cNvCxnSpPr>
          <p:nvPr/>
        </p:nvCxnSpPr>
        <p:spPr>
          <a:xfrm flipH="1" flipV="1">
            <a:off x="3246835" y="1851801"/>
            <a:ext cx="1074416" cy="604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718" name="Picture 8" descr="C:\Users\djuricam\AppData\Local\Microsoft\Windows\Temporary Internet Files\Content.IE5\4ZPGF4BI\1373811890[1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359709"/>
            <a:ext cx="363141" cy="63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TextBox 101"/>
          <p:cNvSpPr txBox="1"/>
          <p:nvPr/>
        </p:nvSpPr>
        <p:spPr>
          <a:xfrm>
            <a:off x="-111324" y="1234212"/>
            <a:ext cx="1227535" cy="6870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067" b="1" dirty="0" err="1"/>
              <a:t>Brainport</a:t>
            </a:r>
            <a:r>
              <a:rPr lang="en-GB" sz="1067" b="1" dirty="0"/>
              <a:t> applications platform (TNO, NEC, IBM)</a:t>
            </a:r>
          </a:p>
        </p:txBody>
      </p:sp>
      <p:cxnSp>
        <p:nvCxnSpPr>
          <p:cNvPr id="104" name="Straight Connector 103"/>
          <p:cNvCxnSpPr>
            <a:stCxn id="27718" idx="1"/>
            <a:endCxn id="27707" idx="1"/>
          </p:cNvCxnSpPr>
          <p:nvPr/>
        </p:nvCxnSpPr>
        <p:spPr>
          <a:xfrm>
            <a:off x="1553766" y="1678549"/>
            <a:ext cx="1237059" cy="2212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4" name="Picture 7" descr="C:\Users\djuricam\AppData\Local\Microsoft\Windows\Temporary Internet Files\Content.IE5\6ENQ33LU\ss4000e_big[1].jpg">
            <a:extLst>
              <a:ext uri="{FF2B5EF4-FFF2-40B4-BE49-F238E27FC236}">
                <a16:creationId xmlns:a16="http://schemas.microsoft.com/office/drawing/2014/main" id="{1D1D336B-5B05-457A-96DA-F675698FE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719" y="1640743"/>
            <a:ext cx="459581" cy="75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8" descr="C:\Users\djuricam\AppData\Local\Microsoft\Windows\Temporary Internet Files\Content.IE5\4ZPGF4BI\1373811890[1].png">
            <a:extLst>
              <a:ext uri="{FF2B5EF4-FFF2-40B4-BE49-F238E27FC236}">
                <a16:creationId xmlns:a16="http://schemas.microsoft.com/office/drawing/2014/main" id="{59932EDE-282F-4FBE-8418-ABA376110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734" y="1668405"/>
            <a:ext cx="346472" cy="68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3C8085C3-E418-4EF6-8B18-8E1398052BC7}"/>
              </a:ext>
            </a:extLst>
          </p:cNvPr>
          <p:cNvCxnSpPr>
            <a:stCxn id="114" idx="3"/>
            <a:endCxn id="115" idx="3"/>
          </p:cNvCxnSpPr>
          <p:nvPr/>
        </p:nvCxnSpPr>
        <p:spPr>
          <a:xfrm flipV="1">
            <a:off x="8115300" y="2010540"/>
            <a:ext cx="427435" cy="727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E0DC3019-80DE-4F87-8495-DF9D69929257}"/>
              </a:ext>
            </a:extLst>
          </p:cNvPr>
          <p:cNvSpPr txBox="1"/>
          <p:nvPr/>
        </p:nvSpPr>
        <p:spPr>
          <a:xfrm>
            <a:off x="7032244" y="2323762"/>
            <a:ext cx="1585911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067" b="1" dirty="0"/>
              <a:t>WATSON IoT platform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C868931E-04A2-4DD6-8AD4-0B570B55E380}"/>
              </a:ext>
            </a:extLst>
          </p:cNvPr>
          <p:cNvCxnSpPr>
            <a:cxnSpLocks/>
            <a:endCxn id="114" idx="1"/>
          </p:cNvCxnSpPr>
          <p:nvPr/>
        </p:nvCxnSpPr>
        <p:spPr>
          <a:xfrm>
            <a:off x="5580060" y="1812554"/>
            <a:ext cx="2075659" cy="2045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7594DAB-1F5B-4EB0-A76D-074CEA9B58C1}"/>
              </a:ext>
            </a:extLst>
          </p:cNvPr>
          <p:cNvSpPr/>
          <p:nvPr/>
        </p:nvSpPr>
        <p:spPr>
          <a:xfrm rot="3134844">
            <a:off x="6172231" y="2948339"/>
            <a:ext cx="683200" cy="235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67" b="1" dirty="0"/>
              <a:t>REST API</a:t>
            </a:r>
            <a:endParaRPr lang="nl-NL" sz="1067" dirty="0"/>
          </a:p>
        </p:txBody>
      </p:sp>
      <p:pic>
        <p:nvPicPr>
          <p:cNvPr id="127" name="Picture 7" descr="C:\Users\djuricam\AppData\Local\Microsoft\Windows\Temporary Internet Files\Content.IE5\6ENQ33LU\ss4000e_big[1].jpg">
            <a:extLst>
              <a:ext uri="{FF2B5EF4-FFF2-40B4-BE49-F238E27FC236}">
                <a16:creationId xmlns:a16="http://schemas.microsoft.com/office/drawing/2014/main" id="{3E4B09BD-A484-4473-81B8-20167686D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719" y="688476"/>
            <a:ext cx="459581" cy="75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8" descr="C:\Users\djuricam\AppData\Local\Microsoft\Windows\Temporary Internet Files\Content.IE5\4ZPGF4BI\1373811890[1].png">
            <a:extLst>
              <a:ext uri="{FF2B5EF4-FFF2-40B4-BE49-F238E27FC236}">
                <a16:creationId xmlns:a16="http://schemas.microsoft.com/office/drawing/2014/main" id="{9DBE8928-DE7E-4FAE-A500-D78B0D41B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734" y="716138"/>
            <a:ext cx="346472" cy="68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4515D62F-C203-47F0-A94C-8514512A5825}"/>
              </a:ext>
            </a:extLst>
          </p:cNvPr>
          <p:cNvCxnSpPr>
            <a:stCxn id="127" idx="3"/>
            <a:endCxn id="130" idx="3"/>
          </p:cNvCxnSpPr>
          <p:nvPr/>
        </p:nvCxnSpPr>
        <p:spPr>
          <a:xfrm flipV="1">
            <a:off x="8115300" y="1058273"/>
            <a:ext cx="427435" cy="727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B3C6342B-8A3A-46F2-98DC-699C18AA64D2}"/>
              </a:ext>
            </a:extLst>
          </p:cNvPr>
          <p:cNvSpPr txBox="1"/>
          <p:nvPr/>
        </p:nvSpPr>
        <p:spPr>
          <a:xfrm>
            <a:off x="7032244" y="1371495"/>
            <a:ext cx="1585911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067" b="1" dirty="0"/>
              <a:t>FIWARE IoT platform</a:t>
            </a: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23230DC8-1832-4DE0-9A92-EEB9D956A78C}"/>
              </a:ext>
            </a:extLst>
          </p:cNvPr>
          <p:cNvCxnSpPr>
            <a:cxnSpLocks/>
            <a:endCxn id="127" idx="1"/>
          </p:cNvCxnSpPr>
          <p:nvPr/>
        </p:nvCxnSpPr>
        <p:spPr>
          <a:xfrm flipV="1">
            <a:off x="5591176" y="1064824"/>
            <a:ext cx="2064543" cy="5599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Rectangle 133">
            <a:extLst>
              <a:ext uri="{FF2B5EF4-FFF2-40B4-BE49-F238E27FC236}">
                <a16:creationId xmlns:a16="http://schemas.microsoft.com/office/drawing/2014/main" id="{F760A329-D20E-4EA7-A5B6-0FBB37C5BB87}"/>
              </a:ext>
            </a:extLst>
          </p:cNvPr>
          <p:cNvSpPr/>
          <p:nvPr/>
        </p:nvSpPr>
        <p:spPr>
          <a:xfrm rot="1759723">
            <a:off x="6415198" y="2329301"/>
            <a:ext cx="683200" cy="235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67" b="1" dirty="0"/>
              <a:t>REST API</a:t>
            </a:r>
            <a:endParaRPr lang="nl-NL" sz="1067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0FEA3AA-4EE9-4373-8AB6-50FF2E262419}"/>
              </a:ext>
            </a:extLst>
          </p:cNvPr>
          <p:cNvGrpSpPr/>
          <p:nvPr/>
        </p:nvGrpSpPr>
        <p:grpSpPr>
          <a:xfrm>
            <a:off x="3132496" y="982482"/>
            <a:ext cx="4551282" cy="4456293"/>
            <a:chOff x="3132496" y="982482"/>
            <a:chExt cx="4551282" cy="4456293"/>
          </a:xfrm>
        </p:grpSpPr>
        <p:sp>
          <p:nvSpPr>
            <p:cNvPr id="108" name="Freeform: Shape 107"/>
            <p:cNvSpPr/>
            <p:nvPr/>
          </p:nvSpPr>
          <p:spPr>
            <a:xfrm>
              <a:off x="3262314" y="1724858"/>
              <a:ext cx="4336256" cy="64059"/>
            </a:xfrm>
            <a:custGeom>
              <a:avLst/>
              <a:gdLst>
                <a:gd name="connsiteX0" fmla="*/ 0 w 4336868"/>
                <a:gd name="connsiteY0" fmla="*/ 0 h 52251"/>
                <a:gd name="connsiteX1" fmla="*/ 69668 w 4336868"/>
                <a:gd name="connsiteY1" fmla="*/ 0 h 52251"/>
                <a:gd name="connsiteX2" fmla="*/ 4336868 w 4336868"/>
                <a:gd name="connsiteY2" fmla="*/ 52251 h 52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36868" h="52251">
                  <a:moveTo>
                    <a:pt x="0" y="0"/>
                  </a:moveTo>
                  <a:lnTo>
                    <a:pt x="69668" y="0"/>
                  </a:lnTo>
                  <a:lnTo>
                    <a:pt x="4336868" y="52251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3263504" y="2048136"/>
              <a:ext cx="1472803" cy="717965"/>
            </a:xfrm>
            <a:custGeom>
              <a:avLst/>
              <a:gdLst>
                <a:gd name="connsiteX0" fmla="*/ 0 w 1512702"/>
                <a:gd name="connsiteY0" fmla="*/ 13701 h 627751"/>
                <a:gd name="connsiteX1" fmla="*/ 1301519 w 1512702"/>
                <a:gd name="connsiteY1" fmla="*/ 80446 h 627751"/>
                <a:gd name="connsiteX2" fmla="*/ 1495078 w 1512702"/>
                <a:gd name="connsiteY2" fmla="*/ 627751 h 62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2702" h="627751">
                  <a:moveTo>
                    <a:pt x="0" y="13701"/>
                  </a:moveTo>
                  <a:cubicBezTo>
                    <a:pt x="526169" y="-4098"/>
                    <a:pt x="1052339" y="-21896"/>
                    <a:pt x="1301519" y="80446"/>
                  </a:cubicBezTo>
                  <a:cubicBezTo>
                    <a:pt x="1550699" y="182788"/>
                    <a:pt x="1522888" y="405269"/>
                    <a:pt x="1495078" y="627751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3ADF861-C0AF-4896-9ED1-31F3C5D149B9}"/>
                </a:ext>
              </a:extLst>
            </p:cNvPr>
            <p:cNvSpPr/>
            <p:nvPr/>
          </p:nvSpPr>
          <p:spPr>
            <a:xfrm flipV="1">
              <a:off x="3240286" y="982482"/>
              <a:ext cx="4443492" cy="682223"/>
            </a:xfrm>
            <a:custGeom>
              <a:avLst/>
              <a:gdLst>
                <a:gd name="connsiteX0" fmla="*/ 0 w 4336868"/>
                <a:gd name="connsiteY0" fmla="*/ 0 h 52251"/>
                <a:gd name="connsiteX1" fmla="*/ 69668 w 4336868"/>
                <a:gd name="connsiteY1" fmla="*/ 0 h 52251"/>
                <a:gd name="connsiteX2" fmla="*/ 4336868 w 4336868"/>
                <a:gd name="connsiteY2" fmla="*/ 52251 h 52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36868" h="52251">
                  <a:moveTo>
                    <a:pt x="0" y="0"/>
                  </a:moveTo>
                  <a:lnTo>
                    <a:pt x="69668" y="0"/>
                  </a:lnTo>
                  <a:lnTo>
                    <a:pt x="4336868" y="52251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D34BEC3-3838-4992-89C9-166B58B8D421}"/>
                </a:ext>
              </a:extLst>
            </p:cNvPr>
            <p:cNvSpPr/>
            <p:nvPr/>
          </p:nvSpPr>
          <p:spPr>
            <a:xfrm>
              <a:off x="3238500" y="1752375"/>
              <a:ext cx="4238625" cy="990825"/>
            </a:xfrm>
            <a:custGeom>
              <a:avLst/>
              <a:gdLst>
                <a:gd name="connsiteX0" fmla="*/ 4238625 w 4238625"/>
                <a:gd name="connsiteY0" fmla="*/ 990825 h 990825"/>
                <a:gd name="connsiteX1" fmla="*/ 1781175 w 4238625"/>
                <a:gd name="connsiteY1" fmla="*/ 152625 h 990825"/>
                <a:gd name="connsiteX2" fmla="*/ 0 w 4238625"/>
                <a:gd name="connsiteY2" fmla="*/ 225 h 990825"/>
                <a:gd name="connsiteX3" fmla="*/ 0 w 4238625"/>
                <a:gd name="connsiteY3" fmla="*/ 225 h 99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8625" h="990825">
                  <a:moveTo>
                    <a:pt x="4238625" y="990825"/>
                  </a:moveTo>
                  <a:cubicBezTo>
                    <a:pt x="3363118" y="654275"/>
                    <a:pt x="2487612" y="317725"/>
                    <a:pt x="1781175" y="152625"/>
                  </a:cubicBezTo>
                  <a:cubicBezTo>
                    <a:pt x="1074737" y="-12475"/>
                    <a:pt x="0" y="225"/>
                    <a:pt x="0" y="225"/>
                  </a:cubicBezTo>
                  <a:lnTo>
                    <a:pt x="0" y="225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11416DC6-4CA7-4D3F-998B-3CA62A1BFB1E}"/>
                </a:ext>
              </a:extLst>
            </p:cNvPr>
            <p:cNvSpPr/>
            <p:nvPr/>
          </p:nvSpPr>
          <p:spPr>
            <a:xfrm>
              <a:off x="3228381" y="1961524"/>
              <a:ext cx="4053456" cy="1676658"/>
            </a:xfrm>
            <a:custGeom>
              <a:avLst/>
              <a:gdLst>
                <a:gd name="connsiteX0" fmla="*/ 4238625 w 4238625"/>
                <a:gd name="connsiteY0" fmla="*/ 990825 h 990825"/>
                <a:gd name="connsiteX1" fmla="*/ 1781175 w 4238625"/>
                <a:gd name="connsiteY1" fmla="*/ 152625 h 990825"/>
                <a:gd name="connsiteX2" fmla="*/ 0 w 4238625"/>
                <a:gd name="connsiteY2" fmla="*/ 225 h 990825"/>
                <a:gd name="connsiteX3" fmla="*/ 0 w 4238625"/>
                <a:gd name="connsiteY3" fmla="*/ 225 h 99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8625" h="990825">
                  <a:moveTo>
                    <a:pt x="4238625" y="990825"/>
                  </a:moveTo>
                  <a:cubicBezTo>
                    <a:pt x="3363118" y="654275"/>
                    <a:pt x="2487612" y="317725"/>
                    <a:pt x="1781175" y="152625"/>
                  </a:cubicBezTo>
                  <a:cubicBezTo>
                    <a:pt x="1074737" y="-12475"/>
                    <a:pt x="0" y="225"/>
                    <a:pt x="0" y="225"/>
                  </a:cubicBezTo>
                  <a:lnTo>
                    <a:pt x="0" y="225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528DE86-7E3C-43FB-8266-870E4A2291EB}"/>
                </a:ext>
              </a:extLst>
            </p:cNvPr>
            <p:cNvSpPr/>
            <p:nvPr/>
          </p:nvSpPr>
          <p:spPr>
            <a:xfrm>
              <a:off x="3403030" y="3228975"/>
              <a:ext cx="1207070" cy="2209800"/>
            </a:xfrm>
            <a:custGeom>
              <a:avLst/>
              <a:gdLst>
                <a:gd name="connsiteX0" fmla="*/ 292670 w 1207070"/>
                <a:gd name="connsiteY0" fmla="*/ 2209800 h 2209800"/>
                <a:gd name="connsiteX1" fmla="*/ 54545 w 1207070"/>
                <a:gd name="connsiteY1" fmla="*/ 457200 h 2209800"/>
                <a:gd name="connsiteX2" fmla="*/ 1207070 w 1207070"/>
                <a:gd name="connsiteY2" fmla="*/ 0 h 2209800"/>
                <a:gd name="connsiteX3" fmla="*/ 1207070 w 1207070"/>
                <a:gd name="connsiteY3" fmla="*/ 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7070" h="2209800">
                  <a:moveTo>
                    <a:pt x="292670" y="2209800"/>
                  </a:moveTo>
                  <a:cubicBezTo>
                    <a:pt x="97407" y="1517650"/>
                    <a:pt x="-97855" y="825500"/>
                    <a:pt x="54545" y="457200"/>
                  </a:cubicBezTo>
                  <a:cubicBezTo>
                    <a:pt x="206945" y="88900"/>
                    <a:pt x="1207070" y="0"/>
                    <a:pt x="1207070" y="0"/>
                  </a:cubicBezTo>
                  <a:lnTo>
                    <a:pt x="120707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3E99833-81CA-4723-BDD7-9E036501C5DD}"/>
                </a:ext>
              </a:extLst>
            </p:cNvPr>
            <p:cNvSpPr/>
            <p:nvPr/>
          </p:nvSpPr>
          <p:spPr>
            <a:xfrm>
              <a:off x="3132496" y="2123972"/>
              <a:ext cx="1010881" cy="3257653"/>
            </a:xfrm>
            <a:custGeom>
              <a:avLst/>
              <a:gdLst>
                <a:gd name="connsiteX0" fmla="*/ 439379 w 1010881"/>
                <a:gd name="connsiteY0" fmla="*/ 3257653 h 3257653"/>
                <a:gd name="connsiteX1" fmla="*/ 20279 w 1010881"/>
                <a:gd name="connsiteY1" fmla="*/ 1362178 h 3257653"/>
                <a:gd name="connsiteX2" fmla="*/ 1010879 w 1010881"/>
                <a:gd name="connsiteY2" fmla="*/ 152503 h 3257653"/>
                <a:gd name="connsiteX3" fmla="*/ 10754 w 1010881"/>
                <a:gd name="connsiteY3" fmla="*/ 57253 h 325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0881" h="3257653">
                  <a:moveTo>
                    <a:pt x="439379" y="3257653"/>
                  </a:moveTo>
                  <a:cubicBezTo>
                    <a:pt x="182204" y="2568678"/>
                    <a:pt x="-74971" y="1879703"/>
                    <a:pt x="20279" y="1362178"/>
                  </a:cubicBezTo>
                  <a:cubicBezTo>
                    <a:pt x="115529" y="844653"/>
                    <a:pt x="1012467" y="369990"/>
                    <a:pt x="1010879" y="152503"/>
                  </a:cubicBezTo>
                  <a:cubicBezTo>
                    <a:pt x="1009292" y="-64985"/>
                    <a:pt x="510023" y="-3866"/>
                    <a:pt x="10754" y="57253"/>
                  </a:cubicBezTo>
                </a:path>
              </a:pathLst>
            </a:custGeom>
            <a:noFill/>
            <a:ln w="19050">
              <a:solidFill>
                <a:srgbClr val="FFC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4D95EC2-8F43-4DD8-BC31-3C397195A2ED}"/>
              </a:ext>
            </a:extLst>
          </p:cNvPr>
          <p:cNvCxnSpPr>
            <a:cxnSpLocks/>
          </p:cNvCxnSpPr>
          <p:nvPr/>
        </p:nvCxnSpPr>
        <p:spPr>
          <a:xfrm flipV="1">
            <a:off x="484398" y="5966656"/>
            <a:ext cx="6974682" cy="6965"/>
          </a:xfrm>
          <a:prstGeom prst="line">
            <a:avLst/>
          </a:prstGeom>
          <a:ln w="254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5" name="Group 55">
            <a:extLst>
              <a:ext uri="{FF2B5EF4-FFF2-40B4-BE49-F238E27FC236}">
                <a16:creationId xmlns:a16="http://schemas.microsoft.com/office/drawing/2014/main" id="{C582937C-E947-4A49-A635-831F53C4762E}"/>
              </a:ext>
            </a:extLst>
          </p:cNvPr>
          <p:cNvGrpSpPr>
            <a:grpSpLocks/>
          </p:cNvGrpSpPr>
          <p:nvPr/>
        </p:nvGrpSpPr>
        <p:grpSpPr bwMode="auto">
          <a:xfrm>
            <a:off x="3669506" y="5608005"/>
            <a:ext cx="1344216" cy="752697"/>
            <a:chOff x="1793362" y="1687246"/>
            <a:chExt cx="4838314" cy="2597666"/>
          </a:xfrm>
        </p:grpSpPr>
        <p:grpSp>
          <p:nvGrpSpPr>
            <p:cNvPr id="156" name="Group 56">
              <a:extLst>
                <a:ext uri="{FF2B5EF4-FFF2-40B4-BE49-F238E27FC236}">
                  <a16:creationId xmlns:a16="http://schemas.microsoft.com/office/drawing/2014/main" id="{20506E1C-BAC6-47C1-9853-A3F28B6FE4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3362" y="1808778"/>
              <a:ext cx="4838314" cy="2476134"/>
              <a:chOff x="398401" y="1808778"/>
              <a:chExt cx="4838314" cy="2476134"/>
            </a:xfrm>
          </p:grpSpPr>
          <p:pic>
            <p:nvPicPr>
              <p:cNvPr id="158" name="Picture 2" descr="C:\Users\djuricam\AppData\Local\Microsoft\Windows\Temporary Internet Files\Content.IE5\D225QPUC\Car_pictogram.svg[1].png">
                <a:extLst>
                  <a:ext uri="{FF2B5EF4-FFF2-40B4-BE49-F238E27FC236}">
                    <a16:creationId xmlns:a16="http://schemas.microsoft.com/office/drawing/2014/main" id="{04C3C69C-FED6-4F78-BC58-BD42174271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401" y="1808778"/>
                <a:ext cx="4838314" cy="2476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9" name="Picture 7" descr="C:\Users\djuricam\AppData\Local\Microsoft\Windows\Temporary Internet Files\Content.IE5\6ENQ33LU\ss4000e_big[1].jpg">
                <a:extLst>
                  <a:ext uri="{FF2B5EF4-FFF2-40B4-BE49-F238E27FC236}">
                    <a16:creationId xmlns:a16="http://schemas.microsoft.com/office/drawing/2014/main" id="{0CC28D14-BE1D-47A8-B4C7-D71005066D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4923" y="1808778"/>
                <a:ext cx="609733" cy="8166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7" name="Picture 8" descr="C:\Users\djuricam\AppData\Local\Microsoft\Windows\Temporary Internet Files\Content.IE5\4ZPGF4BI\1373811890[1].png">
              <a:extLst>
                <a:ext uri="{FF2B5EF4-FFF2-40B4-BE49-F238E27FC236}">
                  <a16:creationId xmlns:a16="http://schemas.microsoft.com/office/drawing/2014/main" id="{B05FB8EE-C1C2-4E91-A3D1-920662309B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96353" y="1687246"/>
              <a:ext cx="581617" cy="938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0" name="Group 62">
            <a:extLst>
              <a:ext uri="{FF2B5EF4-FFF2-40B4-BE49-F238E27FC236}">
                <a16:creationId xmlns:a16="http://schemas.microsoft.com/office/drawing/2014/main" id="{11029BB9-87CA-4EC2-9F16-43CDEDE2FEB8}"/>
              </a:ext>
            </a:extLst>
          </p:cNvPr>
          <p:cNvGrpSpPr>
            <a:grpSpLocks/>
          </p:cNvGrpSpPr>
          <p:nvPr/>
        </p:nvGrpSpPr>
        <p:grpSpPr bwMode="auto">
          <a:xfrm>
            <a:off x="5544741" y="5638580"/>
            <a:ext cx="1343025" cy="752696"/>
            <a:chOff x="1793362" y="1687246"/>
            <a:chExt cx="4838314" cy="2597666"/>
          </a:xfrm>
        </p:grpSpPr>
        <p:grpSp>
          <p:nvGrpSpPr>
            <p:cNvPr id="161" name="Group 64">
              <a:extLst>
                <a:ext uri="{FF2B5EF4-FFF2-40B4-BE49-F238E27FC236}">
                  <a16:creationId xmlns:a16="http://schemas.microsoft.com/office/drawing/2014/main" id="{99CECDB4-24F1-4393-B03D-D8FC74DBB5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3362" y="1808778"/>
              <a:ext cx="4838314" cy="2476134"/>
              <a:chOff x="398401" y="1808778"/>
              <a:chExt cx="4838314" cy="2476134"/>
            </a:xfrm>
          </p:grpSpPr>
          <p:pic>
            <p:nvPicPr>
              <p:cNvPr id="163" name="Picture 2" descr="C:\Users\djuricam\AppData\Local\Microsoft\Windows\Temporary Internet Files\Content.IE5\D225QPUC\Car_pictogram.svg[1].png">
                <a:extLst>
                  <a:ext uri="{FF2B5EF4-FFF2-40B4-BE49-F238E27FC236}">
                    <a16:creationId xmlns:a16="http://schemas.microsoft.com/office/drawing/2014/main" id="{458F48B5-A2F8-4869-A1C2-D1386D9B97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401" y="1808778"/>
                <a:ext cx="4838314" cy="2476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" name="Picture 7" descr="C:\Users\djuricam\AppData\Local\Microsoft\Windows\Temporary Internet Files\Content.IE5\6ENQ33LU\ss4000e_big[1].jpg">
                <a:extLst>
                  <a:ext uri="{FF2B5EF4-FFF2-40B4-BE49-F238E27FC236}">
                    <a16:creationId xmlns:a16="http://schemas.microsoft.com/office/drawing/2014/main" id="{595ECE25-A119-44F5-A980-F86E4E0C9B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4923" y="1808778"/>
                <a:ext cx="609733" cy="8166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2" name="Picture 8" descr="C:\Users\djuricam\AppData\Local\Microsoft\Windows\Temporary Internet Files\Content.IE5\4ZPGF4BI\1373811890[1].png">
              <a:extLst>
                <a:ext uri="{FF2B5EF4-FFF2-40B4-BE49-F238E27FC236}">
                  <a16:creationId xmlns:a16="http://schemas.microsoft.com/office/drawing/2014/main" id="{4BDFDD6D-1B45-4849-AFBF-2FA3C2B714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96353" y="1687246"/>
              <a:ext cx="581617" cy="938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5" name="Rectangle 174">
            <a:extLst>
              <a:ext uri="{FF2B5EF4-FFF2-40B4-BE49-F238E27FC236}">
                <a16:creationId xmlns:a16="http://schemas.microsoft.com/office/drawing/2014/main" id="{A79968F3-5FC5-4F95-A8F6-6547A3EE2620}"/>
              </a:ext>
            </a:extLst>
          </p:cNvPr>
          <p:cNvSpPr/>
          <p:nvPr/>
        </p:nvSpPr>
        <p:spPr>
          <a:xfrm>
            <a:off x="2495768" y="5532309"/>
            <a:ext cx="1322343" cy="42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067" b="1" dirty="0"/>
              <a:t>In-vehicle IoT </a:t>
            </a:r>
          </a:p>
          <a:p>
            <a:pPr>
              <a:defRPr/>
            </a:pPr>
            <a:r>
              <a:rPr lang="en-GB" sz="1067" b="1" dirty="0"/>
              <a:t>and Apps Platform </a:t>
            </a:r>
            <a:endParaRPr lang="nl-NL" sz="1067" dirty="0"/>
          </a:p>
        </p:txBody>
      </p: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179AC017-E21A-4056-A045-A7893E89DF8E}"/>
              </a:ext>
            </a:extLst>
          </p:cNvPr>
          <p:cNvCxnSpPr>
            <a:cxnSpLocks/>
          </p:cNvCxnSpPr>
          <p:nvPr/>
        </p:nvCxnSpPr>
        <p:spPr>
          <a:xfrm flipV="1">
            <a:off x="452872" y="764791"/>
            <a:ext cx="6279357" cy="28575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5348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>
            <a:extLst>
              <a:ext uri="{FF2B5EF4-FFF2-40B4-BE49-F238E27FC236}">
                <a16:creationId xmlns:a16="http://schemas.microsoft.com/office/drawing/2014/main" id="{793CC981-53C2-4922-991A-487087F8D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IoT stack and </a:t>
            </a:r>
            <a:r>
              <a:rPr lang="en-US"/>
              <a:t>initial functionality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48CED0-9850-4CB3-816B-75DF65AF7C60}"/>
              </a:ext>
            </a:extLst>
          </p:cNvPr>
          <p:cNvSpPr txBox="1"/>
          <p:nvPr/>
        </p:nvSpPr>
        <p:spPr>
          <a:xfrm>
            <a:off x="2588313" y="5874034"/>
            <a:ext cx="1263250" cy="24622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>
                <a:solidFill>
                  <a:prstClr val="black"/>
                </a:solidFill>
              </a:rPr>
              <a:t>AD functions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C72B3D-930F-470D-A572-2AEF8D012202}"/>
              </a:ext>
            </a:extLst>
          </p:cNvPr>
          <p:cNvSpPr txBox="1"/>
          <p:nvPr/>
        </p:nvSpPr>
        <p:spPr>
          <a:xfrm>
            <a:off x="2588317" y="5153738"/>
            <a:ext cx="1263251" cy="24622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>
                <a:solidFill>
                  <a:prstClr val="black"/>
                </a:solidFill>
              </a:rPr>
              <a:t>Vehicle IoT node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F6D86F-C122-4691-91A9-0B51AAB3FBC3}"/>
              </a:ext>
            </a:extLst>
          </p:cNvPr>
          <p:cNvSpPr/>
          <p:nvPr/>
        </p:nvSpPr>
        <p:spPr>
          <a:xfrm>
            <a:off x="2456698" y="4418765"/>
            <a:ext cx="1505707" cy="194740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66D307B-FE62-4B1D-9039-3A8F7B72BD9D}"/>
              </a:ext>
            </a:extLst>
          </p:cNvPr>
          <p:cNvCxnSpPr>
            <a:cxnSpLocks/>
          </p:cNvCxnSpPr>
          <p:nvPr/>
        </p:nvCxnSpPr>
        <p:spPr>
          <a:xfrm flipV="1">
            <a:off x="3757819" y="6032373"/>
            <a:ext cx="533564" cy="37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192A162-0AA9-4E1E-BEE0-F7912967214D}"/>
              </a:ext>
            </a:extLst>
          </p:cNvPr>
          <p:cNvSpPr txBox="1"/>
          <p:nvPr/>
        </p:nvSpPr>
        <p:spPr>
          <a:xfrm>
            <a:off x="4291383" y="5805187"/>
            <a:ext cx="4637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>
                <a:solidFill>
                  <a:prstClr val="black"/>
                </a:solidFill>
              </a:rPr>
              <a:t>Collect vehicle state data and run AD functions – lane assist, platooning (keep distance, speed,…). Pass vehicle state data to vehicle’s IoT node.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E83D896-40EE-4337-90DE-D50C26764CC7}"/>
              </a:ext>
            </a:extLst>
          </p:cNvPr>
          <p:cNvCxnSpPr>
            <a:cxnSpLocks/>
          </p:cNvCxnSpPr>
          <p:nvPr/>
        </p:nvCxnSpPr>
        <p:spPr>
          <a:xfrm>
            <a:off x="3748179" y="5351704"/>
            <a:ext cx="54320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F330AD9-0723-4476-A6DE-CF6288E12796}"/>
              </a:ext>
            </a:extLst>
          </p:cNvPr>
          <p:cNvSpPr txBox="1"/>
          <p:nvPr/>
        </p:nvSpPr>
        <p:spPr>
          <a:xfrm>
            <a:off x="4402224" y="5012131"/>
            <a:ext cx="46378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>
                <a:solidFill>
                  <a:prstClr val="black"/>
                </a:solidFill>
              </a:rPr>
              <a:t>Pass vehicle state data to MEC and IN IoT node.</a:t>
            </a:r>
          </a:p>
          <a:p>
            <a:pPr defTabSz="457200"/>
            <a:r>
              <a:rPr lang="en-US" sz="1000" dirty="0">
                <a:solidFill>
                  <a:prstClr val="black"/>
                </a:solidFill>
              </a:rPr>
              <a:t>Collect global (IoT) non-time critical data relevant for AD functions (waypoints, traffic lights states, platooning,…)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EC5EE46-6567-4C88-87D3-B32BBAB2DDA8}"/>
              </a:ext>
            </a:extLst>
          </p:cNvPr>
          <p:cNvGrpSpPr/>
          <p:nvPr/>
        </p:nvGrpSpPr>
        <p:grpSpPr>
          <a:xfrm>
            <a:off x="2456699" y="2781405"/>
            <a:ext cx="1260375" cy="1230753"/>
            <a:chOff x="669457" y="3851564"/>
            <a:chExt cx="1260375" cy="92306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A856B66-2751-4F86-B60C-482CB8A705D1}"/>
                </a:ext>
              </a:extLst>
            </p:cNvPr>
            <p:cNvSpPr txBox="1"/>
            <p:nvPr/>
          </p:nvSpPr>
          <p:spPr>
            <a:xfrm>
              <a:off x="801076" y="4328299"/>
              <a:ext cx="1062361" cy="300083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</a:rPr>
                <a:t>Tactical 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</a:rPr>
                <a:t>services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9301426-087F-42E4-B181-17FEB934AC2E}"/>
                </a:ext>
              </a:extLst>
            </p:cNvPr>
            <p:cNvSpPr txBox="1"/>
            <p:nvPr/>
          </p:nvSpPr>
          <p:spPr>
            <a:xfrm>
              <a:off x="801077" y="3948097"/>
              <a:ext cx="1062360" cy="184666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</a:rPr>
                <a:t>MEC IoT node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3FD1837-E2F1-41A3-8494-963D675A5D05}"/>
                </a:ext>
              </a:extLst>
            </p:cNvPr>
            <p:cNvSpPr/>
            <p:nvPr/>
          </p:nvSpPr>
          <p:spPr>
            <a:xfrm>
              <a:off x="669457" y="3851564"/>
              <a:ext cx="1260375" cy="92306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B16BEED-74ED-415B-A566-854071C2A761}"/>
              </a:ext>
            </a:extLst>
          </p:cNvPr>
          <p:cNvCxnSpPr>
            <a:cxnSpLocks/>
          </p:cNvCxnSpPr>
          <p:nvPr/>
        </p:nvCxnSpPr>
        <p:spPr>
          <a:xfrm flipV="1">
            <a:off x="3530032" y="3728976"/>
            <a:ext cx="841078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AE665FA-B722-45D1-9534-35B69A8AB6B5}"/>
              </a:ext>
            </a:extLst>
          </p:cNvPr>
          <p:cNvSpPr txBox="1"/>
          <p:nvPr/>
        </p:nvSpPr>
        <p:spPr>
          <a:xfrm>
            <a:off x="4402221" y="3558941"/>
            <a:ext cx="46378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>
                <a:solidFill>
                  <a:prstClr val="black"/>
                </a:solidFill>
              </a:rPr>
              <a:t>Run services relevant for vehicle on a given road segment (HD maps distribution, current state of traffic lights, …), platoon management (cars joining / leaving).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239646B-CB44-4432-9F9A-8FF830F99C82}"/>
              </a:ext>
            </a:extLst>
          </p:cNvPr>
          <p:cNvCxnSpPr>
            <a:cxnSpLocks/>
          </p:cNvCxnSpPr>
          <p:nvPr/>
        </p:nvCxnSpPr>
        <p:spPr>
          <a:xfrm flipV="1">
            <a:off x="3530032" y="3154708"/>
            <a:ext cx="841078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5D2A331-9F58-4900-A66E-E1F2AD3B68CC}"/>
              </a:ext>
            </a:extLst>
          </p:cNvPr>
          <p:cNvSpPr txBox="1"/>
          <p:nvPr/>
        </p:nvSpPr>
        <p:spPr>
          <a:xfrm>
            <a:off x="4402226" y="2760665"/>
            <a:ext cx="46378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>
                <a:solidFill>
                  <a:prstClr val="black"/>
                </a:solidFill>
              </a:rPr>
              <a:t>Pass road and vehicles data from MEC to IN IoT node.</a:t>
            </a:r>
          </a:p>
          <a:p>
            <a:pPr defTabSz="457200"/>
            <a:r>
              <a:rPr lang="en-US" sz="1000" dirty="0">
                <a:solidFill>
                  <a:prstClr val="black"/>
                </a:solidFill>
              </a:rPr>
              <a:t>Collect global (IoT) non-time critical local (for given road segment covered by MEC node) data relevant for AD functions.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6E55953-6EE5-4167-935A-E915350FEC89}"/>
              </a:ext>
            </a:extLst>
          </p:cNvPr>
          <p:cNvSpPr txBox="1"/>
          <p:nvPr/>
        </p:nvSpPr>
        <p:spPr>
          <a:xfrm>
            <a:off x="2507678" y="4450764"/>
            <a:ext cx="1399309" cy="40011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>
                <a:solidFill>
                  <a:prstClr val="black"/>
                </a:solidFill>
              </a:rPr>
              <a:t>In-vehicle non-time critical services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260E53E-5568-4585-B35B-2324EAE6AE80}"/>
              </a:ext>
            </a:extLst>
          </p:cNvPr>
          <p:cNvCxnSpPr>
            <a:cxnSpLocks/>
          </p:cNvCxnSpPr>
          <p:nvPr/>
        </p:nvCxnSpPr>
        <p:spPr>
          <a:xfrm flipV="1">
            <a:off x="3757819" y="4645953"/>
            <a:ext cx="533564" cy="37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2D58511-21D2-4BF6-B483-FD337F3B3B43}"/>
              </a:ext>
            </a:extLst>
          </p:cNvPr>
          <p:cNvSpPr txBox="1"/>
          <p:nvPr/>
        </p:nvSpPr>
        <p:spPr>
          <a:xfrm>
            <a:off x="4371110" y="4456366"/>
            <a:ext cx="46378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>
                <a:solidFill>
                  <a:prstClr val="black"/>
                </a:solidFill>
              </a:rPr>
              <a:t>In vehicle non-time critical services: navigation based on waypoints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F9EC1CD-6F38-41CE-9491-0F6D6C92C1D4}"/>
              </a:ext>
            </a:extLst>
          </p:cNvPr>
          <p:cNvGrpSpPr/>
          <p:nvPr/>
        </p:nvGrpSpPr>
        <p:grpSpPr>
          <a:xfrm>
            <a:off x="2425586" y="1088209"/>
            <a:ext cx="1260375" cy="1230753"/>
            <a:chOff x="669457" y="3851564"/>
            <a:chExt cx="1260375" cy="92306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EDD5CFB-2949-482B-BE4E-883542C61344}"/>
                </a:ext>
              </a:extLst>
            </p:cNvPr>
            <p:cNvSpPr txBox="1"/>
            <p:nvPr/>
          </p:nvSpPr>
          <p:spPr>
            <a:xfrm>
              <a:off x="801076" y="4328299"/>
              <a:ext cx="1062361" cy="300083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</a:rPr>
                <a:t>Strategic </a:t>
              </a:r>
            </a:p>
            <a:p>
              <a:pPr defTabSz="457200"/>
              <a:r>
                <a:rPr lang="en-US" sz="1000" dirty="0">
                  <a:solidFill>
                    <a:prstClr val="black"/>
                  </a:solidFill>
                </a:rPr>
                <a:t>services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3BA7AE1-A4EF-42C0-8533-A3B272137DE0}"/>
                </a:ext>
              </a:extLst>
            </p:cNvPr>
            <p:cNvSpPr txBox="1"/>
            <p:nvPr/>
          </p:nvSpPr>
          <p:spPr>
            <a:xfrm>
              <a:off x="801077" y="3948097"/>
              <a:ext cx="1062360" cy="184666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000" dirty="0">
                  <a:solidFill>
                    <a:prstClr val="black"/>
                  </a:solidFill>
                </a:rPr>
                <a:t>IN IoT node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69DDD0F-4BFF-4FD3-AA50-D74D7C565697}"/>
                </a:ext>
              </a:extLst>
            </p:cNvPr>
            <p:cNvSpPr/>
            <p:nvPr/>
          </p:nvSpPr>
          <p:spPr>
            <a:xfrm>
              <a:off x="669457" y="3851564"/>
              <a:ext cx="1260375" cy="92306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B6467F5-F8A5-426E-995A-7DB8175BB018}"/>
              </a:ext>
            </a:extLst>
          </p:cNvPr>
          <p:cNvCxnSpPr>
            <a:cxnSpLocks/>
          </p:cNvCxnSpPr>
          <p:nvPr/>
        </p:nvCxnSpPr>
        <p:spPr>
          <a:xfrm flipV="1">
            <a:off x="3498922" y="2035780"/>
            <a:ext cx="841078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D073221-DC12-4A8A-AEE2-36E7AABD161E}"/>
              </a:ext>
            </a:extLst>
          </p:cNvPr>
          <p:cNvSpPr txBox="1"/>
          <p:nvPr/>
        </p:nvSpPr>
        <p:spPr>
          <a:xfrm>
            <a:off x="4371111" y="1865745"/>
            <a:ext cx="46378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>
                <a:solidFill>
                  <a:prstClr val="black"/>
                </a:solidFill>
              </a:rPr>
              <a:t>Run services relevant for vehicle globally – for  example platoon subscription, road planning, waypoint calculation, targeting rendezvous for joining platoon,…</a:t>
            </a:r>
          </a:p>
          <a:p>
            <a:pPr defTabSz="457200"/>
            <a:r>
              <a:rPr lang="en-US" sz="1000" dirty="0">
                <a:solidFill>
                  <a:prstClr val="black"/>
                </a:solidFill>
              </a:rPr>
              <a:t>Get parking places for AVP (from smart city / smart garage platforms, …)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94F29BF-AD56-442C-A707-DB0C33CB7D7A}"/>
              </a:ext>
            </a:extLst>
          </p:cNvPr>
          <p:cNvCxnSpPr>
            <a:cxnSpLocks/>
          </p:cNvCxnSpPr>
          <p:nvPr/>
        </p:nvCxnSpPr>
        <p:spPr>
          <a:xfrm flipV="1">
            <a:off x="3498922" y="1461512"/>
            <a:ext cx="841078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A63F2FB-16D9-41BF-857C-9550B98FF650}"/>
              </a:ext>
            </a:extLst>
          </p:cNvPr>
          <p:cNvSpPr txBox="1"/>
          <p:nvPr/>
        </p:nvSpPr>
        <p:spPr>
          <a:xfrm>
            <a:off x="4370930" y="1297363"/>
            <a:ext cx="46378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>
                <a:solidFill>
                  <a:prstClr val="black"/>
                </a:solidFill>
              </a:rPr>
              <a:t>Collect global (IoT) non-time critical local from other data sources and platforms</a:t>
            </a:r>
          </a:p>
        </p:txBody>
      </p:sp>
      <p:pic>
        <p:nvPicPr>
          <p:cNvPr id="47" name="Picture 3" descr="C:\Users\djuricam\AppData\Local\Microsoft\Windows\Temporary Internet Files\Content.IE5\D225QPUC\tower-310252_640[1].png">
            <a:extLst>
              <a:ext uri="{FF2B5EF4-FFF2-40B4-BE49-F238E27FC236}">
                <a16:creationId xmlns:a16="http://schemas.microsoft.com/office/drawing/2014/main" id="{F81E0743-55E6-4FCA-ACB1-264DCF631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49" y="2796959"/>
            <a:ext cx="751129" cy="119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loud 48">
            <a:extLst>
              <a:ext uri="{FF2B5EF4-FFF2-40B4-BE49-F238E27FC236}">
                <a16:creationId xmlns:a16="http://schemas.microsoft.com/office/drawing/2014/main" id="{7485C69D-D6A4-48FD-9B52-AE4B1B4A95C9}"/>
              </a:ext>
            </a:extLst>
          </p:cNvPr>
          <p:cNvSpPr/>
          <p:nvPr/>
        </p:nvSpPr>
        <p:spPr>
          <a:xfrm>
            <a:off x="708309" y="1216916"/>
            <a:ext cx="1246416" cy="969832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pic>
        <p:nvPicPr>
          <p:cNvPr id="53" name="Picture 2" descr="C:\Users\djuricam\AppData\Local\Microsoft\Windows\Temporary Internet Files\Content.IE5\D225QPUC\Car_pictogram.svg[1].png">
            <a:extLst>
              <a:ext uri="{FF2B5EF4-FFF2-40B4-BE49-F238E27FC236}">
                <a16:creationId xmlns:a16="http://schemas.microsoft.com/office/drawing/2014/main" id="{C7D0F12C-8A43-4598-BCE8-283FE0A22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48" y="5022991"/>
            <a:ext cx="1343631" cy="78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B0D5D6B-88DB-48F2-8611-BB78C1BCD644}"/>
              </a:ext>
            </a:extLst>
          </p:cNvPr>
          <p:cNvCxnSpPr/>
          <p:nvPr/>
        </p:nvCxnSpPr>
        <p:spPr>
          <a:xfrm>
            <a:off x="457200" y="990600"/>
            <a:ext cx="8229600" cy="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318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D827F-4B54-4656-88A1-962B5AF8C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Autopilot In-vehicle IoT platform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41F8EB-1992-42EA-881F-8156268AA82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093" y="1311965"/>
            <a:ext cx="6468420" cy="48320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6F81FB2-BCEA-4110-B287-3498C268F3BB}"/>
              </a:ext>
            </a:extLst>
          </p:cNvPr>
          <p:cNvCxnSpPr/>
          <p:nvPr/>
        </p:nvCxnSpPr>
        <p:spPr>
          <a:xfrm>
            <a:off x="457200" y="990600"/>
            <a:ext cx="8229600" cy="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361088"/>
      </p:ext>
    </p:extLst>
  </p:cSld>
  <p:clrMapOvr>
    <a:masterClrMapping/>
  </p:clrMapOvr>
</p:sld>
</file>

<file path=ppt/theme/theme1.xml><?xml version="1.0" encoding="utf-8"?>
<a:theme xmlns:a="http://schemas.openxmlformats.org/drawingml/2006/main" name="AUTOPILOT template 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AUTOPILOT template v2</Template>
  <TotalTime>37224</TotalTime>
  <Words>378</Words>
  <Application>Microsoft Office PowerPoint</Application>
  <PresentationFormat>On-screen Show (4:3)</PresentationFormat>
  <Paragraphs>76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ＭＳ Ｐゴシック</vt:lpstr>
      <vt:lpstr>Arial</vt:lpstr>
      <vt:lpstr>Calibri</vt:lpstr>
      <vt:lpstr>Trebuchet MS</vt:lpstr>
      <vt:lpstr>AUTOPILOT template v2</vt:lpstr>
      <vt:lpstr> REQ-2017-0072-Autopilot_IoT_architecture_slideset  </vt:lpstr>
      <vt:lpstr>PILOT SITE BRAINPORT (NL)</vt:lpstr>
      <vt:lpstr>Brainport architecture overview </vt:lpstr>
      <vt:lpstr>IoT stack and initial functionality</vt:lpstr>
      <vt:lpstr>Autopilot In-vehicle IoT platform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Carlos Holguin</dc:creator>
  <cp:lastModifiedBy>Djurica, M. (Miodrag)</cp:lastModifiedBy>
  <cp:revision>516</cp:revision>
  <cp:lastPrinted>2017-05-12T08:54:21Z</cp:lastPrinted>
  <dcterms:created xsi:type="dcterms:W3CDTF">2017-01-05T08:58:53Z</dcterms:created>
  <dcterms:modified xsi:type="dcterms:W3CDTF">2017-11-13T14:59:30Z</dcterms:modified>
</cp:coreProperties>
</file>