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0"/>
  </p:notesMasterIdLst>
  <p:sldIdLst>
    <p:sldId id="257" r:id="rId2"/>
    <p:sldId id="264" r:id="rId3"/>
    <p:sldId id="265" r:id="rId4"/>
    <p:sldId id="266" r:id="rId5"/>
    <p:sldId id="269" r:id="rId6"/>
    <p:sldId id="270" r:id="rId7"/>
    <p:sldId id="268" r:id="rId8"/>
    <p:sldId id="282" r:id="rId9"/>
    <p:sldId id="278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83" r:id="rId18"/>
    <p:sldId id="284" r:id="rId19"/>
    <p:sldId id="285" r:id="rId20"/>
    <p:sldId id="286" r:id="rId21"/>
    <p:sldId id="291" r:id="rId22"/>
    <p:sldId id="293" r:id="rId23"/>
    <p:sldId id="295" r:id="rId24"/>
    <p:sldId id="296" r:id="rId25"/>
    <p:sldId id="297" r:id="rId26"/>
    <p:sldId id="298" r:id="rId27"/>
    <p:sldId id="312" r:id="rId28"/>
    <p:sldId id="314" r:id="rId29"/>
    <p:sldId id="302" r:id="rId30"/>
    <p:sldId id="299" r:id="rId31"/>
    <p:sldId id="300" r:id="rId32"/>
    <p:sldId id="301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1" r:id="rId41"/>
    <p:sldId id="310" r:id="rId42"/>
    <p:sldId id="316" r:id="rId43"/>
    <p:sldId id="315" r:id="rId44"/>
    <p:sldId id="390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28" r:id="rId57"/>
    <p:sldId id="329" r:id="rId58"/>
    <p:sldId id="330" r:id="rId59"/>
    <p:sldId id="331" r:id="rId60"/>
    <p:sldId id="332" r:id="rId61"/>
    <p:sldId id="333" r:id="rId62"/>
    <p:sldId id="334" r:id="rId63"/>
    <p:sldId id="335" r:id="rId64"/>
    <p:sldId id="336" r:id="rId65"/>
    <p:sldId id="337" r:id="rId66"/>
    <p:sldId id="338" r:id="rId67"/>
    <p:sldId id="339" r:id="rId68"/>
    <p:sldId id="340" r:id="rId69"/>
    <p:sldId id="341" r:id="rId70"/>
    <p:sldId id="342" r:id="rId71"/>
    <p:sldId id="343" r:id="rId72"/>
    <p:sldId id="344" r:id="rId73"/>
    <p:sldId id="345" r:id="rId74"/>
    <p:sldId id="346" r:id="rId75"/>
    <p:sldId id="347" r:id="rId76"/>
    <p:sldId id="348" r:id="rId77"/>
    <p:sldId id="349" r:id="rId78"/>
    <p:sldId id="350" r:id="rId79"/>
    <p:sldId id="351" r:id="rId80"/>
    <p:sldId id="352" r:id="rId81"/>
    <p:sldId id="353" r:id="rId82"/>
    <p:sldId id="354" r:id="rId83"/>
    <p:sldId id="355" r:id="rId84"/>
    <p:sldId id="356" r:id="rId85"/>
    <p:sldId id="357" r:id="rId86"/>
    <p:sldId id="358" r:id="rId87"/>
    <p:sldId id="359" r:id="rId88"/>
    <p:sldId id="360" r:id="rId89"/>
    <p:sldId id="361" r:id="rId90"/>
    <p:sldId id="362" r:id="rId91"/>
    <p:sldId id="363" r:id="rId92"/>
    <p:sldId id="364" r:id="rId93"/>
    <p:sldId id="365" r:id="rId94"/>
    <p:sldId id="366" r:id="rId95"/>
    <p:sldId id="367" r:id="rId96"/>
    <p:sldId id="368" r:id="rId97"/>
    <p:sldId id="369" r:id="rId98"/>
    <p:sldId id="370" r:id="rId99"/>
    <p:sldId id="371" r:id="rId100"/>
    <p:sldId id="372" r:id="rId101"/>
    <p:sldId id="373" r:id="rId102"/>
    <p:sldId id="374" r:id="rId103"/>
    <p:sldId id="375" r:id="rId104"/>
    <p:sldId id="376" r:id="rId105"/>
    <p:sldId id="377" r:id="rId106"/>
    <p:sldId id="378" r:id="rId107"/>
    <p:sldId id="379" r:id="rId108"/>
    <p:sldId id="380" r:id="rId109"/>
    <p:sldId id="381" r:id="rId110"/>
    <p:sldId id="382" r:id="rId111"/>
    <p:sldId id="383" r:id="rId112"/>
    <p:sldId id="384" r:id="rId113"/>
    <p:sldId id="385" r:id="rId114"/>
    <p:sldId id="386" r:id="rId115"/>
    <p:sldId id="387" r:id="rId116"/>
    <p:sldId id="388" r:id="rId117"/>
    <p:sldId id="389" r:id="rId118"/>
    <p:sldId id="261" r:id="rId119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18">
          <p15:clr>
            <a:srgbClr val="A4A3A4"/>
          </p15:clr>
        </p15:guide>
        <p15:guide id="2" pos="3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E3A"/>
    <a:srgbClr val="FBD8C3"/>
    <a:srgbClr val="F8B188"/>
    <a:srgbClr val="178F5F"/>
    <a:srgbClr val="004280"/>
    <a:srgbClr val="C6CCCD"/>
    <a:srgbClr val="DBEFE9"/>
    <a:srgbClr val="50A83E"/>
    <a:srgbClr val="0033CC"/>
    <a:srgbClr val="007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1" autoAdjust="0"/>
    <p:restoredTop sz="89048" autoAdjust="0"/>
  </p:normalViewPr>
  <p:slideViewPr>
    <p:cSldViewPr>
      <p:cViewPr varScale="1">
        <p:scale>
          <a:sx n="68" d="100"/>
          <a:sy n="68" d="100"/>
        </p:scale>
        <p:origin x="-618" y="-96"/>
      </p:cViewPr>
      <p:guideLst>
        <p:guide orient="horz" pos="4218"/>
        <p:guide pos="39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8B286B-7D7A-46C8-B1E1-101DFFB308D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B05722-8A10-4B38-899D-E5E7F6E49D63}">
      <dgm:prSet/>
      <dgm:spPr/>
      <dgm:t>
        <a:bodyPr/>
        <a:lstStyle/>
        <a:p>
          <a:pPr rtl="0"/>
          <a:r>
            <a:rPr lang="en-US" smtClean="0"/>
            <a:t>Infrastructure</a:t>
          </a:r>
          <a:endParaRPr lang="en-US"/>
        </a:p>
      </dgm:t>
    </dgm:pt>
    <dgm:pt modelId="{B189C25F-9ABF-4E58-B5B1-EBE3411C9A7C}" type="parTrans" cxnId="{D3F557B5-8C58-41B2-8978-D91761D5E9E4}">
      <dgm:prSet/>
      <dgm:spPr/>
      <dgm:t>
        <a:bodyPr/>
        <a:lstStyle/>
        <a:p>
          <a:endParaRPr lang="en-US"/>
        </a:p>
      </dgm:t>
    </dgm:pt>
    <dgm:pt modelId="{2C356537-F42C-45FF-A984-BCCDFF7069A9}" type="sibTrans" cxnId="{D3F557B5-8C58-41B2-8978-D91761D5E9E4}">
      <dgm:prSet/>
      <dgm:spPr/>
      <dgm:t>
        <a:bodyPr/>
        <a:lstStyle/>
        <a:p>
          <a:endParaRPr lang="en-US"/>
        </a:p>
      </dgm:t>
    </dgm:pt>
    <dgm:pt modelId="{A6F5E675-C023-4ADC-964A-D776C404D334}">
      <dgm:prSet/>
      <dgm:spPr/>
      <dgm:t>
        <a:bodyPr/>
        <a:lstStyle/>
        <a:p>
          <a:pPr rtl="0"/>
          <a:r>
            <a:rPr lang="en-US" baseline="0" smtClean="0"/>
            <a:t>Core Framework</a:t>
          </a:r>
          <a:endParaRPr lang="en-US"/>
        </a:p>
      </dgm:t>
    </dgm:pt>
    <dgm:pt modelId="{32FD6CA9-A68C-469D-880F-5D6D57EA340B}" type="parTrans" cxnId="{6F244081-16CE-45C5-886C-D4455C247BC9}">
      <dgm:prSet/>
      <dgm:spPr/>
      <dgm:t>
        <a:bodyPr/>
        <a:lstStyle/>
        <a:p>
          <a:endParaRPr lang="en-US"/>
        </a:p>
      </dgm:t>
    </dgm:pt>
    <dgm:pt modelId="{C02D4069-3B44-4ECE-9556-6AA7CDD0F4F8}" type="sibTrans" cxnId="{6F244081-16CE-45C5-886C-D4455C247BC9}">
      <dgm:prSet/>
      <dgm:spPr/>
      <dgm:t>
        <a:bodyPr/>
        <a:lstStyle/>
        <a:p>
          <a:endParaRPr lang="en-US"/>
        </a:p>
      </dgm:t>
    </dgm:pt>
    <dgm:pt modelId="{CE7139B7-F54A-4081-A31C-1A91FB8AFC60}">
      <dgm:prSet/>
      <dgm:spPr/>
      <dgm:t>
        <a:bodyPr/>
        <a:lstStyle/>
        <a:p>
          <a:pPr rtl="0"/>
          <a:r>
            <a:rPr lang="en-US" baseline="0" smtClean="0"/>
            <a:t>Security</a:t>
          </a:r>
          <a:endParaRPr lang="en-US"/>
        </a:p>
      </dgm:t>
    </dgm:pt>
    <dgm:pt modelId="{CDBDB387-4B43-43E9-A3EE-1C28DC249C60}" type="parTrans" cxnId="{D07DB724-A1F4-4D13-923D-DC00ADB1E637}">
      <dgm:prSet/>
      <dgm:spPr/>
      <dgm:t>
        <a:bodyPr/>
        <a:lstStyle/>
        <a:p>
          <a:endParaRPr lang="en-US"/>
        </a:p>
      </dgm:t>
    </dgm:pt>
    <dgm:pt modelId="{E9FA8F6B-2078-4003-859D-E38F3CEC0D70}" type="sibTrans" cxnId="{D07DB724-A1F4-4D13-923D-DC00ADB1E637}">
      <dgm:prSet/>
      <dgm:spPr/>
      <dgm:t>
        <a:bodyPr/>
        <a:lstStyle/>
        <a:p>
          <a:endParaRPr lang="en-US"/>
        </a:p>
      </dgm:t>
    </dgm:pt>
    <dgm:pt modelId="{6B510253-A3B6-46F4-8920-2C1F5ED0D94E}">
      <dgm:prSet/>
      <dgm:spPr/>
      <dgm:t>
        <a:bodyPr/>
        <a:lstStyle/>
        <a:p>
          <a:pPr rtl="0"/>
          <a:r>
            <a:rPr lang="en-US" baseline="0" smtClean="0"/>
            <a:t>Remote Access</a:t>
          </a:r>
          <a:endParaRPr lang="en-US"/>
        </a:p>
      </dgm:t>
    </dgm:pt>
    <dgm:pt modelId="{F2CE1CFE-8634-4921-84B5-59CB40AB40F0}" type="parTrans" cxnId="{CE38096F-C8FC-45DD-82D1-E3266914D4C6}">
      <dgm:prSet/>
      <dgm:spPr/>
      <dgm:t>
        <a:bodyPr/>
        <a:lstStyle/>
        <a:p>
          <a:endParaRPr lang="en-US"/>
        </a:p>
      </dgm:t>
    </dgm:pt>
    <dgm:pt modelId="{6A71DAAD-B8B0-4EBC-A60C-18E3F95039A5}" type="sibTrans" cxnId="{CE38096F-C8FC-45DD-82D1-E3266914D4C6}">
      <dgm:prSet/>
      <dgm:spPr/>
      <dgm:t>
        <a:bodyPr/>
        <a:lstStyle/>
        <a:p>
          <a:endParaRPr lang="en-US"/>
        </a:p>
      </dgm:t>
    </dgm:pt>
    <dgm:pt modelId="{E9F0599C-C711-434F-A1D9-83117EAF0935}">
      <dgm:prSet/>
      <dgm:spPr/>
      <dgm:t>
        <a:bodyPr/>
        <a:lstStyle/>
        <a:p>
          <a:pPr rtl="0"/>
          <a:r>
            <a:rPr lang="en-US" baseline="0" smtClean="0"/>
            <a:t>Certification Test Plans and Test Cases</a:t>
          </a:r>
          <a:endParaRPr lang="en-US"/>
        </a:p>
      </dgm:t>
    </dgm:pt>
    <dgm:pt modelId="{96063C3B-A838-4AF0-B89E-43A90A05B027}" type="parTrans" cxnId="{B2B1CBAE-0BFB-479A-8B58-4D8B1D9424A4}">
      <dgm:prSet/>
      <dgm:spPr/>
      <dgm:t>
        <a:bodyPr/>
        <a:lstStyle/>
        <a:p>
          <a:endParaRPr lang="en-US"/>
        </a:p>
      </dgm:t>
    </dgm:pt>
    <dgm:pt modelId="{10DE6490-FD7A-42DB-9426-6832DB5C6003}" type="sibTrans" cxnId="{B2B1CBAE-0BFB-479A-8B58-4D8B1D9424A4}">
      <dgm:prSet/>
      <dgm:spPr/>
      <dgm:t>
        <a:bodyPr/>
        <a:lstStyle/>
        <a:p>
          <a:endParaRPr lang="en-US"/>
        </a:p>
      </dgm:t>
    </dgm:pt>
    <dgm:pt modelId="{77E5D341-58A7-42D4-B6AB-2C3CF4918483}">
      <dgm:prSet/>
      <dgm:spPr/>
      <dgm:t>
        <a:bodyPr/>
        <a:lstStyle/>
        <a:p>
          <a:pPr rtl="0"/>
          <a:r>
            <a:rPr lang="en-US" baseline="0" smtClean="0"/>
            <a:t>Resource Model</a:t>
          </a:r>
          <a:endParaRPr lang="en-US"/>
        </a:p>
      </dgm:t>
    </dgm:pt>
    <dgm:pt modelId="{483731E8-53E4-42D9-9E3E-9242FD757CDD}" type="parTrans" cxnId="{B2E9D48E-45E0-4A3D-B3D0-7F63C09C2E66}">
      <dgm:prSet/>
      <dgm:spPr/>
      <dgm:t>
        <a:bodyPr/>
        <a:lstStyle/>
        <a:p>
          <a:endParaRPr lang="en-US"/>
        </a:p>
      </dgm:t>
    </dgm:pt>
    <dgm:pt modelId="{01A5C58A-F63B-4CB9-811F-7F93FCFF42E1}" type="sibTrans" cxnId="{B2E9D48E-45E0-4A3D-B3D0-7F63C09C2E66}">
      <dgm:prSet/>
      <dgm:spPr/>
      <dgm:t>
        <a:bodyPr/>
        <a:lstStyle/>
        <a:p>
          <a:endParaRPr lang="en-US"/>
        </a:p>
      </dgm:t>
    </dgm:pt>
    <dgm:pt modelId="{F8D65778-E939-49A8-9971-B2DC2F94702D}">
      <dgm:prSet/>
      <dgm:spPr/>
      <dgm:t>
        <a:bodyPr/>
        <a:lstStyle/>
        <a:p>
          <a:pPr rtl="0"/>
          <a:r>
            <a:rPr lang="en-US" baseline="0" smtClean="0"/>
            <a:t>Resource Specification (Domain agnostic)</a:t>
          </a:r>
          <a:endParaRPr lang="en-US"/>
        </a:p>
      </dgm:t>
    </dgm:pt>
    <dgm:pt modelId="{BCB2454F-7D56-461D-ABCB-F50756EF7DE0}" type="parTrans" cxnId="{8CD7166A-FABB-449B-B2B7-913000C99C09}">
      <dgm:prSet/>
      <dgm:spPr/>
      <dgm:t>
        <a:bodyPr/>
        <a:lstStyle/>
        <a:p>
          <a:endParaRPr lang="en-US"/>
        </a:p>
      </dgm:t>
    </dgm:pt>
    <dgm:pt modelId="{505A7C5B-7B8E-4966-98DE-3ACFEA7A1B35}" type="sibTrans" cxnId="{8CD7166A-FABB-449B-B2B7-913000C99C09}">
      <dgm:prSet/>
      <dgm:spPr/>
      <dgm:t>
        <a:bodyPr/>
        <a:lstStyle/>
        <a:p>
          <a:endParaRPr lang="en-US"/>
        </a:p>
      </dgm:t>
    </dgm:pt>
    <dgm:pt modelId="{9F41255D-9F56-429E-86AF-B084E4977DF9}">
      <dgm:prSet/>
      <dgm:spPr/>
      <dgm:t>
        <a:bodyPr/>
        <a:lstStyle/>
        <a:p>
          <a:pPr rtl="0"/>
          <a:r>
            <a:rPr lang="en-US" baseline="0" dirty="0" smtClean="0"/>
            <a:t>Per Vertical Domain</a:t>
          </a:r>
          <a:endParaRPr lang="en-US" dirty="0"/>
        </a:p>
      </dgm:t>
    </dgm:pt>
    <dgm:pt modelId="{CC114A3D-E606-46F6-AC76-3D651B4488FC}" type="parTrans" cxnId="{538867BB-8618-4A2C-9C23-22442DBB612B}">
      <dgm:prSet/>
      <dgm:spPr/>
      <dgm:t>
        <a:bodyPr/>
        <a:lstStyle/>
        <a:p>
          <a:endParaRPr lang="en-US"/>
        </a:p>
      </dgm:t>
    </dgm:pt>
    <dgm:pt modelId="{773CEB1A-2E15-4F78-BBC2-BADA2982085A}" type="sibTrans" cxnId="{538867BB-8618-4A2C-9C23-22442DBB612B}">
      <dgm:prSet/>
      <dgm:spPr/>
      <dgm:t>
        <a:bodyPr/>
        <a:lstStyle/>
        <a:p>
          <a:endParaRPr lang="en-US"/>
        </a:p>
      </dgm:t>
    </dgm:pt>
    <dgm:pt modelId="{F3370CD9-555C-4488-BCDF-B24B5CFBD71D}">
      <dgm:prSet/>
      <dgm:spPr/>
      <dgm:t>
        <a:bodyPr/>
        <a:lstStyle/>
        <a:p>
          <a:pPr rtl="0"/>
          <a:r>
            <a:rPr lang="en-US" baseline="0" smtClean="0"/>
            <a:t>Device Specification</a:t>
          </a:r>
          <a:endParaRPr lang="en-US"/>
        </a:p>
      </dgm:t>
    </dgm:pt>
    <dgm:pt modelId="{B25F7636-A612-4C32-B489-BB04F04C2B7E}" type="parTrans" cxnId="{5BAB64D5-D8BC-47D6-930A-6E3C8543AEE9}">
      <dgm:prSet/>
      <dgm:spPr/>
      <dgm:t>
        <a:bodyPr/>
        <a:lstStyle/>
        <a:p>
          <a:endParaRPr lang="en-US"/>
        </a:p>
      </dgm:t>
    </dgm:pt>
    <dgm:pt modelId="{7F072A91-2EF4-4851-A810-2CCAD9CD5A57}" type="sibTrans" cxnId="{5BAB64D5-D8BC-47D6-930A-6E3C8543AEE9}">
      <dgm:prSet/>
      <dgm:spPr/>
      <dgm:t>
        <a:bodyPr/>
        <a:lstStyle/>
        <a:p>
          <a:endParaRPr lang="en-US"/>
        </a:p>
      </dgm:t>
    </dgm:pt>
    <dgm:pt modelId="{F7BB095F-D1DC-45AA-9247-2EBD5BD5FD6E}">
      <dgm:prSet/>
      <dgm:spPr/>
      <dgm:t>
        <a:bodyPr/>
        <a:lstStyle/>
        <a:p>
          <a:pPr rtl="0"/>
          <a:r>
            <a:rPr lang="en-US" baseline="0" smtClean="0"/>
            <a:t>Domain Specific Resource Specification</a:t>
          </a:r>
          <a:endParaRPr lang="en-US"/>
        </a:p>
      </dgm:t>
    </dgm:pt>
    <dgm:pt modelId="{28840AE5-AB09-48AB-897C-6C8BAA399E59}" type="parTrans" cxnId="{F67092B1-938C-43E3-B2A4-A57B35A00A40}">
      <dgm:prSet/>
      <dgm:spPr/>
      <dgm:t>
        <a:bodyPr/>
        <a:lstStyle/>
        <a:p>
          <a:endParaRPr lang="en-US"/>
        </a:p>
      </dgm:t>
    </dgm:pt>
    <dgm:pt modelId="{48400149-1BF9-43AE-8AF6-03D60300D864}" type="sibTrans" cxnId="{F67092B1-938C-43E3-B2A4-A57B35A00A40}">
      <dgm:prSet/>
      <dgm:spPr/>
      <dgm:t>
        <a:bodyPr/>
        <a:lstStyle/>
        <a:p>
          <a:endParaRPr lang="en-US"/>
        </a:p>
      </dgm:t>
    </dgm:pt>
    <dgm:pt modelId="{34FAF41F-2689-4857-A846-97CEE17722D9}" type="pres">
      <dgm:prSet presAssocID="{468B286B-7D7A-46C8-B1E1-101DFFB308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5F0AB0-1E1F-4FEE-BC23-B57824857079}" type="pres">
      <dgm:prSet presAssocID="{2FB05722-8A10-4B38-899D-E5E7F6E49D6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D17FF-BC65-4C58-96EE-F7DD48B98743}" type="pres">
      <dgm:prSet presAssocID="{2FB05722-8A10-4B38-899D-E5E7F6E49D63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138FEF-F897-48F4-8D71-EBC82A30DEF7}" type="pres">
      <dgm:prSet presAssocID="{77E5D341-58A7-42D4-B6AB-2C3CF491848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D3D93-B10D-43CA-8525-3DEE2DC9742B}" type="pres">
      <dgm:prSet presAssocID="{77E5D341-58A7-42D4-B6AB-2C3CF4918483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F6D046-315F-452F-84DD-572EEE08AD11}" type="pres">
      <dgm:prSet presAssocID="{9F41255D-9F56-429E-86AF-B084E4977DF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D6190-7B39-4999-A0C1-A365A4DDCF95}" type="pres">
      <dgm:prSet presAssocID="{9F41255D-9F56-429E-86AF-B084E4977DF9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E9D48E-45E0-4A3D-B3D0-7F63C09C2E66}" srcId="{468B286B-7D7A-46C8-B1E1-101DFFB308D9}" destId="{77E5D341-58A7-42D4-B6AB-2C3CF4918483}" srcOrd="1" destOrd="0" parTransId="{483731E8-53E4-42D9-9E3E-9242FD757CDD}" sibTransId="{01A5C58A-F63B-4CB9-811F-7F93FCFF42E1}"/>
    <dgm:cxn modelId="{CE38096F-C8FC-45DD-82D1-E3266914D4C6}" srcId="{2FB05722-8A10-4B38-899D-E5E7F6E49D63}" destId="{6B510253-A3B6-46F4-8920-2C1F5ED0D94E}" srcOrd="2" destOrd="0" parTransId="{F2CE1CFE-8634-4921-84B5-59CB40AB40F0}" sibTransId="{6A71DAAD-B8B0-4EBC-A60C-18E3F95039A5}"/>
    <dgm:cxn modelId="{B730FAE9-DD9F-4AA5-BF7B-C316BE09823F}" type="presOf" srcId="{A6F5E675-C023-4ADC-964A-D776C404D334}" destId="{600D17FF-BC65-4C58-96EE-F7DD48B98743}" srcOrd="0" destOrd="0" presId="urn:microsoft.com/office/officeart/2005/8/layout/vList2"/>
    <dgm:cxn modelId="{E02CC703-FC64-400A-92B0-216342F064B1}" type="presOf" srcId="{9F41255D-9F56-429E-86AF-B084E4977DF9}" destId="{CBF6D046-315F-452F-84DD-572EEE08AD11}" srcOrd="0" destOrd="0" presId="urn:microsoft.com/office/officeart/2005/8/layout/vList2"/>
    <dgm:cxn modelId="{D07DB724-A1F4-4D13-923D-DC00ADB1E637}" srcId="{2FB05722-8A10-4B38-899D-E5E7F6E49D63}" destId="{CE7139B7-F54A-4081-A31C-1A91FB8AFC60}" srcOrd="1" destOrd="0" parTransId="{CDBDB387-4B43-43E9-A3EE-1C28DC249C60}" sibTransId="{E9FA8F6B-2078-4003-859D-E38F3CEC0D70}"/>
    <dgm:cxn modelId="{5BAB64D5-D8BC-47D6-930A-6E3C8543AEE9}" srcId="{9F41255D-9F56-429E-86AF-B084E4977DF9}" destId="{F3370CD9-555C-4488-BCDF-B24B5CFBD71D}" srcOrd="0" destOrd="0" parTransId="{B25F7636-A612-4C32-B489-BB04F04C2B7E}" sibTransId="{7F072A91-2EF4-4851-A810-2CCAD9CD5A57}"/>
    <dgm:cxn modelId="{78464712-E69A-460B-84D5-D4DB8BE1495A}" type="presOf" srcId="{468B286B-7D7A-46C8-B1E1-101DFFB308D9}" destId="{34FAF41F-2689-4857-A846-97CEE17722D9}" srcOrd="0" destOrd="0" presId="urn:microsoft.com/office/officeart/2005/8/layout/vList2"/>
    <dgm:cxn modelId="{96F6CE28-7A1E-4F7D-805A-B870DE35CA67}" type="presOf" srcId="{CE7139B7-F54A-4081-A31C-1A91FB8AFC60}" destId="{600D17FF-BC65-4C58-96EE-F7DD48B98743}" srcOrd="0" destOrd="1" presId="urn:microsoft.com/office/officeart/2005/8/layout/vList2"/>
    <dgm:cxn modelId="{8CD7166A-FABB-449B-B2B7-913000C99C09}" srcId="{77E5D341-58A7-42D4-B6AB-2C3CF4918483}" destId="{F8D65778-E939-49A8-9971-B2DC2F94702D}" srcOrd="0" destOrd="0" parTransId="{BCB2454F-7D56-461D-ABCB-F50756EF7DE0}" sibTransId="{505A7C5B-7B8E-4966-98DE-3ACFEA7A1B35}"/>
    <dgm:cxn modelId="{53FABF15-0CA2-4E1D-95FE-03FED4B4EB17}" type="presOf" srcId="{E9F0599C-C711-434F-A1D9-83117EAF0935}" destId="{600D17FF-BC65-4C58-96EE-F7DD48B98743}" srcOrd="0" destOrd="3" presId="urn:microsoft.com/office/officeart/2005/8/layout/vList2"/>
    <dgm:cxn modelId="{4F777544-3E71-4B56-9239-EB138D9610BD}" type="presOf" srcId="{F3370CD9-555C-4488-BCDF-B24B5CFBD71D}" destId="{AA2D6190-7B39-4999-A0C1-A365A4DDCF95}" srcOrd="0" destOrd="0" presId="urn:microsoft.com/office/officeart/2005/8/layout/vList2"/>
    <dgm:cxn modelId="{3D3E9281-E0E0-4A4D-9548-0C6241D85AA3}" type="presOf" srcId="{6B510253-A3B6-46F4-8920-2C1F5ED0D94E}" destId="{600D17FF-BC65-4C58-96EE-F7DD48B98743}" srcOrd="0" destOrd="2" presId="urn:microsoft.com/office/officeart/2005/8/layout/vList2"/>
    <dgm:cxn modelId="{08A3CB12-A3C6-4F67-A285-A56AA985ADB0}" type="presOf" srcId="{77E5D341-58A7-42D4-B6AB-2C3CF4918483}" destId="{C2138FEF-F897-48F4-8D71-EBC82A30DEF7}" srcOrd="0" destOrd="0" presId="urn:microsoft.com/office/officeart/2005/8/layout/vList2"/>
    <dgm:cxn modelId="{D3F557B5-8C58-41B2-8978-D91761D5E9E4}" srcId="{468B286B-7D7A-46C8-B1E1-101DFFB308D9}" destId="{2FB05722-8A10-4B38-899D-E5E7F6E49D63}" srcOrd="0" destOrd="0" parTransId="{B189C25F-9ABF-4E58-B5B1-EBE3411C9A7C}" sibTransId="{2C356537-F42C-45FF-A984-BCCDFF7069A9}"/>
    <dgm:cxn modelId="{6F244081-16CE-45C5-886C-D4455C247BC9}" srcId="{2FB05722-8A10-4B38-899D-E5E7F6E49D63}" destId="{A6F5E675-C023-4ADC-964A-D776C404D334}" srcOrd="0" destOrd="0" parTransId="{32FD6CA9-A68C-469D-880F-5D6D57EA340B}" sibTransId="{C02D4069-3B44-4ECE-9556-6AA7CDD0F4F8}"/>
    <dgm:cxn modelId="{538867BB-8618-4A2C-9C23-22442DBB612B}" srcId="{468B286B-7D7A-46C8-B1E1-101DFFB308D9}" destId="{9F41255D-9F56-429E-86AF-B084E4977DF9}" srcOrd="2" destOrd="0" parTransId="{CC114A3D-E606-46F6-AC76-3D651B4488FC}" sibTransId="{773CEB1A-2E15-4F78-BBC2-BADA2982085A}"/>
    <dgm:cxn modelId="{65544DE9-ECF9-4095-8986-767EB623E38A}" type="presOf" srcId="{F7BB095F-D1DC-45AA-9247-2EBD5BD5FD6E}" destId="{AA2D6190-7B39-4999-A0C1-A365A4DDCF95}" srcOrd="0" destOrd="1" presId="urn:microsoft.com/office/officeart/2005/8/layout/vList2"/>
    <dgm:cxn modelId="{D0C49EF6-982F-42AA-9192-C23D60B6A8A9}" type="presOf" srcId="{F8D65778-E939-49A8-9971-B2DC2F94702D}" destId="{992D3D93-B10D-43CA-8525-3DEE2DC9742B}" srcOrd="0" destOrd="0" presId="urn:microsoft.com/office/officeart/2005/8/layout/vList2"/>
    <dgm:cxn modelId="{B2B1CBAE-0BFB-479A-8B58-4D8B1D9424A4}" srcId="{2FB05722-8A10-4B38-899D-E5E7F6E49D63}" destId="{E9F0599C-C711-434F-A1D9-83117EAF0935}" srcOrd="3" destOrd="0" parTransId="{96063C3B-A838-4AF0-B89E-43A90A05B027}" sibTransId="{10DE6490-FD7A-42DB-9426-6832DB5C6003}"/>
    <dgm:cxn modelId="{C615B332-C794-4B13-9988-8EEBFF8C4B5A}" type="presOf" srcId="{2FB05722-8A10-4B38-899D-E5E7F6E49D63}" destId="{945F0AB0-1E1F-4FEE-BC23-B57824857079}" srcOrd="0" destOrd="0" presId="urn:microsoft.com/office/officeart/2005/8/layout/vList2"/>
    <dgm:cxn modelId="{F67092B1-938C-43E3-B2A4-A57B35A00A40}" srcId="{9F41255D-9F56-429E-86AF-B084E4977DF9}" destId="{F7BB095F-D1DC-45AA-9247-2EBD5BD5FD6E}" srcOrd="1" destOrd="0" parTransId="{28840AE5-AB09-48AB-897C-6C8BAA399E59}" sibTransId="{48400149-1BF9-43AE-8AF6-03D60300D864}"/>
    <dgm:cxn modelId="{5582E03D-E014-4216-AD7A-1391A1DD074A}" type="presParOf" srcId="{34FAF41F-2689-4857-A846-97CEE17722D9}" destId="{945F0AB0-1E1F-4FEE-BC23-B57824857079}" srcOrd="0" destOrd="0" presId="urn:microsoft.com/office/officeart/2005/8/layout/vList2"/>
    <dgm:cxn modelId="{18D63868-2063-4276-9002-9E5347E092F7}" type="presParOf" srcId="{34FAF41F-2689-4857-A846-97CEE17722D9}" destId="{600D17FF-BC65-4C58-96EE-F7DD48B98743}" srcOrd="1" destOrd="0" presId="urn:microsoft.com/office/officeart/2005/8/layout/vList2"/>
    <dgm:cxn modelId="{76458BCD-368C-46CC-8517-2EAC746F4B19}" type="presParOf" srcId="{34FAF41F-2689-4857-A846-97CEE17722D9}" destId="{C2138FEF-F897-48F4-8D71-EBC82A30DEF7}" srcOrd="2" destOrd="0" presId="urn:microsoft.com/office/officeart/2005/8/layout/vList2"/>
    <dgm:cxn modelId="{25DE8EE9-1FD0-4B69-9007-05E47B87DED0}" type="presParOf" srcId="{34FAF41F-2689-4857-A846-97CEE17722D9}" destId="{992D3D93-B10D-43CA-8525-3DEE2DC9742B}" srcOrd="3" destOrd="0" presId="urn:microsoft.com/office/officeart/2005/8/layout/vList2"/>
    <dgm:cxn modelId="{60903405-9922-41D4-B366-107BAFB26DD9}" type="presParOf" srcId="{34FAF41F-2689-4857-A846-97CEE17722D9}" destId="{CBF6D046-315F-452F-84DD-572EEE08AD11}" srcOrd="4" destOrd="0" presId="urn:microsoft.com/office/officeart/2005/8/layout/vList2"/>
    <dgm:cxn modelId="{721C3274-FE61-4322-8C71-01D68F5A94B8}" type="presParOf" srcId="{34FAF41F-2689-4857-A846-97CEE17722D9}" destId="{AA2D6190-7B39-4999-A0C1-A365A4DDCF9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F737B1-C559-FB46-A875-FD3A9512B231}" type="doc">
      <dgm:prSet loTypeId="urn:microsoft.com/office/officeart/2005/8/layout/process1" loCatId="" qsTypeId="urn:microsoft.com/office/officeart/2005/8/quickstyle/simple4" qsCatId="simple" csTypeId="urn:microsoft.com/office/officeart/2005/8/colors/accent2_2" csCatId="accent2" phldr="1"/>
      <dgm:spPr/>
    </dgm:pt>
    <dgm:pt modelId="{D9AA2813-A309-AC4D-A857-E4C624D9A243}">
      <dgm:prSet phldrT="[Text]"/>
      <dgm:spPr/>
      <dgm:t>
        <a:bodyPr/>
        <a:lstStyle/>
        <a:p>
          <a:r>
            <a:rPr lang="en-US" dirty="0" smtClean="0"/>
            <a:t>Device Gets on the Network</a:t>
          </a:r>
          <a:endParaRPr lang="en-US" dirty="0"/>
        </a:p>
      </dgm:t>
    </dgm:pt>
    <dgm:pt modelId="{BCB309F6-5A5C-8F48-A875-C5F5B5849C3C}" type="parTrans" cxnId="{597C367A-83A3-3246-9348-1207ED0F5C97}">
      <dgm:prSet/>
      <dgm:spPr/>
      <dgm:t>
        <a:bodyPr/>
        <a:lstStyle/>
        <a:p>
          <a:endParaRPr lang="en-US"/>
        </a:p>
      </dgm:t>
    </dgm:pt>
    <dgm:pt modelId="{0BFDDA2C-BD73-524A-9922-1F9D4B9E4B8E}" type="sibTrans" cxnId="{597C367A-83A3-3246-9348-1207ED0F5C97}">
      <dgm:prSet/>
      <dgm:spPr/>
      <dgm:t>
        <a:bodyPr/>
        <a:lstStyle/>
        <a:p>
          <a:endParaRPr lang="en-US"/>
        </a:p>
      </dgm:t>
    </dgm:pt>
    <dgm:pt modelId="{CA598BDD-D999-8B48-A2F9-3C5E98B68DF1}">
      <dgm:prSet phldrT="[Text]"/>
      <dgm:spPr/>
      <dgm:t>
        <a:bodyPr/>
        <a:lstStyle/>
        <a:p>
          <a:r>
            <a:rPr lang="en-US" dirty="0" smtClean="0"/>
            <a:t>OBT Discovers the Device</a:t>
          </a:r>
          <a:endParaRPr lang="en-US" dirty="0"/>
        </a:p>
      </dgm:t>
    </dgm:pt>
    <dgm:pt modelId="{72D5E8A7-7A02-8F43-B2B4-E5AAE5239C4B}" type="parTrans" cxnId="{5081175C-9E7A-C148-8721-EEE432064970}">
      <dgm:prSet/>
      <dgm:spPr/>
      <dgm:t>
        <a:bodyPr/>
        <a:lstStyle/>
        <a:p>
          <a:endParaRPr lang="en-US"/>
        </a:p>
      </dgm:t>
    </dgm:pt>
    <dgm:pt modelId="{F2A47B21-EE9E-B84A-9F0C-665A8A6C08FD}" type="sibTrans" cxnId="{5081175C-9E7A-C148-8721-EEE432064970}">
      <dgm:prSet/>
      <dgm:spPr/>
      <dgm:t>
        <a:bodyPr/>
        <a:lstStyle/>
        <a:p>
          <a:endParaRPr lang="en-US"/>
        </a:p>
      </dgm:t>
    </dgm:pt>
    <dgm:pt modelId="{89F4A9A2-86EC-B240-A35E-9F2F34EA648F}">
      <dgm:prSet phldrT="[Text]"/>
      <dgm:spPr/>
      <dgm:t>
        <a:bodyPr/>
        <a:lstStyle/>
        <a:p>
          <a:r>
            <a:rPr lang="en-US" dirty="0" smtClean="0"/>
            <a:t>Device is Un-owned</a:t>
          </a:r>
          <a:endParaRPr lang="en-US" dirty="0"/>
        </a:p>
      </dgm:t>
    </dgm:pt>
    <dgm:pt modelId="{9DBC3EA8-2DB2-8042-808B-C426609601FE}" type="parTrans" cxnId="{10FE93BC-CD1C-F847-90B0-E224D927FCDB}">
      <dgm:prSet/>
      <dgm:spPr/>
      <dgm:t>
        <a:bodyPr/>
        <a:lstStyle/>
        <a:p>
          <a:endParaRPr lang="en-US"/>
        </a:p>
      </dgm:t>
    </dgm:pt>
    <dgm:pt modelId="{6DF22E68-857D-8844-844A-0966D72E7B42}" type="sibTrans" cxnId="{10FE93BC-CD1C-F847-90B0-E224D927FCDB}">
      <dgm:prSet/>
      <dgm:spPr/>
      <dgm:t>
        <a:bodyPr/>
        <a:lstStyle/>
        <a:p>
          <a:endParaRPr lang="en-US"/>
        </a:p>
      </dgm:t>
    </dgm:pt>
    <dgm:pt modelId="{63DB9D34-818C-BC46-86B5-DA08D31C2530}">
      <dgm:prSet phldrT="[Text]"/>
      <dgm:spPr/>
      <dgm:t>
        <a:bodyPr/>
        <a:lstStyle/>
        <a:p>
          <a:r>
            <a:rPr lang="en-US" dirty="0" smtClean="0"/>
            <a:t>Ownership Transfer</a:t>
          </a:r>
          <a:endParaRPr lang="en-US" dirty="0"/>
        </a:p>
      </dgm:t>
    </dgm:pt>
    <dgm:pt modelId="{DCFE85B9-9F0E-0D4D-9396-3160A28FB72B}" type="parTrans" cxnId="{74C7798F-B108-0E4A-A998-FCEA449A543F}">
      <dgm:prSet/>
      <dgm:spPr/>
      <dgm:t>
        <a:bodyPr/>
        <a:lstStyle/>
        <a:p>
          <a:endParaRPr lang="en-US"/>
        </a:p>
      </dgm:t>
    </dgm:pt>
    <dgm:pt modelId="{BBE3ED57-7DE7-AB4D-B7B3-2F4900EADBAA}" type="sibTrans" cxnId="{74C7798F-B108-0E4A-A998-FCEA449A543F}">
      <dgm:prSet/>
      <dgm:spPr/>
      <dgm:t>
        <a:bodyPr/>
        <a:lstStyle/>
        <a:p>
          <a:endParaRPr lang="en-US"/>
        </a:p>
      </dgm:t>
    </dgm:pt>
    <dgm:pt modelId="{76D9A7E6-05DB-0847-AEA4-09BC619B3534}">
      <dgm:prSet phldrT="[Text]"/>
      <dgm:spPr/>
      <dgm:t>
        <a:bodyPr/>
        <a:lstStyle/>
        <a:p>
          <a:r>
            <a:rPr lang="en-US" dirty="0" smtClean="0"/>
            <a:t>Bootstrapping / Provisioning</a:t>
          </a:r>
          <a:endParaRPr lang="en-US" dirty="0"/>
        </a:p>
      </dgm:t>
    </dgm:pt>
    <dgm:pt modelId="{D33A28AB-C539-3543-9EA4-8E2A208D8043}" type="parTrans" cxnId="{00D8E8EF-E30D-6D4B-AEDD-E76629D85A84}">
      <dgm:prSet/>
      <dgm:spPr/>
      <dgm:t>
        <a:bodyPr/>
        <a:lstStyle/>
        <a:p>
          <a:endParaRPr lang="en-US"/>
        </a:p>
      </dgm:t>
    </dgm:pt>
    <dgm:pt modelId="{D903B114-76D1-F24B-A299-5F7095A99290}" type="sibTrans" cxnId="{00D8E8EF-E30D-6D4B-AEDD-E76629D85A84}">
      <dgm:prSet/>
      <dgm:spPr/>
      <dgm:t>
        <a:bodyPr/>
        <a:lstStyle/>
        <a:p>
          <a:endParaRPr lang="en-US"/>
        </a:p>
      </dgm:t>
    </dgm:pt>
    <dgm:pt modelId="{6B9D3D31-6905-2046-8745-25440AC4C97D}" type="pres">
      <dgm:prSet presAssocID="{14F737B1-C559-FB46-A875-FD3A9512B231}" presName="Name0" presStyleCnt="0">
        <dgm:presLayoutVars>
          <dgm:dir/>
          <dgm:resizeHandles val="exact"/>
        </dgm:presLayoutVars>
      </dgm:prSet>
      <dgm:spPr/>
    </dgm:pt>
    <dgm:pt modelId="{60FF8655-9A1F-724A-9121-A20C5F2A1D2E}" type="pres">
      <dgm:prSet presAssocID="{D9AA2813-A309-AC4D-A857-E4C624D9A24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882DD-4966-5044-92EA-E6724780C5B2}" type="pres">
      <dgm:prSet presAssocID="{0BFDDA2C-BD73-524A-9922-1F9D4B9E4B8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379172E9-C789-1B43-8603-B7BDB34C60D1}" type="pres">
      <dgm:prSet presAssocID="{0BFDDA2C-BD73-524A-9922-1F9D4B9E4B8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780EACB0-E264-7246-A75B-C1A2E014FE70}" type="pres">
      <dgm:prSet presAssocID="{CA598BDD-D999-8B48-A2F9-3C5E98B68DF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F79E7-D0F2-0D43-AC87-63A7474C3DB2}" type="pres">
      <dgm:prSet presAssocID="{F2A47B21-EE9E-B84A-9F0C-665A8A6C08F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8435AA7-AC75-A24D-B44B-795D4A1E7DCB}" type="pres">
      <dgm:prSet presAssocID="{F2A47B21-EE9E-B84A-9F0C-665A8A6C08FD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146CC465-FF68-2746-B908-E032FCAB88CB}" type="pres">
      <dgm:prSet presAssocID="{89F4A9A2-86EC-B240-A35E-9F2F34EA648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761EE-001F-AD47-8C76-96CE53EA3649}" type="pres">
      <dgm:prSet presAssocID="{6DF22E68-857D-8844-844A-0966D72E7B42}" presName="sibTrans" presStyleLbl="sibTrans2D1" presStyleIdx="2" presStyleCnt="4"/>
      <dgm:spPr/>
      <dgm:t>
        <a:bodyPr/>
        <a:lstStyle/>
        <a:p>
          <a:endParaRPr lang="en-US"/>
        </a:p>
      </dgm:t>
    </dgm:pt>
    <dgm:pt modelId="{ED4CEC94-F99B-7E4A-9788-ED9195F893AC}" type="pres">
      <dgm:prSet presAssocID="{6DF22E68-857D-8844-844A-0966D72E7B4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6B1D711-6866-BB45-A16E-5FB610D3709F}" type="pres">
      <dgm:prSet presAssocID="{63DB9D34-818C-BC46-86B5-DA08D31C253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BBA66-751E-E049-A681-2107EE5684C0}" type="pres">
      <dgm:prSet presAssocID="{BBE3ED57-7DE7-AB4D-B7B3-2F4900EADBAA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F6761BE-CD89-1B4F-BAE1-A0DB75A7EB9A}" type="pres">
      <dgm:prSet presAssocID="{BBE3ED57-7DE7-AB4D-B7B3-2F4900EADBA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B49657AA-A996-0148-B04D-C0B6E77F8C95}" type="pres">
      <dgm:prSet presAssocID="{76D9A7E6-05DB-0847-AEA4-09BC619B353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A7719C-0205-4B1A-9C29-AF21BAC86D4F}" type="presOf" srcId="{0BFDDA2C-BD73-524A-9922-1F9D4B9E4B8E}" destId="{379172E9-C789-1B43-8603-B7BDB34C60D1}" srcOrd="1" destOrd="0" presId="urn:microsoft.com/office/officeart/2005/8/layout/process1"/>
    <dgm:cxn modelId="{10FE93BC-CD1C-F847-90B0-E224D927FCDB}" srcId="{14F737B1-C559-FB46-A875-FD3A9512B231}" destId="{89F4A9A2-86EC-B240-A35E-9F2F34EA648F}" srcOrd="2" destOrd="0" parTransId="{9DBC3EA8-2DB2-8042-808B-C426609601FE}" sibTransId="{6DF22E68-857D-8844-844A-0966D72E7B42}"/>
    <dgm:cxn modelId="{5081175C-9E7A-C148-8721-EEE432064970}" srcId="{14F737B1-C559-FB46-A875-FD3A9512B231}" destId="{CA598BDD-D999-8B48-A2F9-3C5E98B68DF1}" srcOrd="1" destOrd="0" parTransId="{72D5E8A7-7A02-8F43-B2B4-E5AAE5239C4B}" sibTransId="{F2A47B21-EE9E-B84A-9F0C-665A8A6C08FD}"/>
    <dgm:cxn modelId="{77FD46B1-9EB2-45DC-BDDA-224B273E8202}" type="presOf" srcId="{6DF22E68-857D-8844-844A-0966D72E7B42}" destId="{ED4CEC94-F99B-7E4A-9788-ED9195F893AC}" srcOrd="1" destOrd="0" presId="urn:microsoft.com/office/officeart/2005/8/layout/process1"/>
    <dgm:cxn modelId="{604A3CAD-6A1F-410F-8C93-E9CF6E552153}" type="presOf" srcId="{89F4A9A2-86EC-B240-A35E-9F2F34EA648F}" destId="{146CC465-FF68-2746-B908-E032FCAB88CB}" srcOrd="0" destOrd="0" presId="urn:microsoft.com/office/officeart/2005/8/layout/process1"/>
    <dgm:cxn modelId="{A7423F5B-B8AC-409A-B684-99BCA1A60E54}" type="presOf" srcId="{CA598BDD-D999-8B48-A2F9-3C5E98B68DF1}" destId="{780EACB0-E264-7246-A75B-C1A2E014FE70}" srcOrd="0" destOrd="0" presId="urn:microsoft.com/office/officeart/2005/8/layout/process1"/>
    <dgm:cxn modelId="{99369F2F-23D3-4DB9-82AB-26D204DF594A}" type="presOf" srcId="{14F737B1-C559-FB46-A875-FD3A9512B231}" destId="{6B9D3D31-6905-2046-8745-25440AC4C97D}" srcOrd="0" destOrd="0" presId="urn:microsoft.com/office/officeart/2005/8/layout/process1"/>
    <dgm:cxn modelId="{597C367A-83A3-3246-9348-1207ED0F5C97}" srcId="{14F737B1-C559-FB46-A875-FD3A9512B231}" destId="{D9AA2813-A309-AC4D-A857-E4C624D9A243}" srcOrd="0" destOrd="0" parTransId="{BCB309F6-5A5C-8F48-A875-C5F5B5849C3C}" sibTransId="{0BFDDA2C-BD73-524A-9922-1F9D4B9E4B8E}"/>
    <dgm:cxn modelId="{D8CD4573-2BEE-44F7-B609-0BA69D4004CE}" type="presOf" srcId="{D9AA2813-A309-AC4D-A857-E4C624D9A243}" destId="{60FF8655-9A1F-724A-9121-A20C5F2A1D2E}" srcOrd="0" destOrd="0" presId="urn:microsoft.com/office/officeart/2005/8/layout/process1"/>
    <dgm:cxn modelId="{6CDDB96E-C219-4643-88A0-59697ABA77F5}" type="presOf" srcId="{0BFDDA2C-BD73-524A-9922-1F9D4B9E4B8E}" destId="{4CF882DD-4966-5044-92EA-E6724780C5B2}" srcOrd="0" destOrd="0" presId="urn:microsoft.com/office/officeart/2005/8/layout/process1"/>
    <dgm:cxn modelId="{30623780-4011-448B-90E7-B4FE2B9D68A8}" type="presOf" srcId="{63DB9D34-818C-BC46-86B5-DA08D31C2530}" destId="{C6B1D711-6866-BB45-A16E-5FB610D3709F}" srcOrd="0" destOrd="0" presId="urn:microsoft.com/office/officeart/2005/8/layout/process1"/>
    <dgm:cxn modelId="{BEE503A3-9589-4706-9574-363DDD84A06C}" type="presOf" srcId="{F2A47B21-EE9E-B84A-9F0C-665A8A6C08FD}" destId="{F8435AA7-AC75-A24D-B44B-795D4A1E7DCB}" srcOrd="1" destOrd="0" presId="urn:microsoft.com/office/officeart/2005/8/layout/process1"/>
    <dgm:cxn modelId="{74C7798F-B108-0E4A-A998-FCEA449A543F}" srcId="{14F737B1-C559-FB46-A875-FD3A9512B231}" destId="{63DB9D34-818C-BC46-86B5-DA08D31C2530}" srcOrd="3" destOrd="0" parTransId="{DCFE85B9-9F0E-0D4D-9396-3160A28FB72B}" sibTransId="{BBE3ED57-7DE7-AB4D-B7B3-2F4900EADBAA}"/>
    <dgm:cxn modelId="{3645DCEE-AE76-414E-B015-E3E73DCA974A}" type="presOf" srcId="{76D9A7E6-05DB-0847-AEA4-09BC619B3534}" destId="{B49657AA-A996-0148-B04D-C0B6E77F8C95}" srcOrd="0" destOrd="0" presId="urn:microsoft.com/office/officeart/2005/8/layout/process1"/>
    <dgm:cxn modelId="{114A8BC3-09CE-446D-82C5-C2DEE7B5EDE4}" type="presOf" srcId="{BBE3ED57-7DE7-AB4D-B7B3-2F4900EADBAA}" destId="{67FBBA66-751E-E049-A681-2107EE5684C0}" srcOrd="0" destOrd="0" presId="urn:microsoft.com/office/officeart/2005/8/layout/process1"/>
    <dgm:cxn modelId="{65826489-1E91-4840-A9CF-7EC721D789FD}" type="presOf" srcId="{BBE3ED57-7DE7-AB4D-B7B3-2F4900EADBAA}" destId="{AF6761BE-CD89-1B4F-BAE1-A0DB75A7EB9A}" srcOrd="1" destOrd="0" presId="urn:microsoft.com/office/officeart/2005/8/layout/process1"/>
    <dgm:cxn modelId="{00D8E8EF-E30D-6D4B-AEDD-E76629D85A84}" srcId="{14F737B1-C559-FB46-A875-FD3A9512B231}" destId="{76D9A7E6-05DB-0847-AEA4-09BC619B3534}" srcOrd="4" destOrd="0" parTransId="{D33A28AB-C539-3543-9EA4-8E2A208D8043}" sibTransId="{D903B114-76D1-F24B-A299-5F7095A99290}"/>
    <dgm:cxn modelId="{C2FC0B04-8BE6-48A6-A3CD-87F7F39DE6F6}" type="presOf" srcId="{F2A47B21-EE9E-B84A-9F0C-665A8A6C08FD}" destId="{157F79E7-D0F2-0D43-AC87-63A7474C3DB2}" srcOrd="0" destOrd="0" presId="urn:microsoft.com/office/officeart/2005/8/layout/process1"/>
    <dgm:cxn modelId="{FA10B1B6-9387-4B41-94B8-FF8BA764E9D6}" type="presOf" srcId="{6DF22E68-857D-8844-844A-0966D72E7B42}" destId="{604761EE-001F-AD47-8C76-96CE53EA3649}" srcOrd="0" destOrd="0" presId="urn:microsoft.com/office/officeart/2005/8/layout/process1"/>
    <dgm:cxn modelId="{862345C5-3D08-4EF1-A5E1-FDEBA556D91B}" type="presParOf" srcId="{6B9D3D31-6905-2046-8745-25440AC4C97D}" destId="{60FF8655-9A1F-724A-9121-A20C5F2A1D2E}" srcOrd="0" destOrd="0" presId="urn:microsoft.com/office/officeart/2005/8/layout/process1"/>
    <dgm:cxn modelId="{5F52EEFC-65C9-4E4E-9798-9B00ECE41101}" type="presParOf" srcId="{6B9D3D31-6905-2046-8745-25440AC4C97D}" destId="{4CF882DD-4966-5044-92EA-E6724780C5B2}" srcOrd="1" destOrd="0" presId="urn:microsoft.com/office/officeart/2005/8/layout/process1"/>
    <dgm:cxn modelId="{34F48181-DB4C-44EF-A72F-725433B3ABA6}" type="presParOf" srcId="{4CF882DD-4966-5044-92EA-E6724780C5B2}" destId="{379172E9-C789-1B43-8603-B7BDB34C60D1}" srcOrd="0" destOrd="0" presId="urn:microsoft.com/office/officeart/2005/8/layout/process1"/>
    <dgm:cxn modelId="{7F053C59-E930-4DCF-9C30-2DE83D7782A3}" type="presParOf" srcId="{6B9D3D31-6905-2046-8745-25440AC4C97D}" destId="{780EACB0-E264-7246-A75B-C1A2E014FE70}" srcOrd="2" destOrd="0" presId="urn:microsoft.com/office/officeart/2005/8/layout/process1"/>
    <dgm:cxn modelId="{0D530CAB-7F19-4332-845E-01CA04DFD99A}" type="presParOf" srcId="{6B9D3D31-6905-2046-8745-25440AC4C97D}" destId="{157F79E7-D0F2-0D43-AC87-63A7474C3DB2}" srcOrd="3" destOrd="0" presId="urn:microsoft.com/office/officeart/2005/8/layout/process1"/>
    <dgm:cxn modelId="{6F73E863-ACA8-4B17-86DA-B1B048B1B7E8}" type="presParOf" srcId="{157F79E7-D0F2-0D43-AC87-63A7474C3DB2}" destId="{F8435AA7-AC75-A24D-B44B-795D4A1E7DCB}" srcOrd="0" destOrd="0" presId="urn:microsoft.com/office/officeart/2005/8/layout/process1"/>
    <dgm:cxn modelId="{6E772D3B-A5AF-48E6-809C-8ACCA407FB80}" type="presParOf" srcId="{6B9D3D31-6905-2046-8745-25440AC4C97D}" destId="{146CC465-FF68-2746-B908-E032FCAB88CB}" srcOrd="4" destOrd="0" presId="urn:microsoft.com/office/officeart/2005/8/layout/process1"/>
    <dgm:cxn modelId="{094AE081-371C-4D06-B7D4-20791595F71A}" type="presParOf" srcId="{6B9D3D31-6905-2046-8745-25440AC4C97D}" destId="{604761EE-001F-AD47-8C76-96CE53EA3649}" srcOrd="5" destOrd="0" presId="urn:microsoft.com/office/officeart/2005/8/layout/process1"/>
    <dgm:cxn modelId="{BA31D0CF-0129-4669-94D9-49C90BA93E9B}" type="presParOf" srcId="{604761EE-001F-AD47-8C76-96CE53EA3649}" destId="{ED4CEC94-F99B-7E4A-9788-ED9195F893AC}" srcOrd="0" destOrd="0" presId="urn:microsoft.com/office/officeart/2005/8/layout/process1"/>
    <dgm:cxn modelId="{2461BC0E-F0D4-4CAA-B458-1C6846E5D1D7}" type="presParOf" srcId="{6B9D3D31-6905-2046-8745-25440AC4C97D}" destId="{C6B1D711-6866-BB45-A16E-5FB610D3709F}" srcOrd="6" destOrd="0" presId="urn:microsoft.com/office/officeart/2005/8/layout/process1"/>
    <dgm:cxn modelId="{90C89E81-54D6-48FF-B28F-2F7764E0082C}" type="presParOf" srcId="{6B9D3D31-6905-2046-8745-25440AC4C97D}" destId="{67FBBA66-751E-E049-A681-2107EE5684C0}" srcOrd="7" destOrd="0" presId="urn:microsoft.com/office/officeart/2005/8/layout/process1"/>
    <dgm:cxn modelId="{12438699-E7EA-47A0-8BD3-69C8199385C2}" type="presParOf" srcId="{67FBBA66-751E-E049-A681-2107EE5684C0}" destId="{AF6761BE-CD89-1B4F-BAE1-A0DB75A7EB9A}" srcOrd="0" destOrd="0" presId="urn:microsoft.com/office/officeart/2005/8/layout/process1"/>
    <dgm:cxn modelId="{AA6EC02A-0B66-4BEF-9F7A-EE36DFAE527F}" type="presParOf" srcId="{6B9D3D31-6905-2046-8745-25440AC4C97D}" destId="{B49657AA-A996-0148-B04D-C0B6E77F8C95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F61CC9-4AFD-9F4A-B1B9-AECA9F067EA6}" type="doc">
      <dgm:prSet loTypeId="urn:microsoft.com/office/officeart/2005/8/layout/lProcess2" loCatId="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5B56629-6813-B646-B73D-8859B7435ABF}">
      <dgm:prSet phldrT="[Text]" custT="1"/>
      <dgm:spPr/>
      <dgm:t>
        <a:bodyPr/>
        <a:lstStyle/>
        <a:p>
          <a:r>
            <a:rPr lang="en-US" sz="4800" dirty="0" smtClean="0"/>
            <a:t>/</a:t>
          </a:r>
          <a:r>
            <a:rPr lang="en-US" sz="4800" dirty="0" err="1" smtClean="0"/>
            <a:t>oic</a:t>
          </a:r>
          <a:r>
            <a:rPr lang="en-US" sz="4800" dirty="0" smtClean="0"/>
            <a:t>/sec/</a:t>
          </a:r>
          <a:r>
            <a:rPr lang="en-US" sz="4800" dirty="0" err="1" smtClean="0"/>
            <a:t>acl</a:t>
          </a:r>
          <a:endParaRPr lang="en-US" sz="4800" dirty="0"/>
        </a:p>
      </dgm:t>
    </dgm:pt>
    <dgm:pt modelId="{3C8B4EDC-03B2-6D4D-A93E-17598D644892}" type="parTrans" cxnId="{172A0FEE-85B2-C14A-8D09-228CC213C15C}">
      <dgm:prSet/>
      <dgm:spPr/>
      <dgm:t>
        <a:bodyPr/>
        <a:lstStyle/>
        <a:p>
          <a:endParaRPr lang="en-US"/>
        </a:p>
      </dgm:t>
    </dgm:pt>
    <dgm:pt modelId="{C6FEB885-D7C4-154D-A2A5-BB789F3F85A3}" type="sibTrans" cxnId="{172A0FEE-85B2-C14A-8D09-228CC213C15C}">
      <dgm:prSet/>
      <dgm:spPr/>
      <dgm:t>
        <a:bodyPr/>
        <a:lstStyle/>
        <a:p>
          <a:endParaRPr lang="en-US"/>
        </a:p>
      </dgm:t>
    </dgm:pt>
    <dgm:pt modelId="{ED04516D-02D0-9E49-A951-6F4A9589726A}">
      <dgm:prSet phldrT="[Text]"/>
      <dgm:spPr/>
      <dgm:t>
        <a:bodyPr/>
        <a:lstStyle/>
        <a:p>
          <a:r>
            <a:rPr lang="en-US" b="1" dirty="0" smtClean="0"/>
            <a:t>Subject: </a:t>
          </a:r>
          <a:r>
            <a:rPr lang="en-US" b="0" i="1" dirty="0" smtClean="0"/>
            <a:t>device/group</a:t>
          </a:r>
          <a:r>
            <a:rPr lang="en-US" b="0" i="1" baseline="0" dirty="0" smtClean="0"/>
            <a:t> or role</a:t>
          </a:r>
          <a:endParaRPr lang="en-US" b="1" dirty="0"/>
        </a:p>
      </dgm:t>
    </dgm:pt>
    <dgm:pt modelId="{64B3E713-3CA9-0047-A983-1DC781D13F03}" type="parTrans" cxnId="{0F06821D-B517-654D-A504-56FC46F251CB}">
      <dgm:prSet/>
      <dgm:spPr/>
      <dgm:t>
        <a:bodyPr/>
        <a:lstStyle/>
        <a:p>
          <a:endParaRPr lang="en-US"/>
        </a:p>
      </dgm:t>
    </dgm:pt>
    <dgm:pt modelId="{A396B7F3-18E6-E544-BACF-B942C67B5ABA}" type="sibTrans" cxnId="{0F06821D-B517-654D-A504-56FC46F251CB}">
      <dgm:prSet/>
      <dgm:spPr/>
      <dgm:t>
        <a:bodyPr/>
        <a:lstStyle/>
        <a:p>
          <a:endParaRPr lang="en-US"/>
        </a:p>
      </dgm:t>
    </dgm:pt>
    <dgm:pt modelId="{6E6382AC-FE59-8745-AD76-BFD97A578DB3}">
      <dgm:prSet phldrT="[Text]"/>
      <dgm:spPr/>
      <dgm:t>
        <a:bodyPr/>
        <a:lstStyle/>
        <a:p>
          <a:r>
            <a:rPr lang="en-US" b="1" dirty="0" smtClean="0"/>
            <a:t>Resource(s):</a:t>
          </a:r>
          <a:r>
            <a:rPr lang="en-US" b="0" baseline="0" dirty="0" smtClean="0"/>
            <a:t> one or more URN</a:t>
          </a:r>
          <a:endParaRPr lang="en-US" b="1" dirty="0"/>
        </a:p>
      </dgm:t>
    </dgm:pt>
    <dgm:pt modelId="{681C6828-3747-2546-BC61-73A0D9C61738}" type="parTrans" cxnId="{AAF843DE-C02D-F145-BB17-055F4CBF1219}">
      <dgm:prSet/>
      <dgm:spPr/>
      <dgm:t>
        <a:bodyPr/>
        <a:lstStyle/>
        <a:p>
          <a:endParaRPr lang="en-US"/>
        </a:p>
      </dgm:t>
    </dgm:pt>
    <dgm:pt modelId="{BCBFC6D2-DE0D-D741-978E-80870FF80E62}" type="sibTrans" cxnId="{AAF843DE-C02D-F145-BB17-055F4CBF1219}">
      <dgm:prSet/>
      <dgm:spPr/>
      <dgm:t>
        <a:bodyPr/>
        <a:lstStyle/>
        <a:p>
          <a:endParaRPr lang="en-US"/>
        </a:p>
      </dgm:t>
    </dgm:pt>
    <dgm:pt modelId="{05490549-46BD-C847-A614-81303DC0D677}">
      <dgm:prSet phldrT="[Text]"/>
      <dgm:spPr/>
      <dgm:t>
        <a:bodyPr/>
        <a:lstStyle/>
        <a:p>
          <a:r>
            <a:rPr lang="en-US" b="1" dirty="0" smtClean="0"/>
            <a:t>Permission: </a:t>
          </a:r>
          <a:r>
            <a:rPr lang="en-US" b="0" dirty="0" smtClean="0"/>
            <a:t>bitmap</a:t>
          </a:r>
          <a:r>
            <a:rPr lang="en-US" b="0" baseline="0" dirty="0" smtClean="0"/>
            <a:t> of CRUDN</a:t>
          </a:r>
          <a:endParaRPr lang="en-US" b="1" dirty="0"/>
        </a:p>
      </dgm:t>
    </dgm:pt>
    <dgm:pt modelId="{925A5D8B-D976-964A-91EE-5DB13F78CCFB}" type="parTrans" cxnId="{B7AAD9E1-7A60-5243-9AE7-CD5B6D630F51}">
      <dgm:prSet/>
      <dgm:spPr/>
      <dgm:t>
        <a:bodyPr/>
        <a:lstStyle/>
        <a:p>
          <a:endParaRPr lang="en-US"/>
        </a:p>
      </dgm:t>
    </dgm:pt>
    <dgm:pt modelId="{B97D4599-6D99-DC4D-A13A-F33EB1381E84}" type="sibTrans" cxnId="{B7AAD9E1-7A60-5243-9AE7-CD5B6D630F51}">
      <dgm:prSet/>
      <dgm:spPr/>
      <dgm:t>
        <a:bodyPr/>
        <a:lstStyle/>
        <a:p>
          <a:endParaRPr lang="en-US"/>
        </a:p>
      </dgm:t>
    </dgm:pt>
    <dgm:pt modelId="{289809EA-172C-DC48-B935-9DFC7FA87FA8}">
      <dgm:prSet phldrT="[Text]"/>
      <dgm:spPr/>
      <dgm:t>
        <a:bodyPr/>
        <a:lstStyle/>
        <a:p>
          <a:r>
            <a:rPr lang="en-US" b="1" dirty="0" smtClean="0"/>
            <a:t>Period(s):</a:t>
          </a:r>
          <a:r>
            <a:rPr lang="en-US" b="1" baseline="0" dirty="0" smtClean="0"/>
            <a:t> </a:t>
          </a:r>
          <a:r>
            <a:rPr lang="en-US" b="0" baseline="0" dirty="0" smtClean="0"/>
            <a:t>validity periods</a:t>
          </a:r>
          <a:endParaRPr lang="en-US" b="1" dirty="0"/>
        </a:p>
      </dgm:t>
    </dgm:pt>
    <dgm:pt modelId="{E14C0201-703E-8E4E-BD99-28B31132D6DB}" type="parTrans" cxnId="{29986083-C11E-F844-9714-88036809583D}">
      <dgm:prSet/>
      <dgm:spPr/>
      <dgm:t>
        <a:bodyPr/>
        <a:lstStyle/>
        <a:p>
          <a:endParaRPr lang="en-US"/>
        </a:p>
      </dgm:t>
    </dgm:pt>
    <dgm:pt modelId="{C4A3832B-AFFB-B749-877B-A060E0A6AD42}" type="sibTrans" cxnId="{29986083-C11E-F844-9714-88036809583D}">
      <dgm:prSet/>
      <dgm:spPr/>
      <dgm:t>
        <a:bodyPr/>
        <a:lstStyle/>
        <a:p>
          <a:endParaRPr lang="en-US"/>
        </a:p>
      </dgm:t>
    </dgm:pt>
    <dgm:pt modelId="{A679CA5E-4709-284F-B5EE-98B6A45C01CC}">
      <dgm:prSet phldrT="[Text]"/>
      <dgm:spPr/>
      <dgm:t>
        <a:bodyPr/>
        <a:lstStyle/>
        <a:p>
          <a:r>
            <a:rPr lang="en-US" b="1" dirty="0" smtClean="0"/>
            <a:t>Recurrence(s): </a:t>
          </a:r>
          <a:r>
            <a:rPr lang="en-US" b="0" dirty="0" smtClean="0"/>
            <a:t>recurrence</a:t>
          </a:r>
          <a:r>
            <a:rPr lang="en-US" b="0" baseline="0" dirty="0" smtClean="0"/>
            <a:t> rule(s)</a:t>
          </a:r>
          <a:endParaRPr lang="en-US" b="1" dirty="0"/>
        </a:p>
      </dgm:t>
    </dgm:pt>
    <dgm:pt modelId="{F293ED7A-CD2C-554C-8A04-239308DD0EE8}" type="parTrans" cxnId="{DE97570F-1A85-7C4B-9E76-6210AF1D6B3B}">
      <dgm:prSet/>
      <dgm:spPr/>
      <dgm:t>
        <a:bodyPr/>
        <a:lstStyle/>
        <a:p>
          <a:endParaRPr lang="en-US"/>
        </a:p>
      </dgm:t>
    </dgm:pt>
    <dgm:pt modelId="{B50C7507-870A-D045-B537-B465D30E9F43}" type="sibTrans" cxnId="{DE97570F-1A85-7C4B-9E76-6210AF1D6B3B}">
      <dgm:prSet/>
      <dgm:spPr/>
      <dgm:t>
        <a:bodyPr/>
        <a:lstStyle/>
        <a:p>
          <a:endParaRPr lang="en-US"/>
        </a:p>
      </dgm:t>
    </dgm:pt>
    <dgm:pt modelId="{36248E76-1459-8447-8280-6DA17F824D71}">
      <dgm:prSet phldrT="[Text]"/>
      <dgm:spPr/>
      <dgm:t>
        <a:bodyPr/>
        <a:lstStyle/>
        <a:p>
          <a:r>
            <a:rPr lang="en-US" b="1" dirty="0" err="1" smtClean="0"/>
            <a:t>Rowner</a:t>
          </a:r>
          <a:r>
            <a:rPr lang="en-US" b="1" dirty="0" smtClean="0"/>
            <a:t>: </a:t>
          </a:r>
          <a:r>
            <a:rPr lang="en-US" b="0" dirty="0" smtClean="0"/>
            <a:t>the</a:t>
          </a:r>
          <a:r>
            <a:rPr lang="en-US" b="0" baseline="0" dirty="0" smtClean="0"/>
            <a:t> service that owns this </a:t>
          </a:r>
          <a:r>
            <a:rPr lang="en-US" b="0" baseline="0" dirty="0" err="1" smtClean="0"/>
            <a:t>acl</a:t>
          </a:r>
          <a:endParaRPr lang="en-US" b="1" dirty="0"/>
        </a:p>
      </dgm:t>
    </dgm:pt>
    <dgm:pt modelId="{BDB643E7-4F2C-FC46-99FD-8992C3B62211}" type="parTrans" cxnId="{1114E139-7270-8E49-8D27-7F059CE9C465}">
      <dgm:prSet/>
      <dgm:spPr/>
      <dgm:t>
        <a:bodyPr/>
        <a:lstStyle/>
        <a:p>
          <a:endParaRPr lang="en-US"/>
        </a:p>
      </dgm:t>
    </dgm:pt>
    <dgm:pt modelId="{D8DBE14F-47A2-1E4F-9114-20764E209086}" type="sibTrans" cxnId="{1114E139-7270-8E49-8D27-7F059CE9C465}">
      <dgm:prSet/>
      <dgm:spPr/>
      <dgm:t>
        <a:bodyPr/>
        <a:lstStyle/>
        <a:p>
          <a:endParaRPr lang="en-US"/>
        </a:p>
      </dgm:t>
    </dgm:pt>
    <dgm:pt modelId="{F8B49131-ED9C-D945-BAB1-D05364CFBF96}" type="pres">
      <dgm:prSet presAssocID="{CDF61CC9-4AFD-9F4A-B1B9-AECA9F067EA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551FBD-12AB-604D-87B5-3E4109D6DDE1}" type="pres">
      <dgm:prSet presAssocID="{A5B56629-6813-B646-B73D-8859B7435ABF}" presName="compNode" presStyleCnt="0"/>
      <dgm:spPr/>
    </dgm:pt>
    <dgm:pt modelId="{8AAF2340-D43B-6E49-9596-86FC0FC5B7B4}" type="pres">
      <dgm:prSet presAssocID="{A5B56629-6813-B646-B73D-8859B7435ABF}" presName="aNode" presStyleLbl="bgShp" presStyleIdx="0" presStyleCnt="1" custLinFactNeighborX="-1" custLinFactNeighborY="6068"/>
      <dgm:spPr/>
      <dgm:t>
        <a:bodyPr/>
        <a:lstStyle/>
        <a:p>
          <a:endParaRPr lang="en-US"/>
        </a:p>
      </dgm:t>
    </dgm:pt>
    <dgm:pt modelId="{A5E54C70-0E42-D844-B51F-CE9947F86272}" type="pres">
      <dgm:prSet presAssocID="{A5B56629-6813-B646-B73D-8859B7435ABF}" presName="textNode" presStyleLbl="bgShp" presStyleIdx="0" presStyleCnt="1"/>
      <dgm:spPr/>
      <dgm:t>
        <a:bodyPr/>
        <a:lstStyle/>
        <a:p>
          <a:endParaRPr lang="en-US"/>
        </a:p>
      </dgm:t>
    </dgm:pt>
    <dgm:pt modelId="{2346ADA6-A53A-A440-9F4B-4F71E16CB862}" type="pres">
      <dgm:prSet presAssocID="{A5B56629-6813-B646-B73D-8859B7435ABF}" presName="compChildNode" presStyleCnt="0"/>
      <dgm:spPr/>
    </dgm:pt>
    <dgm:pt modelId="{5BAFF4CB-4147-4C4F-AAD4-F96FB639CB5E}" type="pres">
      <dgm:prSet presAssocID="{A5B56629-6813-B646-B73D-8859B7435ABF}" presName="theInnerList" presStyleCnt="0"/>
      <dgm:spPr/>
    </dgm:pt>
    <dgm:pt modelId="{173A33DE-A791-6648-BC70-7AD4232F8F7B}" type="pres">
      <dgm:prSet presAssocID="{ED04516D-02D0-9E49-A951-6F4A9589726A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CD8FFE-E3AB-6945-96FC-5DDF2F63441C}" type="pres">
      <dgm:prSet presAssocID="{ED04516D-02D0-9E49-A951-6F4A9589726A}" presName="aSpace2" presStyleCnt="0"/>
      <dgm:spPr/>
    </dgm:pt>
    <dgm:pt modelId="{DA16889D-6322-3F43-B29C-4D63248EC797}" type="pres">
      <dgm:prSet presAssocID="{6E6382AC-FE59-8745-AD76-BFD97A578DB3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F9ADE-C481-AA49-8887-7254CB7EA140}" type="pres">
      <dgm:prSet presAssocID="{6E6382AC-FE59-8745-AD76-BFD97A578DB3}" presName="aSpace2" presStyleCnt="0"/>
      <dgm:spPr/>
    </dgm:pt>
    <dgm:pt modelId="{A1649971-9A94-2B44-906E-B7D1AD8F0A02}" type="pres">
      <dgm:prSet presAssocID="{05490549-46BD-C847-A614-81303DC0D677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F9398-8BDD-3444-86B0-4EDC33DABE47}" type="pres">
      <dgm:prSet presAssocID="{05490549-46BD-C847-A614-81303DC0D677}" presName="aSpace2" presStyleCnt="0"/>
      <dgm:spPr/>
    </dgm:pt>
    <dgm:pt modelId="{3DD00CDB-2531-4C49-B3D6-B06620E5545C}" type="pres">
      <dgm:prSet presAssocID="{289809EA-172C-DC48-B935-9DFC7FA87FA8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29A724-B9A3-D848-9789-2EE9C09589A3}" type="pres">
      <dgm:prSet presAssocID="{289809EA-172C-DC48-B935-9DFC7FA87FA8}" presName="aSpace2" presStyleCnt="0"/>
      <dgm:spPr/>
    </dgm:pt>
    <dgm:pt modelId="{CB92A3AE-F1EC-4342-A333-875EC4EDB403}" type="pres">
      <dgm:prSet presAssocID="{A679CA5E-4709-284F-B5EE-98B6A45C01CC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71AB7B-7A2D-4C4D-BECA-F495994959F3}" type="pres">
      <dgm:prSet presAssocID="{A679CA5E-4709-284F-B5EE-98B6A45C01CC}" presName="aSpace2" presStyleCnt="0"/>
      <dgm:spPr/>
    </dgm:pt>
    <dgm:pt modelId="{11E8EF69-1525-5E42-A709-2C81CE8D49DD}" type="pres">
      <dgm:prSet presAssocID="{36248E76-1459-8447-8280-6DA17F824D71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E8622F-A9FF-437F-BB87-3BF73122E8E4}" type="presOf" srcId="{A5B56629-6813-B646-B73D-8859B7435ABF}" destId="{A5E54C70-0E42-D844-B51F-CE9947F86272}" srcOrd="1" destOrd="0" presId="urn:microsoft.com/office/officeart/2005/8/layout/lProcess2"/>
    <dgm:cxn modelId="{09920BBC-DAE6-459F-9583-5CFA95D045DC}" type="presOf" srcId="{36248E76-1459-8447-8280-6DA17F824D71}" destId="{11E8EF69-1525-5E42-A709-2C81CE8D49DD}" srcOrd="0" destOrd="0" presId="urn:microsoft.com/office/officeart/2005/8/layout/lProcess2"/>
    <dgm:cxn modelId="{B7AAD9E1-7A60-5243-9AE7-CD5B6D630F51}" srcId="{A5B56629-6813-B646-B73D-8859B7435ABF}" destId="{05490549-46BD-C847-A614-81303DC0D677}" srcOrd="2" destOrd="0" parTransId="{925A5D8B-D976-964A-91EE-5DB13F78CCFB}" sibTransId="{B97D4599-6D99-DC4D-A13A-F33EB1381E84}"/>
    <dgm:cxn modelId="{BD684164-D5BF-4024-B829-133BB3FFB2FB}" type="presOf" srcId="{A679CA5E-4709-284F-B5EE-98B6A45C01CC}" destId="{CB92A3AE-F1EC-4342-A333-875EC4EDB403}" srcOrd="0" destOrd="0" presId="urn:microsoft.com/office/officeart/2005/8/layout/lProcess2"/>
    <dgm:cxn modelId="{0F06821D-B517-654D-A504-56FC46F251CB}" srcId="{A5B56629-6813-B646-B73D-8859B7435ABF}" destId="{ED04516D-02D0-9E49-A951-6F4A9589726A}" srcOrd="0" destOrd="0" parTransId="{64B3E713-3CA9-0047-A983-1DC781D13F03}" sibTransId="{A396B7F3-18E6-E544-BACF-B942C67B5ABA}"/>
    <dgm:cxn modelId="{EA28F653-0E8D-4156-9E90-59487BF6E9EC}" type="presOf" srcId="{A5B56629-6813-B646-B73D-8859B7435ABF}" destId="{8AAF2340-D43B-6E49-9596-86FC0FC5B7B4}" srcOrd="0" destOrd="0" presId="urn:microsoft.com/office/officeart/2005/8/layout/lProcess2"/>
    <dgm:cxn modelId="{AAF843DE-C02D-F145-BB17-055F4CBF1219}" srcId="{A5B56629-6813-B646-B73D-8859B7435ABF}" destId="{6E6382AC-FE59-8745-AD76-BFD97A578DB3}" srcOrd="1" destOrd="0" parTransId="{681C6828-3747-2546-BC61-73A0D9C61738}" sibTransId="{BCBFC6D2-DE0D-D741-978E-80870FF80E62}"/>
    <dgm:cxn modelId="{29986083-C11E-F844-9714-88036809583D}" srcId="{A5B56629-6813-B646-B73D-8859B7435ABF}" destId="{289809EA-172C-DC48-B935-9DFC7FA87FA8}" srcOrd="3" destOrd="0" parTransId="{E14C0201-703E-8E4E-BD99-28B31132D6DB}" sibTransId="{C4A3832B-AFFB-B749-877B-A060E0A6AD42}"/>
    <dgm:cxn modelId="{F4D2D10F-604C-4B24-84AD-90E0767BC0F4}" type="presOf" srcId="{6E6382AC-FE59-8745-AD76-BFD97A578DB3}" destId="{DA16889D-6322-3F43-B29C-4D63248EC797}" srcOrd="0" destOrd="0" presId="urn:microsoft.com/office/officeart/2005/8/layout/lProcess2"/>
    <dgm:cxn modelId="{1114E139-7270-8E49-8D27-7F059CE9C465}" srcId="{A5B56629-6813-B646-B73D-8859B7435ABF}" destId="{36248E76-1459-8447-8280-6DA17F824D71}" srcOrd="5" destOrd="0" parTransId="{BDB643E7-4F2C-FC46-99FD-8992C3B62211}" sibTransId="{D8DBE14F-47A2-1E4F-9114-20764E209086}"/>
    <dgm:cxn modelId="{DE97570F-1A85-7C4B-9E76-6210AF1D6B3B}" srcId="{A5B56629-6813-B646-B73D-8859B7435ABF}" destId="{A679CA5E-4709-284F-B5EE-98B6A45C01CC}" srcOrd="4" destOrd="0" parTransId="{F293ED7A-CD2C-554C-8A04-239308DD0EE8}" sibTransId="{B50C7507-870A-D045-B537-B465D30E9F43}"/>
    <dgm:cxn modelId="{2CEEBE84-8DF4-4F1A-99BE-8F0555796C5E}" type="presOf" srcId="{289809EA-172C-DC48-B935-9DFC7FA87FA8}" destId="{3DD00CDB-2531-4C49-B3D6-B06620E5545C}" srcOrd="0" destOrd="0" presId="urn:microsoft.com/office/officeart/2005/8/layout/lProcess2"/>
    <dgm:cxn modelId="{172A0FEE-85B2-C14A-8D09-228CC213C15C}" srcId="{CDF61CC9-4AFD-9F4A-B1B9-AECA9F067EA6}" destId="{A5B56629-6813-B646-B73D-8859B7435ABF}" srcOrd="0" destOrd="0" parTransId="{3C8B4EDC-03B2-6D4D-A93E-17598D644892}" sibTransId="{C6FEB885-D7C4-154D-A2A5-BB789F3F85A3}"/>
    <dgm:cxn modelId="{AFD1789B-D601-4F2E-AD52-FB101E2C9F7C}" type="presOf" srcId="{ED04516D-02D0-9E49-A951-6F4A9589726A}" destId="{173A33DE-A791-6648-BC70-7AD4232F8F7B}" srcOrd="0" destOrd="0" presId="urn:microsoft.com/office/officeart/2005/8/layout/lProcess2"/>
    <dgm:cxn modelId="{FB6DD10D-6D1B-4214-8CFF-F37A3196C5CD}" type="presOf" srcId="{CDF61CC9-4AFD-9F4A-B1B9-AECA9F067EA6}" destId="{F8B49131-ED9C-D945-BAB1-D05364CFBF96}" srcOrd="0" destOrd="0" presId="urn:microsoft.com/office/officeart/2005/8/layout/lProcess2"/>
    <dgm:cxn modelId="{E681D6FC-C458-484D-A2B8-A76E2FA5567D}" type="presOf" srcId="{05490549-46BD-C847-A614-81303DC0D677}" destId="{A1649971-9A94-2B44-906E-B7D1AD8F0A02}" srcOrd="0" destOrd="0" presId="urn:microsoft.com/office/officeart/2005/8/layout/lProcess2"/>
    <dgm:cxn modelId="{87DBF463-29D0-432F-AD74-CD3838DA52E9}" type="presParOf" srcId="{F8B49131-ED9C-D945-BAB1-D05364CFBF96}" destId="{64551FBD-12AB-604D-87B5-3E4109D6DDE1}" srcOrd="0" destOrd="0" presId="urn:microsoft.com/office/officeart/2005/8/layout/lProcess2"/>
    <dgm:cxn modelId="{31988109-5B6C-47F9-8FEF-86E2969CC1DD}" type="presParOf" srcId="{64551FBD-12AB-604D-87B5-3E4109D6DDE1}" destId="{8AAF2340-D43B-6E49-9596-86FC0FC5B7B4}" srcOrd="0" destOrd="0" presId="urn:microsoft.com/office/officeart/2005/8/layout/lProcess2"/>
    <dgm:cxn modelId="{17170853-370F-47DA-B39B-6F1D59C839BD}" type="presParOf" srcId="{64551FBD-12AB-604D-87B5-3E4109D6DDE1}" destId="{A5E54C70-0E42-D844-B51F-CE9947F86272}" srcOrd="1" destOrd="0" presId="urn:microsoft.com/office/officeart/2005/8/layout/lProcess2"/>
    <dgm:cxn modelId="{D52857F3-21C4-4B93-B13B-CE3260E03E72}" type="presParOf" srcId="{64551FBD-12AB-604D-87B5-3E4109D6DDE1}" destId="{2346ADA6-A53A-A440-9F4B-4F71E16CB862}" srcOrd="2" destOrd="0" presId="urn:microsoft.com/office/officeart/2005/8/layout/lProcess2"/>
    <dgm:cxn modelId="{2CB307BA-010F-465E-A784-F966E4AF2577}" type="presParOf" srcId="{2346ADA6-A53A-A440-9F4B-4F71E16CB862}" destId="{5BAFF4CB-4147-4C4F-AAD4-F96FB639CB5E}" srcOrd="0" destOrd="0" presId="urn:microsoft.com/office/officeart/2005/8/layout/lProcess2"/>
    <dgm:cxn modelId="{F3D9285E-D763-4507-B092-B874C5D4FB3A}" type="presParOf" srcId="{5BAFF4CB-4147-4C4F-AAD4-F96FB639CB5E}" destId="{173A33DE-A791-6648-BC70-7AD4232F8F7B}" srcOrd="0" destOrd="0" presId="urn:microsoft.com/office/officeart/2005/8/layout/lProcess2"/>
    <dgm:cxn modelId="{DDC81CCD-8C08-48C3-9E70-7EAB8AAB46D6}" type="presParOf" srcId="{5BAFF4CB-4147-4C4F-AAD4-F96FB639CB5E}" destId="{F8CD8FFE-E3AB-6945-96FC-5DDF2F63441C}" srcOrd="1" destOrd="0" presId="urn:microsoft.com/office/officeart/2005/8/layout/lProcess2"/>
    <dgm:cxn modelId="{6810B9FE-8805-497C-94F1-84EAEFF72591}" type="presParOf" srcId="{5BAFF4CB-4147-4C4F-AAD4-F96FB639CB5E}" destId="{DA16889D-6322-3F43-B29C-4D63248EC797}" srcOrd="2" destOrd="0" presId="urn:microsoft.com/office/officeart/2005/8/layout/lProcess2"/>
    <dgm:cxn modelId="{C1D167D7-BCBC-4531-97C9-2D66D82C52D4}" type="presParOf" srcId="{5BAFF4CB-4147-4C4F-AAD4-F96FB639CB5E}" destId="{472F9ADE-C481-AA49-8887-7254CB7EA140}" srcOrd="3" destOrd="0" presId="urn:microsoft.com/office/officeart/2005/8/layout/lProcess2"/>
    <dgm:cxn modelId="{7E512297-6056-4FB0-9C1E-C0B083FD93EA}" type="presParOf" srcId="{5BAFF4CB-4147-4C4F-AAD4-F96FB639CB5E}" destId="{A1649971-9A94-2B44-906E-B7D1AD8F0A02}" srcOrd="4" destOrd="0" presId="urn:microsoft.com/office/officeart/2005/8/layout/lProcess2"/>
    <dgm:cxn modelId="{57FB884C-929F-402F-9D5F-9D85C4BA60A9}" type="presParOf" srcId="{5BAFF4CB-4147-4C4F-AAD4-F96FB639CB5E}" destId="{8B5F9398-8BDD-3444-86B0-4EDC33DABE47}" srcOrd="5" destOrd="0" presId="urn:microsoft.com/office/officeart/2005/8/layout/lProcess2"/>
    <dgm:cxn modelId="{217604F2-9D20-43F9-BFC7-16357509F51F}" type="presParOf" srcId="{5BAFF4CB-4147-4C4F-AAD4-F96FB639CB5E}" destId="{3DD00CDB-2531-4C49-B3D6-B06620E5545C}" srcOrd="6" destOrd="0" presId="urn:microsoft.com/office/officeart/2005/8/layout/lProcess2"/>
    <dgm:cxn modelId="{7C1AF0D2-277F-44D6-BB76-ACA89E7C0FEC}" type="presParOf" srcId="{5BAFF4CB-4147-4C4F-AAD4-F96FB639CB5E}" destId="{FE29A724-B9A3-D848-9789-2EE9C09589A3}" srcOrd="7" destOrd="0" presId="urn:microsoft.com/office/officeart/2005/8/layout/lProcess2"/>
    <dgm:cxn modelId="{3C876CD0-36BC-4D7B-A1A3-10835D469864}" type="presParOf" srcId="{5BAFF4CB-4147-4C4F-AAD4-F96FB639CB5E}" destId="{CB92A3AE-F1EC-4342-A333-875EC4EDB403}" srcOrd="8" destOrd="0" presId="urn:microsoft.com/office/officeart/2005/8/layout/lProcess2"/>
    <dgm:cxn modelId="{69B466C1-D2D8-4836-920D-D9571EA8CAD7}" type="presParOf" srcId="{5BAFF4CB-4147-4C4F-AAD4-F96FB639CB5E}" destId="{3E71AB7B-7A2D-4C4D-BECA-F495994959F3}" srcOrd="9" destOrd="0" presId="urn:microsoft.com/office/officeart/2005/8/layout/lProcess2"/>
    <dgm:cxn modelId="{F2BD115C-18DE-4892-94D6-67376FA19C2E}" type="presParOf" srcId="{5BAFF4CB-4147-4C4F-AAD4-F96FB639CB5E}" destId="{11E8EF69-1525-5E42-A709-2C81CE8D49DD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F61CC9-4AFD-9F4A-B1B9-AECA9F067EA6}" type="doc">
      <dgm:prSet loTypeId="urn:microsoft.com/office/officeart/2005/8/layout/lProcess2" loCatId="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5B56629-6813-B646-B73D-8859B7435ABF}">
      <dgm:prSet phldrT="[Text]" custT="1"/>
      <dgm:spPr/>
      <dgm:t>
        <a:bodyPr/>
        <a:lstStyle/>
        <a:p>
          <a:r>
            <a:rPr lang="en-US" sz="3600" dirty="0" smtClean="0"/>
            <a:t>/</a:t>
          </a:r>
          <a:r>
            <a:rPr lang="en-US" sz="3600" dirty="0" err="1" smtClean="0"/>
            <a:t>oic</a:t>
          </a:r>
          <a:r>
            <a:rPr lang="en-US" sz="3600" dirty="0" smtClean="0"/>
            <a:t>/sec/cred</a:t>
          </a:r>
          <a:endParaRPr lang="en-US" sz="3600" dirty="0"/>
        </a:p>
      </dgm:t>
    </dgm:pt>
    <dgm:pt modelId="{3C8B4EDC-03B2-6D4D-A93E-17598D644892}" type="parTrans" cxnId="{172A0FEE-85B2-C14A-8D09-228CC213C15C}">
      <dgm:prSet/>
      <dgm:spPr/>
      <dgm:t>
        <a:bodyPr/>
        <a:lstStyle/>
        <a:p>
          <a:endParaRPr lang="en-US"/>
        </a:p>
      </dgm:t>
    </dgm:pt>
    <dgm:pt modelId="{C6FEB885-D7C4-154D-A2A5-BB789F3F85A3}" type="sibTrans" cxnId="{172A0FEE-85B2-C14A-8D09-228CC213C15C}">
      <dgm:prSet/>
      <dgm:spPr/>
      <dgm:t>
        <a:bodyPr/>
        <a:lstStyle/>
        <a:p>
          <a:endParaRPr lang="en-US"/>
        </a:p>
      </dgm:t>
    </dgm:pt>
    <dgm:pt modelId="{36248E76-1459-8447-8280-6DA17F824D71}">
      <dgm:prSet phldrT="[Text]"/>
      <dgm:spPr/>
      <dgm:t>
        <a:bodyPr/>
        <a:lstStyle/>
        <a:p>
          <a:r>
            <a:rPr lang="en-US" b="1" dirty="0" err="1" smtClean="0"/>
            <a:t>CredID</a:t>
          </a:r>
          <a:r>
            <a:rPr lang="en-US" b="1" dirty="0" smtClean="0"/>
            <a:t>: </a:t>
          </a:r>
          <a:r>
            <a:rPr lang="en-US" b="0" dirty="0" smtClean="0"/>
            <a:t>Local</a:t>
          </a:r>
          <a:r>
            <a:rPr lang="en-US" b="0" baseline="0" dirty="0" smtClean="0"/>
            <a:t> short ID</a:t>
          </a:r>
        </a:p>
      </dgm:t>
    </dgm:pt>
    <dgm:pt modelId="{BDB643E7-4F2C-FC46-99FD-8992C3B62211}" type="parTrans" cxnId="{1114E139-7270-8E49-8D27-7F059CE9C465}">
      <dgm:prSet/>
      <dgm:spPr/>
      <dgm:t>
        <a:bodyPr/>
        <a:lstStyle/>
        <a:p>
          <a:endParaRPr lang="en-US"/>
        </a:p>
      </dgm:t>
    </dgm:pt>
    <dgm:pt modelId="{D8DBE14F-47A2-1E4F-9114-20764E209086}" type="sibTrans" cxnId="{1114E139-7270-8E49-8D27-7F059CE9C465}">
      <dgm:prSet/>
      <dgm:spPr/>
      <dgm:t>
        <a:bodyPr/>
        <a:lstStyle/>
        <a:p>
          <a:endParaRPr lang="en-US"/>
        </a:p>
      </dgm:t>
    </dgm:pt>
    <dgm:pt modelId="{BC6AA842-19D5-7F47-98FA-7E0BC9EB2AE9}">
      <dgm:prSet phldrT="[Text]"/>
      <dgm:spPr/>
      <dgm:t>
        <a:bodyPr/>
        <a:lstStyle/>
        <a:p>
          <a:r>
            <a:rPr lang="en-US" b="1" baseline="0" dirty="0" err="1" smtClean="0"/>
            <a:t>SubjectID</a:t>
          </a:r>
          <a:r>
            <a:rPr lang="en-US" b="0" baseline="0" dirty="0" smtClean="0"/>
            <a:t>: device or group </a:t>
          </a:r>
        </a:p>
      </dgm:t>
    </dgm:pt>
    <dgm:pt modelId="{CD8B2769-E01D-7D40-AADF-D2C0BE3997EA}" type="parTrans" cxnId="{1480437C-B7EB-D045-80DB-B5C51A522E1E}">
      <dgm:prSet/>
      <dgm:spPr/>
      <dgm:t>
        <a:bodyPr/>
        <a:lstStyle/>
        <a:p>
          <a:endParaRPr lang="en-US"/>
        </a:p>
      </dgm:t>
    </dgm:pt>
    <dgm:pt modelId="{1595585C-20DA-8D4C-8A4A-BEC4BA0B93D7}" type="sibTrans" cxnId="{1480437C-B7EB-D045-80DB-B5C51A522E1E}">
      <dgm:prSet/>
      <dgm:spPr/>
      <dgm:t>
        <a:bodyPr/>
        <a:lstStyle/>
        <a:p>
          <a:endParaRPr lang="en-US"/>
        </a:p>
      </dgm:t>
    </dgm:pt>
    <dgm:pt modelId="{90DE2EC7-EBBD-AF4A-AD6A-AC5A94D7081C}">
      <dgm:prSet phldrT="[Text]"/>
      <dgm:spPr/>
      <dgm:t>
        <a:bodyPr/>
        <a:lstStyle/>
        <a:p>
          <a:r>
            <a:rPr lang="en-US" b="1" baseline="0" dirty="0" err="1" smtClean="0"/>
            <a:t>RoleID</a:t>
          </a:r>
          <a:r>
            <a:rPr lang="en-US" b="1" baseline="0" dirty="0" smtClean="0"/>
            <a:t>(s): </a:t>
          </a:r>
          <a:r>
            <a:rPr lang="en-US" b="0" baseline="0" dirty="0" smtClean="0"/>
            <a:t>roles this credential allows a subject to assert</a:t>
          </a:r>
        </a:p>
      </dgm:t>
    </dgm:pt>
    <dgm:pt modelId="{26D811FC-358D-954F-BD18-C6A3E75AEEB6}" type="parTrans" cxnId="{6C980090-86ED-7545-9F95-2C2227B289D6}">
      <dgm:prSet/>
      <dgm:spPr/>
      <dgm:t>
        <a:bodyPr/>
        <a:lstStyle/>
        <a:p>
          <a:endParaRPr lang="en-US"/>
        </a:p>
      </dgm:t>
    </dgm:pt>
    <dgm:pt modelId="{395DD7F2-084C-F647-AC8B-560D7B2E68FE}" type="sibTrans" cxnId="{6C980090-86ED-7545-9F95-2C2227B289D6}">
      <dgm:prSet/>
      <dgm:spPr/>
      <dgm:t>
        <a:bodyPr/>
        <a:lstStyle/>
        <a:p>
          <a:endParaRPr lang="en-US"/>
        </a:p>
      </dgm:t>
    </dgm:pt>
    <dgm:pt modelId="{31610CDE-836B-4F44-9884-783B8D5AE448}">
      <dgm:prSet phldrT="[Text]"/>
      <dgm:spPr/>
      <dgm:t>
        <a:bodyPr/>
        <a:lstStyle/>
        <a:p>
          <a:r>
            <a:rPr lang="en-US" b="1" baseline="0" dirty="0" err="1" smtClean="0"/>
            <a:t>CredType</a:t>
          </a:r>
          <a:r>
            <a:rPr lang="en-US" b="1" baseline="0" dirty="0" smtClean="0"/>
            <a:t>: </a:t>
          </a:r>
          <a:r>
            <a:rPr lang="en-US" b="0" baseline="0" dirty="0" err="1" smtClean="0"/>
            <a:t>sym</a:t>
          </a:r>
          <a:r>
            <a:rPr lang="en-US" b="0" baseline="0" dirty="0" smtClean="0"/>
            <a:t>/</a:t>
          </a:r>
          <a:r>
            <a:rPr lang="en-US" b="0" baseline="0" dirty="0" err="1" smtClean="0"/>
            <a:t>asym</a:t>
          </a:r>
          <a:r>
            <a:rPr lang="en-US" b="0" baseline="0" dirty="0" smtClean="0"/>
            <a:t>/cert/…</a:t>
          </a:r>
          <a:endParaRPr lang="en-US" b="1" baseline="0" dirty="0" smtClean="0"/>
        </a:p>
      </dgm:t>
    </dgm:pt>
    <dgm:pt modelId="{8FAB0033-D2C7-6D41-8121-CEF1270ECA93}" type="sibTrans" cxnId="{55BD72A1-FA5C-9D4D-AE28-C6AEB867E1CA}">
      <dgm:prSet/>
      <dgm:spPr/>
      <dgm:t>
        <a:bodyPr/>
        <a:lstStyle/>
        <a:p>
          <a:endParaRPr lang="en-US"/>
        </a:p>
      </dgm:t>
    </dgm:pt>
    <dgm:pt modelId="{E6FFC60D-A01A-D643-B7F2-5DB516672DA3}" type="parTrans" cxnId="{55BD72A1-FA5C-9D4D-AE28-C6AEB867E1CA}">
      <dgm:prSet/>
      <dgm:spPr/>
      <dgm:t>
        <a:bodyPr/>
        <a:lstStyle/>
        <a:p>
          <a:endParaRPr lang="en-US"/>
        </a:p>
      </dgm:t>
    </dgm:pt>
    <dgm:pt modelId="{001690A1-54B8-C840-96BE-1A4253820E1F}">
      <dgm:prSet phldrT="[Text]"/>
      <dgm:spPr/>
      <dgm:t>
        <a:bodyPr/>
        <a:lstStyle/>
        <a:p>
          <a:r>
            <a:rPr lang="en-US" b="1" baseline="0" dirty="0" err="1" smtClean="0"/>
            <a:t>PublicData</a:t>
          </a:r>
          <a:r>
            <a:rPr lang="en-US" b="1" baseline="0" dirty="0" smtClean="0"/>
            <a:t>, </a:t>
          </a:r>
          <a:r>
            <a:rPr lang="en-US" b="1" baseline="0" dirty="0" err="1" smtClean="0"/>
            <a:t>PrivateData</a:t>
          </a:r>
          <a:r>
            <a:rPr lang="en-US" b="1" baseline="0" dirty="0" smtClean="0"/>
            <a:t>, </a:t>
          </a:r>
          <a:r>
            <a:rPr lang="en-US" b="1" baseline="0" dirty="0" err="1" smtClean="0"/>
            <a:t>OptionalData</a:t>
          </a:r>
          <a:endParaRPr lang="en-US" b="1" baseline="0" dirty="0" smtClean="0"/>
        </a:p>
      </dgm:t>
    </dgm:pt>
    <dgm:pt modelId="{9E31BBE9-E288-6644-BDCF-F202406D97FA}" type="parTrans" cxnId="{5F012C09-1608-C34C-9224-98FC1D5051B9}">
      <dgm:prSet/>
      <dgm:spPr/>
      <dgm:t>
        <a:bodyPr/>
        <a:lstStyle/>
        <a:p>
          <a:endParaRPr lang="en-US"/>
        </a:p>
      </dgm:t>
    </dgm:pt>
    <dgm:pt modelId="{633A154E-C1C2-654D-8B2E-015D2D917761}" type="sibTrans" cxnId="{5F012C09-1608-C34C-9224-98FC1D5051B9}">
      <dgm:prSet/>
      <dgm:spPr/>
      <dgm:t>
        <a:bodyPr/>
        <a:lstStyle/>
        <a:p>
          <a:endParaRPr lang="en-US"/>
        </a:p>
      </dgm:t>
    </dgm:pt>
    <dgm:pt modelId="{55EBA0E3-5AD1-6C4E-97AD-C0E120A952D9}">
      <dgm:prSet phldrT="[Text]"/>
      <dgm:spPr/>
      <dgm:t>
        <a:bodyPr/>
        <a:lstStyle/>
        <a:p>
          <a:r>
            <a:rPr lang="en-US" b="1" baseline="0" dirty="0" smtClean="0"/>
            <a:t>Credential Refresh Method:</a:t>
          </a:r>
        </a:p>
      </dgm:t>
    </dgm:pt>
    <dgm:pt modelId="{6BB6691B-A488-CE41-950B-0C3B253D27A5}" type="parTrans" cxnId="{C4D0EAAC-DFAC-DE40-B34B-9BF740A2F53E}">
      <dgm:prSet/>
      <dgm:spPr/>
      <dgm:t>
        <a:bodyPr/>
        <a:lstStyle/>
        <a:p>
          <a:endParaRPr lang="en-US"/>
        </a:p>
      </dgm:t>
    </dgm:pt>
    <dgm:pt modelId="{3D1493CD-C42D-4642-A34C-F1F6546F49CF}" type="sibTrans" cxnId="{C4D0EAAC-DFAC-DE40-B34B-9BF740A2F53E}">
      <dgm:prSet/>
      <dgm:spPr/>
      <dgm:t>
        <a:bodyPr/>
        <a:lstStyle/>
        <a:p>
          <a:endParaRPr lang="en-US"/>
        </a:p>
      </dgm:t>
    </dgm:pt>
    <dgm:pt modelId="{EE2BD6F5-C18A-E749-8AF1-CA870B5EF82F}">
      <dgm:prSet phldrT="[Text]"/>
      <dgm:spPr/>
      <dgm:t>
        <a:bodyPr/>
        <a:lstStyle/>
        <a:p>
          <a:r>
            <a:rPr lang="en-US" b="1" baseline="0" dirty="0" err="1" smtClean="0"/>
            <a:t>Rowner</a:t>
          </a:r>
          <a:r>
            <a:rPr lang="en-US" b="1" baseline="0" dirty="0" smtClean="0"/>
            <a:t>: </a:t>
          </a:r>
          <a:r>
            <a:rPr lang="en-US" b="0" baseline="0" dirty="0" smtClean="0"/>
            <a:t>service that can modify this resource</a:t>
          </a:r>
          <a:r>
            <a:rPr lang="en-US" b="1" baseline="0" dirty="0" smtClean="0"/>
            <a:t> </a:t>
          </a:r>
        </a:p>
      </dgm:t>
    </dgm:pt>
    <dgm:pt modelId="{E3EB53B3-ED76-8F44-AF28-0B07ED88FB3B}" type="parTrans" cxnId="{3842601B-68A2-B140-BDB4-6590109995A3}">
      <dgm:prSet/>
      <dgm:spPr/>
      <dgm:t>
        <a:bodyPr/>
        <a:lstStyle/>
        <a:p>
          <a:endParaRPr lang="en-US"/>
        </a:p>
      </dgm:t>
    </dgm:pt>
    <dgm:pt modelId="{9A0B0569-EEAC-D048-A6A4-62310F9D0315}" type="sibTrans" cxnId="{3842601B-68A2-B140-BDB4-6590109995A3}">
      <dgm:prSet/>
      <dgm:spPr/>
      <dgm:t>
        <a:bodyPr/>
        <a:lstStyle/>
        <a:p>
          <a:endParaRPr lang="en-US"/>
        </a:p>
      </dgm:t>
    </dgm:pt>
    <dgm:pt modelId="{E7702CC0-88DB-C244-ACA8-F2E8C5642923}">
      <dgm:prSet phldrT="[Text]"/>
      <dgm:spPr/>
      <dgm:t>
        <a:bodyPr/>
        <a:lstStyle/>
        <a:p>
          <a:r>
            <a:rPr lang="en-US" b="1" baseline="0" dirty="0" smtClean="0"/>
            <a:t>Period: </a:t>
          </a:r>
          <a:r>
            <a:rPr lang="en-US" b="0" baseline="0" dirty="0" smtClean="0"/>
            <a:t>Expiration period of credential</a:t>
          </a:r>
          <a:r>
            <a:rPr lang="en-US" b="1" baseline="0" dirty="0" smtClean="0"/>
            <a:t> </a:t>
          </a:r>
        </a:p>
      </dgm:t>
    </dgm:pt>
    <dgm:pt modelId="{7F512900-93BC-2649-A2FE-87763FF74F71}" type="parTrans" cxnId="{82AE76EE-EAFA-DF4E-87CC-F2B6B95EAEFE}">
      <dgm:prSet/>
      <dgm:spPr/>
      <dgm:t>
        <a:bodyPr/>
        <a:lstStyle/>
        <a:p>
          <a:endParaRPr lang="en-US"/>
        </a:p>
      </dgm:t>
    </dgm:pt>
    <dgm:pt modelId="{8D36D683-DF4E-C344-BAA3-B138FE20F335}" type="sibTrans" cxnId="{82AE76EE-EAFA-DF4E-87CC-F2B6B95EAEFE}">
      <dgm:prSet/>
      <dgm:spPr/>
      <dgm:t>
        <a:bodyPr/>
        <a:lstStyle/>
        <a:p>
          <a:endParaRPr lang="en-US"/>
        </a:p>
      </dgm:t>
    </dgm:pt>
    <dgm:pt modelId="{F8B49131-ED9C-D945-BAB1-D05364CFBF96}" type="pres">
      <dgm:prSet presAssocID="{CDF61CC9-4AFD-9F4A-B1B9-AECA9F067EA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551FBD-12AB-604D-87B5-3E4109D6DDE1}" type="pres">
      <dgm:prSet presAssocID="{A5B56629-6813-B646-B73D-8859B7435ABF}" presName="compNode" presStyleCnt="0"/>
      <dgm:spPr/>
    </dgm:pt>
    <dgm:pt modelId="{8AAF2340-D43B-6E49-9596-86FC0FC5B7B4}" type="pres">
      <dgm:prSet presAssocID="{A5B56629-6813-B646-B73D-8859B7435ABF}" presName="aNode" presStyleLbl="bgShp" presStyleIdx="0" presStyleCnt="1" custLinFactNeighborX="437"/>
      <dgm:spPr/>
      <dgm:t>
        <a:bodyPr/>
        <a:lstStyle/>
        <a:p>
          <a:endParaRPr lang="en-US"/>
        </a:p>
      </dgm:t>
    </dgm:pt>
    <dgm:pt modelId="{A5E54C70-0E42-D844-B51F-CE9947F86272}" type="pres">
      <dgm:prSet presAssocID="{A5B56629-6813-B646-B73D-8859B7435ABF}" presName="textNode" presStyleLbl="bgShp" presStyleIdx="0" presStyleCnt="1"/>
      <dgm:spPr/>
      <dgm:t>
        <a:bodyPr/>
        <a:lstStyle/>
        <a:p>
          <a:endParaRPr lang="en-US"/>
        </a:p>
      </dgm:t>
    </dgm:pt>
    <dgm:pt modelId="{2346ADA6-A53A-A440-9F4B-4F71E16CB862}" type="pres">
      <dgm:prSet presAssocID="{A5B56629-6813-B646-B73D-8859B7435ABF}" presName="compChildNode" presStyleCnt="0"/>
      <dgm:spPr/>
    </dgm:pt>
    <dgm:pt modelId="{5BAFF4CB-4147-4C4F-AAD4-F96FB639CB5E}" type="pres">
      <dgm:prSet presAssocID="{A5B56629-6813-B646-B73D-8859B7435ABF}" presName="theInnerList" presStyleCnt="0"/>
      <dgm:spPr/>
    </dgm:pt>
    <dgm:pt modelId="{11E8EF69-1525-5E42-A709-2C81CE8D49DD}" type="pres">
      <dgm:prSet presAssocID="{36248E76-1459-8447-8280-6DA17F824D71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678D9-6C90-6840-B556-E14AD2305822}" type="pres">
      <dgm:prSet presAssocID="{36248E76-1459-8447-8280-6DA17F824D71}" presName="aSpace2" presStyleCnt="0"/>
      <dgm:spPr/>
    </dgm:pt>
    <dgm:pt modelId="{B7419534-AF7D-584A-9676-78FCBCE2A96A}" type="pres">
      <dgm:prSet presAssocID="{BC6AA842-19D5-7F47-98FA-7E0BC9EB2AE9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C3433-1B65-BE4B-98B0-946433D214AD}" type="pres">
      <dgm:prSet presAssocID="{BC6AA842-19D5-7F47-98FA-7E0BC9EB2AE9}" presName="aSpace2" presStyleCnt="0"/>
      <dgm:spPr/>
    </dgm:pt>
    <dgm:pt modelId="{FECDF8DA-2451-ED4A-B83E-4C8FB2BA48CE}" type="pres">
      <dgm:prSet presAssocID="{90DE2EC7-EBBD-AF4A-AD6A-AC5A94D7081C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606FA-5BAA-0F45-B904-E20A0945A9B7}" type="pres">
      <dgm:prSet presAssocID="{90DE2EC7-EBBD-AF4A-AD6A-AC5A94D7081C}" presName="aSpace2" presStyleCnt="0"/>
      <dgm:spPr/>
    </dgm:pt>
    <dgm:pt modelId="{6924D58A-AB51-2046-BD03-17B25C7B6447}" type="pres">
      <dgm:prSet presAssocID="{31610CDE-836B-4F44-9884-783B8D5AE448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DC2017-AF25-1E41-8820-E90A03031A95}" type="pres">
      <dgm:prSet presAssocID="{31610CDE-836B-4F44-9884-783B8D5AE448}" presName="aSpace2" presStyleCnt="0"/>
      <dgm:spPr/>
    </dgm:pt>
    <dgm:pt modelId="{3A6B9374-DC84-384C-9DB9-32264ED03334}" type="pres">
      <dgm:prSet presAssocID="{001690A1-54B8-C840-96BE-1A4253820E1F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53D03-C788-C045-8139-0BAE921FE69D}" type="pres">
      <dgm:prSet presAssocID="{001690A1-54B8-C840-96BE-1A4253820E1F}" presName="aSpace2" presStyleCnt="0"/>
      <dgm:spPr/>
    </dgm:pt>
    <dgm:pt modelId="{15C11657-CD1B-964F-A65F-8DE4F09F3164}" type="pres">
      <dgm:prSet presAssocID="{E7702CC0-88DB-C244-ACA8-F2E8C5642923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100067-E39F-9C40-97FB-9557F4E30CF7}" type="pres">
      <dgm:prSet presAssocID="{E7702CC0-88DB-C244-ACA8-F2E8C5642923}" presName="aSpace2" presStyleCnt="0"/>
      <dgm:spPr/>
    </dgm:pt>
    <dgm:pt modelId="{14EBEF02-3C78-BA4A-9532-0E7ECA6071A2}" type="pres">
      <dgm:prSet presAssocID="{55EBA0E3-5AD1-6C4E-97AD-C0E120A952D9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188B3-7135-D34A-BD1A-B0A85A097BCF}" type="pres">
      <dgm:prSet presAssocID="{55EBA0E3-5AD1-6C4E-97AD-C0E120A952D9}" presName="aSpace2" presStyleCnt="0"/>
      <dgm:spPr/>
    </dgm:pt>
    <dgm:pt modelId="{F5C7D35D-D854-0B49-BE4F-8FDE22F52943}" type="pres">
      <dgm:prSet presAssocID="{EE2BD6F5-C18A-E749-8AF1-CA870B5EF82F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D0EAAC-DFAC-DE40-B34B-9BF740A2F53E}" srcId="{A5B56629-6813-B646-B73D-8859B7435ABF}" destId="{55EBA0E3-5AD1-6C4E-97AD-C0E120A952D9}" srcOrd="6" destOrd="0" parTransId="{6BB6691B-A488-CE41-950B-0C3B253D27A5}" sibTransId="{3D1493CD-C42D-4642-A34C-F1F6546F49CF}"/>
    <dgm:cxn modelId="{036BC725-1488-4653-BB4D-717C9757FFE9}" type="presOf" srcId="{A5B56629-6813-B646-B73D-8859B7435ABF}" destId="{A5E54C70-0E42-D844-B51F-CE9947F86272}" srcOrd="1" destOrd="0" presId="urn:microsoft.com/office/officeart/2005/8/layout/lProcess2"/>
    <dgm:cxn modelId="{82AE76EE-EAFA-DF4E-87CC-F2B6B95EAEFE}" srcId="{A5B56629-6813-B646-B73D-8859B7435ABF}" destId="{E7702CC0-88DB-C244-ACA8-F2E8C5642923}" srcOrd="5" destOrd="0" parTransId="{7F512900-93BC-2649-A2FE-87763FF74F71}" sibTransId="{8D36D683-DF4E-C344-BAA3-B138FE20F335}"/>
    <dgm:cxn modelId="{08A668AF-AD7E-4902-B19E-4D8355008F25}" type="presOf" srcId="{90DE2EC7-EBBD-AF4A-AD6A-AC5A94D7081C}" destId="{FECDF8DA-2451-ED4A-B83E-4C8FB2BA48CE}" srcOrd="0" destOrd="0" presId="urn:microsoft.com/office/officeart/2005/8/layout/lProcess2"/>
    <dgm:cxn modelId="{87692B6D-406D-4C5C-ADD4-064707E2B675}" type="presOf" srcId="{55EBA0E3-5AD1-6C4E-97AD-C0E120A952D9}" destId="{14EBEF02-3C78-BA4A-9532-0E7ECA6071A2}" srcOrd="0" destOrd="0" presId="urn:microsoft.com/office/officeart/2005/8/layout/lProcess2"/>
    <dgm:cxn modelId="{55BD72A1-FA5C-9D4D-AE28-C6AEB867E1CA}" srcId="{A5B56629-6813-B646-B73D-8859B7435ABF}" destId="{31610CDE-836B-4F44-9884-783B8D5AE448}" srcOrd="3" destOrd="0" parTransId="{E6FFC60D-A01A-D643-B7F2-5DB516672DA3}" sibTransId="{8FAB0033-D2C7-6D41-8121-CEF1270ECA93}"/>
    <dgm:cxn modelId="{542291C1-8D94-45B0-8992-46C18E7F0650}" type="presOf" srcId="{A5B56629-6813-B646-B73D-8859B7435ABF}" destId="{8AAF2340-D43B-6E49-9596-86FC0FC5B7B4}" srcOrd="0" destOrd="0" presId="urn:microsoft.com/office/officeart/2005/8/layout/lProcess2"/>
    <dgm:cxn modelId="{D8A6254D-FF50-4F08-87BE-EA702312B947}" type="presOf" srcId="{001690A1-54B8-C840-96BE-1A4253820E1F}" destId="{3A6B9374-DC84-384C-9DB9-32264ED03334}" srcOrd="0" destOrd="0" presId="urn:microsoft.com/office/officeart/2005/8/layout/lProcess2"/>
    <dgm:cxn modelId="{6C980090-86ED-7545-9F95-2C2227B289D6}" srcId="{A5B56629-6813-B646-B73D-8859B7435ABF}" destId="{90DE2EC7-EBBD-AF4A-AD6A-AC5A94D7081C}" srcOrd="2" destOrd="0" parTransId="{26D811FC-358D-954F-BD18-C6A3E75AEEB6}" sibTransId="{395DD7F2-084C-F647-AC8B-560D7B2E68FE}"/>
    <dgm:cxn modelId="{172A0FEE-85B2-C14A-8D09-228CC213C15C}" srcId="{CDF61CC9-4AFD-9F4A-B1B9-AECA9F067EA6}" destId="{A5B56629-6813-B646-B73D-8859B7435ABF}" srcOrd="0" destOrd="0" parTransId="{3C8B4EDC-03B2-6D4D-A93E-17598D644892}" sibTransId="{C6FEB885-D7C4-154D-A2A5-BB789F3F85A3}"/>
    <dgm:cxn modelId="{8C6993C6-0A15-4B33-A579-B2B86825E970}" type="presOf" srcId="{BC6AA842-19D5-7F47-98FA-7E0BC9EB2AE9}" destId="{B7419534-AF7D-584A-9676-78FCBCE2A96A}" srcOrd="0" destOrd="0" presId="urn:microsoft.com/office/officeart/2005/8/layout/lProcess2"/>
    <dgm:cxn modelId="{1114E139-7270-8E49-8D27-7F059CE9C465}" srcId="{A5B56629-6813-B646-B73D-8859B7435ABF}" destId="{36248E76-1459-8447-8280-6DA17F824D71}" srcOrd="0" destOrd="0" parTransId="{BDB643E7-4F2C-FC46-99FD-8992C3B62211}" sibTransId="{D8DBE14F-47A2-1E4F-9114-20764E209086}"/>
    <dgm:cxn modelId="{5F012C09-1608-C34C-9224-98FC1D5051B9}" srcId="{A5B56629-6813-B646-B73D-8859B7435ABF}" destId="{001690A1-54B8-C840-96BE-1A4253820E1F}" srcOrd="4" destOrd="0" parTransId="{9E31BBE9-E288-6644-BDCF-F202406D97FA}" sibTransId="{633A154E-C1C2-654D-8B2E-015D2D917761}"/>
    <dgm:cxn modelId="{9932B54F-9FD5-45A7-8FD9-848020CBB7A0}" type="presOf" srcId="{31610CDE-836B-4F44-9884-783B8D5AE448}" destId="{6924D58A-AB51-2046-BD03-17B25C7B6447}" srcOrd="0" destOrd="0" presId="urn:microsoft.com/office/officeart/2005/8/layout/lProcess2"/>
    <dgm:cxn modelId="{6F9FE8E3-64CF-4FF5-B0B5-F9908E31716E}" type="presOf" srcId="{EE2BD6F5-C18A-E749-8AF1-CA870B5EF82F}" destId="{F5C7D35D-D854-0B49-BE4F-8FDE22F52943}" srcOrd="0" destOrd="0" presId="urn:microsoft.com/office/officeart/2005/8/layout/lProcess2"/>
    <dgm:cxn modelId="{CFC5E192-F30D-492A-BA06-3FEE287B3C51}" type="presOf" srcId="{36248E76-1459-8447-8280-6DA17F824D71}" destId="{11E8EF69-1525-5E42-A709-2C81CE8D49DD}" srcOrd="0" destOrd="0" presId="urn:microsoft.com/office/officeart/2005/8/layout/lProcess2"/>
    <dgm:cxn modelId="{626DC65E-0AF2-46DF-8364-2F32B38D3449}" type="presOf" srcId="{E7702CC0-88DB-C244-ACA8-F2E8C5642923}" destId="{15C11657-CD1B-964F-A65F-8DE4F09F3164}" srcOrd="0" destOrd="0" presId="urn:microsoft.com/office/officeart/2005/8/layout/lProcess2"/>
    <dgm:cxn modelId="{3842601B-68A2-B140-BDB4-6590109995A3}" srcId="{A5B56629-6813-B646-B73D-8859B7435ABF}" destId="{EE2BD6F5-C18A-E749-8AF1-CA870B5EF82F}" srcOrd="7" destOrd="0" parTransId="{E3EB53B3-ED76-8F44-AF28-0B07ED88FB3B}" sibTransId="{9A0B0569-EEAC-D048-A6A4-62310F9D0315}"/>
    <dgm:cxn modelId="{1480437C-B7EB-D045-80DB-B5C51A522E1E}" srcId="{A5B56629-6813-B646-B73D-8859B7435ABF}" destId="{BC6AA842-19D5-7F47-98FA-7E0BC9EB2AE9}" srcOrd="1" destOrd="0" parTransId="{CD8B2769-E01D-7D40-AADF-D2C0BE3997EA}" sibTransId="{1595585C-20DA-8D4C-8A4A-BEC4BA0B93D7}"/>
    <dgm:cxn modelId="{8D092D3F-05F9-43F8-899B-1834027C7BB9}" type="presOf" srcId="{CDF61CC9-4AFD-9F4A-B1B9-AECA9F067EA6}" destId="{F8B49131-ED9C-D945-BAB1-D05364CFBF96}" srcOrd="0" destOrd="0" presId="urn:microsoft.com/office/officeart/2005/8/layout/lProcess2"/>
    <dgm:cxn modelId="{A062D2C8-5276-400A-AE01-19912676AFA2}" type="presParOf" srcId="{F8B49131-ED9C-D945-BAB1-D05364CFBF96}" destId="{64551FBD-12AB-604D-87B5-3E4109D6DDE1}" srcOrd="0" destOrd="0" presId="urn:microsoft.com/office/officeart/2005/8/layout/lProcess2"/>
    <dgm:cxn modelId="{3F95470C-31F1-4613-AA1B-84FC4013E339}" type="presParOf" srcId="{64551FBD-12AB-604D-87B5-3E4109D6DDE1}" destId="{8AAF2340-D43B-6E49-9596-86FC0FC5B7B4}" srcOrd="0" destOrd="0" presId="urn:microsoft.com/office/officeart/2005/8/layout/lProcess2"/>
    <dgm:cxn modelId="{8A335A43-8221-4106-8488-560C2AD29C02}" type="presParOf" srcId="{64551FBD-12AB-604D-87B5-3E4109D6DDE1}" destId="{A5E54C70-0E42-D844-B51F-CE9947F86272}" srcOrd="1" destOrd="0" presId="urn:microsoft.com/office/officeart/2005/8/layout/lProcess2"/>
    <dgm:cxn modelId="{819A0D9A-E209-4918-B8EF-C71DD96F8D83}" type="presParOf" srcId="{64551FBD-12AB-604D-87B5-3E4109D6DDE1}" destId="{2346ADA6-A53A-A440-9F4B-4F71E16CB862}" srcOrd="2" destOrd="0" presId="urn:microsoft.com/office/officeart/2005/8/layout/lProcess2"/>
    <dgm:cxn modelId="{2139D48B-D7A8-47FC-A230-7D845ADB2EFE}" type="presParOf" srcId="{2346ADA6-A53A-A440-9F4B-4F71E16CB862}" destId="{5BAFF4CB-4147-4C4F-AAD4-F96FB639CB5E}" srcOrd="0" destOrd="0" presId="urn:microsoft.com/office/officeart/2005/8/layout/lProcess2"/>
    <dgm:cxn modelId="{EB17B65E-9152-4065-9723-D77FF104315E}" type="presParOf" srcId="{5BAFF4CB-4147-4C4F-AAD4-F96FB639CB5E}" destId="{11E8EF69-1525-5E42-A709-2C81CE8D49DD}" srcOrd="0" destOrd="0" presId="urn:microsoft.com/office/officeart/2005/8/layout/lProcess2"/>
    <dgm:cxn modelId="{0BA345D3-6D75-44B5-ACBD-E98ED2042931}" type="presParOf" srcId="{5BAFF4CB-4147-4C4F-AAD4-F96FB639CB5E}" destId="{B1B678D9-6C90-6840-B556-E14AD2305822}" srcOrd="1" destOrd="0" presId="urn:microsoft.com/office/officeart/2005/8/layout/lProcess2"/>
    <dgm:cxn modelId="{AD0B4B6B-1F62-4F7C-87DC-CFCEC869B00E}" type="presParOf" srcId="{5BAFF4CB-4147-4C4F-AAD4-F96FB639CB5E}" destId="{B7419534-AF7D-584A-9676-78FCBCE2A96A}" srcOrd="2" destOrd="0" presId="urn:microsoft.com/office/officeart/2005/8/layout/lProcess2"/>
    <dgm:cxn modelId="{1756919F-A2B9-4D93-BE59-90045850499A}" type="presParOf" srcId="{5BAFF4CB-4147-4C4F-AAD4-F96FB639CB5E}" destId="{50BC3433-1B65-BE4B-98B0-946433D214AD}" srcOrd="3" destOrd="0" presId="urn:microsoft.com/office/officeart/2005/8/layout/lProcess2"/>
    <dgm:cxn modelId="{144564DC-1AAB-4708-9FD0-E5A108277557}" type="presParOf" srcId="{5BAFF4CB-4147-4C4F-AAD4-F96FB639CB5E}" destId="{FECDF8DA-2451-ED4A-B83E-4C8FB2BA48CE}" srcOrd="4" destOrd="0" presId="urn:microsoft.com/office/officeart/2005/8/layout/lProcess2"/>
    <dgm:cxn modelId="{F889842C-03EB-44D8-9C31-8DB6C61D0353}" type="presParOf" srcId="{5BAFF4CB-4147-4C4F-AAD4-F96FB639CB5E}" destId="{DF3606FA-5BAA-0F45-B904-E20A0945A9B7}" srcOrd="5" destOrd="0" presId="urn:microsoft.com/office/officeart/2005/8/layout/lProcess2"/>
    <dgm:cxn modelId="{A2DA2F6E-DD20-4A75-9CC4-3EAC213ED4AF}" type="presParOf" srcId="{5BAFF4CB-4147-4C4F-AAD4-F96FB639CB5E}" destId="{6924D58A-AB51-2046-BD03-17B25C7B6447}" srcOrd="6" destOrd="0" presId="urn:microsoft.com/office/officeart/2005/8/layout/lProcess2"/>
    <dgm:cxn modelId="{3AFBD7C3-1951-4B97-B8D4-E6321CAB7810}" type="presParOf" srcId="{5BAFF4CB-4147-4C4F-AAD4-F96FB639CB5E}" destId="{71DC2017-AF25-1E41-8820-E90A03031A95}" srcOrd="7" destOrd="0" presId="urn:microsoft.com/office/officeart/2005/8/layout/lProcess2"/>
    <dgm:cxn modelId="{F708BD02-5F28-4CDE-882C-0F3DFFA891F6}" type="presParOf" srcId="{5BAFF4CB-4147-4C4F-AAD4-F96FB639CB5E}" destId="{3A6B9374-DC84-384C-9DB9-32264ED03334}" srcOrd="8" destOrd="0" presId="urn:microsoft.com/office/officeart/2005/8/layout/lProcess2"/>
    <dgm:cxn modelId="{DBB1A400-EBD6-4D7C-80AA-BD3F8908DE15}" type="presParOf" srcId="{5BAFF4CB-4147-4C4F-AAD4-F96FB639CB5E}" destId="{F8953D03-C788-C045-8139-0BAE921FE69D}" srcOrd="9" destOrd="0" presId="urn:microsoft.com/office/officeart/2005/8/layout/lProcess2"/>
    <dgm:cxn modelId="{1B550A93-F645-4611-974F-ED8D6F20836A}" type="presParOf" srcId="{5BAFF4CB-4147-4C4F-AAD4-F96FB639CB5E}" destId="{15C11657-CD1B-964F-A65F-8DE4F09F3164}" srcOrd="10" destOrd="0" presId="urn:microsoft.com/office/officeart/2005/8/layout/lProcess2"/>
    <dgm:cxn modelId="{C757C7F0-59E7-4F01-B283-097A500E8F7C}" type="presParOf" srcId="{5BAFF4CB-4147-4C4F-AAD4-F96FB639CB5E}" destId="{2F100067-E39F-9C40-97FB-9557F4E30CF7}" srcOrd="11" destOrd="0" presId="urn:microsoft.com/office/officeart/2005/8/layout/lProcess2"/>
    <dgm:cxn modelId="{E5B62C53-CA52-4384-9A80-E0C5D15B4A97}" type="presParOf" srcId="{5BAFF4CB-4147-4C4F-AAD4-F96FB639CB5E}" destId="{14EBEF02-3C78-BA4A-9532-0E7ECA6071A2}" srcOrd="12" destOrd="0" presId="urn:microsoft.com/office/officeart/2005/8/layout/lProcess2"/>
    <dgm:cxn modelId="{C511EE44-0F54-490E-B667-4AE25B39B51B}" type="presParOf" srcId="{5BAFF4CB-4147-4C4F-AAD4-F96FB639CB5E}" destId="{2BD188B3-7135-D34A-BD1A-B0A85A097BCF}" srcOrd="13" destOrd="0" presId="urn:microsoft.com/office/officeart/2005/8/layout/lProcess2"/>
    <dgm:cxn modelId="{C180651D-5316-4623-B630-F1CBBCD52DC4}" type="presParOf" srcId="{5BAFF4CB-4147-4C4F-AAD4-F96FB639CB5E}" destId="{F5C7D35D-D854-0B49-BE4F-8FDE22F52943}" srcOrd="1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F0AB0-1E1F-4FEE-BC23-B57824857079}">
      <dsp:nvSpPr>
        <dsp:cNvPr id="0" name=""/>
        <dsp:cNvSpPr/>
      </dsp:nvSpPr>
      <dsp:spPr>
        <a:xfrm>
          <a:off x="0" y="62796"/>
          <a:ext cx="10180637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Infrastructure</a:t>
          </a:r>
          <a:endParaRPr lang="en-US" sz="2600" kern="1200"/>
        </a:p>
      </dsp:txBody>
      <dsp:txXfrm>
        <a:off x="30442" y="93238"/>
        <a:ext cx="10119753" cy="562726"/>
      </dsp:txXfrm>
    </dsp:sp>
    <dsp:sp modelId="{600D17FF-BC65-4C58-96EE-F7DD48B98743}">
      <dsp:nvSpPr>
        <dsp:cNvPr id="0" name=""/>
        <dsp:cNvSpPr/>
      </dsp:nvSpPr>
      <dsp:spPr>
        <a:xfrm>
          <a:off x="0" y="686406"/>
          <a:ext cx="10180637" cy="1399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235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baseline="0" smtClean="0"/>
            <a:t>Core Framework</a:t>
          </a:r>
          <a:endParaRPr 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baseline="0" smtClean="0"/>
            <a:t>Security</a:t>
          </a:r>
          <a:endParaRPr 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baseline="0" smtClean="0"/>
            <a:t>Remote Access</a:t>
          </a:r>
          <a:endParaRPr 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baseline="0" smtClean="0"/>
            <a:t>Certification Test Plans and Test Cases</a:t>
          </a:r>
          <a:endParaRPr lang="en-US" sz="2000" kern="1200"/>
        </a:p>
      </dsp:txBody>
      <dsp:txXfrm>
        <a:off x="0" y="686406"/>
        <a:ext cx="10180637" cy="1399320"/>
      </dsp:txXfrm>
    </dsp:sp>
    <dsp:sp modelId="{C2138FEF-F897-48F4-8D71-EBC82A30DEF7}">
      <dsp:nvSpPr>
        <dsp:cNvPr id="0" name=""/>
        <dsp:cNvSpPr/>
      </dsp:nvSpPr>
      <dsp:spPr>
        <a:xfrm>
          <a:off x="0" y="2085726"/>
          <a:ext cx="10180637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baseline="0" smtClean="0"/>
            <a:t>Resource Model</a:t>
          </a:r>
          <a:endParaRPr lang="en-US" sz="2600" kern="1200"/>
        </a:p>
      </dsp:txBody>
      <dsp:txXfrm>
        <a:off x="30442" y="2116168"/>
        <a:ext cx="10119753" cy="562726"/>
      </dsp:txXfrm>
    </dsp:sp>
    <dsp:sp modelId="{992D3D93-B10D-43CA-8525-3DEE2DC9742B}">
      <dsp:nvSpPr>
        <dsp:cNvPr id="0" name=""/>
        <dsp:cNvSpPr/>
      </dsp:nvSpPr>
      <dsp:spPr>
        <a:xfrm>
          <a:off x="0" y="2709336"/>
          <a:ext cx="10180637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235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baseline="0" smtClean="0"/>
            <a:t>Resource Specification (Domain agnostic)</a:t>
          </a:r>
          <a:endParaRPr lang="en-US" sz="2000" kern="1200"/>
        </a:p>
      </dsp:txBody>
      <dsp:txXfrm>
        <a:off x="0" y="2709336"/>
        <a:ext cx="10180637" cy="430560"/>
      </dsp:txXfrm>
    </dsp:sp>
    <dsp:sp modelId="{CBF6D046-315F-452F-84DD-572EEE08AD11}">
      <dsp:nvSpPr>
        <dsp:cNvPr id="0" name=""/>
        <dsp:cNvSpPr/>
      </dsp:nvSpPr>
      <dsp:spPr>
        <a:xfrm>
          <a:off x="0" y="3139896"/>
          <a:ext cx="10180637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baseline="0" dirty="0" smtClean="0"/>
            <a:t>Per Vertical Domain</a:t>
          </a:r>
          <a:endParaRPr lang="en-US" sz="2600" kern="1200" dirty="0"/>
        </a:p>
      </dsp:txBody>
      <dsp:txXfrm>
        <a:off x="30442" y="3170338"/>
        <a:ext cx="10119753" cy="562726"/>
      </dsp:txXfrm>
    </dsp:sp>
    <dsp:sp modelId="{AA2D6190-7B39-4999-A0C1-A365A4DDCF95}">
      <dsp:nvSpPr>
        <dsp:cNvPr id="0" name=""/>
        <dsp:cNvSpPr/>
      </dsp:nvSpPr>
      <dsp:spPr>
        <a:xfrm>
          <a:off x="0" y="3763506"/>
          <a:ext cx="10180637" cy="699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235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baseline="0" smtClean="0"/>
            <a:t>Device Specification</a:t>
          </a:r>
          <a:endParaRPr 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baseline="0" smtClean="0"/>
            <a:t>Domain Specific Resource Specification</a:t>
          </a:r>
          <a:endParaRPr lang="en-US" sz="2000" kern="1200"/>
        </a:p>
      </dsp:txBody>
      <dsp:txXfrm>
        <a:off x="0" y="3763506"/>
        <a:ext cx="10180637" cy="6996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F8655-9A1F-724A-9121-A20C5F2A1D2E}">
      <dsp:nvSpPr>
        <dsp:cNvPr id="0" name=""/>
        <dsp:cNvSpPr/>
      </dsp:nvSpPr>
      <dsp:spPr>
        <a:xfrm>
          <a:off x="4971" y="1800677"/>
          <a:ext cx="1541014" cy="924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Device Gets on the Network</a:t>
          </a:r>
          <a:endParaRPr lang="en-US" sz="1500" kern="1200" dirty="0"/>
        </a:p>
      </dsp:txBody>
      <dsp:txXfrm>
        <a:off x="32052" y="1827758"/>
        <a:ext cx="1486852" cy="870446"/>
      </dsp:txXfrm>
    </dsp:sp>
    <dsp:sp modelId="{4CF882DD-4966-5044-92EA-E6724780C5B2}">
      <dsp:nvSpPr>
        <dsp:cNvPr id="0" name=""/>
        <dsp:cNvSpPr/>
      </dsp:nvSpPr>
      <dsp:spPr>
        <a:xfrm>
          <a:off x="1700087" y="2071895"/>
          <a:ext cx="326695" cy="3821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700087" y="2148329"/>
        <a:ext cx="228687" cy="229303"/>
      </dsp:txXfrm>
    </dsp:sp>
    <dsp:sp modelId="{780EACB0-E264-7246-A75B-C1A2E014FE70}">
      <dsp:nvSpPr>
        <dsp:cNvPr id="0" name=""/>
        <dsp:cNvSpPr/>
      </dsp:nvSpPr>
      <dsp:spPr>
        <a:xfrm>
          <a:off x="2162391" y="1800677"/>
          <a:ext cx="1541014" cy="924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OBT Discovers the Device</a:t>
          </a:r>
          <a:endParaRPr lang="en-US" sz="1500" kern="1200" dirty="0"/>
        </a:p>
      </dsp:txBody>
      <dsp:txXfrm>
        <a:off x="2189472" y="1827758"/>
        <a:ext cx="1486852" cy="870446"/>
      </dsp:txXfrm>
    </dsp:sp>
    <dsp:sp modelId="{157F79E7-D0F2-0D43-AC87-63A7474C3DB2}">
      <dsp:nvSpPr>
        <dsp:cNvPr id="0" name=""/>
        <dsp:cNvSpPr/>
      </dsp:nvSpPr>
      <dsp:spPr>
        <a:xfrm>
          <a:off x="3857507" y="2071895"/>
          <a:ext cx="326695" cy="3821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857507" y="2148329"/>
        <a:ext cx="228687" cy="229303"/>
      </dsp:txXfrm>
    </dsp:sp>
    <dsp:sp modelId="{146CC465-FF68-2746-B908-E032FCAB88CB}">
      <dsp:nvSpPr>
        <dsp:cNvPr id="0" name=""/>
        <dsp:cNvSpPr/>
      </dsp:nvSpPr>
      <dsp:spPr>
        <a:xfrm>
          <a:off x="4319811" y="1800677"/>
          <a:ext cx="1541014" cy="924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Device is Un-owned</a:t>
          </a:r>
          <a:endParaRPr lang="en-US" sz="1500" kern="1200" dirty="0"/>
        </a:p>
      </dsp:txBody>
      <dsp:txXfrm>
        <a:off x="4346892" y="1827758"/>
        <a:ext cx="1486852" cy="870446"/>
      </dsp:txXfrm>
    </dsp:sp>
    <dsp:sp modelId="{604761EE-001F-AD47-8C76-96CE53EA3649}">
      <dsp:nvSpPr>
        <dsp:cNvPr id="0" name=""/>
        <dsp:cNvSpPr/>
      </dsp:nvSpPr>
      <dsp:spPr>
        <a:xfrm>
          <a:off x="6014927" y="2071895"/>
          <a:ext cx="326695" cy="3821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6014927" y="2148329"/>
        <a:ext cx="228687" cy="229303"/>
      </dsp:txXfrm>
    </dsp:sp>
    <dsp:sp modelId="{C6B1D711-6866-BB45-A16E-5FB610D3709F}">
      <dsp:nvSpPr>
        <dsp:cNvPr id="0" name=""/>
        <dsp:cNvSpPr/>
      </dsp:nvSpPr>
      <dsp:spPr>
        <a:xfrm>
          <a:off x="6477232" y="1800677"/>
          <a:ext cx="1541014" cy="924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Ownership Transfer</a:t>
          </a:r>
          <a:endParaRPr lang="en-US" sz="1500" kern="1200" dirty="0"/>
        </a:p>
      </dsp:txBody>
      <dsp:txXfrm>
        <a:off x="6504313" y="1827758"/>
        <a:ext cx="1486852" cy="870446"/>
      </dsp:txXfrm>
    </dsp:sp>
    <dsp:sp modelId="{67FBBA66-751E-E049-A681-2107EE5684C0}">
      <dsp:nvSpPr>
        <dsp:cNvPr id="0" name=""/>
        <dsp:cNvSpPr/>
      </dsp:nvSpPr>
      <dsp:spPr>
        <a:xfrm>
          <a:off x="8172348" y="2071895"/>
          <a:ext cx="326695" cy="3821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8172348" y="2148329"/>
        <a:ext cx="228687" cy="229303"/>
      </dsp:txXfrm>
    </dsp:sp>
    <dsp:sp modelId="{B49657AA-A996-0148-B04D-C0B6E77F8C95}">
      <dsp:nvSpPr>
        <dsp:cNvPr id="0" name=""/>
        <dsp:cNvSpPr/>
      </dsp:nvSpPr>
      <dsp:spPr>
        <a:xfrm>
          <a:off x="8634652" y="1800677"/>
          <a:ext cx="1541014" cy="924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Bootstrapping / Provisioning</a:t>
          </a:r>
          <a:endParaRPr lang="en-US" sz="1500" kern="1200" dirty="0"/>
        </a:p>
      </dsp:txBody>
      <dsp:txXfrm>
        <a:off x="8661733" y="1827758"/>
        <a:ext cx="1486852" cy="8704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F2340-D43B-6E49-9596-86FC0FC5B7B4}">
      <dsp:nvSpPr>
        <dsp:cNvPr id="0" name=""/>
        <dsp:cNvSpPr/>
      </dsp:nvSpPr>
      <dsp:spPr>
        <a:xfrm>
          <a:off x="0" y="0"/>
          <a:ext cx="4851400" cy="45259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/</a:t>
          </a:r>
          <a:r>
            <a:rPr lang="en-US" sz="4800" kern="1200" dirty="0" err="1" smtClean="0"/>
            <a:t>oic</a:t>
          </a:r>
          <a:r>
            <a:rPr lang="en-US" sz="4800" kern="1200" dirty="0" smtClean="0"/>
            <a:t>/sec/</a:t>
          </a:r>
          <a:r>
            <a:rPr lang="en-US" sz="4800" kern="1200" dirty="0" err="1" smtClean="0"/>
            <a:t>acl</a:t>
          </a:r>
          <a:endParaRPr lang="en-US" sz="4800" kern="1200" dirty="0"/>
        </a:p>
      </dsp:txBody>
      <dsp:txXfrm>
        <a:off x="0" y="0"/>
        <a:ext cx="4851400" cy="1357788"/>
      </dsp:txXfrm>
    </dsp:sp>
    <dsp:sp modelId="{173A33DE-A791-6648-BC70-7AD4232F8F7B}">
      <dsp:nvSpPr>
        <dsp:cNvPr id="0" name=""/>
        <dsp:cNvSpPr/>
      </dsp:nvSpPr>
      <dsp:spPr>
        <a:xfrm>
          <a:off x="485139" y="1358009"/>
          <a:ext cx="3881120" cy="434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Subject: </a:t>
          </a:r>
          <a:r>
            <a:rPr lang="en-US" sz="1600" b="0" i="1" kern="1200" dirty="0" smtClean="0"/>
            <a:t>device/group</a:t>
          </a:r>
          <a:r>
            <a:rPr lang="en-US" sz="1600" b="0" i="1" kern="1200" baseline="0" dirty="0" smtClean="0"/>
            <a:t> or role</a:t>
          </a:r>
          <a:endParaRPr lang="en-US" sz="1600" b="1" kern="1200" dirty="0"/>
        </a:p>
      </dsp:txBody>
      <dsp:txXfrm>
        <a:off x="497866" y="1370736"/>
        <a:ext cx="3855666" cy="409076"/>
      </dsp:txXfrm>
    </dsp:sp>
    <dsp:sp modelId="{DA16889D-6322-3F43-B29C-4D63248EC797}">
      <dsp:nvSpPr>
        <dsp:cNvPr id="0" name=""/>
        <dsp:cNvSpPr/>
      </dsp:nvSpPr>
      <dsp:spPr>
        <a:xfrm>
          <a:off x="485139" y="1859390"/>
          <a:ext cx="3881120" cy="434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111863"/>
                <a:satOff val="-6123"/>
                <a:lumOff val="6437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11863"/>
                <a:satOff val="-6123"/>
                <a:lumOff val="6437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11863"/>
                <a:satOff val="-6123"/>
                <a:lumOff val="6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Resource(s):</a:t>
          </a:r>
          <a:r>
            <a:rPr lang="en-US" sz="1600" b="0" kern="1200" baseline="0" dirty="0" smtClean="0"/>
            <a:t> one or more URN</a:t>
          </a:r>
          <a:endParaRPr lang="en-US" sz="1600" b="1" kern="1200" dirty="0"/>
        </a:p>
      </dsp:txBody>
      <dsp:txXfrm>
        <a:off x="497866" y="1872117"/>
        <a:ext cx="3855666" cy="409076"/>
      </dsp:txXfrm>
    </dsp:sp>
    <dsp:sp modelId="{A1649971-9A94-2B44-906E-B7D1AD8F0A02}">
      <dsp:nvSpPr>
        <dsp:cNvPr id="0" name=""/>
        <dsp:cNvSpPr/>
      </dsp:nvSpPr>
      <dsp:spPr>
        <a:xfrm>
          <a:off x="485139" y="2360771"/>
          <a:ext cx="3881120" cy="434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223726"/>
                <a:satOff val="-12245"/>
                <a:lumOff val="1287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223726"/>
                <a:satOff val="-12245"/>
                <a:lumOff val="1287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23726"/>
                <a:satOff val="-12245"/>
                <a:lumOff val="128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Permission: </a:t>
          </a:r>
          <a:r>
            <a:rPr lang="en-US" sz="1600" b="0" kern="1200" dirty="0" smtClean="0"/>
            <a:t>bitmap</a:t>
          </a:r>
          <a:r>
            <a:rPr lang="en-US" sz="1600" b="0" kern="1200" baseline="0" dirty="0" smtClean="0"/>
            <a:t> of CRUDN</a:t>
          </a:r>
          <a:endParaRPr lang="en-US" sz="1600" b="1" kern="1200" dirty="0"/>
        </a:p>
      </dsp:txBody>
      <dsp:txXfrm>
        <a:off x="497866" y="2373498"/>
        <a:ext cx="3855666" cy="409076"/>
      </dsp:txXfrm>
    </dsp:sp>
    <dsp:sp modelId="{3DD00CDB-2531-4C49-B3D6-B06620E5545C}">
      <dsp:nvSpPr>
        <dsp:cNvPr id="0" name=""/>
        <dsp:cNvSpPr/>
      </dsp:nvSpPr>
      <dsp:spPr>
        <a:xfrm>
          <a:off x="485139" y="2862152"/>
          <a:ext cx="3881120" cy="434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335588"/>
                <a:satOff val="-18368"/>
                <a:lumOff val="1931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35588"/>
                <a:satOff val="-18368"/>
                <a:lumOff val="1931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35588"/>
                <a:satOff val="-18368"/>
                <a:lumOff val="1931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Period(s):</a:t>
          </a:r>
          <a:r>
            <a:rPr lang="en-US" sz="1600" b="1" kern="1200" baseline="0" dirty="0" smtClean="0"/>
            <a:t> </a:t>
          </a:r>
          <a:r>
            <a:rPr lang="en-US" sz="1600" b="0" kern="1200" baseline="0" dirty="0" smtClean="0"/>
            <a:t>validity periods</a:t>
          </a:r>
          <a:endParaRPr lang="en-US" sz="1600" b="1" kern="1200" dirty="0"/>
        </a:p>
      </dsp:txBody>
      <dsp:txXfrm>
        <a:off x="497866" y="2874879"/>
        <a:ext cx="3855666" cy="409076"/>
      </dsp:txXfrm>
    </dsp:sp>
    <dsp:sp modelId="{CB92A3AE-F1EC-4342-A333-875EC4EDB403}">
      <dsp:nvSpPr>
        <dsp:cNvPr id="0" name=""/>
        <dsp:cNvSpPr/>
      </dsp:nvSpPr>
      <dsp:spPr>
        <a:xfrm>
          <a:off x="485139" y="3363533"/>
          <a:ext cx="3881120" cy="434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447451"/>
                <a:satOff val="-24490"/>
                <a:lumOff val="2574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447451"/>
                <a:satOff val="-24490"/>
                <a:lumOff val="2574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447451"/>
                <a:satOff val="-24490"/>
                <a:lumOff val="2574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Recurrence(s): </a:t>
          </a:r>
          <a:r>
            <a:rPr lang="en-US" sz="1600" b="0" kern="1200" dirty="0" smtClean="0"/>
            <a:t>recurrence</a:t>
          </a:r>
          <a:r>
            <a:rPr lang="en-US" sz="1600" b="0" kern="1200" baseline="0" dirty="0" smtClean="0"/>
            <a:t> rule(s)</a:t>
          </a:r>
          <a:endParaRPr lang="en-US" sz="1600" b="1" kern="1200" dirty="0"/>
        </a:p>
      </dsp:txBody>
      <dsp:txXfrm>
        <a:off x="497866" y="3376260"/>
        <a:ext cx="3855666" cy="409076"/>
      </dsp:txXfrm>
    </dsp:sp>
    <dsp:sp modelId="{11E8EF69-1525-5E42-A709-2C81CE8D49DD}">
      <dsp:nvSpPr>
        <dsp:cNvPr id="0" name=""/>
        <dsp:cNvSpPr/>
      </dsp:nvSpPr>
      <dsp:spPr>
        <a:xfrm>
          <a:off x="485139" y="3864913"/>
          <a:ext cx="3881120" cy="434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559314"/>
                <a:satOff val="-30613"/>
                <a:lumOff val="321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559314"/>
                <a:satOff val="-30613"/>
                <a:lumOff val="321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559314"/>
                <a:satOff val="-30613"/>
                <a:lumOff val="321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Rowner</a:t>
          </a:r>
          <a:r>
            <a:rPr lang="en-US" sz="1600" b="1" kern="1200" dirty="0" smtClean="0"/>
            <a:t>: </a:t>
          </a:r>
          <a:r>
            <a:rPr lang="en-US" sz="1600" b="0" kern="1200" dirty="0" smtClean="0"/>
            <a:t>the</a:t>
          </a:r>
          <a:r>
            <a:rPr lang="en-US" sz="1600" b="0" kern="1200" baseline="0" dirty="0" smtClean="0"/>
            <a:t> service that owns this </a:t>
          </a:r>
          <a:r>
            <a:rPr lang="en-US" sz="1600" b="0" kern="1200" baseline="0" dirty="0" err="1" smtClean="0"/>
            <a:t>acl</a:t>
          </a:r>
          <a:endParaRPr lang="en-US" sz="1600" b="1" kern="1200" dirty="0"/>
        </a:p>
      </dsp:txBody>
      <dsp:txXfrm>
        <a:off x="497866" y="3877640"/>
        <a:ext cx="3855666" cy="4090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F2340-D43B-6E49-9596-86FC0FC5B7B4}">
      <dsp:nvSpPr>
        <dsp:cNvPr id="0" name=""/>
        <dsp:cNvSpPr/>
      </dsp:nvSpPr>
      <dsp:spPr>
        <a:xfrm>
          <a:off x="0" y="0"/>
          <a:ext cx="4537075" cy="45259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/</a:t>
          </a:r>
          <a:r>
            <a:rPr lang="en-US" sz="3600" kern="1200" dirty="0" err="1" smtClean="0"/>
            <a:t>oic</a:t>
          </a:r>
          <a:r>
            <a:rPr lang="en-US" sz="3600" kern="1200" dirty="0" smtClean="0"/>
            <a:t>/sec/cred</a:t>
          </a:r>
          <a:endParaRPr lang="en-US" sz="3600" kern="1200" dirty="0"/>
        </a:p>
      </dsp:txBody>
      <dsp:txXfrm>
        <a:off x="0" y="0"/>
        <a:ext cx="4537075" cy="1357788"/>
      </dsp:txXfrm>
    </dsp:sp>
    <dsp:sp modelId="{11E8EF69-1525-5E42-A709-2C81CE8D49DD}">
      <dsp:nvSpPr>
        <dsp:cNvPr id="0" name=""/>
        <dsp:cNvSpPr/>
      </dsp:nvSpPr>
      <dsp:spPr>
        <a:xfrm>
          <a:off x="453707" y="1358617"/>
          <a:ext cx="3629660" cy="3239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/>
            <a:t>CredID</a:t>
          </a:r>
          <a:r>
            <a:rPr lang="en-US" sz="1000" b="1" kern="1200" dirty="0" smtClean="0"/>
            <a:t>: </a:t>
          </a:r>
          <a:r>
            <a:rPr lang="en-US" sz="1000" b="0" kern="1200" dirty="0" smtClean="0"/>
            <a:t>Local</a:t>
          </a:r>
          <a:r>
            <a:rPr lang="en-US" sz="1000" b="0" kern="1200" baseline="0" dirty="0" smtClean="0"/>
            <a:t> short ID</a:t>
          </a:r>
        </a:p>
      </dsp:txBody>
      <dsp:txXfrm>
        <a:off x="463194" y="1368104"/>
        <a:ext cx="3610686" cy="304948"/>
      </dsp:txXfrm>
    </dsp:sp>
    <dsp:sp modelId="{B7419534-AF7D-584A-9676-78FCBCE2A96A}">
      <dsp:nvSpPr>
        <dsp:cNvPr id="0" name=""/>
        <dsp:cNvSpPr/>
      </dsp:nvSpPr>
      <dsp:spPr>
        <a:xfrm>
          <a:off x="453707" y="1732374"/>
          <a:ext cx="3629660" cy="3239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79902"/>
                <a:satOff val="-4373"/>
                <a:lumOff val="4598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79902"/>
                <a:satOff val="-4373"/>
                <a:lumOff val="4598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79902"/>
                <a:satOff val="-4373"/>
                <a:lumOff val="45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baseline="0" dirty="0" err="1" smtClean="0"/>
            <a:t>SubjectID</a:t>
          </a:r>
          <a:r>
            <a:rPr lang="en-US" sz="1000" b="0" kern="1200" baseline="0" dirty="0" smtClean="0"/>
            <a:t>: device or group </a:t>
          </a:r>
        </a:p>
      </dsp:txBody>
      <dsp:txXfrm>
        <a:off x="463194" y="1741861"/>
        <a:ext cx="3610686" cy="304948"/>
      </dsp:txXfrm>
    </dsp:sp>
    <dsp:sp modelId="{FECDF8DA-2451-ED4A-B83E-4C8FB2BA48CE}">
      <dsp:nvSpPr>
        <dsp:cNvPr id="0" name=""/>
        <dsp:cNvSpPr/>
      </dsp:nvSpPr>
      <dsp:spPr>
        <a:xfrm>
          <a:off x="453707" y="2106130"/>
          <a:ext cx="3629660" cy="3239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159804"/>
                <a:satOff val="-8747"/>
                <a:lumOff val="9195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59804"/>
                <a:satOff val="-8747"/>
                <a:lumOff val="9195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59804"/>
                <a:satOff val="-8747"/>
                <a:lumOff val="91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baseline="0" dirty="0" err="1" smtClean="0"/>
            <a:t>RoleID</a:t>
          </a:r>
          <a:r>
            <a:rPr lang="en-US" sz="1000" b="1" kern="1200" baseline="0" dirty="0" smtClean="0"/>
            <a:t>(s): </a:t>
          </a:r>
          <a:r>
            <a:rPr lang="en-US" sz="1000" b="0" kern="1200" baseline="0" dirty="0" smtClean="0"/>
            <a:t>roles this credential allows a subject to assert</a:t>
          </a:r>
        </a:p>
      </dsp:txBody>
      <dsp:txXfrm>
        <a:off x="463194" y="2115617"/>
        <a:ext cx="3610686" cy="304948"/>
      </dsp:txXfrm>
    </dsp:sp>
    <dsp:sp modelId="{6924D58A-AB51-2046-BD03-17B25C7B6447}">
      <dsp:nvSpPr>
        <dsp:cNvPr id="0" name=""/>
        <dsp:cNvSpPr/>
      </dsp:nvSpPr>
      <dsp:spPr>
        <a:xfrm>
          <a:off x="453707" y="2479887"/>
          <a:ext cx="3629660" cy="3239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239706"/>
                <a:satOff val="-13120"/>
                <a:lumOff val="1379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239706"/>
                <a:satOff val="-13120"/>
                <a:lumOff val="1379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39706"/>
                <a:satOff val="-13120"/>
                <a:lumOff val="137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baseline="0" dirty="0" err="1" smtClean="0"/>
            <a:t>CredType</a:t>
          </a:r>
          <a:r>
            <a:rPr lang="en-US" sz="1000" b="1" kern="1200" baseline="0" dirty="0" smtClean="0"/>
            <a:t>: </a:t>
          </a:r>
          <a:r>
            <a:rPr lang="en-US" sz="1000" b="0" kern="1200" baseline="0" dirty="0" err="1" smtClean="0"/>
            <a:t>sym</a:t>
          </a:r>
          <a:r>
            <a:rPr lang="en-US" sz="1000" b="0" kern="1200" baseline="0" dirty="0" smtClean="0"/>
            <a:t>/</a:t>
          </a:r>
          <a:r>
            <a:rPr lang="en-US" sz="1000" b="0" kern="1200" baseline="0" dirty="0" err="1" smtClean="0"/>
            <a:t>asym</a:t>
          </a:r>
          <a:r>
            <a:rPr lang="en-US" sz="1000" b="0" kern="1200" baseline="0" dirty="0" smtClean="0"/>
            <a:t>/cert/…</a:t>
          </a:r>
          <a:endParaRPr lang="en-US" sz="1000" b="1" kern="1200" baseline="0" dirty="0" smtClean="0"/>
        </a:p>
      </dsp:txBody>
      <dsp:txXfrm>
        <a:off x="463194" y="2489374"/>
        <a:ext cx="3610686" cy="304948"/>
      </dsp:txXfrm>
    </dsp:sp>
    <dsp:sp modelId="{3A6B9374-DC84-384C-9DB9-32264ED03334}">
      <dsp:nvSpPr>
        <dsp:cNvPr id="0" name=""/>
        <dsp:cNvSpPr/>
      </dsp:nvSpPr>
      <dsp:spPr>
        <a:xfrm>
          <a:off x="453707" y="2853643"/>
          <a:ext cx="3629660" cy="3239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319608"/>
                <a:satOff val="-17493"/>
                <a:lumOff val="1839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19608"/>
                <a:satOff val="-17493"/>
                <a:lumOff val="1839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19608"/>
                <a:satOff val="-17493"/>
                <a:lumOff val="183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baseline="0" dirty="0" err="1" smtClean="0"/>
            <a:t>PublicData</a:t>
          </a:r>
          <a:r>
            <a:rPr lang="en-US" sz="1000" b="1" kern="1200" baseline="0" dirty="0" smtClean="0"/>
            <a:t>, </a:t>
          </a:r>
          <a:r>
            <a:rPr lang="en-US" sz="1000" b="1" kern="1200" baseline="0" dirty="0" err="1" smtClean="0"/>
            <a:t>PrivateData</a:t>
          </a:r>
          <a:r>
            <a:rPr lang="en-US" sz="1000" b="1" kern="1200" baseline="0" dirty="0" smtClean="0"/>
            <a:t>, </a:t>
          </a:r>
          <a:r>
            <a:rPr lang="en-US" sz="1000" b="1" kern="1200" baseline="0" dirty="0" err="1" smtClean="0"/>
            <a:t>OptionalData</a:t>
          </a:r>
          <a:endParaRPr lang="en-US" sz="1000" b="1" kern="1200" baseline="0" dirty="0" smtClean="0"/>
        </a:p>
      </dsp:txBody>
      <dsp:txXfrm>
        <a:off x="463194" y="2863130"/>
        <a:ext cx="3610686" cy="304948"/>
      </dsp:txXfrm>
    </dsp:sp>
    <dsp:sp modelId="{15C11657-CD1B-964F-A65F-8DE4F09F3164}">
      <dsp:nvSpPr>
        <dsp:cNvPr id="0" name=""/>
        <dsp:cNvSpPr/>
      </dsp:nvSpPr>
      <dsp:spPr>
        <a:xfrm>
          <a:off x="453707" y="3227400"/>
          <a:ext cx="3629660" cy="3239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399510"/>
                <a:satOff val="-21866"/>
                <a:lumOff val="22988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99510"/>
                <a:satOff val="-21866"/>
                <a:lumOff val="22988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99510"/>
                <a:satOff val="-21866"/>
                <a:lumOff val="22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baseline="0" dirty="0" smtClean="0"/>
            <a:t>Period: </a:t>
          </a:r>
          <a:r>
            <a:rPr lang="en-US" sz="1000" b="0" kern="1200" baseline="0" dirty="0" smtClean="0"/>
            <a:t>Expiration period of credential</a:t>
          </a:r>
          <a:r>
            <a:rPr lang="en-US" sz="1000" b="1" kern="1200" baseline="0" dirty="0" smtClean="0"/>
            <a:t> </a:t>
          </a:r>
        </a:p>
      </dsp:txBody>
      <dsp:txXfrm>
        <a:off x="463194" y="3236887"/>
        <a:ext cx="3610686" cy="304948"/>
      </dsp:txXfrm>
    </dsp:sp>
    <dsp:sp modelId="{14EBEF02-3C78-BA4A-9532-0E7ECA6071A2}">
      <dsp:nvSpPr>
        <dsp:cNvPr id="0" name=""/>
        <dsp:cNvSpPr/>
      </dsp:nvSpPr>
      <dsp:spPr>
        <a:xfrm>
          <a:off x="453707" y="3601157"/>
          <a:ext cx="3629660" cy="3239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479412"/>
                <a:satOff val="-26240"/>
                <a:lumOff val="27585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479412"/>
                <a:satOff val="-26240"/>
                <a:lumOff val="27585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479412"/>
                <a:satOff val="-26240"/>
                <a:lumOff val="275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baseline="0" dirty="0" smtClean="0"/>
            <a:t>Credential Refresh Method:</a:t>
          </a:r>
        </a:p>
      </dsp:txBody>
      <dsp:txXfrm>
        <a:off x="463194" y="3610644"/>
        <a:ext cx="3610686" cy="304948"/>
      </dsp:txXfrm>
    </dsp:sp>
    <dsp:sp modelId="{F5C7D35D-D854-0B49-BE4F-8FDE22F52943}">
      <dsp:nvSpPr>
        <dsp:cNvPr id="0" name=""/>
        <dsp:cNvSpPr/>
      </dsp:nvSpPr>
      <dsp:spPr>
        <a:xfrm>
          <a:off x="453707" y="3974913"/>
          <a:ext cx="3629660" cy="3239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559314"/>
                <a:satOff val="-30613"/>
                <a:lumOff val="321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559314"/>
                <a:satOff val="-30613"/>
                <a:lumOff val="321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559314"/>
                <a:satOff val="-30613"/>
                <a:lumOff val="321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baseline="0" dirty="0" err="1" smtClean="0"/>
            <a:t>Rowner</a:t>
          </a:r>
          <a:r>
            <a:rPr lang="en-US" sz="1000" b="1" kern="1200" baseline="0" dirty="0" smtClean="0"/>
            <a:t>: </a:t>
          </a:r>
          <a:r>
            <a:rPr lang="en-US" sz="1000" b="0" kern="1200" baseline="0" dirty="0" smtClean="0"/>
            <a:t>service that can modify this resource</a:t>
          </a:r>
          <a:r>
            <a:rPr lang="en-US" sz="1000" b="1" kern="1200" baseline="0" dirty="0" smtClean="0"/>
            <a:t> </a:t>
          </a:r>
        </a:p>
      </dsp:txBody>
      <dsp:txXfrm>
        <a:off x="463194" y="3984400"/>
        <a:ext cx="3610686" cy="304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BA4E5-A71E-4E4F-9453-1405A6689692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F8CF2-646B-420C-ADB7-48BD65092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65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8CF2-646B-420C-ADB7-48BD650928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16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Non</a:t>
            </a:r>
            <a:r>
              <a:rPr lang="en-GB" baseline="0" dirty="0" smtClean="0"/>
              <a:t> oic communication: any medium: USB/BT/IP/RS232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C8387-6BB9-4C55-BC01-952AFBC7FD1C}" type="slidenum">
              <a:rPr lang="ko-KR" altLang="en-US" smtClean="0"/>
              <a:t>95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5025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Non</a:t>
            </a:r>
            <a:r>
              <a:rPr lang="en-GB" baseline="0" dirty="0" smtClean="0"/>
              <a:t> oic communication: any medium: USB/BT/IP/RS232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C8387-6BB9-4C55-BC01-952AFBC7FD1C}" type="slidenum">
              <a:rPr lang="ko-KR" altLang="en-US" smtClean="0"/>
              <a:t>96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3515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8CF2-646B-420C-ADB7-48BD650928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02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8CF2-646B-420C-ADB7-48BD650928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96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8CF2-646B-420C-ADB7-48BD650928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09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741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596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93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8CF2-646B-420C-ADB7-48BD650928F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18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8CF2-646B-420C-ADB7-48BD650928F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05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495800"/>
            <a:ext cx="12161838" cy="152400"/>
          </a:xfrm>
          <a:prstGeom prst="rect">
            <a:avLst/>
          </a:prstGeom>
          <a:solidFill>
            <a:srgbClr val="50A8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4572000"/>
            <a:ext cx="12161838" cy="2286000"/>
          </a:xfrm>
          <a:prstGeom prst="rect">
            <a:avLst/>
          </a:prstGeom>
          <a:solidFill>
            <a:srgbClr val="3435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9319" y="3025775"/>
            <a:ext cx="10667999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50A83E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99319" y="4572000"/>
            <a:ext cx="10667999" cy="16002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119" y="954130"/>
            <a:ext cx="4093733" cy="201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257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F2CC-F538-499A-8BE1-D7E128420D5E}" type="datetime1">
              <a:rPr lang="en-US" smtClean="0"/>
              <a:t>3/23/2016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5C656-E050-4F3D-A0DB-0D19E9E836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b="1" dirty="0" smtClean="0"/>
              <a:t>Public Information – Not Subject to OCF NDA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94519" y="1143000"/>
            <a:ext cx="10973594" cy="502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05708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F2CC-F538-499A-8BE1-D7E128420D5E}" type="datetime1">
              <a:rPr lang="en-US" smtClean="0"/>
              <a:t>3/23/2016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5C656-E050-4F3D-A0DB-0D19E9E836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b="1" dirty="0" smtClean="0"/>
              <a:t>Public Information – Not Subject to OCF NDA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94519" y="1143000"/>
            <a:ext cx="5029200" cy="502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 1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538119" y="1143000"/>
            <a:ext cx="5029200" cy="502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 2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54162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F2CC-F538-499A-8BE1-D7E128420D5E}" type="datetime1">
              <a:rPr lang="en-US" smtClean="0"/>
              <a:t>3/23/2016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5C656-E050-4F3D-A0DB-0D19E9E836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b="1" dirty="0" smtClean="0"/>
              <a:t>Public Information – Not Subject to OCF NDA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94519" y="1828800"/>
            <a:ext cx="5029200" cy="434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 1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538119" y="1828800"/>
            <a:ext cx="5029200" cy="434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content 2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94519" y="1143000"/>
            <a:ext cx="5029200" cy="685800"/>
          </a:xfrm>
        </p:spPr>
        <p:txBody>
          <a:bodyPr>
            <a:no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 smtClean="0"/>
              <a:t>Click to enter subtitle 1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538119" y="1143000"/>
            <a:ext cx="5029200" cy="685800"/>
          </a:xfrm>
        </p:spPr>
        <p:txBody>
          <a:bodyPr>
            <a:noAutofit/>
          </a:bodyPr>
          <a:lstStyle>
            <a:lvl1pPr marL="0" indent="0">
              <a:buNone/>
              <a:defRPr sz="2800" b="1" baseline="0"/>
            </a:lvl1pPr>
          </a:lstStyle>
          <a:p>
            <a:pPr lvl="0"/>
            <a:r>
              <a:rPr lang="en-US" dirty="0" smtClean="0"/>
              <a:t>Click to enter subtitle 2</a:t>
            </a:r>
          </a:p>
        </p:txBody>
      </p:sp>
    </p:spTree>
    <p:extLst>
      <p:ext uri="{BB962C8B-B14F-4D97-AF65-F5344CB8AC3E}">
        <p14:creationId xmlns:p14="http://schemas.microsoft.com/office/powerpoint/2010/main" val="86673895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F2CC-F538-499A-8BE1-D7E128420D5E}" type="datetime1">
              <a:rPr lang="en-US" smtClean="0"/>
              <a:t>3/23/2016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5C656-E050-4F3D-A0DB-0D19E9E836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b="1" dirty="0" smtClean="0"/>
              <a:t>Public Information – Not Subject to OCF NDA</a:t>
            </a:r>
          </a:p>
        </p:txBody>
      </p:sp>
    </p:spTree>
    <p:extLst>
      <p:ext uri="{BB962C8B-B14F-4D97-AF65-F5344CB8AC3E}">
        <p14:creationId xmlns:p14="http://schemas.microsoft.com/office/powerpoint/2010/main" val="656386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112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37319" cy="6858000"/>
          </a:xfrm>
          <a:prstGeom prst="rect">
            <a:avLst/>
          </a:prstGeom>
          <a:solidFill>
            <a:srgbClr val="50A8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948319" y="0"/>
            <a:ext cx="213519" cy="6858000"/>
          </a:xfrm>
          <a:prstGeom prst="rect">
            <a:avLst/>
          </a:prstGeom>
          <a:solidFill>
            <a:srgbClr val="DBEF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02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No Sideb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2949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61838" cy="4495800"/>
          </a:xfrm>
          <a:prstGeom prst="rect">
            <a:avLst/>
          </a:prstGeom>
          <a:solidFill>
            <a:srgbClr val="DBEF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4572000"/>
            <a:ext cx="12161838" cy="2286000"/>
          </a:xfrm>
          <a:prstGeom prst="rect">
            <a:avLst/>
          </a:prstGeom>
          <a:solidFill>
            <a:srgbClr val="50A8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9319" y="3025775"/>
            <a:ext cx="10667999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50A83E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99319" y="4572000"/>
            <a:ext cx="10667999" cy="16002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4495800"/>
            <a:ext cx="12161838" cy="76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474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IC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20" y="1631215"/>
            <a:ext cx="7315198" cy="360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747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98439" y="0"/>
            <a:ext cx="11963399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1120" y="0"/>
            <a:ext cx="1524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518" y="76200"/>
            <a:ext cx="10972802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518" y="1143000"/>
            <a:ext cx="10972801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520" y="6477000"/>
            <a:ext cx="1371600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CCA5F2CC-F538-499A-8BE1-D7E128420D5E}" type="datetime1">
              <a:rPr lang="en-US" smtClean="0"/>
              <a:t>3/23/2016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5717" y="6477001"/>
            <a:ext cx="1371601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7A5C656-E050-4F3D-A0DB-0D19E9E836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37319" cy="6858000"/>
          </a:xfrm>
          <a:prstGeom prst="rect">
            <a:avLst/>
          </a:prstGeom>
          <a:solidFill>
            <a:srgbClr val="50A8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319" y="6477000"/>
            <a:ext cx="7315200" cy="304800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 b="1" dirty="0" smtClean="0"/>
              <a:t>Public Information – Not Subject to OCF NDA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1948319" y="762000"/>
            <a:ext cx="213519" cy="6095999"/>
          </a:xfrm>
          <a:prstGeom prst="rect">
            <a:avLst/>
          </a:prstGeom>
          <a:solidFill>
            <a:srgbClr val="DBEF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-1" y="762000"/>
            <a:ext cx="12161839" cy="761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9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343534"/>
          </a:solidFill>
          <a:latin typeface="+mj-lt"/>
          <a:ea typeface="+mj-ea"/>
          <a:cs typeface="+mj-cs"/>
        </a:defRPr>
      </a:lvl1pPr>
    </p:titleStyle>
    <p:bodyStyle>
      <a:lvl1pPr marL="168275" indent="-168275" algn="l" defTabSz="914400" rtl="0" eaLnBrk="1" latinLnBrk="0" hangingPunct="1">
        <a:spcBef>
          <a:spcPct val="20000"/>
        </a:spcBef>
        <a:buClr>
          <a:srgbClr val="50A83E"/>
        </a:buClr>
        <a:buFont typeface="Arial" panose="020B0604020202020204" pitchFamily="34" charset="0"/>
        <a:buChar char="•"/>
        <a:defRPr sz="2400" kern="1200">
          <a:solidFill>
            <a:srgbClr val="2A4C56"/>
          </a:solidFill>
          <a:latin typeface="+mn-lt"/>
          <a:ea typeface="+mn-ea"/>
          <a:cs typeface="+mn-cs"/>
        </a:defRPr>
      </a:lvl1pPr>
      <a:lvl2pPr marL="455613" indent="-222250" algn="l" defTabSz="9144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rgbClr val="2A4C56"/>
          </a:solidFill>
          <a:latin typeface="+mn-lt"/>
          <a:ea typeface="+mn-ea"/>
          <a:cs typeface="+mn-cs"/>
        </a:defRPr>
      </a:lvl2pPr>
      <a:lvl3pPr marL="742950" indent="-168275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2A4C56"/>
          </a:solidFill>
          <a:latin typeface="+mn-lt"/>
          <a:ea typeface="+mn-ea"/>
          <a:cs typeface="+mn-cs"/>
        </a:defRPr>
      </a:lvl3pPr>
      <a:lvl4pPr marL="911225" indent="-1682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A4C56"/>
          </a:solidFill>
          <a:latin typeface="+mn-lt"/>
          <a:ea typeface="+mn-ea"/>
          <a:cs typeface="+mn-cs"/>
        </a:defRPr>
      </a:lvl4pPr>
      <a:lvl5pPr marL="911225" indent="-168275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A4C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4.png"/><Relationship Id="rId4" Type="http://schemas.openxmlformats.org/officeDocument/2006/relationships/hyperlink" Target="http://www.google.com/url?sa=i&amp;rct=j&amp;q=&amp;esrc=s&amp;source=images&amp;cd=&amp;cad=rja&amp;uact=8&amp;docid=aJ0VogEb73WSUM&amp;tbnid=-1EdSDyKWeuCeM:&amp;ved=0CAUQjRw&amp;url=http://www.123rf.co.kr/photo_29578078_%EC%8A%A4%EB%A7%88%ED%8A%B8-%ED%99%88%EA%B3%BC-%EC%8A%A4%EB%A7%88%ED%8A%B8-%ED%95%98%EC%9A%B0%EC%8A%A4-%EC%95%84%EC%9D%B4%EC%BD%98-%ED%99%88-%EC%9E%90%EB%8F%99%ED%99%94-%EC%A0%9C%EC%96%B4-%EC%8B%9C%EC%8A%A4%ED%85%9C-simplus-%EC%8B%9C%EB%A6%AC%EC%A6%88-%EB%9E%98%C3%AC.html&amp;ei=PH3XU6rkOYHo8AXihILAAQ&amp;bvm=bv.71778758,d.dGc&amp;psig=AFQjCNE96wEAwCm3uU0UMLhXx-VKTaLEog&amp;ust=1406717612939548" TargetMode="Externa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http://xmpp.org/extensions/xep-0045.html" TargetMode="External"/><Relationship Id="rId2" Type="http://schemas.openxmlformats.org/officeDocument/2006/relationships/hyperlink" Target="http://xmpp.org/extensions/xep-0060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xmpp.org/extensions/xep-0166.html" TargetMode="Externa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otivity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gesoftware.com/" TargetMode="External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png"/><Relationship Id="rId18" Type="http://schemas.openxmlformats.org/officeDocument/2006/relationships/image" Target="../media/image71.jpeg"/><Relationship Id="rId26" Type="http://schemas.openxmlformats.org/officeDocument/2006/relationships/image" Target="../media/image77.png"/><Relationship Id="rId39" Type="http://schemas.openxmlformats.org/officeDocument/2006/relationships/image" Target="../media/image90.jpeg"/><Relationship Id="rId21" Type="http://schemas.openxmlformats.org/officeDocument/2006/relationships/image" Target="../media/image74.png"/><Relationship Id="rId34" Type="http://schemas.openxmlformats.org/officeDocument/2006/relationships/image" Target="../media/image85.jpeg"/><Relationship Id="rId42" Type="http://schemas.openxmlformats.org/officeDocument/2006/relationships/image" Target="../media/image93.jpeg"/><Relationship Id="rId47" Type="http://schemas.openxmlformats.org/officeDocument/2006/relationships/image" Target="../media/image98.gif"/><Relationship Id="rId50" Type="http://schemas.openxmlformats.org/officeDocument/2006/relationships/image" Target="../media/image101.jpeg"/><Relationship Id="rId55" Type="http://schemas.openxmlformats.org/officeDocument/2006/relationships/image" Target="../media/image54.png"/><Relationship Id="rId7" Type="http://schemas.openxmlformats.org/officeDocument/2006/relationships/hyperlink" Target="http://www.exou.com/" TargetMode="External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5" Type="http://schemas.openxmlformats.org/officeDocument/2006/relationships/image" Target="../media/image52.png"/><Relationship Id="rId33" Type="http://schemas.openxmlformats.org/officeDocument/2006/relationships/image" Target="../media/image84.jpeg"/><Relationship Id="rId38" Type="http://schemas.openxmlformats.org/officeDocument/2006/relationships/image" Target="../media/image89.gif"/><Relationship Id="rId46" Type="http://schemas.openxmlformats.org/officeDocument/2006/relationships/image" Target="../media/image97.png"/><Relationship Id="rId2" Type="http://schemas.openxmlformats.org/officeDocument/2006/relationships/hyperlink" Target="http://openinterconnect.org/members/" TargetMode="External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29" Type="http://schemas.openxmlformats.org/officeDocument/2006/relationships/image" Target="../media/image80.png"/><Relationship Id="rId41" Type="http://schemas.openxmlformats.org/officeDocument/2006/relationships/image" Target="../media/image92.jpeg"/><Relationship Id="rId54" Type="http://schemas.openxmlformats.org/officeDocument/2006/relationships/image" Target="../media/image10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11" Type="http://schemas.openxmlformats.org/officeDocument/2006/relationships/image" Target="../media/image64.png"/><Relationship Id="rId24" Type="http://schemas.openxmlformats.org/officeDocument/2006/relationships/hyperlink" Target="https://www.gesoftware.com/" TargetMode="External"/><Relationship Id="rId32" Type="http://schemas.openxmlformats.org/officeDocument/2006/relationships/image" Target="../media/image83.png"/><Relationship Id="rId37" Type="http://schemas.openxmlformats.org/officeDocument/2006/relationships/image" Target="../media/image88.png"/><Relationship Id="rId40" Type="http://schemas.openxmlformats.org/officeDocument/2006/relationships/image" Target="../media/image91.jpg"/><Relationship Id="rId45" Type="http://schemas.openxmlformats.org/officeDocument/2006/relationships/image" Target="../media/image96.gif"/><Relationship Id="rId53" Type="http://schemas.openxmlformats.org/officeDocument/2006/relationships/image" Target="../media/image104.png"/><Relationship Id="rId5" Type="http://schemas.openxmlformats.org/officeDocument/2006/relationships/image" Target="../media/image59.png"/><Relationship Id="rId15" Type="http://schemas.openxmlformats.org/officeDocument/2006/relationships/image" Target="../media/image68.png"/><Relationship Id="rId23" Type="http://schemas.openxmlformats.org/officeDocument/2006/relationships/image" Target="../media/image76.jpeg"/><Relationship Id="rId28" Type="http://schemas.openxmlformats.org/officeDocument/2006/relationships/image" Target="../media/image79.png"/><Relationship Id="rId36" Type="http://schemas.openxmlformats.org/officeDocument/2006/relationships/image" Target="../media/image87.png"/><Relationship Id="rId49" Type="http://schemas.openxmlformats.org/officeDocument/2006/relationships/image" Target="../media/image100.jpe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31" Type="http://schemas.openxmlformats.org/officeDocument/2006/relationships/image" Target="../media/image82.png"/><Relationship Id="rId44" Type="http://schemas.openxmlformats.org/officeDocument/2006/relationships/image" Target="../media/image95.jpeg"/><Relationship Id="rId52" Type="http://schemas.openxmlformats.org/officeDocument/2006/relationships/image" Target="../media/image103.png"/><Relationship Id="rId4" Type="http://schemas.openxmlformats.org/officeDocument/2006/relationships/image" Target="../media/image58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Relationship Id="rId22" Type="http://schemas.openxmlformats.org/officeDocument/2006/relationships/image" Target="../media/image75.png"/><Relationship Id="rId27" Type="http://schemas.openxmlformats.org/officeDocument/2006/relationships/image" Target="../media/image78.png"/><Relationship Id="rId30" Type="http://schemas.openxmlformats.org/officeDocument/2006/relationships/image" Target="../media/image81.png"/><Relationship Id="rId35" Type="http://schemas.openxmlformats.org/officeDocument/2006/relationships/image" Target="../media/image86.png"/><Relationship Id="rId43" Type="http://schemas.openxmlformats.org/officeDocument/2006/relationships/image" Target="../media/image94.gif"/><Relationship Id="rId48" Type="http://schemas.openxmlformats.org/officeDocument/2006/relationships/image" Target="../media/image99.jpeg"/><Relationship Id="rId8" Type="http://schemas.openxmlformats.org/officeDocument/2006/relationships/image" Target="../media/image61.png"/><Relationship Id="rId51" Type="http://schemas.openxmlformats.org/officeDocument/2006/relationships/image" Target="../media/image102.png"/><Relationship Id="rId3" Type="http://schemas.openxmlformats.org/officeDocument/2006/relationships/image" Target="../media/image57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5.png"/><Relationship Id="rId18" Type="http://schemas.openxmlformats.org/officeDocument/2006/relationships/image" Target="../media/image118.png"/><Relationship Id="rId26" Type="http://schemas.openxmlformats.org/officeDocument/2006/relationships/image" Target="../media/image124.png"/><Relationship Id="rId39" Type="http://schemas.openxmlformats.org/officeDocument/2006/relationships/image" Target="../media/image137.png"/><Relationship Id="rId3" Type="http://schemas.openxmlformats.org/officeDocument/2006/relationships/image" Target="../media/image107.png"/><Relationship Id="rId21" Type="http://schemas.openxmlformats.org/officeDocument/2006/relationships/image" Target="../media/image120.jpeg"/><Relationship Id="rId34" Type="http://schemas.openxmlformats.org/officeDocument/2006/relationships/image" Target="../media/image132.jpeg"/><Relationship Id="rId42" Type="http://schemas.openxmlformats.org/officeDocument/2006/relationships/image" Target="../media/image140.png"/><Relationship Id="rId7" Type="http://schemas.openxmlformats.org/officeDocument/2006/relationships/image" Target="../media/image111.png"/><Relationship Id="rId12" Type="http://schemas.openxmlformats.org/officeDocument/2006/relationships/hyperlink" Target="http://www.rti.com/" TargetMode="External"/><Relationship Id="rId17" Type="http://schemas.openxmlformats.org/officeDocument/2006/relationships/hyperlink" Target="http://www.wigwag.com/" TargetMode="External"/><Relationship Id="rId25" Type="http://schemas.openxmlformats.org/officeDocument/2006/relationships/image" Target="../media/image123.png"/><Relationship Id="rId33" Type="http://schemas.openxmlformats.org/officeDocument/2006/relationships/image" Target="../media/image131.jpg"/><Relationship Id="rId38" Type="http://schemas.openxmlformats.org/officeDocument/2006/relationships/image" Target="../media/image136.png"/><Relationship Id="rId2" Type="http://schemas.openxmlformats.org/officeDocument/2006/relationships/image" Target="../media/image106.png"/><Relationship Id="rId16" Type="http://schemas.openxmlformats.org/officeDocument/2006/relationships/image" Target="../media/image117.gif"/><Relationship Id="rId20" Type="http://schemas.openxmlformats.org/officeDocument/2006/relationships/image" Target="../media/image119.png"/><Relationship Id="rId29" Type="http://schemas.openxmlformats.org/officeDocument/2006/relationships/image" Target="../media/image127.jpg"/><Relationship Id="rId41" Type="http://schemas.openxmlformats.org/officeDocument/2006/relationships/image" Target="../media/image13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jpg"/><Relationship Id="rId11" Type="http://schemas.openxmlformats.org/officeDocument/2006/relationships/image" Target="../media/image114.png"/><Relationship Id="rId24" Type="http://schemas.openxmlformats.org/officeDocument/2006/relationships/image" Target="../media/image122.png"/><Relationship Id="rId32" Type="http://schemas.openxmlformats.org/officeDocument/2006/relationships/image" Target="../media/image130.png"/><Relationship Id="rId37" Type="http://schemas.openxmlformats.org/officeDocument/2006/relationships/image" Target="../media/image135.png"/><Relationship Id="rId40" Type="http://schemas.openxmlformats.org/officeDocument/2006/relationships/image" Target="../media/image138.jpeg"/><Relationship Id="rId5" Type="http://schemas.openxmlformats.org/officeDocument/2006/relationships/image" Target="../media/image109.jpg"/><Relationship Id="rId15" Type="http://schemas.openxmlformats.org/officeDocument/2006/relationships/hyperlink" Target="http://www.ul.com/" TargetMode="External"/><Relationship Id="rId23" Type="http://schemas.openxmlformats.org/officeDocument/2006/relationships/image" Target="../media/image65.png"/><Relationship Id="rId28" Type="http://schemas.openxmlformats.org/officeDocument/2006/relationships/image" Target="../media/image126.png"/><Relationship Id="rId36" Type="http://schemas.openxmlformats.org/officeDocument/2006/relationships/image" Target="../media/image134.png"/><Relationship Id="rId10" Type="http://schemas.openxmlformats.org/officeDocument/2006/relationships/image" Target="../media/image113.png"/><Relationship Id="rId19" Type="http://schemas.openxmlformats.org/officeDocument/2006/relationships/hyperlink" Target="http://windriver.com/" TargetMode="External"/><Relationship Id="rId31" Type="http://schemas.openxmlformats.org/officeDocument/2006/relationships/image" Target="../media/image129.png"/><Relationship Id="rId4" Type="http://schemas.openxmlformats.org/officeDocument/2006/relationships/image" Target="../media/image108.png"/><Relationship Id="rId9" Type="http://schemas.openxmlformats.org/officeDocument/2006/relationships/hyperlink" Target="http://www.mashery.com/" TargetMode="External"/><Relationship Id="rId14" Type="http://schemas.openxmlformats.org/officeDocument/2006/relationships/image" Target="../media/image116.png"/><Relationship Id="rId22" Type="http://schemas.openxmlformats.org/officeDocument/2006/relationships/image" Target="../media/image121.png"/><Relationship Id="rId27" Type="http://schemas.openxmlformats.org/officeDocument/2006/relationships/image" Target="../media/image125.png"/><Relationship Id="rId30" Type="http://schemas.openxmlformats.org/officeDocument/2006/relationships/image" Target="../media/image128.jpeg"/><Relationship Id="rId35" Type="http://schemas.openxmlformats.org/officeDocument/2006/relationships/image" Target="../media/image13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jpeg"/><Relationship Id="rId13" Type="http://schemas.openxmlformats.org/officeDocument/2006/relationships/image" Target="../media/image152.gif"/><Relationship Id="rId18" Type="http://schemas.openxmlformats.org/officeDocument/2006/relationships/image" Target="../media/image157.gif"/><Relationship Id="rId3" Type="http://schemas.openxmlformats.org/officeDocument/2006/relationships/image" Target="../media/image142.png"/><Relationship Id="rId21" Type="http://schemas.openxmlformats.org/officeDocument/2006/relationships/image" Target="../media/image160.png"/><Relationship Id="rId7" Type="http://schemas.openxmlformats.org/officeDocument/2006/relationships/image" Target="../media/image146.png"/><Relationship Id="rId12" Type="http://schemas.openxmlformats.org/officeDocument/2006/relationships/image" Target="../media/image151.png"/><Relationship Id="rId17" Type="http://schemas.openxmlformats.org/officeDocument/2006/relationships/image" Target="../media/image156.jpg"/><Relationship Id="rId2" Type="http://schemas.openxmlformats.org/officeDocument/2006/relationships/image" Target="../media/image141.png"/><Relationship Id="rId16" Type="http://schemas.openxmlformats.org/officeDocument/2006/relationships/image" Target="../media/image155.gif"/><Relationship Id="rId20" Type="http://schemas.openxmlformats.org/officeDocument/2006/relationships/image" Target="../media/image1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5.png"/><Relationship Id="rId11" Type="http://schemas.openxmlformats.org/officeDocument/2006/relationships/image" Target="../media/image150.gif"/><Relationship Id="rId24" Type="http://schemas.openxmlformats.org/officeDocument/2006/relationships/image" Target="../media/image163.jpg"/><Relationship Id="rId5" Type="http://schemas.openxmlformats.org/officeDocument/2006/relationships/image" Target="../media/image144.png"/><Relationship Id="rId15" Type="http://schemas.openxmlformats.org/officeDocument/2006/relationships/image" Target="../media/image154.jpeg"/><Relationship Id="rId23" Type="http://schemas.openxmlformats.org/officeDocument/2006/relationships/image" Target="../media/image162.png"/><Relationship Id="rId10" Type="http://schemas.openxmlformats.org/officeDocument/2006/relationships/image" Target="../media/image149.png"/><Relationship Id="rId19" Type="http://schemas.openxmlformats.org/officeDocument/2006/relationships/image" Target="../media/image158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Relationship Id="rId14" Type="http://schemas.openxmlformats.org/officeDocument/2006/relationships/image" Target="../media/image153.jpeg"/><Relationship Id="rId22" Type="http://schemas.openxmlformats.org/officeDocument/2006/relationships/image" Target="../media/image16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iotivity.org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hyperlink" Target="http://openinterconnect.org/join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Relationship Id="rId9" Type="http://schemas.openxmlformats.org/officeDocument/2006/relationships/image" Target="../media/image17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74.png"/><Relationship Id="rId7" Type="http://schemas.openxmlformats.org/officeDocument/2006/relationships/hyperlink" Target="http://www.google.com/url?sa=i&amp;rct=j&amp;q=&amp;esrc=s&amp;source=images&amp;cd=&amp;cad=rja&amp;uact=8&amp;docid=L0mnxnEmYZOZOM&amp;tbnid=7dsNAAdIc2aV9M:&amp;ved=0CAUQjRw&amp;url=http://www.morrolinux.it/creare-access-point-thomson-technicolor-tg788vn/&amp;ei=in7XU-2cC4yk8AXS7IIw&amp;bvm=bv.71778758,d.dGc&amp;psig=AFQjCNHJCyr9M9fO8081RMknPNMrDdXB0A&amp;ust=1406717900042716" TargetMode="External"/><Relationship Id="rId12" Type="http://schemas.microsoft.com/office/2007/relationships/hdphoto" Target="../media/hdphoto3.wdp"/><Relationship Id="rId2" Type="http://schemas.openxmlformats.org/officeDocument/2006/relationships/hyperlink" Target="http://www.google.com/url?sa=i&amp;rct=j&amp;q=&amp;esrc=s&amp;source=images&amp;cd=&amp;cad=rja&amp;uact=8&amp;docid=aJ0VogEb73WSUM&amp;tbnid=-1EdSDyKWeuCeM:&amp;ved=0CAUQjRw&amp;url=http://www.123rf.co.kr/photo_29578078_%EC%8A%A4%EB%A7%88%ED%8A%B8-%ED%99%88%EA%B3%BC-%EC%8A%A4%EB%A7%88%ED%8A%B8-%ED%95%98%EC%9A%B0%EC%8A%A4-%EC%95%84%EC%9D%B4%EC%BD%98-%ED%99%88-%EC%9E%90%EB%8F%99%ED%99%94-%EC%A0%9C%EC%96%B4-%EC%8B%9C%EC%8A%A4%ED%85%9C-simplus-%EC%8B%9C%EB%A6%AC%EC%A6%88-%EB%9E%98%C3%AC.html&amp;ei=PH3XU6rkOYHo8AXihILAAQ&amp;bvm=bv.71778758,d.dGc&amp;psig=AFQjCNE96wEAwCm3uU0UMLhXx-VKTaLEog&amp;ust=140671761293954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1" Type="http://schemas.openxmlformats.org/officeDocument/2006/relationships/image" Target="../media/image177.png"/><Relationship Id="rId5" Type="http://schemas.openxmlformats.org/officeDocument/2006/relationships/hyperlink" Target="http://www.google.com/url?sa=i&amp;rct=j&amp;q=&amp;esrc=s&amp;source=images&amp;cd=&amp;cad=rja&amp;uact=8&amp;docid=1LzAh3Tlch8TwM&amp;tbnid=LQmd-LOzkk6QDM:&amp;ved=0CAUQjRw&amp;url=http://engineering.vcnc.co.kr/2014/05/hbase-schema-in-between/&amp;ei=JYHXU8GrCoLp8AX7jYLwCg&amp;bvm=bv.71778758,d.dGc&amp;psig=AFQjCNEq-rsGv4GNTRWGLEiAxje8SFgmLQ&amp;ust=1406718584387534" TargetMode="External"/><Relationship Id="rId10" Type="http://schemas.openxmlformats.org/officeDocument/2006/relationships/hyperlink" Target="http://www.google.com/url?sa=i&amp;rct=j&amp;q=&amp;esrc=s&amp;source=images&amp;cd=&amp;cad=rja&amp;uact=8&amp;docid=2So_hLof1wWKtM&amp;tbnid=ociOFqVzKe6iQM:&amp;ved=0CAUQjRw&amp;url=http://pixgood.com/cloud-png.html&amp;ei=DoDXU4q3Fonr8AWMt4LQCw&amp;bvm=bv.71778758,d.dGc&amp;psig=AFQjCNF5qEWaD5LpHgmvL2G239qqMRVgyQ&amp;ust=1406718272788032" TargetMode="External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hyperlink" Target="http://www.google.co.kr/url?sa=i&amp;rct=j&amp;q=&amp;esrc=s&amp;frm=1&amp;source=images&amp;cd=&amp;cad=rja&amp;uact=8&amp;ved=0CAcQjRw&amp;url=http://basiliskus.blogspot.com/2011/11/cambiando-focos-xd-4.html&amp;ei=mHo_VcXIFqT3mQXfjIGIBA&amp;bvm=bv.91665533,d.dGY&amp;psig=AFQjCNE1FwOSb_uAzxkZWnPKC0dEtcxqyQ&amp;ust=1430309860587581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jpeg"/><Relationship Id="rId3" Type="http://schemas.openxmlformats.org/officeDocument/2006/relationships/image" Target="../media/image180.png"/><Relationship Id="rId7" Type="http://schemas.openxmlformats.org/officeDocument/2006/relationships/image" Target="../media/image184.jpeg"/><Relationship Id="rId2" Type="http://schemas.openxmlformats.org/officeDocument/2006/relationships/image" Target="../media/image1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gif"/><Relationship Id="rId5" Type="http://schemas.openxmlformats.org/officeDocument/2006/relationships/image" Target="../media/image182.jpeg"/><Relationship Id="rId4" Type="http://schemas.openxmlformats.org/officeDocument/2006/relationships/image" Target="../media/image18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3" Type="http://schemas.openxmlformats.org/officeDocument/2006/relationships/image" Target="../media/image189.png"/><Relationship Id="rId7" Type="http://schemas.openxmlformats.org/officeDocument/2006/relationships/hyperlink" Target="http://www.google.com/url?sa=i&amp;rct=j&amp;q=&amp;esrc=s&amp;source=images&amp;cd=&amp;cad=rja&amp;uact=8&amp;ved=0CAcQjRw&amp;url=http://imgkid.com/certified-stamp-png.shtml&amp;ei=ouVEVcPBC8K0mAXO4YDIAw&amp;bvm=bv.92291466,d.dGY&amp;psig=AFQjCNEyGDuNX1UMbzltQwNvE_UinuCqig&amp;ust=1430663691152025" TargetMode="External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5" Type="http://schemas.openxmlformats.org/officeDocument/2006/relationships/image" Target="../media/image191.png"/><Relationship Id="rId4" Type="http://schemas.openxmlformats.org/officeDocument/2006/relationships/image" Target="../media/image19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94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9.png"/><Relationship Id="rId3" Type="http://schemas.openxmlformats.org/officeDocument/2006/relationships/image" Target="../media/image2.png"/><Relationship Id="rId21" Type="http://schemas.openxmlformats.org/officeDocument/2006/relationships/image" Target="../media/image2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6.png"/><Relationship Id="rId21" Type="http://schemas.openxmlformats.org/officeDocument/2006/relationships/image" Target="../media/image43.png"/><Relationship Id="rId7" Type="http://schemas.openxmlformats.org/officeDocument/2006/relationships/image" Target="../media/image6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5.e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96.png"/><Relationship Id="rId7" Type="http://schemas.openxmlformats.org/officeDocument/2006/relationships/image" Target="../media/image199.jpe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5" Type="http://schemas.openxmlformats.org/officeDocument/2006/relationships/image" Target="../media/image198.png"/><Relationship Id="rId10" Type="http://schemas.openxmlformats.org/officeDocument/2006/relationships/image" Target="../media/image201.png"/><Relationship Id="rId4" Type="http://schemas.openxmlformats.org/officeDocument/2006/relationships/image" Target="../media/image197.png"/><Relationship Id="rId9" Type="http://schemas.microsoft.com/office/2007/relationships/hdphoto" Target="../media/hdphoto6.wdp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4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7.WMF"/><Relationship Id="rId4" Type="http://schemas.openxmlformats.org/officeDocument/2006/relationships/image" Target="../media/image206.W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3.WMF"/><Relationship Id="rId4" Type="http://schemas.openxmlformats.org/officeDocument/2006/relationships/image" Target="../media/image21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203.png"/><Relationship Id="rId7" Type="http://schemas.openxmlformats.org/officeDocument/2006/relationships/image" Target="../media/image219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.png"/><Relationship Id="rId5" Type="http://schemas.openxmlformats.org/officeDocument/2006/relationships/image" Target="../media/image217.png"/><Relationship Id="rId4" Type="http://schemas.openxmlformats.org/officeDocument/2006/relationships/image" Target="../media/image216.png"/><Relationship Id="rId9" Type="http://schemas.openxmlformats.org/officeDocument/2006/relationships/image" Target="../media/image221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4.jpeg"/><Relationship Id="rId4" Type="http://schemas.openxmlformats.org/officeDocument/2006/relationships/image" Target="../media/image223.jpe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jpeg"/><Relationship Id="rId3" Type="http://schemas.openxmlformats.org/officeDocument/2006/relationships/tags" Target="../tags/tag7.xml"/><Relationship Id="rId7" Type="http://schemas.openxmlformats.org/officeDocument/2006/relationships/image" Target="../media/image226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25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jpeg"/><Relationship Id="rId2" Type="http://schemas.openxmlformats.org/officeDocument/2006/relationships/image" Target="../media/image19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5.jpe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OCF Overview &amp; Introduction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February 2016</a:t>
            </a:r>
          </a:p>
        </p:txBody>
      </p:sp>
    </p:spTree>
    <p:extLst>
      <p:ext uri="{BB962C8B-B14F-4D97-AF65-F5344CB8AC3E}">
        <p14:creationId xmlns:p14="http://schemas.microsoft.com/office/powerpoint/2010/main" val="1830237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Comms Framework - Simple IoT Layers Model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4932-06D5-440B-B9C9-D01D2AC9BA58}" type="datetime1">
              <a:rPr lang="en-US" smtClean="0"/>
              <a:t>3/23/2016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5C656-E050-4F3D-A0DB-0D19E9E8369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b="1" dirty="0"/>
              <a:t>Public Information – Not Subject to OCF NDA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912138" y="3126475"/>
            <a:ext cx="3952597" cy="121466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528" tIns="60767" rIns="121528" bIns="60767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6152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</a:pPr>
            <a:r>
              <a:rPr lang="en-GB" sz="2128" b="1" dirty="0">
                <a:cs typeface="Arial" charset="0"/>
              </a:rPr>
              <a:t>Applications &amp; Services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297103" y="3126475"/>
            <a:ext cx="3952597" cy="121466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528" tIns="60767" rIns="121528" bIns="60767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6152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</a:pPr>
            <a:r>
              <a:rPr lang="en-GB" sz="2128" b="1" dirty="0">
                <a:cs typeface="Arial" charset="0"/>
              </a:rPr>
              <a:t>Data &amp; Control Points</a:t>
            </a:r>
            <a:endParaRPr lang="en-US" sz="2128" b="1" dirty="0">
              <a:cs typeface="Arial" charset="0"/>
            </a:endParaRPr>
          </a:p>
        </p:txBody>
      </p:sp>
      <p:cxnSp>
        <p:nvCxnSpPr>
          <p:cNvPr id="5" name="Straight Connector 4"/>
          <p:cNvCxnSpPr>
            <a:stCxn id="6" idx="3"/>
            <a:endCxn id="15" idx="1"/>
          </p:cNvCxnSpPr>
          <p:nvPr/>
        </p:nvCxnSpPr>
        <p:spPr bwMode="auto">
          <a:xfrm>
            <a:off x="4864735" y="3733807"/>
            <a:ext cx="2432368" cy="0"/>
          </a:xfrm>
          <a:prstGeom prst="line">
            <a:avLst/>
          </a:prstGeom>
          <a:noFill/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03760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OIC Security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595313" y="1143000"/>
            <a:ext cx="10972800" cy="5029200"/>
          </a:xfrm>
        </p:spPr>
        <p:txBody>
          <a:bodyPr/>
          <a:lstStyle/>
          <a:p>
            <a:r>
              <a:rPr lang="en-US" smtClean="0"/>
              <a:t>OIC key management supports end-to-end device protection</a:t>
            </a:r>
          </a:p>
          <a:p>
            <a:r>
              <a:rPr lang="en-US" smtClean="0"/>
              <a:t>Resource layer ACLs allow intended interactions while preventing unintended interactions</a:t>
            </a:r>
          </a:p>
          <a:p>
            <a:r>
              <a:rPr lang="en-US" smtClean="0"/>
              <a:t>Secure device ownership helps prevent attacks when devices are added to the network</a:t>
            </a:r>
            <a:endParaRPr lang="en-US" dirty="0" smtClean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11390126" y="6360569"/>
            <a:ext cx="374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A5C656-E050-4F3D-A0DB-0D19E9E83691}" type="slidenum">
              <a:rPr lang="en-US" sz="1200" smtClean="0">
                <a:solidFill>
                  <a:srgbClr val="1C3339"/>
                </a:solidFill>
              </a:rPr>
              <a:pPr/>
              <a:t>100</a:t>
            </a:fld>
            <a:endParaRPr lang="en-US" sz="1200" dirty="0">
              <a:solidFill>
                <a:srgbClr val="1C3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36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0" y="1096366"/>
            <a:ext cx="5801330" cy="494277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 latinLnBrk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rgbClr val="1C3339"/>
              </a:buClr>
              <a:buFont typeface="Wingdings" pitchFamily="2" charset="2"/>
              <a:buNone/>
            </a:pPr>
            <a:endParaRPr lang="en-US" sz="1100" dirty="0">
              <a:solidFill>
                <a:srgbClr val="1C3339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Cross a Boundary We Must Define the Endpoint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4294967295"/>
          </p:nvPr>
        </p:nvSpPr>
        <p:spPr>
          <a:xfrm>
            <a:off x="6278649" y="1600204"/>
            <a:ext cx="4837026" cy="452596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 OIC </a:t>
            </a:r>
            <a:r>
              <a:rPr lang="en-US" i="1" dirty="0" smtClean="0"/>
              <a:t>device</a:t>
            </a:r>
            <a:r>
              <a:rPr lang="en-US" dirty="0" smtClean="0"/>
              <a:t> is the endpoint</a:t>
            </a:r>
          </a:p>
          <a:p>
            <a:r>
              <a:rPr lang="en-US" dirty="0" smtClean="0"/>
              <a:t>...more specifically it is the OIC resource layer</a:t>
            </a:r>
          </a:p>
          <a:p>
            <a:r>
              <a:rPr lang="en-US" dirty="0" smtClean="0"/>
              <a:t>OIC resources define how device capabilities are exposed to other OIC devices</a:t>
            </a:r>
          </a:p>
          <a:p>
            <a:r>
              <a:rPr lang="en-US" dirty="0" smtClean="0"/>
              <a:t>Resources are accessed securely through a secure channel such as DTLS</a:t>
            </a:r>
          </a:p>
          <a:p>
            <a:pPr lvl="1"/>
            <a:r>
              <a:rPr lang="en-US" dirty="0" smtClean="0"/>
              <a:t>End-to-end message encryption, integrity and replay protection</a:t>
            </a:r>
          </a:p>
          <a:p>
            <a:r>
              <a:rPr lang="en-US" dirty="0" smtClean="0"/>
              <a:t>OIC does not define endpoint hardening techniques</a:t>
            </a:r>
          </a:p>
          <a:p>
            <a:pPr lvl="1"/>
            <a:r>
              <a:rPr lang="en-US" dirty="0" smtClean="0"/>
              <a:t>Resource layer hardening is implied</a:t>
            </a:r>
          </a:p>
        </p:txBody>
      </p:sp>
      <p:sp>
        <p:nvSpPr>
          <p:cNvPr id="38" name="Right Brace 37"/>
          <p:cNvSpPr/>
          <p:nvPr/>
        </p:nvSpPr>
        <p:spPr>
          <a:xfrm>
            <a:off x="5384234" y="3309258"/>
            <a:ext cx="269283" cy="1165655"/>
          </a:xfrm>
          <a:prstGeom prst="rightBrace">
            <a:avLst>
              <a:gd name="adj1" fmla="val 40662"/>
              <a:gd name="adj2" fmla="val 50000"/>
            </a:avLst>
          </a:prstGeom>
          <a:ln>
            <a:solidFill>
              <a:srgbClr val="A7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latinLnBrk="0"/>
            <a:endParaRPr lang="en-US">
              <a:solidFill>
                <a:srgbClr val="1C3339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25120" y="1432365"/>
            <a:ext cx="2428409" cy="364647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latinLnBrk="0"/>
            <a:r>
              <a:rPr lang="en-US" sz="2400" dirty="0">
                <a:solidFill>
                  <a:srgbClr val="1C3339"/>
                </a:solidFill>
                <a:effectLst>
                  <a:outerShdw blurRad="28575" dist="50800" dir="2700000" sx="96000" sy="96000" algn="tl" rotWithShape="0">
                    <a:srgbClr val="FFFFFF">
                      <a:alpha val="43000"/>
                    </a:srgbClr>
                  </a:outerShdw>
                </a:effectLst>
              </a:rPr>
              <a:t>OIC Device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77" y="1879970"/>
            <a:ext cx="5675524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11390126" y="6360569"/>
            <a:ext cx="374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A5C656-E050-4F3D-A0DB-0D19E9E83691}" type="slidenum">
              <a:rPr lang="en-US" sz="1200" smtClean="0">
                <a:solidFill>
                  <a:srgbClr val="1C3339"/>
                </a:solidFill>
              </a:rPr>
              <a:pPr/>
              <a:t>101</a:t>
            </a:fld>
            <a:endParaRPr lang="en-US" sz="1200" dirty="0">
              <a:solidFill>
                <a:srgbClr val="1C3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211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1390296" y="843611"/>
            <a:ext cx="9550163" cy="376871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 latinLnBrk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rgbClr val="1C3339"/>
              </a:buClr>
              <a:buFont typeface="Wingdings" pitchFamily="2" charset="2"/>
              <a:buNone/>
            </a:pPr>
            <a:endParaRPr lang="en-US" sz="1100" dirty="0">
              <a:solidFill>
                <a:srgbClr val="1C3339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9719" y="1346204"/>
            <a:ext cx="2428409" cy="364647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latinLnBrk="0"/>
            <a:r>
              <a:rPr lang="en-US" sz="2800" dirty="0">
                <a:solidFill>
                  <a:srgbClr val="1C3339"/>
                </a:solidFill>
                <a:effectLst>
                  <a:outerShdw blurRad="28575" dist="50800" dir="2700000" sx="96000" sy="96000" algn="tl" rotWithShape="0">
                    <a:srgbClr val="FFFFFF">
                      <a:alpha val="43000"/>
                    </a:srgbClr>
                  </a:outerShdw>
                </a:effectLst>
              </a:rPr>
              <a:t>OIC Device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Secure Resource Manager (SRM)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594518" y="4800324"/>
            <a:ext cx="7315199" cy="137187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1C3339"/>
                </a:solidFill>
              </a:rPr>
              <a:t>SRM Duties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1C3339"/>
                </a:solidFill>
              </a:rPr>
              <a:t>Manage secure endpoint resources (</a:t>
            </a:r>
            <a:r>
              <a:rPr lang="en-US" dirty="0" err="1">
                <a:solidFill>
                  <a:srgbClr val="1C3339"/>
                </a:solidFill>
              </a:rPr>
              <a:t>Creds</a:t>
            </a:r>
            <a:r>
              <a:rPr lang="en-US" dirty="0">
                <a:solidFill>
                  <a:srgbClr val="1C3339"/>
                </a:solidFill>
              </a:rPr>
              <a:t>, ACLs, Device ID, </a:t>
            </a:r>
            <a:r>
              <a:rPr lang="en-US" dirty="0" err="1">
                <a:solidFill>
                  <a:srgbClr val="1C3339"/>
                </a:solidFill>
              </a:rPr>
              <a:t>Config</a:t>
            </a:r>
            <a:r>
              <a:rPr lang="en-US" dirty="0">
                <a:solidFill>
                  <a:srgbClr val="1C3339"/>
                </a:solidFill>
              </a:rPr>
              <a:t> status)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1C3339"/>
                </a:solidFill>
              </a:rPr>
              <a:t>Enforce resource access and endpoint </a:t>
            </a:r>
            <a:r>
              <a:rPr lang="en-US" dirty="0" smtClean="0">
                <a:solidFill>
                  <a:srgbClr val="1C3339"/>
                </a:solidFill>
              </a:rPr>
              <a:t>protection</a:t>
            </a:r>
            <a:endParaRPr lang="en-US" dirty="0">
              <a:solidFill>
                <a:srgbClr val="1C333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56" y="2869219"/>
            <a:ext cx="7370388" cy="12280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 latinLnBrk="0"/>
            <a:r>
              <a:rPr lang="en-US" sz="1600" b="1" dirty="0">
                <a:solidFill>
                  <a:srgbClr val="1C3339"/>
                </a:solidFill>
              </a:rPr>
              <a:t>Secure Resource Manager (SRM) Layer</a:t>
            </a:r>
          </a:p>
        </p:txBody>
      </p:sp>
      <p:sp>
        <p:nvSpPr>
          <p:cNvPr id="4" name="Rectangle 3"/>
          <p:cNvSpPr/>
          <p:nvPr/>
        </p:nvSpPr>
        <p:spPr>
          <a:xfrm>
            <a:off x="6513847" y="3281305"/>
            <a:ext cx="2177614" cy="5823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1600" dirty="0">
                <a:solidFill>
                  <a:srgbClr val="1C3339"/>
                </a:solidFill>
              </a:rPr>
              <a:t>Persistent Storage Interface (PSI)</a:t>
            </a:r>
          </a:p>
        </p:txBody>
      </p:sp>
      <p:sp>
        <p:nvSpPr>
          <p:cNvPr id="5" name="Rectangle 4"/>
          <p:cNvSpPr/>
          <p:nvPr/>
        </p:nvSpPr>
        <p:spPr>
          <a:xfrm>
            <a:off x="4162033" y="3289074"/>
            <a:ext cx="2177614" cy="5823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1600" dirty="0">
                <a:solidFill>
                  <a:srgbClr val="1C3339"/>
                </a:solidFill>
              </a:rPr>
              <a:t>Policy Engine (PE)</a:t>
            </a:r>
          </a:p>
        </p:txBody>
      </p:sp>
      <p:sp>
        <p:nvSpPr>
          <p:cNvPr id="6" name="Rectangle 5"/>
          <p:cNvSpPr/>
          <p:nvPr/>
        </p:nvSpPr>
        <p:spPr>
          <a:xfrm>
            <a:off x="1782304" y="3289074"/>
            <a:ext cx="2177614" cy="5823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1600" dirty="0">
                <a:solidFill>
                  <a:srgbClr val="1C3339"/>
                </a:solidFill>
              </a:rPr>
              <a:t>Resource Manager (RM)</a:t>
            </a:r>
          </a:p>
        </p:txBody>
      </p:sp>
      <p:sp>
        <p:nvSpPr>
          <p:cNvPr id="7" name="Can 6"/>
          <p:cNvSpPr/>
          <p:nvPr/>
        </p:nvSpPr>
        <p:spPr>
          <a:xfrm>
            <a:off x="9319620" y="2869219"/>
            <a:ext cx="1620839" cy="1228064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1600" dirty="0">
                <a:solidFill>
                  <a:srgbClr val="1C3339"/>
                </a:solidFill>
              </a:rPr>
              <a:t>Secure Virtual Resource database</a:t>
            </a:r>
          </a:p>
        </p:txBody>
      </p:sp>
      <p:cxnSp>
        <p:nvCxnSpPr>
          <p:cNvPr id="9" name="Straight Connector 8"/>
          <p:cNvCxnSpPr>
            <a:stCxn id="3" idx="3"/>
            <a:endCxn id="7" idx="2"/>
          </p:cNvCxnSpPr>
          <p:nvPr/>
        </p:nvCxnSpPr>
        <p:spPr>
          <a:xfrm>
            <a:off x="8970644" y="3483251"/>
            <a:ext cx="3489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600256" y="4176216"/>
            <a:ext cx="7370388" cy="43539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1600" b="1" dirty="0">
                <a:solidFill>
                  <a:srgbClr val="1C3339"/>
                </a:solidFill>
              </a:rPr>
              <a:t>Connectivity Abstraction (CA) layer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00256" y="2344819"/>
            <a:ext cx="7370388" cy="43539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1600" b="1" dirty="0">
                <a:solidFill>
                  <a:srgbClr val="1C3339"/>
                </a:solidFill>
              </a:rPr>
              <a:t>Resource Introspection (RI) layer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00256" y="1842835"/>
            <a:ext cx="7370388" cy="4353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1600" b="1" dirty="0">
                <a:solidFill>
                  <a:srgbClr val="1C3339"/>
                </a:solidFill>
              </a:rPr>
              <a:t>OIC Application</a:t>
            </a:r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11390126" y="6360569"/>
            <a:ext cx="374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A5C656-E050-4F3D-A0DB-0D19E9E83691}" type="slidenum">
              <a:rPr lang="en-US" sz="1200" smtClean="0">
                <a:solidFill>
                  <a:srgbClr val="1C3339"/>
                </a:solidFill>
              </a:rPr>
              <a:pPr/>
              <a:t>102</a:t>
            </a:fld>
            <a:endParaRPr lang="en-US" sz="1200" dirty="0">
              <a:solidFill>
                <a:srgbClr val="1C3339"/>
              </a:solidFill>
            </a:endParaRPr>
          </a:p>
        </p:txBody>
      </p:sp>
      <p:sp>
        <p:nvSpPr>
          <p:cNvPr id="20" name="Text Placeholder 18"/>
          <p:cNvSpPr txBox="1">
            <a:spLocks/>
          </p:cNvSpPr>
          <p:nvPr/>
        </p:nvSpPr>
        <p:spPr>
          <a:xfrm>
            <a:off x="7604919" y="4800325"/>
            <a:ext cx="3657601" cy="1516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68275" indent="-168275" algn="l" defTabSz="914400" rtl="0" eaLnBrk="1" latinLnBrk="0" hangingPunct="1">
              <a:spcBef>
                <a:spcPct val="20000"/>
              </a:spcBef>
              <a:buClr>
                <a:srgbClr val="50A83E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1pPr>
            <a:lvl2pPr marL="455613" indent="-2222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2pPr>
            <a:lvl3pPr marL="742950" indent="-168275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3pPr>
            <a:lvl4pPr marL="911225" indent="-1682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4pPr>
            <a:lvl5pPr marL="911225" indent="-1682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 smtClean="0">
              <a:solidFill>
                <a:srgbClr val="1C3339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1C3339"/>
                </a:solidFill>
              </a:rPr>
              <a:t>Device ownership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1C3339"/>
                </a:solidFill>
              </a:rPr>
              <a:t>Security provisioning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1C3339"/>
                </a:solidFill>
              </a:rPr>
              <a:t>SVRD storage protection</a:t>
            </a:r>
            <a:endParaRPr lang="en-US" dirty="0">
              <a:solidFill>
                <a:srgbClr val="1C3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24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Ownership Transfer and Bootstrapping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A236-4A6F-47A7-87E3-DA6602E5C841}" type="datetime1">
              <a:rPr lang="en-US" smtClean="0"/>
              <a:pPr/>
              <a:t>3/23/2016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194925" y="6477000"/>
            <a:ext cx="1371600" cy="304800"/>
          </a:xfrm>
        </p:spPr>
        <p:txBody>
          <a:bodyPr/>
          <a:lstStyle/>
          <a:p>
            <a:fld id="{17A5C656-E050-4F3D-A0DB-0D19E9E83691}" type="slidenum">
              <a:rPr lang="en-US" smtClean="0"/>
              <a:pPr/>
              <a:t>103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hangingPunct="0"/>
            <a:r>
              <a:rPr lang="en-US" dirty="0">
                <a:solidFill>
                  <a:srgbClr val="1C3339"/>
                </a:solidFill>
              </a:rPr>
              <a:t>Devices typically ship from a manufacturer in an “un-owned” state</a:t>
            </a:r>
          </a:p>
          <a:p>
            <a:pPr hangingPunct="0"/>
            <a:r>
              <a:rPr lang="en-US" dirty="0">
                <a:solidFill>
                  <a:srgbClr val="1C3339"/>
                </a:solidFill>
              </a:rPr>
              <a:t>The user does some magic to affect taking ownership of the device, using an Onboarding Tool (OBT)</a:t>
            </a:r>
          </a:p>
          <a:p>
            <a:pPr lvl="1" hangingPunct="0"/>
            <a:r>
              <a:rPr lang="en-US" dirty="0">
                <a:solidFill>
                  <a:srgbClr val="1C3339"/>
                </a:solidFill>
              </a:rPr>
              <a:t>Take over responsibility of the device and relieve manufacturer of any liability due any actions the device may take under user’s ownership</a:t>
            </a:r>
          </a:p>
          <a:p>
            <a:pPr hangingPunct="0"/>
            <a:r>
              <a:rPr lang="en-US" dirty="0">
                <a:solidFill>
                  <a:srgbClr val="1C3339"/>
                </a:solidFill>
              </a:rPr>
              <a:t>Ownership transfer creates a relationship between an OIC device and an OBT.</a:t>
            </a:r>
          </a:p>
          <a:p>
            <a:pPr lvl="1" hangingPunct="0"/>
            <a:r>
              <a:rPr lang="en-US" dirty="0">
                <a:solidFill>
                  <a:srgbClr val="1C3339"/>
                </a:solidFill>
              </a:rPr>
              <a:t>The relationship is defined through establishment of an Ownership Credential and a set of ownership-complete states</a:t>
            </a:r>
          </a:p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021305" y="3276600"/>
          <a:ext cx="1018063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9333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Ownership Transfer and Bootstrapping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A236-4A6F-47A7-87E3-DA6602E5C841}" type="datetime1">
              <a:rPr lang="en-US" smtClean="0"/>
              <a:pPr/>
              <a:t>3/23/2016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194925" y="6477000"/>
            <a:ext cx="1371600" cy="304800"/>
          </a:xfrm>
        </p:spPr>
        <p:txBody>
          <a:bodyPr/>
          <a:lstStyle/>
          <a:p>
            <a:fld id="{17A5C656-E050-4F3D-A0DB-0D19E9E83691}" type="slidenum">
              <a:rPr lang="en-US" smtClean="0"/>
              <a:pPr/>
              <a:t>104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595313" y="1143000"/>
            <a:ext cx="109728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smtClean="0"/>
              <a:t>Security</a:t>
            </a:r>
            <a:r>
              <a:rPr lang="ko-KR" altLang="en-US" smtClean="0"/>
              <a:t> </a:t>
            </a:r>
            <a:r>
              <a:rPr lang="en-US" altLang="ko-KR" smtClean="0"/>
              <a:t>Spec </a:t>
            </a:r>
            <a:r>
              <a:rPr lang="en-US" smtClean="0"/>
              <a:t>Defines Several Ownership Transfer Methods (OTM):</a:t>
            </a:r>
          </a:p>
          <a:p>
            <a:pPr lvl="1"/>
            <a:r>
              <a:rPr lang="en-US" smtClean="0"/>
              <a:t>Just-Works, DECAP, Random-PIN, Manufacturer Certificates</a:t>
            </a:r>
          </a:p>
          <a:p>
            <a:pPr lvl="1"/>
            <a:r>
              <a:rPr lang="en-US" smtClean="0"/>
              <a:t>Also allows Vendor Specific Method</a:t>
            </a:r>
          </a:p>
          <a:p>
            <a:r>
              <a:rPr lang="en-US" smtClean="0"/>
              <a:t>All OTMs are optional for an OIC device to implement, but it is mandatory to support at least one among </a:t>
            </a:r>
            <a:r>
              <a:rPr lang="en-US" altLang="ko-KR" smtClean="0"/>
              <a:t>Just-Works, DECAP, Random-PIN or Manufacturer Certificates</a:t>
            </a:r>
            <a:r>
              <a:rPr lang="en-US" smtClean="0"/>
              <a:t>. </a:t>
            </a:r>
          </a:p>
          <a:p>
            <a:pPr lvl="1"/>
            <a:r>
              <a:rPr lang="en-US" smtClean="0"/>
              <a:t>(We will need to be able to test all for certification ultimately)</a:t>
            </a:r>
          </a:p>
          <a:p>
            <a:pPr lvl="1"/>
            <a:r>
              <a:rPr lang="en-US" smtClean="0"/>
              <a:t>Might change in the future spec </a:t>
            </a:r>
          </a:p>
          <a:p>
            <a:r>
              <a:rPr lang="en-US" smtClean="0"/>
              <a:t>OTMs differ in:</a:t>
            </a:r>
          </a:p>
          <a:p>
            <a:pPr lvl="1"/>
            <a:r>
              <a:rPr lang="en-US" smtClean="0"/>
              <a:t>How a device establishes trust</a:t>
            </a:r>
          </a:p>
          <a:p>
            <a:pPr lvl="1"/>
            <a:r>
              <a:rPr lang="en-US" smtClean="0"/>
              <a:t>How the physical owner’s “intent” is proved</a:t>
            </a:r>
          </a:p>
          <a:p>
            <a:pPr lvl="1"/>
            <a:r>
              <a:rPr lang="en-US" smtClean="0"/>
              <a:t>What cipher suites are used</a:t>
            </a:r>
          </a:p>
          <a:p>
            <a:r>
              <a:rPr lang="en-US" smtClean="0"/>
              <a:t>OTMs should bring the device to a well defined state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4886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Secured vs. Un-secured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A236-4A6F-47A7-87E3-DA6602E5C841}" type="datetime1">
              <a:rPr lang="en-US" smtClean="0"/>
              <a:pPr/>
              <a:t>3/23/2016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194925" y="6477000"/>
            <a:ext cx="1371600" cy="304800"/>
          </a:xfrm>
        </p:spPr>
        <p:txBody>
          <a:bodyPr/>
          <a:lstStyle/>
          <a:p>
            <a:fld id="{17A5C656-E050-4F3D-A0DB-0D19E9E83691}" type="slidenum">
              <a:rPr lang="en-US" smtClean="0"/>
              <a:pPr/>
              <a:t>105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595313" y="1143000"/>
            <a:ext cx="10972800" cy="5029200"/>
          </a:xfrm>
        </p:spPr>
        <p:txBody>
          <a:bodyPr/>
          <a:lstStyle/>
          <a:p>
            <a:r>
              <a:rPr lang="en-US" smtClean="0"/>
              <a:t>OIC Servers support a secured and un-secured interface.</a:t>
            </a:r>
          </a:p>
          <a:p>
            <a:r>
              <a:rPr lang="en-US" smtClean="0"/>
              <a:t>Generally speaking, the un-secured interface is for discovery only. All other services should be visible on the secured interface only.</a:t>
            </a:r>
          </a:p>
          <a:p>
            <a:pPr lvl="1"/>
            <a:r>
              <a:rPr lang="en-US" smtClean="0"/>
              <a:t>The un-secured interface has no message protection and no access control enforcement</a:t>
            </a:r>
          </a:p>
          <a:p>
            <a:pPr lvl="1"/>
            <a:r>
              <a:rPr lang="en-US" smtClean="0"/>
              <a:t>Publicly visible unique IDs (device, platform, etc.) may present a privacy problem</a:t>
            </a:r>
          </a:p>
          <a:p>
            <a:r>
              <a:rPr lang="en-US" smtClean="0"/>
              <a:t>Discoverable resources are resources that can be delivered as part of a discovery request (secured interface or not)</a:t>
            </a:r>
          </a:p>
          <a:p>
            <a:pPr lvl="1"/>
            <a:r>
              <a:rPr lang="en-US" smtClean="0"/>
              <a:t>At the time of creating, a resource is defined as “discoverable” or not.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172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Message Integrity and Confidentiality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A236-4A6F-47A7-87E3-DA6602E5C841}" type="datetime1">
              <a:rPr lang="en-US" smtClean="0"/>
              <a:pPr/>
              <a:t>3/23/2016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194925" y="6477000"/>
            <a:ext cx="1371600" cy="304800"/>
          </a:xfrm>
        </p:spPr>
        <p:txBody>
          <a:bodyPr/>
          <a:lstStyle/>
          <a:p>
            <a:fld id="{17A5C656-E050-4F3D-A0DB-0D19E9E83691}" type="slidenum">
              <a:rPr lang="en-US" smtClean="0"/>
              <a:pPr/>
              <a:t>106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595313" y="1143000"/>
            <a:ext cx="10972800" cy="5029200"/>
          </a:xfrm>
        </p:spPr>
        <p:txBody>
          <a:bodyPr/>
          <a:lstStyle/>
          <a:p>
            <a:r>
              <a:rPr lang="en-US" smtClean="0"/>
              <a:t>DTLS only for now.</a:t>
            </a:r>
          </a:p>
          <a:p>
            <a:r>
              <a:rPr lang="en-US" smtClean="0"/>
              <a:t>The devices communicating need to have useable credentials to talk to each other. If they are missing, the devices could contact the CMS to get them.</a:t>
            </a:r>
          </a:p>
          <a:p>
            <a:r>
              <a:rPr lang="en-US" smtClean="0"/>
              <a:t>All secured communication is encrypted and signed.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99748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Access Control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A236-4A6F-47A7-87E3-DA6602E5C841}" type="datetime1">
              <a:rPr lang="en-US" smtClean="0"/>
              <a:pPr/>
              <a:t>3/23/2016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194925" y="6477000"/>
            <a:ext cx="1371600" cy="304800"/>
          </a:xfrm>
        </p:spPr>
        <p:txBody>
          <a:bodyPr/>
          <a:lstStyle/>
          <a:p>
            <a:fld id="{17A5C656-E050-4F3D-A0DB-0D19E9E83691}" type="slidenum">
              <a:rPr lang="en-US" smtClean="0"/>
              <a:pPr/>
              <a:t>107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595313" y="1143000"/>
            <a:ext cx="10972800" cy="5029200"/>
          </a:xfrm>
        </p:spPr>
        <p:txBody>
          <a:bodyPr/>
          <a:lstStyle/>
          <a:p>
            <a:r>
              <a:rPr lang="en-US" dirty="0" smtClean="0"/>
              <a:t>Resources on the secured interface (that should be almost everything) are </a:t>
            </a:r>
            <a:r>
              <a:rPr lang="en-US" b="1" dirty="0" smtClean="0"/>
              <a:t>only</a:t>
            </a:r>
            <a:r>
              <a:rPr lang="en-US" dirty="0" smtClean="0"/>
              <a:t> accessible if there is a proper entry in the Access Control List</a:t>
            </a:r>
          </a:p>
          <a:p>
            <a:pPr lvl="1"/>
            <a:r>
              <a:rPr lang="en-US" dirty="0" smtClean="0"/>
              <a:t>No ACL, No Service</a:t>
            </a:r>
          </a:p>
          <a:p>
            <a:r>
              <a:rPr lang="en-US" dirty="0" smtClean="0"/>
              <a:t>An ACL says “X can do Y on resource Z”</a:t>
            </a:r>
          </a:p>
          <a:p>
            <a:pPr lvl="1"/>
            <a:r>
              <a:rPr lang="en-US" dirty="0" smtClean="0"/>
              <a:t>X can be a </a:t>
            </a:r>
            <a:r>
              <a:rPr lang="en-US" dirty="0" err="1" smtClean="0"/>
              <a:t>deviceID</a:t>
            </a:r>
            <a:r>
              <a:rPr lang="en-US" dirty="0" smtClean="0"/>
              <a:t>, a role, or a group (in the future)</a:t>
            </a:r>
          </a:p>
          <a:p>
            <a:pPr lvl="1"/>
            <a:r>
              <a:rPr lang="en-US" dirty="0" smtClean="0"/>
              <a:t>Y can be any combination of CRUDN</a:t>
            </a:r>
          </a:p>
          <a:p>
            <a:r>
              <a:rPr lang="en-US" dirty="0" smtClean="0"/>
              <a:t>If no ACL is present, and the device has an AMS configured, it can ask the AMS what authorization X has on Z.</a:t>
            </a:r>
          </a:p>
        </p:txBody>
      </p:sp>
    </p:spTree>
    <p:extLst>
      <p:ext uri="{BB962C8B-B14F-4D97-AF65-F5344CB8AC3E}">
        <p14:creationId xmlns:p14="http://schemas.microsoft.com/office/powerpoint/2010/main" val="3998449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Access Control :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A236-4A6F-47A7-87E3-DA6602E5C841}" type="datetime1">
              <a:rPr lang="en-US" smtClean="0"/>
              <a:pPr/>
              <a:t>3/23/2016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5C656-E050-4F3D-A0DB-0D19E9E83691}" type="slidenum">
              <a:rPr lang="en-US" smtClean="0"/>
              <a:pPr/>
              <a:t>108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746919" y="1600200"/>
          <a:ext cx="4851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75171" y="2147415"/>
            <a:ext cx="4352628" cy="258532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atinLnBrk="0"/>
            <a:r>
              <a:rPr lang="en-GB" dirty="0">
                <a:solidFill>
                  <a:srgbClr val="1C3339"/>
                </a:solidFill>
              </a:rPr>
              <a:t>{</a:t>
            </a:r>
            <a:endParaRPr lang="en-US" dirty="0">
              <a:solidFill>
                <a:srgbClr val="1C3339"/>
              </a:solidFill>
            </a:endParaRPr>
          </a:p>
          <a:p>
            <a:pPr latinLnBrk="0"/>
            <a:r>
              <a:rPr lang="en-GB" dirty="0">
                <a:solidFill>
                  <a:srgbClr val="1C3339"/>
                </a:solidFill>
              </a:rPr>
              <a:t>    "Subject": ”switch1",</a:t>
            </a:r>
            <a:endParaRPr lang="en-US" dirty="0">
              <a:solidFill>
                <a:srgbClr val="1C3339"/>
              </a:solidFill>
            </a:endParaRPr>
          </a:p>
          <a:p>
            <a:pPr latinLnBrk="0"/>
            <a:r>
              <a:rPr lang="en-GB" dirty="0">
                <a:solidFill>
                  <a:srgbClr val="1C3339"/>
                </a:solidFill>
              </a:rPr>
              <a:t>    "Resource": "/light",</a:t>
            </a:r>
            <a:endParaRPr lang="en-US" dirty="0">
              <a:solidFill>
                <a:srgbClr val="1C3339"/>
              </a:solidFill>
            </a:endParaRPr>
          </a:p>
          <a:p>
            <a:pPr latinLnBrk="0"/>
            <a:r>
              <a:rPr lang="en-GB" dirty="0">
                <a:solidFill>
                  <a:srgbClr val="1C3339"/>
                </a:solidFill>
              </a:rPr>
              <a:t>    "Permission": "00000100", &lt;update&gt;</a:t>
            </a:r>
            <a:endParaRPr lang="en-US" dirty="0">
              <a:solidFill>
                <a:srgbClr val="1C3339"/>
              </a:solidFill>
            </a:endParaRPr>
          </a:p>
          <a:p>
            <a:pPr latinLnBrk="0"/>
            <a:r>
              <a:rPr lang="en-GB" dirty="0">
                <a:solidFill>
                  <a:srgbClr val="1C3339"/>
                </a:solidFill>
              </a:rPr>
              <a:t>    "Period": " ",</a:t>
            </a:r>
            <a:endParaRPr lang="en-US" dirty="0">
              <a:solidFill>
                <a:srgbClr val="1C3339"/>
              </a:solidFill>
            </a:endParaRPr>
          </a:p>
          <a:p>
            <a:pPr latinLnBrk="0"/>
            <a:r>
              <a:rPr lang="en-GB" dirty="0">
                <a:solidFill>
                  <a:srgbClr val="1C3339"/>
                </a:solidFill>
              </a:rPr>
              <a:t>    "Recurrence": " ",</a:t>
            </a:r>
            <a:endParaRPr lang="en-US" dirty="0">
              <a:solidFill>
                <a:srgbClr val="1C3339"/>
              </a:solidFill>
            </a:endParaRPr>
          </a:p>
          <a:p>
            <a:pPr latinLnBrk="0"/>
            <a:r>
              <a:rPr lang="en-GB" dirty="0">
                <a:solidFill>
                  <a:srgbClr val="1C3339"/>
                </a:solidFill>
              </a:rPr>
              <a:t>    "</a:t>
            </a:r>
            <a:r>
              <a:rPr lang="en-GB" dirty="0" err="1">
                <a:solidFill>
                  <a:srgbClr val="1C3339"/>
                </a:solidFill>
              </a:rPr>
              <a:t>Rowner</a:t>
            </a:r>
            <a:r>
              <a:rPr lang="en-GB" dirty="0">
                <a:solidFill>
                  <a:srgbClr val="1C3339"/>
                </a:solidFill>
              </a:rPr>
              <a:t>": "</a:t>
            </a:r>
            <a:r>
              <a:rPr lang="en-GB" dirty="0" err="1">
                <a:solidFill>
                  <a:srgbClr val="1C3339"/>
                </a:solidFill>
              </a:rPr>
              <a:t>oic.sec.ams</a:t>
            </a:r>
            <a:r>
              <a:rPr lang="en-GB" dirty="0">
                <a:solidFill>
                  <a:srgbClr val="1C3339"/>
                </a:solidFill>
              </a:rPr>
              <a:t>"</a:t>
            </a:r>
            <a:endParaRPr lang="en-US" dirty="0">
              <a:solidFill>
                <a:srgbClr val="1C3339"/>
              </a:solidFill>
            </a:endParaRPr>
          </a:p>
          <a:p>
            <a:pPr latinLnBrk="0"/>
            <a:r>
              <a:rPr lang="en-GB" dirty="0">
                <a:solidFill>
                  <a:srgbClr val="1C3339"/>
                </a:solidFill>
              </a:rPr>
              <a:t>}</a:t>
            </a:r>
            <a:endParaRPr lang="en-US" dirty="0">
              <a:solidFill>
                <a:srgbClr val="1C3339"/>
              </a:solidFill>
            </a:endParaRPr>
          </a:p>
          <a:p>
            <a:pPr latinLnBrk="0"/>
            <a:endParaRPr lang="en-US" dirty="0">
              <a:solidFill>
                <a:srgbClr val="1C3339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961179" y="3290521"/>
            <a:ext cx="792088" cy="29910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774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383589" y="1354868"/>
            <a:ext cx="9495245" cy="37847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 latinLnBrk="0"/>
            <a:r>
              <a:rPr lang="en-US" sz="1600" dirty="0">
                <a:solidFill>
                  <a:srgbClr val="1C3339"/>
                </a:solidFill>
                <a:cs typeface="Clear Sans"/>
              </a:rPr>
              <a:t>OIC Server </a:t>
            </a:r>
            <a:r>
              <a:rPr lang="en-US" sz="1200" dirty="0">
                <a:solidFill>
                  <a:srgbClr val="1C3339"/>
                </a:solidFill>
                <a:cs typeface="Clear Sans"/>
              </a:rPr>
              <a:t>Device3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Access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34528" y="5194133"/>
            <a:ext cx="10662904" cy="159855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Access is blocked if no ACL match is found</a:t>
            </a:r>
          </a:p>
          <a:p>
            <a:r>
              <a:rPr lang="en-US" dirty="0" smtClean="0"/>
              <a:t>Device1 request to get /</a:t>
            </a:r>
            <a:r>
              <a:rPr lang="en-US" dirty="0" err="1" smtClean="0"/>
              <a:t>oic</a:t>
            </a:r>
            <a:r>
              <a:rPr lang="en-US" dirty="0" smtClean="0"/>
              <a:t>/d is </a:t>
            </a:r>
            <a:r>
              <a:rPr lang="en-US" b="1" dirty="0" smtClean="0"/>
              <a:t>accepted</a:t>
            </a:r>
            <a:r>
              <a:rPr lang="en-US" dirty="0" smtClean="0"/>
              <a:t> due to ACL Read permission</a:t>
            </a:r>
          </a:p>
          <a:p>
            <a:r>
              <a:rPr lang="en-US" dirty="0" smtClean="0"/>
              <a:t>Device2 request to update /</a:t>
            </a:r>
            <a:r>
              <a:rPr lang="en-US" dirty="0" err="1" smtClean="0"/>
              <a:t>oic</a:t>
            </a:r>
            <a:r>
              <a:rPr lang="en-US" dirty="0" smtClean="0"/>
              <a:t>/light/1 is </a:t>
            </a:r>
            <a:r>
              <a:rPr lang="en-US" b="1" dirty="0" smtClean="0"/>
              <a:t>denied</a:t>
            </a:r>
            <a:r>
              <a:rPr lang="en-US" dirty="0" smtClean="0"/>
              <a:t> due to time-of-day policy</a:t>
            </a:r>
          </a:p>
          <a:p>
            <a:r>
              <a:rPr lang="en-US" dirty="0" smtClean="0"/>
              <a:t>An intermediary (Device4) may also enforce ACLs</a:t>
            </a:r>
          </a:p>
        </p:txBody>
      </p:sp>
      <p:sp>
        <p:nvSpPr>
          <p:cNvPr id="5" name="Rectangle 4"/>
          <p:cNvSpPr/>
          <p:nvPr/>
        </p:nvSpPr>
        <p:spPr>
          <a:xfrm>
            <a:off x="7867717" y="1808454"/>
            <a:ext cx="1904211" cy="142967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 latinLnBrk="0"/>
            <a:r>
              <a:rPr lang="en-US" sz="1500" dirty="0">
                <a:solidFill>
                  <a:srgbClr val="1C3339"/>
                </a:solidFill>
                <a:cs typeface="Clear Sans"/>
              </a:rPr>
              <a:t>/</a:t>
            </a:r>
            <a:r>
              <a:rPr lang="en-US" sz="1500" dirty="0" err="1">
                <a:solidFill>
                  <a:srgbClr val="1C3339"/>
                </a:solidFill>
                <a:cs typeface="Clear Sans"/>
              </a:rPr>
              <a:t>oic</a:t>
            </a:r>
            <a:r>
              <a:rPr lang="en-US" sz="1500" dirty="0">
                <a:solidFill>
                  <a:srgbClr val="1C3339"/>
                </a:solidFill>
                <a:cs typeface="Clear Sans"/>
              </a:rPr>
              <a:t>/d</a:t>
            </a:r>
          </a:p>
        </p:txBody>
      </p:sp>
      <p:sp>
        <p:nvSpPr>
          <p:cNvPr id="7" name="Rectangle 6"/>
          <p:cNvSpPr/>
          <p:nvPr/>
        </p:nvSpPr>
        <p:spPr>
          <a:xfrm>
            <a:off x="8080660" y="2471751"/>
            <a:ext cx="1409866" cy="26274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1300" dirty="0">
                <a:solidFill>
                  <a:srgbClr val="1C3339"/>
                </a:solidFill>
                <a:cs typeface="Clear Sans"/>
              </a:rPr>
              <a:t>Model</a:t>
            </a:r>
          </a:p>
        </p:txBody>
      </p:sp>
      <p:sp>
        <p:nvSpPr>
          <p:cNvPr id="8" name="Rectangle 7"/>
          <p:cNvSpPr/>
          <p:nvPr/>
        </p:nvSpPr>
        <p:spPr>
          <a:xfrm>
            <a:off x="8080660" y="2734499"/>
            <a:ext cx="1409866" cy="26274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1300" dirty="0" err="1">
                <a:solidFill>
                  <a:srgbClr val="1C3339"/>
                </a:solidFill>
                <a:cs typeface="Clear Sans"/>
              </a:rPr>
              <a:t>Mfg</a:t>
            </a:r>
            <a:r>
              <a:rPr lang="en-US" sz="1300" dirty="0">
                <a:solidFill>
                  <a:srgbClr val="1C3339"/>
                </a:solidFill>
                <a:cs typeface="Clear Sans"/>
              </a:rPr>
              <a:t> Date</a:t>
            </a:r>
          </a:p>
        </p:txBody>
      </p:sp>
      <p:cxnSp>
        <p:nvCxnSpPr>
          <p:cNvPr id="14" name="Straight Arrow Connector 13"/>
          <p:cNvCxnSpPr>
            <a:stCxn id="9" idx="3"/>
            <a:endCxn id="5" idx="1"/>
          </p:cNvCxnSpPr>
          <p:nvPr/>
        </p:nvCxnSpPr>
        <p:spPr>
          <a:xfrm>
            <a:off x="5247557" y="2250472"/>
            <a:ext cx="2620162" cy="27282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89722" y="1354867"/>
            <a:ext cx="1918231" cy="18142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latinLnBrk="0"/>
            <a:r>
              <a:rPr lang="en-US" sz="1600" b="1" dirty="0">
                <a:solidFill>
                  <a:srgbClr val="1C3339"/>
                </a:solidFill>
                <a:cs typeface="Clear Sans"/>
              </a:rPr>
              <a:t>OIC Client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2984" y="2122854"/>
            <a:ext cx="1684320" cy="26274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1300" dirty="0">
                <a:solidFill>
                  <a:srgbClr val="1C3339"/>
                </a:solidFill>
                <a:cs typeface="Clear Sans"/>
              </a:rPr>
              <a:t>GET /</a:t>
            </a:r>
            <a:r>
              <a:rPr lang="en-US" sz="1300" dirty="0" err="1">
                <a:solidFill>
                  <a:srgbClr val="1C3339"/>
                </a:solidFill>
                <a:cs typeface="Clear Sans"/>
              </a:rPr>
              <a:t>oic</a:t>
            </a:r>
            <a:r>
              <a:rPr lang="en-US" sz="1300" dirty="0">
                <a:solidFill>
                  <a:srgbClr val="1C3339"/>
                </a:solidFill>
                <a:cs typeface="Clear Sans"/>
              </a:rPr>
              <a:t>/d</a:t>
            </a:r>
          </a:p>
        </p:txBody>
      </p:sp>
      <p:cxnSp>
        <p:nvCxnSpPr>
          <p:cNvPr id="19" name="Straight Arrow Connector 18"/>
          <p:cNvCxnSpPr>
            <a:stCxn id="18" idx="3"/>
          </p:cNvCxnSpPr>
          <p:nvPr/>
        </p:nvCxnSpPr>
        <p:spPr>
          <a:xfrm flipV="1">
            <a:off x="2087304" y="2250472"/>
            <a:ext cx="1548819" cy="3756"/>
          </a:xfrm>
          <a:prstGeom prst="straightConnector1">
            <a:avLst/>
          </a:prstGeom>
          <a:ln w="28575" cmpd="sng">
            <a:solidFill>
              <a:srgbClr val="4C7EBE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97171" y="1584094"/>
            <a:ext cx="7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en-US" sz="1200" dirty="0">
                <a:solidFill>
                  <a:srgbClr val="1C3339"/>
                </a:solidFill>
              </a:rPr>
              <a:t>Device1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89722" y="3264019"/>
            <a:ext cx="1918231" cy="17907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 latinLnBrk="0"/>
            <a:r>
              <a:rPr lang="en-US" sz="1600" b="1" dirty="0">
                <a:solidFill>
                  <a:srgbClr val="1C3339"/>
                </a:solidFill>
                <a:cs typeface="Clear Sans"/>
              </a:rPr>
              <a:t>OIC Client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91101" y="2139353"/>
            <a:ext cx="102463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en-US" sz="1300" dirty="0">
                <a:solidFill>
                  <a:srgbClr val="1C3339"/>
                </a:solidFill>
              </a:rPr>
              <a:t>Properties: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36122" y="3247606"/>
            <a:ext cx="1904211" cy="1807188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 latinLnBrk="0"/>
            <a:r>
              <a:rPr lang="en-US" sz="1500" dirty="0">
                <a:solidFill>
                  <a:srgbClr val="1C3339"/>
                </a:solidFill>
                <a:cs typeface="Clear Sans"/>
              </a:rPr>
              <a:t>acl1</a:t>
            </a:r>
          </a:p>
        </p:txBody>
      </p:sp>
      <p:sp>
        <p:nvSpPr>
          <p:cNvPr id="4" name="Rectangle 3"/>
          <p:cNvSpPr/>
          <p:nvPr/>
        </p:nvSpPr>
        <p:spPr>
          <a:xfrm>
            <a:off x="3636122" y="1490911"/>
            <a:ext cx="1904211" cy="126388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 latinLnBrk="0"/>
            <a:r>
              <a:rPr lang="en-US" sz="1500" dirty="0">
                <a:solidFill>
                  <a:srgbClr val="1C3339"/>
                </a:solidFill>
                <a:cs typeface="Clear Sans"/>
              </a:rPr>
              <a:t>acl0</a:t>
            </a:r>
          </a:p>
        </p:txBody>
      </p:sp>
      <p:grpSp>
        <p:nvGrpSpPr>
          <p:cNvPr id="6" name="Group 23"/>
          <p:cNvGrpSpPr/>
          <p:nvPr/>
        </p:nvGrpSpPr>
        <p:grpSpPr>
          <a:xfrm>
            <a:off x="3837688" y="1856353"/>
            <a:ext cx="1409866" cy="783407"/>
            <a:chOff x="2885406" y="1210081"/>
            <a:chExt cx="1060022" cy="783407"/>
          </a:xfrm>
        </p:grpSpPr>
        <p:sp>
          <p:nvSpPr>
            <p:cNvPr id="13" name="Rectangle 12"/>
            <p:cNvSpPr/>
            <p:nvPr/>
          </p:nvSpPr>
          <p:spPr>
            <a:xfrm>
              <a:off x="2885406" y="1210081"/>
              <a:ext cx="1060022" cy="262748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latinLnBrk="0"/>
              <a:r>
                <a:rPr lang="en-US" sz="1300" dirty="0">
                  <a:solidFill>
                    <a:srgbClr val="1C3339"/>
                  </a:solidFill>
                  <a:cs typeface="Clear Sans"/>
                </a:rPr>
                <a:t>Device1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85406" y="1472829"/>
              <a:ext cx="1060022" cy="262748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latinLnBrk="0"/>
              <a:r>
                <a:rPr lang="en-US" sz="1300" dirty="0">
                  <a:solidFill>
                    <a:srgbClr val="1C3339"/>
                  </a:solidFill>
                  <a:cs typeface="Clear Sans"/>
                </a:rPr>
                <a:t>/</a:t>
              </a:r>
              <a:r>
                <a:rPr lang="en-US" sz="1300" dirty="0" err="1">
                  <a:solidFill>
                    <a:srgbClr val="1C3339"/>
                  </a:solidFill>
                  <a:cs typeface="Clear Sans"/>
                </a:rPr>
                <a:t>oic</a:t>
              </a:r>
              <a:r>
                <a:rPr lang="en-US" sz="1300" dirty="0">
                  <a:solidFill>
                    <a:srgbClr val="1C3339"/>
                  </a:solidFill>
                  <a:cs typeface="Clear Sans"/>
                </a:rPr>
                <a:t>/d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85406" y="1730740"/>
              <a:ext cx="1060022" cy="262748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latinLnBrk="0"/>
              <a:r>
                <a:rPr lang="en-US" sz="1300" dirty="0">
                  <a:solidFill>
                    <a:srgbClr val="1C3339"/>
                  </a:solidFill>
                  <a:cs typeface="Clear Sans"/>
                </a:rPr>
                <a:t>Read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9890919" y="3329331"/>
            <a:ext cx="1919530" cy="143254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 latinLnBrk="0"/>
            <a:r>
              <a:rPr lang="en-US" sz="1500" dirty="0">
                <a:solidFill>
                  <a:srgbClr val="1C3339"/>
                </a:solidFill>
                <a:cs typeface="Clear Sans"/>
              </a:rPr>
              <a:t>/</a:t>
            </a:r>
            <a:r>
              <a:rPr lang="en-US" sz="1500" dirty="0" err="1">
                <a:solidFill>
                  <a:srgbClr val="1C3339"/>
                </a:solidFill>
                <a:cs typeface="Clear Sans"/>
              </a:rPr>
              <a:t>oic</a:t>
            </a:r>
            <a:r>
              <a:rPr lang="en-US" sz="1500" dirty="0">
                <a:solidFill>
                  <a:srgbClr val="1C3339"/>
                </a:solidFill>
                <a:cs typeface="Clear Sans"/>
              </a:rPr>
              <a:t>/light/1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0125896" y="4059817"/>
            <a:ext cx="1409866" cy="26274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1300" dirty="0">
                <a:solidFill>
                  <a:srgbClr val="1C3339"/>
                </a:solidFill>
                <a:cs typeface="Clear Sans"/>
              </a:rPr>
              <a:t>On-Off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125896" y="4322566"/>
            <a:ext cx="1409866" cy="26274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1300" dirty="0" err="1">
                <a:solidFill>
                  <a:srgbClr val="1C3339"/>
                </a:solidFill>
                <a:cs typeface="Clear Sans"/>
              </a:rPr>
              <a:t>DimLevel</a:t>
            </a:r>
            <a:endParaRPr lang="en-US" sz="1300" dirty="0">
              <a:solidFill>
                <a:srgbClr val="1C3339"/>
              </a:solidFill>
              <a:cs typeface="Clear San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136339" y="3727419"/>
            <a:ext cx="102463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en-US" sz="1300" dirty="0">
                <a:solidFill>
                  <a:srgbClr val="1C3339"/>
                </a:solidFill>
              </a:rPr>
              <a:t>Properties: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519914" y="1490910"/>
            <a:ext cx="1027287" cy="356388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1400" dirty="0">
                <a:solidFill>
                  <a:srgbClr val="1C3339"/>
                </a:solidFill>
                <a:cs typeface="Clear Sans"/>
              </a:rPr>
              <a:t>OIC Stack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912955" y="1812490"/>
            <a:ext cx="1904211" cy="143512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 latinLnBrk="0"/>
            <a:r>
              <a:rPr lang="en-US" sz="1500" dirty="0">
                <a:solidFill>
                  <a:srgbClr val="1C3339"/>
                </a:solidFill>
                <a:cs typeface="Clear Sans"/>
              </a:rPr>
              <a:t>/</a:t>
            </a:r>
            <a:r>
              <a:rPr lang="en-US" sz="1500" dirty="0" err="1">
                <a:solidFill>
                  <a:srgbClr val="1C3339"/>
                </a:solidFill>
                <a:cs typeface="Clear Sans"/>
              </a:rPr>
              <a:t>oic</a:t>
            </a:r>
            <a:r>
              <a:rPr lang="en-US" sz="1500" dirty="0">
                <a:solidFill>
                  <a:srgbClr val="1C3339"/>
                </a:solidFill>
                <a:cs typeface="Clear Sans"/>
              </a:rPr>
              <a:t>/light/0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0125896" y="2510317"/>
            <a:ext cx="1409866" cy="26274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1300" dirty="0">
                <a:solidFill>
                  <a:srgbClr val="1C3339"/>
                </a:solidFill>
                <a:cs typeface="Clear Sans"/>
              </a:rPr>
              <a:t>On-Off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0125896" y="2773066"/>
            <a:ext cx="1409866" cy="26274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1300" dirty="0" err="1">
                <a:solidFill>
                  <a:srgbClr val="1C3339"/>
                </a:solidFill>
                <a:cs typeface="Clear Sans"/>
              </a:rPr>
              <a:t>DimLevel</a:t>
            </a:r>
            <a:endParaRPr lang="en-US" sz="1300" dirty="0">
              <a:solidFill>
                <a:srgbClr val="1C3339"/>
              </a:solidFill>
              <a:cs typeface="Clear San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136339" y="2177919"/>
            <a:ext cx="102463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en-US" sz="1300" dirty="0">
                <a:solidFill>
                  <a:srgbClr val="1C3339"/>
                </a:solidFill>
              </a:rPr>
              <a:t>Properties: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75036" y="3530675"/>
            <a:ext cx="7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en-US" sz="1200" dirty="0">
                <a:solidFill>
                  <a:srgbClr val="1C3339"/>
                </a:solidFill>
              </a:rPr>
              <a:t>Device2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02984" y="3908176"/>
            <a:ext cx="1684320" cy="26274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1300" dirty="0">
                <a:solidFill>
                  <a:srgbClr val="1C3339"/>
                </a:solidFill>
                <a:cs typeface="Clear Sans"/>
              </a:rPr>
              <a:t>PUT /</a:t>
            </a:r>
            <a:r>
              <a:rPr lang="en-US" sz="1300" dirty="0" err="1">
                <a:solidFill>
                  <a:srgbClr val="1C3339"/>
                </a:solidFill>
                <a:cs typeface="Clear Sans"/>
              </a:rPr>
              <a:t>oic</a:t>
            </a:r>
            <a:r>
              <a:rPr lang="en-US" sz="1300" dirty="0">
                <a:solidFill>
                  <a:srgbClr val="1C3339"/>
                </a:solidFill>
                <a:cs typeface="Clear Sans"/>
              </a:rPr>
              <a:t>/light/1</a:t>
            </a:r>
          </a:p>
        </p:txBody>
      </p:sp>
      <p:cxnSp>
        <p:nvCxnSpPr>
          <p:cNvPr id="55" name="Straight Arrow Connector 54"/>
          <p:cNvCxnSpPr>
            <a:stCxn id="54" idx="3"/>
          </p:cNvCxnSpPr>
          <p:nvPr/>
        </p:nvCxnSpPr>
        <p:spPr>
          <a:xfrm flipV="1">
            <a:off x="2087302" y="4033648"/>
            <a:ext cx="1548820" cy="5903"/>
          </a:xfrm>
          <a:prstGeom prst="straightConnector1">
            <a:avLst/>
          </a:prstGeom>
          <a:ln w="28575" cmpd="sng">
            <a:solidFill>
              <a:srgbClr val="4C7EBE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26"/>
          <p:cNvGrpSpPr/>
          <p:nvPr/>
        </p:nvGrpSpPr>
        <p:grpSpPr>
          <a:xfrm>
            <a:off x="3837688" y="3639522"/>
            <a:ext cx="1409866" cy="1301612"/>
            <a:chOff x="2885406" y="2993253"/>
            <a:chExt cx="1060022" cy="1301612"/>
          </a:xfrm>
        </p:grpSpPr>
        <p:sp>
          <p:nvSpPr>
            <p:cNvPr id="34" name="Rectangle 33"/>
            <p:cNvSpPr/>
            <p:nvPr/>
          </p:nvSpPr>
          <p:spPr>
            <a:xfrm>
              <a:off x="2885406" y="2993253"/>
              <a:ext cx="1060022" cy="262748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latinLnBrk="0"/>
              <a:r>
                <a:rPr lang="en-US" sz="1300" dirty="0">
                  <a:solidFill>
                    <a:srgbClr val="1C3339"/>
                  </a:solidFill>
                  <a:cs typeface="Clear Sans"/>
                </a:rPr>
                <a:t>Device2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885406" y="3256002"/>
              <a:ext cx="1060022" cy="262748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latinLnBrk="0"/>
              <a:r>
                <a:rPr lang="en-US" sz="1300" dirty="0">
                  <a:solidFill>
                    <a:srgbClr val="1C3339"/>
                  </a:solidFill>
                  <a:cs typeface="Clear Sans"/>
                </a:rPr>
                <a:t>/</a:t>
              </a:r>
              <a:r>
                <a:rPr lang="en-US" sz="1300" dirty="0" err="1">
                  <a:solidFill>
                    <a:srgbClr val="1C3339"/>
                  </a:solidFill>
                  <a:cs typeface="Clear Sans"/>
                </a:rPr>
                <a:t>oic</a:t>
              </a:r>
              <a:r>
                <a:rPr lang="en-US" sz="1300" dirty="0">
                  <a:solidFill>
                    <a:srgbClr val="1C3339"/>
                  </a:solidFill>
                  <a:cs typeface="Clear Sans"/>
                </a:rPr>
                <a:t>/light/1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885406" y="3513913"/>
              <a:ext cx="1060022" cy="262748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latinLnBrk="0"/>
              <a:r>
                <a:rPr lang="en-US" sz="1300" dirty="0">
                  <a:solidFill>
                    <a:srgbClr val="1C3339"/>
                  </a:solidFill>
                  <a:cs typeface="Clear Sans"/>
                </a:rPr>
                <a:t>Read, Write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885406" y="3776661"/>
              <a:ext cx="1060022" cy="262748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latinLnBrk="0"/>
              <a:r>
                <a:rPr lang="en-US" sz="1300" dirty="0">
                  <a:solidFill>
                    <a:srgbClr val="1C3339"/>
                  </a:solidFill>
                  <a:cs typeface="Clear Sans"/>
                </a:rPr>
                <a:t>11 – 5p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885406" y="4032117"/>
              <a:ext cx="1060022" cy="262748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latinLnBrk="0"/>
              <a:r>
                <a:rPr lang="en-US" sz="1300" dirty="0">
                  <a:solidFill>
                    <a:srgbClr val="1C3339"/>
                  </a:solidFill>
                  <a:cs typeface="Clear Sans"/>
                </a:rPr>
                <a:t>Daily</a:t>
              </a:r>
            </a:p>
          </p:txBody>
        </p:sp>
      </p:grpSp>
      <p:cxnSp>
        <p:nvCxnSpPr>
          <p:cNvPr id="57" name="Straight Arrow Connector 56"/>
          <p:cNvCxnSpPr/>
          <p:nvPr/>
        </p:nvCxnSpPr>
        <p:spPr>
          <a:xfrm flipH="1">
            <a:off x="2207950" y="3041470"/>
            <a:ext cx="5659766" cy="0"/>
          </a:xfrm>
          <a:prstGeom prst="straightConnector1">
            <a:avLst/>
          </a:prstGeom>
          <a:ln w="28575" cmpd="sng">
            <a:solidFill>
              <a:srgbClr val="4C7EBE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435580" y="2706287"/>
            <a:ext cx="3821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en-US" sz="1200" b="1" dirty="0">
                <a:solidFill>
                  <a:srgbClr val="1FBF7E">
                    <a:lumMod val="75000"/>
                  </a:srgbClr>
                </a:solidFill>
                <a:effectLst>
                  <a:glow rad="127000">
                    <a:srgbClr val="FFFFFF"/>
                  </a:glow>
                </a:effectLst>
              </a:rPr>
              <a:t>[{“/</a:t>
            </a:r>
            <a:r>
              <a:rPr lang="en-US" sz="1200" b="1" dirty="0" err="1">
                <a:solidFill>
                  <a:srgbClr val="1FBF7E">
                    <a:lumMod val="75000"/>
                  </a:srgbClr>
                </a:solidFill>
                <a:effectLst>
                  <a:glow rad="127000">
                    <a:srgbClr val="FFFFFF"/>
                  </a:glow>
                </a:effectLst>
              </a:rPr>
              <a:t>oic</a:t>
            </a:r>
            <a:r>
              <a:rPr lang="en-US" sz="1200" b="1" dirty="0">
                <a:solidFill>
                  <a:srgbClr val="1FBF7E">
                    <a:lumMod val="75000"/>
                  </a:srgbClr>
                </a:solidFill>
                <a:effectLst>
                  <a:glow rad="127000">
                    <a:srgbClr val="FFFFFF"/>
                  </a:glow>
                </a:effectLst>
              </a:rPr>
              <a:t>/d”, “Model”, “T”, “</a:t>
            </a:r>
            <a:r>
              <a:rPr lang="en-US" sz="1200" b="1" dirty="0" err="1">
                <a:solidFill>
                  <a:srgbClr val="1FBF7E">
                    <a:lumMod val="75000"/>
                  </a:srgbClr>
                </a:solidFill>
                <a:effectLst>
                  <a:glow rad="127000">
                    <a:srgbClr val="FFFFFF"/>
                  </a:glow>
                </a:effectLst>
              </a:rPr>
              <a:t>Mfg</a:t>
            </a:r>
            <a:r>
              <a:rPr lang="en-US" sz="1200" b="1" dirty="0">
                <a:solidFill>
                  <a:srgbClr val="1FBF7E">
                    <a:lumMod val="75000"/>
                  </a:srgbClr>
                </a:solidFill>
                <a:effectLst>
                  <a:glow rad="127000">
                    <a:srgbClr val="FFFFFF"/>
                  </a:glow>
                </a:effectLst>
              </a:rPr>
              <a:t> Date”, “1/1/2015”}]</a:t>
            </a:r>
          </a:p>
        </p:txBody>
      </p:sp>
      <p:cxnSp>
        <p:nvCxnSpPr>
          <p:cNvPr id="66" name="Straight Arrow Connector 65"/>
          <p:cNvCxnSpPr>
            <a:stCxn id="30" idx="3"/>
            <a:endCxn id="35" idx="1"/>
          </p:cNvCxnSpPr>
          <p:nvPr/>
        </p:nvCxnSpPr>
        <p:spPr>
          <a:xfrm>
            <a:off x="5247554" y="4033645"/>
            <a:ext cx="4643365" cy="11958"/>
          </a:xfrm>
          <a:prstGeom prst="straightConnector1">
            <a:avLst/>
          </a:prstGeom>
          <a:ln w="28575" cmpd="sng"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3056370" y="4422935"/>
            <a:ext cx="6325532" cy="1"/>
          </a:xfrm>
          <a:prstGeom prst="straightConnector1">
            <a:avLst/>
          </a:prstGeom>
          <a:ln w="28575" cmpd="sng">
            <a:solidFill>
              <a:srgbClr val="4C7EBE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827770" y="4522884"/>
            <a:ext cx="3885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en-US" sz="1200" b="1" dirty="0">
                <a:solidFill>
                  <a:srgbClr val="1FBF7E">
                    <a:lumMod val="75000"/>
                  </a:srgbClr>
                </a:solidFill>
                <a:effectLst>
                  <a:glow rad="127000">
                    <a:srgbClr val="FFFFFF"/>
                  </a:glow>
                </a:effectLst>
              </a:rPr>
              <a:t>[{“/</a:t>
            </a:r>
            <a:r>
              <a:rPr lang="en-US" sz="1200" b="1" dirty="0" err="1">
                <a:solidFill>
                  <a:srgbClr val="1FBF7E">
                    <a:lumMod val="75000"/>
                  </a:srgbClr>
                </a:solidFill>
                <a:effectLst>
                  <a:glow rad="127000">
                    <a:srgbClr val="FFFFFF"/>
                  </a:glow>
                </a:effectLst>
              </a:rPr>
              <a:t>oic</a:t>
            </a:r>
            <a:r>
              <a:rPr lang="en-US" sz="1200" b="1" dirty="0">
                <a:solidFill>
                  <a:srgbClr val="1FBF7E">
                    <a:lumMod val="75000"/>
                  </a:srgbClr>
                </a:solidFill>
                <a:effectLst>
                  <a:glow rad="127000">
                    <a:srgbClr val="FFFFFF"/>
                  </a:glow>
                </a:effectLst>
              </a:rPr>
              <a:t>/light/1”, “On-Off”, “Off”, “</a:t>
            </a:r>
            <a:r>
              <a:rPr lang="en-US" sz="1200" b="1" dirty="0" err="1">
                <a:solidFill>
                  <a:srgbClr val="1FBF7E">
                    <a:lumMod val="75000"/>
                  </a:srgbClr>
                </a:solidFill>
                <a:effectLst>
                  <a:glow rad="127000">
                    <a:srgbClr val="FFFFFF"/>
                  </a:glow>
                </a:effectLst>
              </a:rPr>
              <a:t>DimLevel</a:t>
            </a:r>
            <a:r>
              <a:rPr lang="en-US" sz="1200" b="1" dirty="0">
                <a:solidFill>
                  <a:srgbClr val="1FBF7E">
                    <a:lumMod val="75000"/>
                  </a:srgbClr>
                </a:solidFill>
                <a:effectLst>
                  <a:glow rad="127000">
                    <a:srgbClr val="FFFFFF"/>
                  </a:glow>
                </a:effectLst>
              </a:rPr>
              <a:t>”, “80”}]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2207952" y="4858802"/>
            <a:ext cx="848419" cy="0"/>
          </a:xfrm>
          <a:prstGeom prst="straightConnector1">
            <a:avLst/>
          </a:prstGeom>
          <a:ln w="28575" cmpd="sng">
            <a:solidFill>
              <a:srgbClr val="4C7EBE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989892" y="4483907"/>
            <a:ext cx="787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en-US" sz="1200" b="1" dirty="0">
                <a:solidFill>
                  <a:srgbClr val="1FBF7E">
                    <a:lumMod val="75000"/>
                  </a:srgbClr>
                </a:solidFill>
                <a:effectLst>
                  <a:glow rad="127000">
                    <a:srgbClr val="FFFFFF"/>
                  </a:glow>
                </a:effectLst>
              </a:rPr>
              <a:t>RSP 4.01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5033" y="4322570"/>
            <a:ext cx="785424" cy="69351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142460" y="4043617"/>
            <a:ext cx="947912" cy="673969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 fontScale="85000" lnSpcReduction="20000"/>
          </a:bodyPr>
          <a:lstStyle/>
          <a:p>
            <a:pPr algn="ctr" latinLnBrk="0"/>
            <a:r>
              <a:rPr lang="en-US" sz="60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3321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Comms </a:t>
            </a:r>
            <a:r>
              <a:rPr lang="en-GB" dirty="0" smtClean="0"/>
              <a:t>Framework </a:t>
            </a:r>
            <a:r>
              <a:rPr lang="en-GB" dirty="0"/>
              <a:t>- Simple IoT Layers Model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912138" y="2518383"/>
            <a:ext cx="3952597" cy="121466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528" tIns="60767" rIns="121528" bIns="60767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6152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</a:pPr>
            <a:r>
              <a:rPr lang="en-GB" sz="2128" b="1" dirty="0">
                <a:cs typeface="Arial" charset="0"/>
              </a:rPr>
              <a:t>Applications &amp; Services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912138" y="3733046"/>
            <a:ext cx="3952597" cy="121466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528" tIns="60767" rIns="121528" bIns="60767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6152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</a:pPr>
            <a:r>
              <a:rPr lang="en-GB" sz="2128" b="1" dirty="0">
                <a:cs typeface="Arial" charset="0"/>
              </a:rPr>
              <a:t>Transports</a:t>
            </a:r>
            <a:endParaRPr lang="en-US" sz="2128" b="1" dirty="0"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297103" y="2518383"/>
            <a:ext cx="3952597" cy="121466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528" tIns="60767" rIns="121528" bIns="60767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6152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</a:pPr>
            <a:r>
              <a:rPr lang="en-GB" sz="2128" b="1" dirty="0">
                <a:cs typeface="Arial" charset="0"/>
              </a:rPr>
              <a:t>Data &amp; Control Points</a:t>
            </a:r>
            <a:endParaRPr lang="en-US" sz="2128" b="1" dirty="0"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297103" y="3733046"/>
            <a:ext cx="3952597" cy="121466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528" tIns="60767" rIns="121528" bIns="60767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6152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</a:pPr>
            <a:r>
              <a:rPr lang="en-GB" sz="2128" b="1" dirty="0">
                <a:cs typeface="Arial" charset="0"/>
              </a:rPr>
              <a:t>Transports</a:t>
            </a:r>
            <a:endParaRPr lang="en-US" sz="2128" b="1" dirty="0">
              <a:cs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864735" y="4341138"/>
            <a:ext cx="2432368" cy="0"/>
          </a:xfrm>
          <a:prstGeom prst="line">
            <a:avLst/>
          </a:prstGeom>
          <a:noFill/>
          <a:ln w="762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 bwMode="auto">
          <a:xfrm>
            <a:off x="4839398" y="3906417"/>
            <a:ext cx="2432368" cy="304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528" tIns="60767" rIns="121528" bIns="60767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6152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</a:pPr>
            <a:r>
              <a:rPr lang="en-GB" sz="1596" dirty="0">
                <a:cs typeface="Arial" charset="0"/>
              </a:rPr>
              <a:t>Method of Communication</a:t>
            </a:r>
            <a:endParaRPr lang="en-US" sz="1596" dirty="0"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864735" y="4427063"/>
            <a:ext cx="2432368" cy="304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528" tIns="60767" rIns="121528" bIns="60767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6152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</a:pPr>
            <a:r>
              <a:rPr lang="en-GB" sz="1596" dirty="0">
                <a:cs typeface="Arial" charset="0"/>
              </a:rPr>
              <a:t>(Letter, Phone, E-Mail)</a:t>
            </a:r>
            <a:endParaRPr lang="en-US" sz="1596" dirty="0"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B3B8-186F-4496-B1C1-FCE2B5170DDE}" type="datetime1">
              <a:rPr lang="en-US" smtClean="0"/>
              <a:t>3/23/2016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b="1" dirty="0" smtClean="0"/>
              <a:t>Public Information – Not Subject to OCF NDA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5C656-E050-4F3D-A0DB-0D19E9E8369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776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Credential 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A236-4A6F-47A7-87E3-DA6602E5C841}" type="datetime1">
              <a:rPr lang="en-US" smtClean="0"/>
              <a:pPr/>
              <a:t>3/23/2016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194925" y="6477000"/>
            <a:ext cx="1371600" cy="304800"/>
          </a:xfrm>
        </p:spPr>
        <p:txBody>
          <a:bodyPr/>
          <a:lstStyle/>
          <a:p>
            <a:fld id="{17A5C656-E050-4F3D-A0DB-0D19E9E83691}" type="slidenum">
              <a:rPr lang="en-US" smtClean="0"/>
              <a:pPr/>
              <a:t>110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595313" y="1143000"/>
            <a:ext cx="10972800" cy="5029200"/>
          </a:xfrm>
        </p:spPr>
        <p:txBody>
          <a:bodyPr/>
          <a:lstStyle/>
          <a:p>
            <a:r>
              <a:rPr lang="en-US" smtClean="0"/>
              <a:t>OIC devices can support the use of both symmetrical and asymmetrical credentials for establishing secure communication</a:t>
            </a:r>
          </a:p>
          <a:p>
            <a:pPr lvl="1"/>
            <a:r>
              <a:rPr lang="en-US" smtClean="0"/>
              <a:t>Symmetric Key is mandatory </a:t>
            </a:r>
          </a:p>
          <a:p>
            <a:pPr lvl="1"/>
            <a:r>
              <a:rPr lang="en-US" smtClean="0"/>
              <a:t>Local PKI mechanism </a:t>
            </a:r>
            <a:r>
              <a:rPr lang="en-US" altLang="ko-KR" smtClean="0"/>
              <a:t>is</a:t>
            </a:r>
            <a:r>
              <a:rPr lang="ko-KR" altLang="en-US" smtClean="0"/>
              <a:t> </a:t>
            </a:r>
            <a:r>
              <a:rPr lang="en-US" altLang="ko-KR" smtClean="0"/>
              <a:t>supported (Keys are issued in home domain and used only within that domain.) </a:t>
            </a:r>
            <a:endParaRPr lang="en-US" smtClean="0"/>
          </a:p>
          <a:p>
            <a:r>
              <a:rPr lang="en-US" smtClean="0"/>
              <a:t>Missing credentials could be procured from a CMS</a:t>
            </a:r>
          </a:p>
          <a:p>
            <a:r>
              <a:rPr lang="en-US" smtClean="0"/>
              <a:t>Credentials may have an expiration period</a:t>
            </a:r>
          </a:p>
          <a:p>
            <a:pPr lvl="1"/>
            <a:r>
              <a:rPr lang="en-US" smtClean="0"/>
              <a:t>Expired credentials can be refreshed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1645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hangingPunct="0"/>
            <a:r>
              <a:rPr lang="en-GB" sz="3200" kern="1200" dirty="0" smtClean="0">
                <a:solidFill>
                  <a:srgbClr val="2A4C56"/>
                </a:solidFill>
                <a:effectLst/>
                <a:latin typeface="+mj-lt"/>
                <a:ea typeface="+mj-ea"/>
                <a:cs typeface="+mj-cs"/>
              </a:rPr>
              <a:t>Credential Management </a:t>
            </a:r>
            <a:r>
              <a:rPr lang="en-GB" dirty="0" smtClean="0"/>
              <a:t>:</a:t>
            </a:r>
            <a:r>
              <a:rPr lang="en-GB" altLang="ko-KR" dirty="0" smtClean="0"/>
              <a:t> </a:t>
            </a:r>
            <a:r>
              <a:rPr lang="en-GB" altLang="ko-KR" dirty="0"/>
              <a:t>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A236-4A6F-47A7-87E3-DA6602E5C841}" type="datetime1">
              <a:rPr lang="en-US" smtClean="0">
                <a:solidFill>
                  <a:srgbClr val="1C3339"/>
                </a:solidFill>
              </a:rPr>
              <a:pPr/>
              <a:t>3/23/2016</a:t>
            </a:fld>
            <a:endParaRPr lang="en-US" dirty="0">
              <a:solidFill>
                <a:srgbClr val="1C333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17A5C656-E050-4F3D-A0DB-0D19E9E83691}" type="slidenum">
              <a:rPr lang="en-US" smtClean="0">
                <a:solidFill>
                  <a:srgbClr val="1C3339"/>
                </a:solidFill>
              </a:rPr>
              <a:pPr/>
              <a:t>111</a:t>
            </a:fld>
            <a:endParaRPr lang="en-US" dirty="0">
              <a:solidFill>
                <a:srgbClr val="1C3339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899320" y="1600200"/>
          <a:ext cx="453707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01000" y="2147413"/>
            <a:ext cx="4752748" cy="341632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atinLnBrk="0"/>
            <a:r>
              <a:rPr lang="en-GB" dirty="0">
                <a:solidFill>
                  <a:srgbClr val="1C3339"/>
                </a:solidFill>
              </a:rPr>
              <a:t>{</a:t>
            </a:r>
            <a:endParaRPr lang="en-US" dirty="0">
              <a:solidFill>
                <a:srgbClr val="1C3339"/>
              </a:solidFill>
            </a:endParaRPr>
          </a:p>
          <a:p>
            <a:pPr latinLnBrk="0"/>
            <a:r>
              <a:rPr lang="en-GB" dirty="0">
                <a:solidFill>
                  <a:srgbClr val="1C3339"/>
                </a:solidFill>
              </a:rPr>
              <a:t>    ”</a:t>
            </a:r>
            <a:r>
              <a:rPr lang="en-GB" dirty="0" err="1">
                <a:solidFill>
                  <a:srgbClr val="1C3339"/>
                </a:solidFill>
              </a:rPr>
              <a:t>CredID</a:t>
            </a:r>
            <a:r>
              <a:rPr lang="en-GB" dirty="0">
                <a:solidFill>
                  <a:srgbClr val="1C3339"/>
                </a:solidFill>
              </a:rPr>
              <a:t>": ”1”,</a:t>
            </a:r>
            <a:endParaRPr lang="en-US" dirty="0">
              <a:solidFill>
                <a:srgbClr val="1C3339"/>
              </a:solidFill>
            </a:endParaRPr>
          </a:p>
          <a:p>
            <a:pPr latinLnBrk="0"/>
            <a:r>
              <a:rPr lang="en-GB" dirty="0">
                <a:solidFill>
                  <a:srgbClr val="1C3339"/>
                </a:solidFill>
              </a:rPr>
              <a:t>    "</a:t>
            </a:r>
            <a:r>
              <a:rPr lang="en-GB" dirty="0" err="1">
                <a:solidFill>
                  <a:srgbClr val="1C3339"/>
                </a:solidFill>
              </a:rPr>
              <a:t>SubjectID</a:t>
            </a:r>
            <a:r>
              <a:rPr lang="en-GB" dirty="0">
                <a:solidFill>
                  <a:srgbClr val="1C3339"/>
                </a:solidFill>
              </a:rPr>
              <a:t>": ”device1”,</a:t>
            </a:r>
          </a:p>
          <a:p>
            <a:pPr latinLnBrk="0"/>
            <a:r>
              <a:rPr lang="en-GB" dirty="0">
                <a:solidFill>
                  <a:srgbClr val="1C3339"/>
                </a:solidFill>
              </a:rPr>
              <a:t>    ”</a:t>
            </a:r>
            <a:r>
              <a:rPr lang="en-GB" dirty="0" err="1">
                <a:solidFill>
                  <a:srgbClr val="1C3339"/>
                </a:solidFill>
              </a:rPr>
              <a:t>RoleID</a:t>
            </a:r>
            <a:r>
              <a:rPr lang="en-GB" dirty="0">
                <a:solidFill>
                  <a:srgbClr val="1C3339"/>
                </a:solidFill>
              </a:rPr>
              <a:t>”: ” ”,</a:t>
            </a:r>
            <a:endParaRPr lang="en-US" dirty="0">
              <a:solidFill>
                <a:srgbClr val="1C3339"/>
              </a:solidFill>
            </a:endParaRPr>
          </a:p>
          <a:p>
            <a:pPr latinLnBrk="0"/>
            <a:r>
              <a:rPr lang="en-GB" dirty="0">
                <a:solidFill>
                  <a:srgbClr val="1C3339"/>
                </a:solidFill>
              </a:rPr>
              <a:t>    ”</a:t>
            </a:r>
            <a:r>
              <a:rPr lang="en-GB" dirty="0" err="1">
                <a:solidFill>
                  <a:srgbClr val="1C3339"/>
                </a:solidFill>
              </a:rPr>
              <a:t>CredType</a:t>
            </a:r>
            <a:r>
              <a:rPr lang="en-GB" dirty="0">
                <a:solidFill>
                  <a:srgbClr val="1C3339"/>
                </a:solidFill>
              </a:rPr>
              <a:t>": "1”, &lt;symmetric pair-wise&gt;</a:t>
            </a:r>
            <a:endParaRPr lang="en-US" dirty="0">
              <a:solidFill>
                <a:srgbClr val="1C3339"/>
              </a:solidFill>
            </a:endParaRPr>
          </a:p>
          <a:p>
            <a:pPr latinLnBrk="0"/>
            <a:r>
              <a:rPr lang="en-GB" dirty="0">
                <a:solidFill>
                  <a:srgbClr val="1C3339"/>
                </a:solidFill>
              </a:rPr>
              <a:t>    ”</a:t>
            </a:r>
            <a:r>
              <a:rPr lang="en-GB" dirty="0" err="1">
                <a:solidFill>
                  <a:srgbClr val="1C3339"/>
                </a:solidFill>
              </a:rPr>
              <a:t>PublicData</a:t>
            </a:r>
            <a:r>
              <a:rPr lang="en-GB" dirty="0">
                <a:solidFill>
                  <a:srgbClr val="1C3339"/>
                </a:solidFill>
              </a:rPr>
              <a:t>”: “”,</a:t>
            </a:r>
          </a:p>
          <a:p>
            <a:pPr latinLnBrk="0"/>
            <a:r>
              <a:rPr lang="en-GB" dirty="0">
                <a:solidFill>
                  <a:srgbClr val="1C3339"/>
                </a:solidFill>
              </a:rPr>
              <a:t>    “</a:t>
            </a:r>
            <a:r>
              <a:rPr lang="en-GB" dirty="0" err="1">
                <a:solidFill>
                  <a:srgbClr val="1C3339"/>
                </a:solidFill>
              </a:rPr>
              <a:t>PrivateData</a:t>
            </a:r>
            <a:r>
              <a:rPr lang="en-GB" dirty="0">
                <a:solidFill>
                  <a:srgbClr val="1C3339"/>
                </a:solidFill>
              </a:rPr>
              <a:t>”: “ABCDEFGHIJKLMNP”,</a:t>
            </a:r>
          </a:p>
          <a:p>
            <a:pPr latinLnBrk="0"/>
            <a:r>
              <a:rPr lang="en-GB" dirty="0">
                <a:solidFill>
                  <a:srgbClr val="1C3339"/>
                </a:solidFill>
              </a:rPr>
              <a:t>    "Period": ”P1W ",</a:t>
            </a:r>
            <a:endParaRPr lang="en-US" dirty="0">
              <a:solidFill>
                <a:srgbClr val="1C3339"/>
              </a:solidFill>
            </a:endParaRPr>
          </a:p>
          <a:p>
            <a:pPr latinLnBrk="0"/>
            <a:r>
              <a:rPr lang="en-GB" dirty="0">
                <a:solidFill>
                  <a:srgbClr val="1C3339"/>
                </a:solidFill>
              </a:rPr>
              <a:t>    "Recurrence": " ",</a:t>
            </a:r>
            <a:endParaRPr lang="en-US" dirty="0">
              <a:solidFill>
                <a:srgbClr val="1C3339"/>
              </a:solidFill>
            </a:endParaRPr>
          </a:p>
          <a:p>
            <a:pPr latinLnBrk="0"/>
            <a:r>
              <a:rPr lang="en-GB" dirty="0">
                <a:solidFill>
                  <a:srgbClr val="1C3339"/>
                </a:solidFill>
              </a:rPr>
              <a:t>    "</a:t>
            </a:r>
            <a:r>
              <a:rPr lang="en-GB" dirty="0" err="1">
                <a:solidFill>
                  <a:srgbClr val="1C3339"/>
                </a:solidFill>
              </a:rPr>
              <a:t>Rowner</a:t>
            </a:r>
            <a:r>
              <a:rPr lang="en-GB" dirty="0">
                <a:solidFill>
                  <a:srgbClr val="1C3339"/>
                </a:solidFill>
              </a:rPr>
              <a:t>": "</a:t>
            </a:r>
            <a:r>
              <a:rPr lang="en-GB" dirty="0" err="1">
                <a:solidFill>
                  <a:srgbClr val="1C3339"/>
                </a:solidFill>
              </a:rPr>
              <a:t>oic.sec.ams</a:t>
            </a:r>
            <a:r>
              <a:rPr lang="en-GB" dirty="0">
                <a:solidFill>
                  <a:srgbClr val="1C3339"/>
                </a:solidFill>
              </a:rPr>
              <a:t>"</a:t>
            </a:r>
            <a:endParaRPr lang="en-US" dirty="0">
              <a:solidFill>
                <a:srgbClr val="1C3339"/>
              </a:solidFill>
            </a:endParaRPr>
          </a:p>
          <a:p>
            <a:pPr latinLnBrk="0"/>
            <a:r>
              <a:rPr lang="en-GB" dirty="0">
                <a:solidFill>
                  <a:srgbClr val="1C3339"/>
                </a:solidFill>
              </a:rPr>
              <a:t>}</a:t>
            </a:r>
            <a:endParaRPr lang="en-US" dirty="0">
              <a:solidFill>
                <a:srgbClr val="1C3339"/>
              </a:solidFill>
            </a:endParaRPr>
          </a:p>
          <a:p>
            <a:pPr latinLnBrk="0"/>
            <a:endParaRPr lang="en-US" dirty="0">
              <a:solidFill>
                <a:srgbClr val="1C3339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787011" y="3290521"/>
            <a:ext cx="792088" cy="29910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320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OIC Specification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Remote Access</a:t>
            </a:r>
            <a:endParaRPr lang="en-US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573838" y="6400800"/>
            <a:ext cx="55880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Open Interconnect Consortium, Inc. </a:t>
            </a:r>
          </a:p>
        </p:txBody>
      </p:sp>
    </p:spTree>
    <p:extLst>
      <p:ext uri="{BB962C8B-B14F-4D97-AF65-F5344CB8AC3E}">
        <p14:creationId xmlns:p14="http://schemas.microsoft.com/office/powerpoint/2010/main" val="7526031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Remote Access (“RA”) in OIC (implementation plan)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595313" y="1143000"/>
            <a:ext cx="10972800" cy="5029200"/>
          </a:xfrm>
        </p:spPr>
        <p:txBody>
          <a:bodyPr/>
          <a:lstStyle/>
          <a:p>
            <a:r>
              <a:rPr lang="en-US" smtClean="0"/>
              <a:t>Remote Access endpoint Devices:</a:t>
            </a:r>
          </a:p>
          <a:p>
            <a:pPr lvl="1"/>
            <a:r>
              <a:rPr lang="en-US" smtClean="0"/>
              <a:t>Remote Access Endpoints (“RAE”):</a:t>
            </a:r>
          </a:p>
          <a:p>
            <a:pPr lvl="2"/>
            <a:r>
              <a:rPr lang="en-US" smtClean="0"/>
              <a:t>OIC Servers also capable of XMPP, optionally capable of ICE-client</a:t>
            </a:r>
          </a:p>
          <a:p>
            <a:pPr lvl="1"/>
            <a:r>
              <a:rPr lang="en-US" smtClean="0"/>
              <a:t>Remote Access Proxies (“RA-Proxy”):</a:t>
            </a:r>
          </a:p>
          <a:p>
            <a:pPr lvl="2"/>
            <a:r>
              <a:rPr lang="en-US" smtClean="0"/>
              <a:t>Superset of RAE – Capable of ‘representing’ “RA-constrained devices”</a:t>
            </a:r>
          </a:p>
          <a:p>
            <a:pPr lvl="3"/>
            <a:r>
              <a:rPr lang="en-US" smtClean="0"/>
              <a:t>“RA-Constrained”: Devices incapable of natively supporting RA tech</a:t>
            </a:r>
          </a:p>
          <a:p>
            <a:r>
              <a:rPr lang="en-US" smtClean="0"/>
              <a:t>Cloud Components:</a:t>
            </a:r>
          </a:p>
          <a:p>
            <a:pPr lvl="1"/>
            <a:r>
              <a:rPr lang="en-US" smtClean="0"/>
              <a:t>XMPP Server(s)</a:t>
            </a:r>
            <a:endParaRPr lang="en-US" dirty="0" smtClean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11390126" y="6360569"/>
            <a:ext cx="374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A5C656-E050-4F3D-A0DB-0D19E9E83691}" type="slidenum">
              <a:rPr lang="en-US" sz="1200" smtClean="0">
                <a:solidFill>
                  <a:srgbClr val="1C3339"/>
                </a:solidFill>
              </a:rPr>
              <a:pPr/>
              <a:t>113</a:t>
            </a:fld>
            <a:endParaRPr lang="en-US" sz="1200" dirty="0">
              <a:solidFill>
                <a:srgbClr val="1C3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646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The OIC RA Model</a:t>
            </a:r>
            <a:endParaRPr lang="zh-TW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A236-4A6F-47A7-87E3-DA6602E5C841}" type="datetime1">
              <a:rPr lang="en-US" smtClean="0"/>
              <a:pPr/>
              <a:t>3/23/2016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5C656-E050-4F3D-A0DB-0D19E9E83691}" type="slidenum">
              <a:rPr lang="en-US" smtClean="0"/>
              <a:pPr/>
              <a:t>114</a:t>
            </a:fld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410783" y="990514"/>
            <a:ext cx="1560173" cy="72008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b="1" dirty="0" smtClean="0"/>
              <a:t>XMPP Server 1</a:t>
            </a:r>
            <a:endParaRPr kumimoji="1" lang="zh-TW" alt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6931063" y="990514"/>
            <a:ext cx="1560173" cy="72008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b="1" dirty="0" smtClean="0"/>
              <a:t>XMPP Server 2</a:t>
            </a:r>
            <a:endParaRPr kumimoji="1" lang="zh-TW" altLang="en-US" b="1" dirty="0"/>
          </a:p>
        </p:txBody>
      </p:sp>
      <p:sp>
        <p:nvSpPr>
          <p:cNvPr id="30" name="Oval 29"/>
          <p:cNvSpPr/>
          <p:nvPr/>
        </p:nvSpPr>
        <p:spPr>
          <a:xfrm>
            <a:off x="594359" y="3546798"/>
            <a:ext cx="4896544" cy="3168352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6" name="Oval 35"/>
          <p:cNvSpPr/>
          <p:nvPr/>
        </p:nvSpPr>
        <p:spPr>
          <a:xfrm>
            <a:off x="1170423" y="4338886"/>
            <a:ext cx="432048" cy="43204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b="1" dirty="0" smtClean="0"/>
              <a:t>A</a:t>
            </a:r>
            <a:endParaRPr kumimoji="1" lang="zh-TW" altLang="en-US" b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2898615" y="3906838"/>
            <a:ext cx="432048" cy="432048"/>
            <a:chOff x="2048471" y="3356992"/>
            <a:chExt cx="432048" cy="432048"/>
          </a:xfrm>
        </p:grpSpPr>
        <p:sp>
          <p:nvSpPr>
            <p:cNvPr id="38" name="Rectangle 37"/>
            <p:cNvSpPr/>
            <p:nvPr/>
          </p:nvSpPr>
          <p:spPr>
            <a:xfrm>
              <a:off x="2048471" y="3356992"/>
              <a:ext cx="432048" cy="432048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2048471" y="3356992"/>
              <a:ext cx="432048" cy="432048"/>
              <a:chOff x="2624535" y="4437112"/>
              <a:chExt cx="432048" cy="432048"/>
            </a:xfrm>
            <a:solidFill>
              <a:srgbClr val="008000"/>
            </a:solidFill>
          </p:grpSpPr>
          <p:sp>
            <p:nvSpPr>
              <p:cNvPr id="40" name="Rectangle 39"/>
              <p:cNvSpPr/>
              <p:nvPr/>
            </p:nvSpPr>
            <p:spPr>
              <a:xfrm>
                <a:off x="2804555" y="4437112"/>
                <a:ext cx="72008" cy="43204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5400000">
                <a:off x="2804555" y="4437112"/>
                <a:ext cx="72008" cy="43204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4626807" y="4770934"/>
            <a:ext cx="432048" cy="432048"/>
            <a:chOff x="2624535" y="4437112"/>
            <a:chExt cx="432048" cy="432048"/>
          </a:xfrm>
          <a:solidFill>
            <a:srgbClr val="FF0000"/>
          </a:solidFill>
        </p:grpSpPr>
        <p:sp>
          <p:nvSpPr>
            <p:cNvPr id="43" name="Rectangle 42"/>
            <p:cNvSpPr/>
            <p:nvPr/>
          </p:nvSpPr>
          <p:spPr>
            <a:xfrm>
              <a:off x="2804555" y="4437112"/>
              <a:ext cx="72008" cy="43204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4" name="Rectangle 43"/>
            <p:cNvSpPr/>
            <p:nvPr/>
          </p:nvSpPr>
          <p:spPr>
            <a:xfrm rot="5400000">
              <a:off x="2804555" y="4437112"/>
              <a:ext cx="72008" cy="43204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690703" y="3834830"/>
            <a:ext cx="432048" cy="432048"/>
            <a:chOff x="2048471" y="3356992"/>
            <a:chExt cx="432048" cy="432048"/>
          </a:xfrm>
        </p:grpSpPr>
        <p:sp>
          <p:nvSpPr>
            <p:cNvPr id="47" name="Rectangle 46"/>
            <p:cNvSpPr/>
            <p:nvPr/>
          </p:nvSpPr>
          <p:spPr>
            <a:xfrm>
              <a:off x="2048471" y="3356992"/>
              <a:ext cx="432048" cy="432048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2048471" y="3356992"/>
              <a:ext cx="432048" cy="432048"/>
              <a:chOff x="2624535" y="4437112"/>
              <a:chExt cx="432048" cy="432048"/>
            </a:xfrm>
            <a:solidFill>
              <a:srgbClr val="008000"/>
            </a:solidFill>
          </p:grpSpPr>
          <p:sp>
            <p:nvSpPr>
              <p:cNvPr id="49" name="Rectangle 48"/>
              <p:cNvSpPr/>
              <p:nvPr/>
            </p:nvSpPr>
            <p:spPr>
              <a:xfrm>
                <a:off x="2804555" y="4437112"/>
                <a:ext cx="72008" cy="43204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5400000">
                <a:off x="2804555" y="4437112"/>
                <a:ext cx="72008" cy="43204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4266767" y="4194870"/>
            <a:ext cx="432048" cy="432048"/>
            <a:chOff x="2624535" y="4437112"/>
            <a:chExt cx="432048" cy="432048"/>
          </a:xfrm>
          <a:solidFill>
            <a:srgbClr val="FF0000"/>
          </a:solidFill>
        </p:grpSpPr>
        <p:sp>
          <p:nvSpPr>
            <p:cNvPr id="52" name="Rectangle 51"/>
            <p:cNvSpPr/>
            <p:nvPr/>
          </p:nvSpPr>
          <p:spPr>
            <a:xfrm>
              <a:off x="2804555" y="4437112"/>
              <a:ext cx="72008" cy="43204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53" name="Rectangle 52"/>
            <p:cNvSpPr/>
            <p:nvPr/>
          </p:nvSpPr>
          <p:spPr>
            <a:xfrm rot="5400000">
              <a:off x="2804555" y="4437112"/>
              <a:ext cx="72008" cy="43204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818495" y="3834830"/>
            <a:ext cx="432048" cy="432048"/>
            <a:chOff x="2624535" y="4437112"/>
            <a:chExt cx="432048" cy="432048"/>
          </a:xfrm>
          <a:solidFill>
            <a:srgbClr val="FF0000"/>
          </a:solidFill>
        </p:grpSpPr>
        <p:sp>
          <p:nvSpPr>
            <p:cNvPr id="55" name="Rectangle 54"/>
            <p:cNvSpPr/>
            <p:nvPr/>
          </p:nvSpPr>
          <p:spPr>
            <a:xfrm>
              <a:off x="2804555" y="4437112"/>
              <a:ext cx="72008" cy="43204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56" name="Rectangle 55"/>
            <p:cNvSpPr/>
            <p:nvPr/>
          </p:nvSpPr>
          <p:spPr>
            <a:xfrm rot="5400000">
              <a:off x="2804555" y="4437112"/>
              <a:ext cx="72008" cy="43204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57" name="Oval 56"/>
          <p:cNvSpPr/>
          <p:nvPr/>
        </p:nvSpPr>
        <p:spPr>
          <a:xfrm>
            <a:off x="1026407" y="5274990"/>
            <a:ext cx="432048" cy="43204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b="1" dirty="0" smtClean="0"/>
              <a:t>B</a:t>
            </a:r>
            <a:endParaRPr kumimoji="1" lang="zh-TW" altLang="en-US" b="1" dirty="0"/>
          </a:p>
        </p:txBody>
      </p:sp>
      <p:sp>
        <p:nvSpPr>
          <p:cNvPr id="58" name="Oval 57"/>
          <p:cNvSpPr/>
          <p:nvPr/>
        </p:nvSpPr>
        <p:spPr>
          <a:xfrm>
            <a:off x="1674479" y="5851054"/>
            <a:ext cx="432048" cy="43204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b="1" dirty="0" smtClean="0"/>
              <a:t>C</a:t>
            </a:r>
            <a:endParaRPr kumimoji="1" lang="zh-TW" altLang="en-US" b="1" dirty="0"/>
          </a:p>
        </p:txBody>
      </p:sp>
      <p:sp>
        <p:nvSpPr>
          <p:cNvPr id="59" name="Oval 58"/>
          <p:cNvSpPr/>
          <p:nvPr/>
        </p:nvSpPr>
        <p:spPr>
          <a:xfrm>
            <a:off x="3042631" y="5851054"/>
            <a:ext cx="432048" cy="43204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b="1" dirty="0" smtClean="0"/>
              <a:t>D</a:t>
            </a:r>
            <a:endParaRPr kumimoji="1" lang="zh-TW" altLang="en-US" b="1" dirty="0"/>
          </a:p>
        </p:txBody>
      </p:sp>
      <p:sp>
        <p:nvSpPr>
          <p:cNvPr id="60" name="Oval 59"/>
          <p:cNvSpPr/>
          <p:nvPr/>
        </p:nvSpPr>
        <p:spPr>
          <a:xfrm>
            <a:off x="4266767" y="5779046"/>
            <a:ext cx="432048" cy="43204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b="1" dirty="0" smtClean="0"/>
              <a:t>E</a:t>
            </a:r>
            <a:endParaRPr kumimoji="1" lang="zh-TW" altLang="en-US" b="1" dirty="0"/>
          </a:p>
        </p:txBody>
      </p:sp>
      <p:cxnSp>
        <p:nvCxnSpPr>
          <p:cNvPr id="66" name="Curved Connector 65"/>
          <p:cNvCxnSpPr>
            <a:stCxn id="38" idx="0"/>
            <a:endCxn id="16" idx="2"/>
          </p:cNvCxnSpPr>
          <p:nvPr/>
        </p:nvCxnSpPr>
        <p:spPr>
          <a:xfrm rot="5400000" flipH="1" flipV="1">
            <a:off x="3054632" y="1770601"/>
            <a:ext cx="2196244" cy="2076231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>
            <a:stCxn id="47" idx="0"/>
            <a:endCxn id="22" idx="2"/>
          </p:cNvCxnSpPr>
          <p:nvPr/>
        </p:nvCxnSpPr>
        <p:spPr>
          <a:xfrm rot="5400000" flipH="1" flipV="1">
            <a:off x="4746820" y="870501"/>
            <a:ext cx="2124236" cy="3804423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urved Connector 74"/>
          <p:cNvCxnSpPr>
            <a:stCxn id="43" idx="0"/>
            <a:endCxn id="22" idx="2"/>
          </p:cNvCxnSpPr>
          <p:nvPr/>
        </p:nvCxnSpPr>
        <p:spPr>
          <a:xfrm rot="5400000" flipH="1" flipV="1">
            <a:off x="4746820" y="1806605"/>
            <a:ext cx="3060340" cy="2868319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urved Connector 86"/>
          <p:cNvCxnSpPr>
            <a:stCxn id="16" idx="3"/>
            <a:endCxn id="22" idx="1"/>
          </p:cNvCxnSpPr>
          <p:nvPr/>
        </p:nvCxnSpPr>
        <p:spPr>
          <a:xfrm>
            <a:off x="5970956" y="1350554"/>
            <a:ext cx="960107" cy="12700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urved Connector 89"/>
          <p:cNvCxnSpPr>
            <a:stCxn id="52" idx="0"/>
            <a:endCxn id="16" idx="2"/>
          </p:cNvCxnSpPr>
          <p:nvPr/>
        </p:nvCxnSpPr>
        <p:spPr>
          <a:xfrm rot="5400000" flipH="1" flipV="1">
            <a:off x="3594692" y="2598693"/>
            <a:ext cx="2484276" cy="708079"/>
          </a:xfrm>
          <a:prstGeom prst="curvedConnector3">
            <a:avLst>
              <a:gd name="adj1" fmla="val 43801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36" idx="7"/>
            <a:endCxn id="38" idx="1"/>
          </p:cNvCxnSpPr>
          <p:nvPr/>
        </p:nvCxnSpPr>
        <p:spPr>
          <a:xfrm flipV="1">
            <a:off x="1539199" y="4122862"/>
            <a:ext cx="1359416" cy="27929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57" idx="7"/>
            <a:endCxn id="38" idx="1"/>
          </p:cNvCxnSpPr>
          <p:nvPr/>
        </p:nvCxnSpPr>
        <p:spPr>
          <a:xfrm flipV="1">
            <a:off x="1395183" y="4122862"/>
            <a:ext cx="1503432" cy="12154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58" idx="7"/>
            <a:endCxn id="38" idx="2"/>
          </p:cNvCxnSpPr>
          <p:nvPr/>
        </p:nvCxnSpPr>
        <p:spPr>
          <a:xfrm flipV="1">
            <a:off x="2043255" y="4338886"/>
            <a:ext cx="1071384" cy="157544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58" idx="6"/>
            <a:endCxn id="47" idx="2"/>
          </p:cNvCxnSpPr>
          <p:nvPr/>
        </p:nvCxnSpPr>
        <p:spPr>
          <a:xfrm flipV="1">
            <a:off x="2106527" y="4266878"/>
            <a:ext cx="1800200" cy="18002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59" idx="0"/>
            <a:endCxn id="47" idx="2"/>
          </p:cNvCxnSpPr>
          <p:nvPr/>
        </p:nvCxnSpPr>
        <p:spPr>
          <a:xfrm flipV="1">
            <a:off x="3258655" y="4266878"/>
            <a:ext cx="648072" cy="158417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60" idx="0"/>
            <a:endCxn id="47" idx="2"/>
          </p:cNvCxnSpPr>
          <p:nvPr/>
        </p:nvCxnSpPr>
        <p:spPr>
          <a:xfrm flipH="1" flipV="1">
            <a:off x="3906727" y="4266878"/>
            <a:ext cx="576064" cy="151216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2" name="Picture 111" descr="smartpho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75" y="5130974"/>
            <a:ext cx="1453552" cy="1097432"/>
          </a:xfrm>
          <a:prstGeom prst="rect">
            <a:avLst/>
          </a:prstGeom>
        </p:spPr>
      </p:pic>
      <p:cxnSp>
        <p:nvCxnSpPr>
          <p:cNvPr id="114" name="Elbow Connector 113"/>
          <p:cNvCxnSpPr>
            <a:stCxn id="112" idx="0"/>
            <a:endCxn id="16" idx="2"/>
          </p:cNvCxnSpPr>
          <p:nvPr/>
        </p:nvCxnSpPr>
        <p:spPr>
          <a:xfrm rot="16200000" flipV="1">
            <a:off x="4318121" y="2583343"/>
            <a:ext cx="3420380" cy="1674881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Oval 114"/>
          <p:cNvSpPr/>
          <p:nvPr/>
        </p:nvSpPr>
        <p:spPr>
          <a:xfrm>
            <a:off x="7507127" y="2826718"/>
            <a:ext cx="4608512" cy="3096344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grpSp>
        <p:nvGrpSpPr>
          <p:cNvPr id="117" name="Group 116"/>
          <p:cNvGrpSpPr/>
          <p:nvPr/>
        </p:nvGrpSpPr>
        <p:grpSpPr>
          <a:xfrm>
            <a:off x="9523351" y="3114750"/>
            <a:ext cx="432048" cy="432048"/>
            <a:chOff x="2048471" y="3356992"/>
            <a:chExt cx="432048" cy="432048"/>
          </a:xfrm>
        </p:grpSpPr>
        <p:sp>
          <p:nvSpPr>
            <p:cNvPr id="118" name="Rectangle 117"/>
            <p:cNvSpPr/>
            <p:nvPr/>
          </p:nvSpPr>
          <p:spPr>
            <a:xfrm>
              <a:off x="2048471" y="3356992"/>
              <a:ext cx="432048" cy="432048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2048471" y="3356992"/>
              <a:ext cx="432048" cy="432048"/>
              <a:chOff x="2624535" y="4437112"/>
              <a:chExt cx="432048" cy="432048"/>
            </a:xfrm>
            <a:solidFill>
              <a:srgbClr val="008000"/>
            </a:solidFill>
          </p:grpSpPr>
          <p:sp>
            <p:nvSpPr>
              <p:cNvPr id="120" name="Rectangle 119"/>
              <p:cNvSpPr/>
              <p:nvPr/>
            </p:nvSpPr>
            <p:spPr>
              <a:xfrm>
                <a:off x="2804555" y="4437112"/>
                <a:ext cx="72008" cy="43204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 rot="5400000">
                <a:off x="2804555" y="4437112"/>
                <a:ext cx="72008" cy="43204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p:grpSp>
        <p:nvGrpSpPr>
          <p:cNvPr id="122" name="Group 121"/>
          <p:cNvGrpSpPr/>
          <p:nvPr/>
        </p:nvGrpSpPr>
        <p:grpSpPr>
          <a:xfrm>
            <a:off x="11251543" y="3978846"/>
            <a:ext cx="432048" cy="432048"/>
            <a:chOff x="2624535" y="4437112"/>
            <a:chExt cx="432048" cy="432048"/>
          </a:xfrm>
          <a:solidFill>
            <a:srgbClr val="FF0000"/>
          </a:solidFill>
        </p:grpSpPr>
        <p:sp>
          <p:nvSpPr>
            <p:cNvPr id="123" name="Rectangle 122"/>
            <p:cNvSpPr/>
            <p:nvPr/>
          </p:nvSpPr>
          <p:spPr>
            <a:xfrm>
              <a:off x="2804555" y="4437112"/>
              <a:ext cx="72008" cy="43204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24" name="Rectangle 123"/>
            <p:cNvSpPr/>
            <p:nvPr/>
          </p:nvSpPr>
          <p:spPr>
            <a:xfrm rot="5400000">
              <a:off x="2804555" y="4437112"/>
              <a:ext cx="72008" cy="43204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0315439" y="3042742"/>
            <a:ext cx="432048" cy="432048"/>
            <a:chOff x="2048471" y="3356992"/>
            <a:chExt cx="432048" cy="432048"/>
          </a:xfrm>
        </p:grpSpPr>
        <p:sp>
          <p:nvSpPr>
            <p:cNvPr id="126" name="Rectangle 125"/>
            <p:cNvSpPr/>
            <p:nvPr/>
          </p:nvSpPr>
          <p:spPr>
            <a:xfrm>
              <a:off x="2048471" y="3356992"/>
              <a:ext cx="432048" cy="432048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2048471" y="3356992"/>
              <a:ext cx="432048" cy="432048"/>
              <a:chOff x="2624535" y="4437112"/>
              <a:chExt cx="432048" cy="432048"/>
            </a:xfrm>
            <a:solidFill>
              <a:srgbClr val="008000"/>
            </a:solidFill>
          </p:grpSpPr>
          <p:sp>
            <p:nvSpPr>
              <p:cNvPr id="128" name="Rectangle 127"/>
              <p:cNvSpPr/>
              <p:nvPr/>
            </p:nvSpPr>
            <p:spPr>
              <a:xfrm>
                <a:off x="2804555" y="4437112"/>
                <a:ext cx="72008" cy="43204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5400000">
                <a:off x="2804555" y="4437112"/>
                <a:ext cx="72008" cy="43204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</p:grpSp>
      <p:sp>
        <p:nvSpPr>
          <p:cNvPr id="136" name="Oval 135"/>
          <p:cNvSpPr/>
          <p:nvPr/>
        </p:nvSpPr>
        <p:spPr>
          <a:xfrm>
            <a:off x="7723151" y="4338886"/>
            <a:ext cx="432048" cy="43204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b="1" dirty="0" smtClean="0"/>
              <a:t>F</a:t>
            </a:r>
            <a:endParaRPr kumimoji="1" lang="zh-TW" altLang="en-US" b="1" dirty="0"/>
          </a:p>
        </p:txBody>
      </p:sp>
      <p:sp>
        <p:nvSpPr>
          <p:cNvPr id="137" name="Oval 136"/>
          <p:cNvSpPr/>
          <p:nvPr/>
        </p:nvSpPr>
        <p:spPr>
          <a:xfrm>
            <a:off x="8515239" y="4770934"/>
            <a:ext cx="432048" cy="43204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b="1" dirty="0" smtClean="0"/>
              <a:t>G</a:t>
            </a:r>
            <a:endParaRPr kumimoji="1" lang="zh-TW" altLang="en-US" b="1" dirty="0"/>
          </a:p>
        </p:txBody>
      </p:sp>
      <p:sp>
        <p:nvSpPr>
          <p:cNvPr id="139" name="Oval 138"/>
          <p:cNvSpPr/>
          <p:nvPr/>
        </p:nvSpPr>
        <p:spPr>
          <a:xfrm>
            <a:off x="10819495" y="4914950"/>
            <a:ext cx="432048" cy="43204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b="1" dirty="0" smtClean="0"/>
              <a:t>H</a:t>
            </a:r>
            <a:endParaRPr kumimoji="1" lang="zh-TW" altLang="en-US" b="1" dirty="0"/>
          </a:p>
        </p:txBody>
      </p:sp>
      <p:cxnSp>
        <p:nvCxnSpPr>
          <p:cNvPr id="141" name="Straight Arrow Connector 140"/>
          <p:cNvCxnSpPr>
            <a:stCxn id="136" idx="7"/>
            <a:endCxn id="118" idx="1"/>
          </p:cNvCxnSpPr>
          <p:nvPr/>
        </p:nvCxnSpPr>
        <p:spPr>
          <a:xfrm flipV="1">
            <a:off x="8091927" y="3330774"/>
            <a:ext cx="1431424" cy="107138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37" idx="7"/>
            <a:endCxn id="118" idx="2"/>
          </p:cNvCxnSpPr>
          <p:nvPr/>
        </p:nvCxnSpPr>
        <p:spPr>
          <a:xfrm flipV="1">
            <a:off x="8884015" y="3546798"/>
            <a:ext cx="855360" cy="128740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37" idx="6"/>
            <a:endCxn id="126" idx="2"/>
          </p:cNvCxnSpPr>
          <p:nvPr/>
        </p:nvCxnSpPr>
        <p:spPr>
          <a:xfrm flipV="1">
            <a:off x="8947287" y="3474790"/>
            <a:ext cx="1584176" cy="151216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139" idx="0"/>
            <a:endCxn id="126" idx="2"/>
          </p:cNvCxnSpPr>
          <p:nvPr/>
        </p:nvCxnSpPr>
        <p:spPr>
          <a:xfrm flipH="1" flipV="1">
            <a:off x="10531463" y="3474790"/>
            <a:ext cx="504056" cy="144016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Curved Connector 145"/>
          <p:cNvCxnSpPr>
            <a:stCxn id="118" idx="0"/>
            <a:endCxn id="16" idx="2"/>
          </p:cNvCxnSpPr>
          <p:nvPr/>
        </p:nvCxnSpPr>
        <p:spPr>
          <a:xfrm rot="16200000" flipV="1">
            <a:off x="6763045" y="138419"/>
            <a:ext cx="1404156" cy="4548505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Curved Connector 148"/>
          <p:cNvCxnSpPr>
            <a:stCxn id="126" idx="0"/>
            <a:endCxn id="22" idx="2"/>
          </p:cNvCxnSpPr>
          <p:nvPr/>
        </p:nvCxnSpPr>
        <p:spPr>
          <a:xfrm rot="16200000" flipV="1">
            <a:off x="8455233" y="966511"/>
            <a:ext cx="1332148" cy="2820313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Curved Connector 152"/>
          <p:cNvCxnSpPr>
            <a:stCxn id="123" idx="0"/>
            <a:endCxn id="22" idx="2"/>
          </p:cNvCxnSpPr>
          <p:nvPr/>
        </p:nvCxnSpPr>
        <p:spPr>
          <a:xfrm rot="16200000" flipV="1">
            <a:off x="8455233" y="966511"/>
            <a:ext cx="2268252" cy="3756417"/>
          </a:xfrm>
          <a:prstGeom prst="curvedConnector3">
            <a:avLst>
              <a:gd name="adj1" fmla="val 8225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" name="Oval 156"/>
          <p:cNvSpPr/>
          <p:nvPr/>
        </p:nvSpPr>
        <p:spPr>
          <a:xfrm>
            <a:off x="3546687" y="5419006"/>
            <a:ext cx="432048" cy="43204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b="1" dirty="0" smtClean="0">
                <a:solidFill>
                  <a:schemeClr val="tx1"/>
                </a:solidFill>
              </a:rPr>
              <a:t>J</a:t>
            </a:r>
            <a:endParaRPr kumimoji="1"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3618695" y="5058966"/>
            <a:ext cx="321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b="1" dirty="0" smtClean="0"/>
              <a:t>?</a:t>
            </a:r>
            <a:endParaRPr kumimoji="1" lang="zh-TW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631379" y="474918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7200" b="1" dirty="0" smtClean="0"/>
              <a:t>…</a:t>
            </a:r>
            <a:endParaRPr kumimoji="1" lang="zh-TW" altLang="en-US" sz="7200" b="1" dirty="0"/>
          </a:p>
        </p:txBody>
      </p:sp>
      <p:cxnSp>
        <p:nvCxnSpPr>
          <p:cNvPr id="8" name="Curved Connector 7"/>
          <p:cNvCxnSpPr>
            <a:stCxn id="36" idx="2"/>
            <a:endCxn id="57" idx="2"/>
          </p:cNvCxnSpPr>
          <p:nvPr/>
        </p:nvCxnSpPr>
        <p:spPr>
          <a:xfrm rot="10800000" flipV="1">
            <a:off x="1026407" y="4554910"/>
            <a:ext cx="144016" cy="936104"/>
          </a:xfrm>
          <a:prstGeom prst="curvedConnector3">
            <a:avLst>
              <a:gd name="adj1" fmla="val 258732"/>
            </a:avLst>
          </a:prstGeom>
          <a:ln w="127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urved Connector 77"/>
          <p:cNvCxnSpPr>
            <a:stCxn id="36" idx="5"/>
            <a:endCxn id="58" idx="0"/>
          </p:cNvCxnSpPr>
          <p:nvPr/>
        </p:nvCxnSpPr>
        <p:spPr>
          <a:xfrm rot="16200000" flipH="1">
            <a:off x="1143155" y="5103706"/>
            <a:ext cx="1143392" cy="351304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>
            <a:stCxn id="57" idx="5"/>
            <a:endCxn id="58" idx="2"/>
          </p:cNvCxnSpPr>
          <p:nvPr/>
        </p:nvCxnSpPr>
        <p:spPr>
          <a:xfrm rot="16200000" flipH="1">
            <a:off x="1323175" y="5715774"/>
            <a:ext cx="423312" cy="279296"/>
          </a:xfrm>
          <a:prstGeom prst="curvedConnector2">
            <a:avLst/>
          </a:prstGeom>
          <a:ln w="127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/>
          <p:cNvCxnSpPr>
            <a:stCxn id="58" idx="6"/>
            <a:endCxn id="59" idx="2"/>
          </p:cNvCxnSpPr>
          <p:nvPr/>
        </p:nvCxnSpPr>
        <p:spPr>
          <a:xfrm>
            <a:off x="2106527" y="6067078"/>
            <a:ext cx="936104" cy="12700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Curved Connector 87"/>
          <p:cNvCxnSpPr>
            <a:stCxn id="59" idx="6"/>
            <a:endCxn id="60" idx="2"/>
          </p:cNvCxnSpPr>
          <p:nvPr/>
        </p:nvCxnSpPr>
        <p:spPr>
          <a:xfrm flipV="1">
            <a:off x="3474679" y="5995070"/>
            <a:ext cx="792088" cy="72008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Curved Connector 96"/>
          <p:cNvCxnSpPr>
            <a:stCxn id="58" idx="4"/>
            <a:endCxn id="60" idx="3"/>
          </p:cNvCxnSpPr>
          <p:nvPr/>
        </p:nvCxnSpPr>
        <p:spPr>
          <a:xfrm rot="5400000" flipH="1" flipV="1">
            <a:off x="3042631" y="4995694"/>
            <a:ext cx="135280" cy="2439536"/>
          </a:xfrm>
          <a:prstGeom prst="curvedConnector3">
            <a:avLst>
              <a:gd name="adj1" fmla="val -168983"/>
            </a:avLst>
          </a:prstGeom>
          <a:ln w="127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urved Connector 115"/>
          <p:cNvCxnSpPr>
            <a:stCxn id="136" idx="6"/>
            <a:endCxn id="137" idx="2"/>
          </p:cNvCxnSpPr>
          <p:nvPr/>
        </p:nvCxnSpPr>
        <p:spPr>
          <a:xfrm>
            <a:off x="8155199" y="4554910"/>
            <a:ext cx="360040" cy="432048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Curved Connector 129"/>
          <p:cNvCxnSpPr>
            <a:stCxn id="137" idx="6"/>
            <a:endCxn id="139" idx="2"/>
          </p:cNvCxnSpPr>
          <p:nvPr/>
        </p:nvCxnSpPr>
        <p:spPr>
          <a:xfrm>
            <a:off x="8947287" y="4986958"/>
            <a:ext cx="1872208" cy="144016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136" idx="4"/>
            <a:endCxn id="139" idx="3"/>
          </p:cNvCxnSpPr>
          <p:nvPr/>
        </p:nvCxnSpPr>
        <p:spPr>
          <a:xfrm rot="16200000" flipH="1">
            <a:off x="9154575" y="3555534"/>
            <a:ext cx="512792" cy="2943592"/>
          </a:xfrm>
          <a:prstGeom prst="curvedConnector3">
            <a:avLst>
              <a:gd name="adj1" fmla="val 156918"/>
            </a:avLst>
          </a:prstGeom>
          <a:ln w="127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>
            <a:stCxn id="55" idx="0"/>
            <a:endCxn id="16" idx="1"/>
          </p:cNvCxnSpPr>
          <p:nvPr/>
        </p:nvCxnSpPr>
        <p:spPr>
          <a:xfrm rot="5400000" flipH="1" flipV="1">
            <a:off x="1980513" y="1404560"/>
            <a:ext cx="2484276" cy="2376264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24581" y="1357055"/>
            <a:ext cx="2777337" cy="1248065"/>
            <a:chOff x="267202" y="1152466"/>
            <a:chExt cx="4409837" cy="2036066"/>
          </a:xfrm>
        </p:grpSpPr>
        <p:sp>
          <p:nvSpPr>
            <p:cNvPr id="85" name="Oval 84"/>
            <p:cNvSpPr/>
            <p:nvPr/>
          </p:nvSpPr>
          <p:spPr>
            <a:xfrm>
              <a:off x="267202" y="1728530"/>
              <a:ext cx="432048" cy="432048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TW" altLang="en-US" sz="120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915274" y="1728530"/>
              <a:ext cx="3665650" cy="451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TW" sz="1200" dirty="0" smtClean="0"/>
                <a:t>RA-</a:t>
              </a:r>
              <a:r>
                <a:rPr kumimoji="1" lang="en-US" altLang="zh-TW" sz="1200" i="1" dirty="0" smtClean="0"/>
                <a:t>Constrained</a:t>
              </a:r>
              <a:r>
                <a:rPr kumimoji="1" lang="en-US" altLang="zh-TW" sz="1200" dirty="0" smtClean="0"/>
                <a:t> OIC Device </a:t>
              </a:r>
              <a:endParaRPr kumimoji="1" lang="zh-TW" altLang="en-US" sz="12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915274" y="2232585"/>
              <a:ext cx="990607" cy="451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TW" sz="1200" b="1" dirty="0" smtClean="0"/>
                <a:t>“RAE”</a:t>
              </a:r>
              <a:endParaRPr kumimoji="1" lang="zh-TW" altLang="en-US" sz="1200" b="1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15274" y="2736642"/>
              <a:ext cx="1609100" cy="451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TW" sz="1200" b="1" dirty="0" smtClean="0"/>
                <a:t>“RA-Proxy”</a:t>
              </a:r>
              <a:endParaRPr kumimoji="1" lang="zh-TW" altLang="en-US" sz="1200" b="1" dirty="0"/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267202" y="2736642"/>
              <a:ext cx="432048" cy="432048"/>
              <a:chOff x="2048471" y="3356992"/>
              <a:chExt cx="432048" cy="432048"/>
            </a:xfrm>
          </p:grpSpPr>
          <p:sp>
            <p:nvSpPr>
              <p:cNvPr id="107" name="Rectangle 106"/>
              <p:cNvSpPr/>
              <p:nvPr/>
            </p:nvSpPr>
            <p:spPr>
              <a:xfrm>
                <a:off x="2048471" y="3356992"/>
                <a:ext cx="432048" cy="432048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TW" altLang="en-US" sz="1200"/>
              </a:p>
            </p:txBody>
          </p:sp>
          <p:grpSp>
            <p:nvGrpSpPr>
              <p:cNvPr id="108" name="Group 107"/>
              <p:cNvGrpSpPr/>
              <p:nvPr/>
            </p:nvGrpSpPr>
            <p:grpSpPr>
              <a:xfrm>
                <a:off x="2048471" y="3356992"/>
                <a:ext cx="432048" cy="432048"/>
                <a:chOff x="2624535" y="4437112"/>
                <a:chExt cx="432048" cy="432048"/>
              </a:xfrm>
              <a:solidFill>
                <a:srgbClr val="008000"/>
              </a:solidFill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2804555" y="4437112"/>
                  <a:ext cx="72008" cy="432048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zh-TW" altLang="en-US" sz="120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 rot="5400000">
                  <a:off x="2804555" y="4437112"/>
                  <a:ext cx="72008" cy="432048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zh-TW" altLang="en-US" sz="1200"/>
                </a:p>
              </p:txBody>
            </p:sp>
          </p:grpSp>
        </p:grpSp>
        <p:grpSp>
          <p:nvGrpSpPr>
            <p:cNvPr id="96" name="Group 95"/>
            <p:cNvGrpSpPr/>
            <p:nvPr/>
          </p:nvGrpSpPr>
          <p:grpSpPr>
            <a:xfrm>
              <a:off x="267202" y="2232586"/>
              <a:ext cx="432048" cy="432048"/>
              <a:chOff x="2624535" y="4437112"/>
              <a:chExt cx="432048" cy="432048"/>
            </a:xfrm>
            <a:solidFill>
              <a:srgbClr val="FF0000"/>
            </a:solidFill>
          </p:grpSpPr>
          <p:sp>
            <p:nvSpPr>
              <p:cNvPr id="104" name="Rectangle 103"/>
              <p:cNvSpPr/>
              <p:nvPr/>
            </p:nvSpPr>
            <p:spPr>
              <a:xfrm>
                <a:off x="2804555" y="4437112"/>
                <a:ext cx="72008" cy="43204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TW" altLang="en-US" sz="120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 rot="5400000">
                <a:off x="2804555" y="4437112"/>
                <a:ext cx="72008" cy="43204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TW" altLang="en-US" sz="1200"/>
              </a:p>
            </p:txBody>
          </p:sp>
        </p:grpSp>
        <p:sp>
          <p:nvSpPr>
            <p:cNvPr id="101" name="Oval 100"/>
            <p:cNvSpPr/>
            <p:nvPr/>
          </p:nvSpPr>
          <p:spPr>
            <a:xfrm>
              <a:off x="267202" y="1152466"/>
              <a:ext cx="432048" cy="432048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TW" altLang="en-US" sz="120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915274" y="1152466"/>
              <a:ext cx="3761765" cy="381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TW" sz="1200" dirty="0" smtClean="0"/>
                <a:t>Non-OIC (RA-</a:t>
              </a:r>
              <a:r>
                <a:rPr kumimoji="1" lang="en-US" altLang="zh-TW" sz="1200" i="1" dirty="0" smtClean="0"/>
                <a:t>Constrained</a:t>
              </a:r>
              <a:r>
                <a:rPr kumimoji="1" lang="en-US" altLang="zh-TW" sz="1200" dirty="0" smtClean="0"/>
                <a:t>) device</a:t>
              </a:r>
              <a:endParaRPr kumimoji="1" lang="zh-TW" altLang="en-US" sz="1200" dirty="0"/>
            </a:p>
          </p:txBody>
        </p:sp>
      </p:grpSp>
      <p:sp>
        <p:nvSpPr>
          <p:cNvPr id="9" name="TextBox 8"/>
          <p:cNvSpPr txBox="1"/>
          <p:nvPr/>
        </p:nvSpPr>
        <p:spPr>
          <a:xfrm flipH="1">
            <a:off x="2023370" y="3698994"/>
            <a:ext cx="360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</a:t>
            </a:r>
            <a:endParaRPr lang="en-US" b="1" dirty="0"/>
          </a:p>
        </p:txBody>
      </p:sp>
      <p:sp>
        <p:nvSpPr>
          <p:cNvPr id="113" name="TextBox 112"/>
          <p:cNvSpPr txBox="1"/>
          <p:nvPr/>
        </p:nvSpPr>
        <p:spPr>
          <a:xfrm flipH="1">
            <a:off x="3079953" y="3753808"/>
            <a:ext cx="360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</a:t>
            </a:r>
            <a:endParaRPr lang="en-US" b="1" dirty="0"/>
          </a:p>
        </p:txBody>
      </p:sp>
      <p:sp>
        <p:nvSpPr>
          <p:cNvPr id="132" name="TextBox 131"/>
          <p:cNvSpPr txBox="1"/>
          <p:nvPr/>
        </p:nvSpPr>
        <p:spPr>
          <a:xfrm flipH="1">
            <a:off x="3906581" y="3686168"/>
            <a:ext cx="360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</a:t>
            </a:r>
            <a:endParaRPr lang="en-US" b="1" dirty="0"/>
          </a:p>
        </p:txBody>
      </p:sp>
      <p:sp>
        <p:nvSpPr>
          <p:cNvPr id="133" name="TextBox 132"/>
          <p:cNvSpPr txBox="1"/>
          <p:nvPr/>
        </p:nvSpPr>
        <p:spPr>
          <a:xfrm flipH="1">
            <a:off x="4471502" y="4049528"/>
            <a:ext cx="360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endParaRPr lang="en-US" b="1" dirty="0"/>
          </a:p>
        </p:txBody>
      </p:sp>
      <p:sp>
        <p:nvSpPr>
          <p:cNvPr id="134" name="TextBox 133"/>
          <p:cNvSpPr txBox="1"/>
          <p:nvPr/>
        </p:nvSpPr>
        <p:spPr>
          <a:xfrm flipH="1">
            <a:off x="4845882" y="4625591"/>
            <a:ext cx="360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</a:t>
            </a:r>
            <a:endParaRPr lang="en-US" b="1" dirty="0"/>
          </a:p>
        </p:txBody>
      </p:sp>
      <p:sp>
        <p:nvSpPr>
          <p:cNvPr id="135" name="TextBox 134"/>
          <p:cNvSpPr txBox="1"/>
          <p:nvPr/>
        </p:nvSpPr>
        <p:spPr>
          <a:xfrm flipH="1">
            <a:off x="9771748" y="2966088"/>
            <a:ext cx="295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</a:t>
            </a:r>
            <a:endParaRPr lang="en-US" b="1" dirty="0"/>
          </a:p>
        </p:txBody>
      </p:sp>
      <p:sp>
        <p:nvSpPr>
          <p:cNvPr id="138" name="TextBox 137"/>
          <p:cNvSpPr txBox="1"/>
          <p:nvPr/>
        </p:nvSpPr>
        <p:spPr>
          <a:xfrm flipH="1">
            <a:off x="10532041" y="2924622"/>
            <a:ext cx="295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</a:t>
            </a:r>
            <a:endParaRPr lang="en-US" b="1" dirty="0"/>
          </a:p>
        </p:txBody>
      </p:sp>
      <p:sp>
        <p:nvSpPr>
          <p:cNvPr id="140" name="TextBox 139"/>
          <p:cNvSpPr txBox="1"/>
          <p:nvPr/>
        </p:nvSpPr>
        <p:spPr>
          <a:xfrm flipH="1">
            <a:off x="11491867" y="3804893"/>
            <a:ext cx="311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</a:t>
            </a:r>
            <a:endParaRPr lang="en-US" b="1" dirty="0"/>
          </a:p>
        </p:txBody>
      </p:sp>
      <p:cxnSp>
        <p:nvCxnSpPr>
          <p:cNvPr id="144" name="Straight Arrow Connector 143"/>
          <p:cNvCxnSpPr/>
          <p:nvPr/>
        </p:nvCxnSpPr>
        <p:spPr>
          <a:xfrm flipV="1">
            <a:off x="243055" y="2788038"/>
            <a:ext cx="423014" cy="20701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Curved Connector 146"/>
          <p:cNvCxnSpPr/>
          <p:nvPr/>
        </p:nvCxnSpPr>
        <p:spPr>
          <a:xfrm rot="5400000" flipH="1" flipV="1">
            <a:off x="271708" y="3135372"/>
            <a:ext cx="391475" cy="253828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732740" y="2711248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TW" sz="1200" smtClean="0"/>
              <a:t>CoAP</a:t>
            </a:r>
            <a:endParaRPr kumimoji="1" lang="zh-TW" altLang="en-US" sz="1200" dirty="0"/>
          </a:p>
        </p:txBody>
      </p:sp>
      <p:sp>
        <p:nvSpPr>
          <p:cNvPr id="150" name="TextBox 149"/>
          <p:cNvSpPr txBox="1"/>
          <p:nvPr/>
        </p:nvSpPr>
        <p:spPr>
          <a:xfrm>
            <a:off x="758572" y="3120266"/>
            <a:ext cx="112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TW" sz="1200" dirty="0" smtClean="0"/>
              <a:t>XMPP-native</a:t>
            </a:r>
            <a:endParaRPr kumimoji="1" lang="zh-TW" altLang="en-US" sz="1200" dirty="0"/>
          </a:p>
        </p:txBody>
      </p:sp>
      <p:sp>
        <p:nvSpPr>
          <p:cNvPr id="151" name="TextBox 150"/>
          <p:cNvSpPr txBox="1"/>
          <p:nvPr/>
        </p:nvSpPr>
        <p:spPr>
          <a:xfrm flipH="1">
            <a:off x="601846" y="3733752"/>
            <a:ext cx="11111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Realm I </a:t>
            </a:r>
            <a:endParaRPr lang="en-US" b="1" dirty="0"/>
          </a:p>
        </p:txBody>
      </p:sp>
      <p:sp>
        <p:nvSpPr>
          <p:cNvPr id="152" name="TextBox 151"/>
          <p:cNvSpPr txBox="1"/>
          <p:nvPr/>
        </p:nvSpPr>
        <p:spPr>
          <a:xfrm flipH="1">
            <a:off x="7479618" y="3114472"/>
            <a:ext cx="11111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Realm 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0470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Remote Access</a:t>
            </a:r>
            <a:endParaRPr lang="ko-KR" altLang="en-US" dirty="0"/>
          </a:p>
        </p:txBody>
      </p:sp>
      <p:sp>
        <p:nvSpPr>
          <p:cNvPr id="26" name="내용 개체 틀 2"/>
          <p:cNvSpPr>
            <a:spLocks noGrp="1"/>
          </p:cNvSpPr>
          <p:nvPr>
            <p:ph idx="4294967295"/>
          </p:nvPr>
        </p:nvSpPr>
        <p:spPr>
          <a:xfrm>
            <a:off x="934528" y="3796323"/>
            <a:ext cx="10181147" cy="292937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sz="2000" smtClean="0"/>
              <a:t>Server Components: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en-US" altLang="ko-KR" sz="1800" smtClean="0"/>
              <a:t>Device Management Server: Device/Capability Registration and Authorization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en-US" altLang="ko-KR" sz="1800" smtClean="0"/>
              <a:t>Signaling Server: Delivering candidate address to recipient, discovery, presence, low BW data, SDP control </a:t>
            </a:r>
          </a:p>
          <a:p>
            <a:pPr>
              <a:spcBef>
                <a:spcPts val="1200"/>
              </a:spcBef>
            </a:pPr>
            <a:r>
              <a:rPr lang="en-US" altLang="ko-KR" sz="2000" smtClean="0"/>
              <a:t>Client Components: RA Endpoint (RAE) &amp; RA-Proxy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en-US" altLang="ko-KR" sz="1800" smtClean="0"/>
              <a:t>XMPP Client</a:t>
            </a:r>
            <a:endParaRPr lang="en-US" altLang="ko-KR" sz="1800" dirty="0"/>
          </a:p>
        </p:txBody>
      </p:sp>
      <p:grpSp>
        <p:nvGrpSpPr>
          <p:cNvPr id="30" name="그룹 29"/>
          <p:cNvGrpSpPr/>
          <p:nvPr/>
        </p:nvGrpSpPr>
        <p:grpSpPr>
          <a:xfrm>
            <a:off x="5954377" y="799857"/>
            <a:ext cx="4905767" cy="3065937"/>
            <a:chOff x="3674332" y="364857"/>
            <a:chExt cx="5120364" cy="3065937"/>
          </a:xfrm>
        </p:grpSpPr>
        <p:sp>
          <p:nvSpPr>
            <p:cNvPr id="4" name="AutoShape 13"/>
            <p:cNvSpPr>
              <a:spLocks noChangeArrowheads="1"/>
            </p:cNvSpPr>
            <p:nvPr/>
          </p:nvSpPr>
          <p:spPr bwMode="auto">
            <a:xfrm>
              <a:off x="6618132" y="2013932"/>
              <a:ext cx="2176564" cy="982261"/>
            </a:xfrm>
            <a:custGeom>
              <a:avLst/>
              <a:gdLst>
                <a:gd name="T0" fmla="*/ 2147483647 w 3504"/>
                <a:gd name="T1" fmla="*/ 2147483647 h 2818"/>
                <a:gd name="T2" fmla="*/ 2147483647 w 3504"/>
                <a:gd name="T3" fmla="*/ 2147483647 h 2818"/>
                <a:gd name="T4" fmla="*/ 0 w 3504"/>
                <a:gd name="T5" fmla="*/ 2147483647 h 2818"/>
                <a:gd name="T6" fmla="*/ 2147483647 w 3504"/>
                <a:gd name="T7" fmla="*/ 2147483647 h 2818"/>
                <a:gd name="T8" fmla="*/ 2147483647 w 3504"/>
                <a:gd name="T9" fmla="*/ 2147483647 h 2818"/>
                <a:gd name="T10" fmla="*/ 2147483647 w 3504"/>
                <a:gd name="T11" fmla="*/ 2147483647 h 2818"/>
                <a:gd name="T12" fmla="*/ 2147483647 w 3504"/>
                <a:gd name="T13" fmla="*/ 2147483647 h 2818"/>
                <a:gd name="T14" fmla="*/ 2147483647 w 3504"/>
                <a:gd name="T15" fmla="*/ 0 h 2818"/>
                <a:gd name="T16" fmla="*/ 2147483647 w 3504"/>
                <a:gd name="T17" fmla="*/ 2147483647 h 2818"/>
                <a:gd name="T18" fmla="*/ 2147483647 w 3504"/>
                <a:gd name="T19" fmla="*/ 2147483647 h 2818"/>
                <a:gd name="T20" fmla="*/ 2147483647 w 3504"/>
                <a:gd name="T21" fmla="*/ 2147483647 h 2818"/>
                <a:gd name="T22" fmla="*/ 2147483647 w 3504"/>
                <a:gd name="T23" fmla="*/ 2147483647 h 28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504"/>
                <a:gd name="T37" fmla="*/ 0 h 2818"/>
                <a:gd name="T38" fmla="*/ 3504 w 3504"/>
                <a:gd name="T39" fmla="*/ 2818 h 28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504" h="2818">
                  <a:moveTo>
                    <a:pt x="232" y="2818"/>
                  </a:moveTo>
                  <a:lnTo>
                    <a:pt x="232" y="1425"/>
                  </a:lnTo>
                  <a:lnTo>
                    <a:pt x="0" y="1416"/>
                  </a:lnTo>
                  <a:lnTo>
                    <a:pt x="515" y="963"/>
                  </a:lnTo>
                  <a:lnTo>
                    <a:pt x="515" y="227"/>
                  </a:lnTo>
                  <a:lnTo>
                    <a:pt x="928" y="227"/>
                  </a:lnTo>
                  <a:lnTo>
                    <a:pt x="928" y="736"/>
                  </a:lnTo>
                  <a:lnTo>
                    <a:pt x="1752" y="0"/>
                  </a:lnTo>
                  <a:lnTo>
                    <a:pt x="3504" y="1416"/>
                  </a:lnTo>
                  <a:lnTo>
                    <a:pt x="3233" y="1406"/>
                  </a:lnTo>
                  <a:lnTo>
                    <a:pt x="3233" y="2818"/>
                  </a:lnTo>
                  <a:lnTo>
                    <a:pt x="232" y="2818"/>
                  </a:lnTo>
                  <a:close/>
                </a:path>
              </a:pathLst>
            </a:custGeom>
            <a:solidFill>
              <a:srgbClr val="E9F9FB">
                <a:alpha val="12941"/>
              </a:srgbClr>
            </a:solidFill>
            <a:ln w="28575">
              <a:solidFill>
                <a:srgbClr val="FFFFFF">
                  <a:lumMod val="75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C3339"/>
                </a:solidFill>
                <a:effectLst/>
                <a:uLnTx/>
                <a:uFillTx/>
                <a:latin typeface="Century Gothic"/>
                <a:cs typeface="Arial" charset="0"/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1856" b="75258" l="3571" r="984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1" t="12434" r="3795" b="23344"/>
            <a:stretch/>
          </p:blipFill>
          <p:spPr bwMode="auto">
            <a:xfrm>
              <a:off x="4124182" y="364857"/>
              <a:ext cx="3476374" cy="858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그룹 5"/>
            <p:cNvGrpSpPr/>
            <p:nvPr/>
          </p:nvGrpSpPr>
          <p:grpSpPr>
            <a:xfrm>
              <a:off x="3902814" y="2332377"/>
              <a:ext cx="381001" cy="565184"/>
              <a:chOff x="760189" y="5517232"/>
              <a:chExt cx="260853" cy="504056"/>
            </a:xfrm>
            <a:solidFill>
              <a:schemeClr val="tx1"/>
            </a:solidFill>
          </p:grpSpPr>
          <p:sp>
            <p:nvSpPr>
              <p:cNvPr id="7" name="직사각형 6"/>
              <p:cNvSpPr/>
              <p:nvPr/>
            </p:nvSpPr>
            <p:spPr>
              <a:xfrm>
                <a:off x="760189" y="5517232"/>
                <a:ext cx="260853" cy="50405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32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780755" y="5562600"/>
                <a:ext cx="214608" cy="3762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32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모서리가 둥근 직사각형 8"/>
              <p:cNvSpPr/>
              <p:nvPr/>
            </p:nvSpPr>
            <p:spPr>
              <a:xfrm>
                <a:off x="843560" y="5958806"/>
                <a:ext cx="89890" cy="4571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3200" dirty="0" err="1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674332" y="2907574"/>
              <a:ext cx="11083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Century Gothic" panose="020B0502020202020204" pitchFamily="34" charset="0"/>
                </a:rPr>
                <a:t>Remote </a:t>
              </a:r>
            </a:p>
            <a:p>
              <a:r>
                <a:rPr lang="en-US" altLang="ko-KR" sz="1400" dirty="0" smtClean="0">
                  <a:latin typeface="Century Gothic" panose="020B0502020202020204" pitchFamily="34" charset="0"/>
                </a:rPr>
                <a:t>Client</a:t>
              </a:r>
              <a:endParaRPr lang="ko-KR" altLang="en-US" sz="1400" dirty="0">
                <a:latin typeface="Century Gothic" panose="020B0502020202020204" pitchFamily="34" charset="0"/>
              </a:endParaRPr>
            </a:p>
          </p:txBody>
        </p:sp>
        <p:pic>
          <p:nvPicPr>
            <p:cNvPr id="11" name="Picture 4" descr="http://us.123rf.com/450wm/frbird/frbird1406/frbird140600055/29578078-%EC%8A%A4%EB%A7%88%ED%8A%B8-%ED%99%88%EA%B3%BC-%EC%8A%A4%EB%A7%88%ED%8A%B8-%ED%95%98%EC%9A%B0%EC%8A%A4-%EC%95%84%EC%9D%B4%EC%BD%98-%ED%99%88-%EC%9E%90%EB%8F%99%ED%99%94-%EC%A0%9C%EC%96%B4-%EC%8B%9C%EC%8A%A4%ED%85%9C-simplus-%EC%8B%9C%EB%A6%AC%EC%A6%88-%EB%9E%98%C3%AC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983" b="95299" l="6838" r="96154">
                          <a14:foregroundMark x1="14316" y1="15171" x2="14316" y2="15171"/>
                          <a14:foregroundMark x1="20299" y1="10897" x2="20299" y2="10897"/>
                          <a14:foregroundMark x1="66667" y1="21154" x2="66667" y2="21154"/>
                          <a14:foregroundMark x1="56410" y1="10897" x2="56410" y2="10897"/>
                          <a14:foregroundMark x1="58120" y1="11325" x2="58120" y2="11325"/>
                          <a14:foregroundMark x1="83333" y1="15598" x2="83333" y2="15598"/>
                          <a14:foregroundMark x1="16667" y1="45299" x2="16453" y2="33120"/>
                          <a14:foregroundMark x1="38889" y1="38462" x2="38889" y2="38462"/>
                          <a14:foregroundMark x1="59402" y1="38675" x2="59402" y2="38675"/>
                          <a14:foregroundMark x1="84829" y1="39744" x2="84829" y2="39744"/>
                          <a14:foregroundMark x1="32906" y1="61325" x2="32906" y2="61325"/>
                          <a14:foregroundMark x1="13034" y1="63889" x2="13034" y2="63889"/>
                          <a14:foregroundMark x1="17735" y1="55983" x2="17735" y2="55983"/>
                          <a14:foregroundMark x1="39530" y1="61966" x2="39530" y2="61966"/>
                          <a14:foregroundMark x1="60043" y1="58974" x2="60043" y2="58974"/>
                          <a14:foregroundMark x1="62821" y1="61538" x2="62821" y2="61538"/>
                          <a14:foregroundMark x1="64744" y1="55983" x2="64744" y2="55983"/>
                          <a14:foregroundMark x1="55769" y1="58761" x2="55769" y2="58761"/>
                          <a14:foregroundMark x1="60470" y1="63675" x2="60470" y2="63675"/>
                          <a14:foregroundMark x1="61111" y1="66667" x2="61111" y2="66667"/>
                          <a14:foregroundMark x1="62179" y1="68162" x2="62179" y2="68162"/>
                          <a14:foregroundMark x1="66239" y1="66667" x2="66239" y2="66667"/>
                          <a14:foregroundMark x1="77564" y1="64744" x2="77564" y2="64744"/>
                          <a14:foregroundMark x1="84829" y1="61111" x2="84829" y2="61111"/>
                          <a14:foregroundMark x1="83974" y1="67094" x2="83974" y2="67094"/>
                          <a14:foregroundMark x1="11325" y1="85256" x2="11325" y2="85256"/>
                          <a14:foregroundMark x1="18162" y1="88675" x2="18162" y2="88675"/>
                          <a14:foregroundMark x1="13889" y1="81838" x2="13889" y2="81838"/>
                          <a14:foregroundMark x1="16026" y1="80983" x2="16026" y2="80983"/>
                          <a14:foregroundMark x1="16880" y1="80556" x2="16880" y2="80556"/>
                          <a14:foregroundMark x1="18803" y1="81197" x2="18803" y2="81197"/>
                          <a14:foregroundMark x1="17094" y1="77778" x2="17094" y2="77778"/>
                          <a14:foregroundMark x1="20940" y1="80342" x2="20940" y2="80342"/>
                          <a14:foregroundMark x1="32265" y1="79701" x2="32265" y2="79701"/>
                          <a14:foregroundMark x1="35470" y1="81410" x2="35470" y2="81410"/>
                          <a14:foregroundMark x1="33761" y1="91026" x2="33761" y2="91026"/>
                          <a14:foregroundMark x1="43803" y1="90385" x2="43803" y2="90385"/>
                          <a14:foregroundMark x1="58761" y1="82906" x2="58761" y2="82906"/>
                          <a14:foregroundMark x1="61325" y1="84188" x2="61325" y2="84188"/>
                          <a14:foregroundMark x1="63034" y1="92735" x2="63034" y2="92735"/>
                          <a14:foregroundMark x1="54487" y1="82265" x2="54487" y2="82265"/>
                          <a14:foregroundMark x1="56624" y1="77778" x2="56624" y2="77778"/>
                          <a14:foregroundMark x1="60897" y1="75427" x2="60897" y2="75427"/>
                          <a14:foregroundMark x1="66239" y1="77350" x2="66239" y2="77350"/>
                          <a14:foregroundMark x1="67735" y1="82051" x2="67735" y2="82051"/>
                          <a14:foregroundMark x1="78632" y1="79060" x2="78632" y2="79060"/>
                          <a14:foregroundMark x1="82051" y1="81197" x2="82051" y2="81197"/>
                          <a14:foregroundMark x1="82051" y1="85470" x2="82051" y2="85470"/>
                          <a14:foregroundMark x1="83974" y1="20940" x2="83974" y2="20940"/>
                          <a14:foregroundMark x1="84402" y1="22650" x2="84402" y2="22650"/>
                          <a14:foregroundMark x1="84188" y1="23504" x2="84188" y2="23504"/>
                          <a14:foregroundMark x1="38675" y1="34402" x2="38675" y2="34402"/>
                          <a14:foregroundMark x1="60684" y1="65812" x2="60684" y2="65812"/>
                          <a14:foregroundMark x1="38889" y1="85256" x2="38889" y2="85256"/>
                          <a14:foregroundMark x1="42094" y1="88675" x2="42094" y2="88675"/>
                          <a14:foregroundMark x1="32906" y1="85897" x2="32906" y2="85897"/>
                          <a14:foregroundMark x1="40385" y1="89316" x2="40385" y2="89316"/>
                          <a14:foregroundMark x1="59615" y1="92735" x2="59615" y2="92735"/>
                          <a14:backgroundMark x1="61966" y1="55128" x2="61966" y2="55128"/>
                          <a14:backgroundMark x1="63889" y1="55128" x2="63889" y2="55128"/>
                          <a14:backgroundMark x1="58547" y1="59615" x2="58547" y2="59615"/>
                          <a14:backgroundMark x1="15598" y1="86966" x2="15598" y2="86966"/>
                          <a14:backgroundMark x1="17521" y1="85470" x2="17521" y2="85470"/>
                          <a14:backgroundMark x1="15598" y1="85470" x2="15598" y2="85470"/>
                          <a14:backgroundMark x1="20085" y1="85684" x2="20085" y2="85684"/>
                          <a14:backgroundMark x1="36111" y1="86752" x2="36111" y2="86752"/>
                          <a14:backgroundMark x1="38675" y1="88462" x2="38675" y2="88462"/>
                          <a14:backgroundMark x1="33761" y1="87821" x2="33761" y2="878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594" t="9957" r="11203" b="73880"/>
            <a:stretch/>
          </p:blipFill>
          <p:spPr bwMode="auto">
            <a:xfrm>
              <a:off x="7412097" y="2385318"/>
              <a:ext cx="376918" cy="512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223980" y="2996193"/>
              <a:ext cx="12234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Century Gothic" panose="020B0502020202020204" pitchFamily="34" charset="0"/>
                </a:rPr>
                <a:t>Things (RAE)</a:t>
              </a:r>
              <a:endParaRPr lang="ko-KR" altLang="en-US" sz="1400" dirty="0">
                <a:latin typeface="Century Gothic" panose="020B0502020202020204" pitchFamily="34" charset="0"/>
              </a:endParaRPr>
            </a:p>
          </p:txBody>
        </p:sp>
        <p:cxnSp>
          <p:nvCxnSpPr>
            <p:cNvPr id="13" name="직선 화살표 연결선 12"/>
            <p:cNvCxnSpPr/>
            <p:nvPr/>
          </p:nvCxnSpPr>
          <p:spPr>
            <a:xfrm flipV="1">
              <a:off x="4397058" y="1223540"/>
              <a:ext cx="1082960" cy="99796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3"/>
            <p:cNvCxnSpPr/>
            <p:nvPr/>
          </p:nvCxnSpPr>
          <p:spPr>
            <a:xfrm>
              <a:off x="6285229" y="1223542"/>
              <a:ext cx="1126867" cy="116177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화살표 연결선 14"/>
            <p:cNvCxnSpPr/>
            <p:nvPr/>
          </p:nvCxnSpPr>
          <p:spPr>
            <a:xfrm>
              <a:off x="6124110" y="1223128"/>
              <a:ext cx="1126867" cy="1161777"/>
            </a:xfrm>
            <a:prstGeom prst="straightConnector1">
              <a:avLst/>
            </a:prstGeom>
            <a:ln>
              <a:prstDash val="lg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화살표 연결선 15"/>
            <p:cNvCxnSpPr/>
            <p:nvPr/>
          </p:nvCxnSpPr>
          <p:spPr>
            <a:xfrm flipV="1">
              <a:off x="4580982" y="1223128"/>
              <a:ext cx="1082960" cy="997967"/>
            </a:xfrm>
            <a:prstGeom prst="straightConnector1">
              <a:avLst/>
            </a:prstGeom>
            <a:ln>
              <a:prstDash val="lg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4" descr="http://us.123rf.com/450wm/frbird/frbird1406/frbird140600055/29578078-%EC%8A%A4%EB%A7%88%ED%8A%B8-%ED%99%88%EA%B3%BC-%EC%8A%A4%EB%A7%88%ED%8A%B8-%ED%95%98%EC%9A%B0%EC%8A%A4-%EC%95%84%EC%9D%B4%EC%BD%98-%ED%99%88-%EC%9E%90%EB%8F%99%ED%99%94-%EC%A0%9C%EC%96%B4-%EC%8B%9C%EC%8A%A4%ED%85%9C-simplus-%EC%8B%9C%EB%A6%AC%EC%A6%88-%EB%9E%98%C3%AC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983" b="95299" l="6838" r="96154">
                          <a14:foregroundMark x1="14316" y1="15171" x2="14316" y2="15171"/>
                          <a14:foregroundMark x1="20299" y1="10897" x2="20299" y2="10897"/>
                          <a14:foregroundMark x1="66667" y1="21154" x2="66667" y2="21154"/>
                          <a14:foregroundMark x1="56410" y1="10897" x2="56410" y2="10897"/>
                          <a14:foregroundMark x1="58120" y1="11325" x2="58120" y2="11325"/>
                          <a14:foregroundMark x1="83333" y1="15598" x2="83333" y2="15598"/>
                          <a14:foregroundMark x1="16667" y1="45299" x2="16453" y2="33120"/>
                          <a14:foregroundMark x1="38889" y1="38462" x2="38889" y2="38462"/>
                          <a14:foregroundMark x1="59402" y1="38675" x2="59402" y2="38675"/>
                          <a14:foregroundMark x1="84829" y1="39744" x2="84829" y2="39744"/>
                          <a14:foregroundMark x1="32906" y1="61325" x2="32906" y2="61325"/>
                          <a14:foregroundMark x1="13034" y1="63889" x2="13034" y2="63889"/>
                          <a14:foregroundMark x1="17735" y1="55983" x2="17735" y2="55983"/>
                          <a14:foregroundMark x1="39530" y1="61966" x2="39530" y2="61966"/>
                          <a14:foregroundMark x1="60043" y1="58974" x2="60043" y2="58974"/>
                          <a14:foregroundMark x1="62821" y1="61538" x2="62821" y2="61538"/>
                          <a14:foregroundMark x1="64744" y1="55983" x2="64744" y2="55983"/>
                          <a14:foregroundMark x1="55769" y1="58761" x2="55769" y2="58761"/>
                          <a14:foregroundMark x1="60470" y1="63675" x2="60470" y2="63675"/>
                          <a14:foregroundMark x1="61111" y1="66667" x2="61111" y2="66667"/>
                          <a14:foregroundMark x1="62179" y1="68162" x2="62179" y2="68162"/>
                          <a14:foregroundMark x1="66239" y1="66667" x2="66239" y2="66667"/>
                          <a14:foregroundMark x1="77564" y1="64744" x2="77564" y2="64744"/>
                          <a14:foregroundMark x1="84829" y1="61111" x2="84829" y2="61111"/>
                          <a14:foregroundMark x1="83974" y1="67094" x2="83974" y2="67094"/>
                          <a14:foregroundMark x1="11325" y1="85256" x2="11325" y2="85256"/>
                          <a14:foregroundMark x1="18162" y1="88675" x2="18162" y2="88675"/>
                          <a14:foregroundMark x1="13889" y1="81838" x2="13889" y2="81838"/>
                          <a14:foregroundMark x1="16026" y1="80983" x2="16026" y2="80983"/>
                          <a14:foregroundMark x1="16880" y1="80556" x2="16880" y2="80556"/>
                          <a14:foregroundMark x1="18803" y1="81197" x2="18803" y2="81197"/>
                          <a14:foregroundMark x1="17094" y1="77778" x2="17094" y2="77778"/>
                          <a14:foregroundMark x1="20940" y1="80342" x2="20940" y2="80342"/>
                          <a14:foregroundMark x1="32265" y1="79701" x2="32265" y2="79701"/>
                          <a14:foregroundMark x1="35470" y1="81410" x2="35470" y2="81410"/>
                          <a14:foregroundMark x1="33761" y1="91026" x2="33761" y2="91026"/>
                          <a14:foregroundMark x1="43803" y1="90385" x2="43803" y2="90385"/>
                          <a14:foregroundMark x1="58761" y1="82906" x2="58761" y2="82906"/>
                          <a14:foregroundMark x1="61325" y1="84188" x2="61325" y2="84188"/>
                          <a14:foregroundMark x1="63034" y1="92735" x2="63034" y2="92735"/>
                          <a14:foregroundMark x1="54487" y1="82265" x2="54487" y2="82265"/>
                          <a14:foregroundMark x1="56624" y1="77778" x2="56624" y2="77778"/>
                          <a14:foregroundMark x1="60897" y1="75427" x2="60897" y2="75427"/>
                          <a14:foregroundMark x1="66239" y1="77350" x2="66239" y2="77350"/>
                          <a14:foregroundMark x1="67735" y1="82051" x2="67735" y2="82051"/>
                          <a14:foregroundMark x1="78632" y1="79060" x2="78632" y2="79060"/>
                          <a14:foregroundMark x1="82051" y1="81197" x2="82051" y2="81197"/>
                          <a14:foregroundMark x1="82051" y1="85470" x2="82051" y2="85470"/>
                          <a14:foregroundMark x1="83974" y1="20940" x2="83974" y2="20940"/>
                          <a14:foregroundMark x1="84402" y1="22650" x2="84402" y2="22650"/>
                          <a14:foregroundMark x1="84188" y1="23504" x2="84188" y2="23504"/>
                          <a14:foregroundMark x1="38675" y1="34402" x2="38675" y2="34402"/>
                          <a14:foregroundMark x1="60684" y1="65812" x2="60684" y2="65812"/>
                          <a14:foregroundMark x1="38889" y1="85256" x2="38889" y2="85256"/>
                          <a14:foregroundMark x1="42094" y1="88675" x2="42094" y2="88675"/>
                          <a14:foregroundMark x1="32906" y1="85897" x2="32906" y2="85897"/>
                          <a14:foregroundMark x1="40385" y1="89316" x2="40385" y2="89316"/>
                          <a14:foregroundMark x1="59615" y1="92735" x2="59615" y2="92735"/>
                          <a14:backgroundMark x1="61966" y1="55128" x2="61966" y2="55128"/>
                          <a14:backgroundMark x1="63889" y1="55128" x2="63889" y2="55128"/>
                          <a14:backgroundMark x1="58547" y1="59615" x2="58547" y2="59615"/>
                          <a14:backgroundMark x1="15598" y1="86966" x2="15598" y2="86966"/>
                          <a14:backgroundMark x1="17521" y1="85470" x2="17521" y2="85470"/>
                          <a14:backgroundMark x1="15598" y1="85470" x2="15598" y2="85470"/>
                          <a14:backgroundMark x1="20085" y1="85684" x2="20085" y2="85684"/>
                          <a14:backgroundMark x1="36111" y1="86752" x2="36111" y2="86752"/>
                          <a14:backgroundMark x1="38675" y1="88462" x2="38675" y2="88462"/>
                          <a14:backgroundMark x1="33761" y1="87821" x2="33761" y2="878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51" t="51739" r="30394" b="30077"/>
            <a:stretch/>
          </p:blipFill>
          <p:spPr bwMode="auto">
            <a:xfrm>
              <a:off x="6285228" y="2383245"/>
              <a:ext cx="516363" cy="576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6582298" y="1280719"/>
              <a:ext cx="1286309" cy="4808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dirty="0" smtClean="0">
                  <a:latin typeface="Century Gothic" panose="020B0502020202020204" pitchFamily="34" charset="0"/>
                </a:rPr>
                <a:t>Discovery, </a:t>
              </a:r>
            </a:p>
            <a:p>
              <a:pPr algn="ctr"/>
              <a:r>
                <a:rPr lang="en-US" altLang="ko-KR" sz="1400" dirty="0" smtClean="0">
                  <a:latin typeface="Century Gothic" panose="020B0502020202020204" pitchFamily="34" charset="0"/>
                </a:rPr>
                <a:t>control</a:t>
              </a:r>
              <a:endParaRPr lang="ko-KR" alt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9" name="왼쪽/오른쪽 화살표 18"/>
            <p:cNvSpPr/>
            <p:nvPr/>
          </p:nvSpPr>
          <p:spPr>
            <a:xfrm>
              <a:off x="4397058" y="2534146"/>
              <a:ext cx="1888170" cy="270965"/>
            </a:xfrm>
            <a:prstGeom prst="leftRightArrow">
              <a:avLst/>
            </a:prstGeom>
            <a:solidFill>
              <a:schemeClr val="bg1"/>
            </a:solidFill>
            <a:ln w="9525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66147" y="2283037"/>
              <a:ext cx="12298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dirty="0" smtClean="0">
                  <a:latin typeface="Century Gothic" panose="020B0502020202020204" pitchFamily="34" charset="0"/>
                </a:rPr>
                <a:t>Media data</a:t>
              </a:r>
              <a:endParaRPr lang="ko-KR" alt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Rectangle 19"/>
            <p:cNvSpPr/>
            <p:nvPr/>
          </p:nvSpPr>
          <p:spPr>
            <a:xfrm>
              <a:off x="5447534" y="505177"/>
              <a:ext cx="995962" cy="5515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XMPP Servers</a:t>
              </a:r>
              <a:endParaRPr lang="en-US" sz="1200" dirty="0"/>
            </a:p>
          </p:txBody>
        </p:sp>
      </p:grpSp>
      <p:grpSp>
        <p:nvGrpSpPr>
          <p:cNvPr id="73" name="그룹 72"/>
          <p:cNvGrpSpPr/>
          <p:nvPr/>
        </p:nvGrpSpPr>
        <p:grpSpPr>
          <a:xfrm>
            <a:off x="2166048" y="1367016"/>
            <a:ext cx="3231192" cy="2260650"/>
            <a:chOff x="8318802" y="489488"/>
            <a:chExt cx="3231192" cy="2703239"/>
          </a:xfrm>
        </p:grpSpPr>
        <p:sp>
          <p:nvSpPr>
            <p:cNvPr id="52" name="Rectangle 22"/>
            <p:cNvSpPr/>
            <p:nvPr/>
          </p:nvSpPr>
          <p:spPr>
            <a:xfrm>
              <a:off x="8318802" y="2910175"/>
              <a:ext cx="3227526" cy="2825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Platform</a:t>
              </a:r>
              <a:endParaRPr lang="en-US" sz="1200" dirty="0"/>
            </a:p>
          </p:txBody>
        </p:sp>
        <p:sp>
          <p:nvSpPr>
            <p:cNvPr id="53" name="Rectangle 23"/>
            <p:cNvSpPr/>
            <p:nvPr/>
          </p:nvSpPr>
          <p:spPr>
            <a:xfrm>
              <a:off x="8318802" y="900614"/>
              <a:ext cx="3227526" cy="191385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4" name="Rectangle 25"/>
            <p:cNvSpPr/>
            <p:nvPr/>
          </p:nvSpPr>
          <p:spPr>
            <a:xfrm>
              <a:off x="8496006" y="1028204"/>
              <a:ext cx="2889770" cy="1690577"/>
            </a:xfrm>
            <a:prstGeom prst="rect">
              <a:avLst/>
            </a:prstGeom>
            <a:solidFill>
              <a:schemeClr val="accent4">
                <a:lumMod val="50000"/>
                <a:lumOff val="5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5" name="Rectangle 21"/>
            <p:cNvSpPr/>
            <p:nvPr/>
          </p:nvSpPr>
          <p:spPr>
            <a:xfrm>
              <a:off x="9940891" y="1854006"/>
              <a:ext cx="1375295" cy="806371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6" name="Rectangle 26"/>
            <p:cNvSpPr/>
            <p:nvPr/>
          </p:nvSpPr>
          <p:spPr>
            <a:xfrm>
              <a:off x="10017745" y="1960641"/>
              <a:ext cx="1256244" cy="64011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XMPP</a:t>
              </a:r>
              <a:endParaRPr lang="en-US" sz="1000" b="1" dirty="0"/>
            </a:p>
          </p:txBody>
        </p:sp>
        <p:sp>
          <p:nvSpPr>
            <p:cNvPr id="58" name="Rectangle 30"/>
            <p:cNvSpPr/>
            <p:nvPr/>
          </p:nvSpPr>
          <p:spPr>
            <a:xfrm>
              <a:off x="8746992" y="1879623"/>
              <a:ext cx="340127" cy="232195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ysClr val="windowText" lastClr="000000"/>
                  </a:solidFill>
                </a:rPr>
                <a:t>IP</a:t>
              </a:r>
              <a:endParaRPr lang="en-US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Rectangle 31"/>
            <p:cNvSpPr/>
            <p:nvPr/>
          </p:nvSpPr>
          <p:spPr>
            <a:xfrm>
              <a:off x="9316778" y="2203152"/>
              <a:ext cx="460770" cy="232195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ysClr val="windowText" lastClr="000000"/>
                  </a:solidFill>
                </a:rPr>
                <a:t>BLE</a:t>
              </a:r>
              <a:endParaRPr lang="en-US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Rectangle 32"/>
            <p:cNvSpPr/>
            <p:nvPr/>
          </p:nvSpPr>
          <p:spPr>
            <a:xfrm>
              <a:off x="8831619" y="2203150"/>
              <a:ext cx="417823" cy="232195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ysClr val="windowText" lastClr="000000"/>
                  </a:solidFill>
                </a:rPr>
                <a:t>BT</a:t>
              </a:r>
              <a:endParaRPr lang="en-US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34"/>
            <p:cNvSpPr/>
            <p:nvPr/>
          </p:nvSpPr>
          <p:spPr>
            <a:xfrm>
              <a:off x="9288861" y="1496025"/>
              <a:ext cx="850190" cy="23128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DM Client</a:t>
              </a:r>
              <a:endParaRPr lang="en-US" sz="1000" b="1" dirty="0"/>
            </a:p>
          </p:txBody>
        </p:sp>
        <p:sp>
          <p:nvSpPr>
            <p:cNvPr id="62" name="Rectangle 35"/>
            <p:cNvSpPr/>
            <p:nvPr/>
          </p:nvSpPr>
          <p:spPr>
            <a:xfrm>
              <a:off x="10567268" y="1102601"/>
              <a:ext cx="642161" cy="26584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Routing</a:t>
              </a:r>
              <a:endParaRPr lang="en-US" sz="1000" b="1" dirty="0"/>
            </a:p>
          </p:txBody>
        </p:sp>
        <p:cxnSp>
          <p:nvCxnSpPr>
            <p:cNvPr id="63" name="Straight Connector 36"/>
            <p:cNvCxnSpPr/>
            <p:nvPr/>
          </p:nvCxnSpPr>
          <p:spPr>
            <a:xfrm>
              <a:off x="8496006" y="1418056"/>
              <a:ext cx="288977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8465752" y="2446787"/>
              <a:ext cx="8707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/>
                  </a:solidFill>
                </a:rPr>
                <a:t>CA Layer</a:t>
              </a:r>
              <a:endParaRPr lang="en-US" sz="1200" b="1" dirty="0">
                <a:solidFill>
                  <a:schemeClr val="bg2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448853" y="1049437"/>
              <a:ext cx="7665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/>
                  </a:solidFill>
                </a:rPr>
                <a:t>RI Layer</a:t>
              </a:r>
              <a:endParaRPr lang="en-US" sz="1200" b="1" dirty="0">
                <a:solidFill>
                  <a:schemeClr val="bg2"/>
                </a:solidFill>
              </a:endParaRPr>
            </a:p>
          </p:txBody>
        </p:sp>
        <p:sp>
          <p:nvSpPr>
            <p:cNvPr id="66" name="Rectangle 40"/>
            <p:cNvSpPr/>
            <p:nvPr/>
          </p:nvSpPr>
          <p:spPr>
            <a:xfrm>
              <a:off x="9249656" y="1116772"/>
              <a:ext cx="1219001" cy="26584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Resource Model</a:t>
              </a:r>
              <a:endParaRPr lang="en-US" sz="1000" b="1" dirty="0"/>
            </a:p>
          </p:txBody>
        </p:sp>
        <p:cxnSp>
          <p:nvCxnSpPr>
            <p:cNvPr id="67" name="Straight Connector 41"/>
            <p:cNvCxnSpPr/>
            <p:nvPr/>
          </p:nvCxnSpPr>
          <p:spPr>
            <a:xfrm>
              <a:off x="8488911" y="1804382"/>
              <a:ext cx="288977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42"/>
            <p:cNvSpPr/>
            <p:nvPr/>
          </p:nvSpPr>
          <p:spPr>
            <a:xfrm>
              <a:off x="10359239" y="1496025"/>
              <a:ext cx="850190" cy="23128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ACL/Cred</a:t>
              </a:r>
              <a:endParaRPr lang="en-US" sz="1000" b="1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548088" y="1457029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/>
                  </a:solidFill>
                </a:rPr>
                <a:t>SRM</a:t>
              </a:r>
              <a:endParaRPr lang="en-US" sz="1200" b="1" dirty="0">
                <a:solidFill>
                  <a:schemeClr val="bg2"/>
                </a:solidFill>
              </a:endParaRPr>
            </a:p>
          </p:txBody>
        </p:sp>
        <p:sp>
          <p:nvSpPr>
            <p:cNvPr id="70" name="Rectangle 44"/>
            <p:cNvSpPr/>
            <p:nvPr/>
          </p:nvSpPr>
          <p:spPr>
            <a:xfrm>
              <a:off x="8322468" y="489488"/>
              <a:ext cx="3227526" cy="32960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Application</a:t>
              </a:r>
              <a:endParaRPr lang="en-US" sz="1200" dirty="0"/>
            </a:p>
          </p:txBody>
        </p:sp>
      </p:grpSp>
      <p:cxnSp>
        <p:nvCxnSpPr>
          <p:cNvPr id="75" name="직선 연결선 74"/>
          <p:cNvCxnSpPr/>
          <p:nvPr/>
        </p:nvCxnSpPr>
        <p:spPr>
          <a:xfrm>
            <a:off x="5421935" y="1367016"/>
            <a:ext cx="751348" cy="1289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 75"/>
          <p:cNvCxnSpPr/>
          <p:nvPr/>
        </p:nvCxnSpPr>
        <p:spPr>
          <a:xfrm flipV="1">
            <a:off x="5450115" y="3332561"/>
            <a:ext cx="645885" cy="276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lide Number Placeholder 5"/>
          <p:cNvSpPr txBox="1">
            <a:spLocks/>
          </p:cNvSpPr>
          <p:nvPr/>
        </p:nvSpPr>
        <p:spPr>
          <a:xfrm>
            <a:off x="11390126" y="6360569"/>
            <a:ext cx="374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A5C656-E050-4F3D-A0DB-0D19E9E83691}" type="slidenum">
              <a:rPr lang="en-US" sz="1200" smtClean="0">
                <a:solidFill>
                  <a:srgbClr val="1C3339"/>
                </a:solidFill>
              </a:rPr>
              <a:pPr/>
              <a:t>115</a:t>
            </a:fld>
            <a:endParaRPr lang="en-US" sz="1200" dirty="0">
              <a:solidFill>
                <a:srgbClr val="1C3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8092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 as defined in Spec 1.0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595313" y="1143000"/>
            <a:ext cx="10972800" cy="5029200"/>
          </a:xfrm>
        </p:spPr>
        <p:txBody>
          <a:bodyPr/>
          <a:lstStyle/>
          <a:p>
            <a:r>
              <a:rPr lang="en-US" smtClean="0"/>
              <a:t>Format for bare-JIDs (owner) and full-JIDs for RAEs</a:t>
            </a:r>
          </a:p>
          <a:p>
            <a:pPr lvl="1"/>
            <a:r>
              <a:rPr lang="en-US" smtClean="0"/>
              <a:t>Includes JID-Resource overloading for:</a:t>
            </a:r>
          </a:p>
          <a:p>
            <a:pPr lvl="2"/>
            <a:r>
              <a:rPr lang="en-US" smtClean="0"/>
              <a:t>OIC Spec version</a:t>
            </a:r>
          </a:p>
          <a:p>
            <a:pPr lvl="2"/>
            <a:r>
              <a:rPr lang="en-US" smtClean="0"/>
              <a:t>Device-type</a:t>
            </a:r>
          </a:p>
          <a:p>
            <a:pPr lvl="2"/>
            <a:r>
              <a:rPr lang="en-US" smtClean="0"/>
              <a:t>UUID</a:t>
            </a:r>
          </a:p>
          <a:p>
            <a:r>
              <a:rPr lang="en-US" smtClean="0"/>
              <a:t>Mapping from Core/Smart-Home Resources to full-JID format</a:t>
            </a:r>
          </a:p>
          <a:p>
            <a:pPr lvl="1"/>
            <a:r>
              <a:rPr lang="en-US" smtClean="0"/>
              <a:t>Allows for Presence, Remote Discovery, XMPP-Roster-based access</a:t>
            </a:r>
          </a:p>
          <a:p>
            <a:r>
              <a:rPr lang="en-US" smtClean="0"/>
              <a:t>Communication of CRUDN messages between the OIC clients and OIC servers that are in the same roster</a:t>
            </a:r>
            <a:endParaRPr lang="en-US" dirty="0" smtClean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11390126" y="6360569"/>
            <a:ext cx="374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A5C656-E050-4F3D-A0DB-0D19E9E83691}" type="slidenum">
              <a:rPr lang="en-US" sz="1200" smtClean="0">
                <a:solidFill>
                  <a:srgbClr val="1C3339"/>
                </a:solidFill>
              </a:rPr>
              <a:pPr/>
              <a:t>116</a:t>
            </a:fld>
            <a:endParaRPr lang="en-US" sz="1200" dirty="0">
              <a:solidFill>
                <a:srgbClr val="1C3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459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RA-Roadmap – Post Spec 1.0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595313" y="1143000"/>
            <a:ext cx="10972800" cy="5029200"/>
          </a:xfrm>
        </p:spPr>
        <p:txBody>
          <a:bodyPr/>
          <a:lstStyle/>
          <a:p>
            <a:r>
              <a:rPr lang="en-US" smtClean="0"/>
              <a:t>Defining RA-Proxy functionality</a:t>
            </a:r>
          </a:p>
          <a:p>
            <a:pPr lvl="1"/>
            <a:r>
              <a:rPr lang="en-US" smtClean="0"/>
              <a:t>Leverage XMPP PubSub (</a:t>
            </a:r>
            <a:r>
              <a:rPr lang="en-US" smtClean="0">
                <a:hlinkClick r:id="rId2"/>
              </a:rPr>
              <a:t>XEP-0060</a:t>
            </a:r>
            <a:r>
              <a:rPr lang="en-US" smtClean="0"/>
              <a:t>)</a:t>
            </a:r>
          </a:p>
          <a:p>
            <a:pPr lvl="1"/>
            <a:r>
              <a:rPr lang="en-US" smtClean="0"/>
              <a:t>Extending full-JID overloading model &amp; XMPP Presence</a:t>
            </a:r>
          </a:p>
          <a:p>
            <a:pPr lvl="2"/>
            <a:r>
              <a:rPr lang="en-US" smtClean="0"/>
              <a:t>Adding RA-Proxy Device-type – avoid gratuitous remote device queries</a:t>
            </a:r>
          </a:p>
          <a:p>
            <a:r>
              <a:rPr lang="en-US" smtClean="0"/>
              <a:t>“App notes” for temporary remote access via XMPP Multi-User Chat (MUC – </a:t>
            </a:r>
            <a:r>
              <a:rPr lang="en-US" smtClean="0">
                <a:hlinkClick r:id="rId3"/>
              </a:rPr>
              <a:t>XEP-0045</a:t>
            </a:r>
            <a:r>
              <a:rPr lang="en-US" smtClean="0"/>
              <a:t>),</a:t>
            </a:r>
          </a:p>
          <a:p>
            <a:pPr lvl="1"/>
            <a:r>
              <a:rPr lang="en-US" smtClean="0"/>
              <a:t>Family members, neighbors, etc.</a:t>
            </a:r>
          </a:p>
          <a:p>
            <a:r>
              <a:rPr lang="en-US" smtClean="0"/>
              <a:t>Adding Jingle (</a:t>
            </a:r>
            <a:r>
              <a:rPr lang="en-US" smtClean="0">
                <a:hlinkClick r:id="rId4"/>
              </a:rPr>
              <a:t>XEP-0166</a:t>
            </a:r>
            <a:r>
              <a:rPr lang="en-US" smtClean="0"/>
              <a:t>) for media signaling</a:t>
            </a:r>
            <a:endParaRPr lang="en-US" dirty="0" smtClean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11390126" y="6360569"/>
            <a:ext cx="374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A5C656-E050-4F3D-A0DB-0D19E9E83691}" type="slidenum">
              <a:rPr lang="en-US" sz="1200" smtClean="0">
                <a:solidFill>
                  <a:srgbClr val="1C3339"/>
                </a:solidFill>
              </a:rPr>
              <a:pPr/>
              <a:t>117</a:t>
            </a:fld>
            <a:endParaRPr lang="en-US" sz="1200" dirty="0">
              <a:solidFill>
                <a:srgbClr val="1C3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936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8236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912138" y="4340376"/>
            <a:ext cx="3952597" cy="121694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528" tIns="60767" rIns="121528" bIns="60767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6152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</a:pPr>
            <a:r>
              <a:rPr lang="en-GB" sz="2128" b="1" dirty="0">
                <a:cs typeface="Arial" charset="0"/>
              </a:rPr>
              <a:t>Transports</a:t>
            </a:r>
            <a:endParaRPr lang="en-US" sz="2128" b="1" dirty="0"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297103" y="4340376"/>
            <a:ext cx="3952597" cy="121694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528" tIns="60767" rIns="121528" bIns="60767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6152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</a:pPr>
            <a:r>
              <a:rPr lang="en-GB" sz="2128" b="1" dirty="0">
                <a:cs typeface="Arial" charset="0"/>
              </a:rPr>
              <a:t>Transports</a:t>
            </a:r>
            <a:endParaRPr lang="en-US" sz="2128" b="1" dirty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Comms </a:t>
            </a:r>
            <a:r>
              <a:rPr lang="en-GB" dirty="0" smtClean="0"/>
              <a:t>Framework </a:t>
            </a:r>
            <a:r>
              <a:rPr lang="en-GB" dirty="0"/>
              <a:t>- Simple IoT Layers Model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912138" y="1910291"/>
            <a:ext cx="3952597" cy="121466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528" tIns="60767" rIns="121528" bIns="60767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6152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</a:pPr>
            <a:r>
              <a:rPr lang="en-GB" sz="2128" b="1" dirty="0">
                <a:cs typeface="Arial" charset="0"/>
              </a:rPr>
              <a:t>Applications &amp; Services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912138" y="3126476"/>
            <a:ext cx="3952597" cy="121390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528" tIns="60767" rIns="121528" bIns="60767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6152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</a:pPr>
            <a:r>
              <a:rPr lang="en-GB" sz="2128" b="1" dirty="0">
                <a:solidFill>
                  <a:schemeClr val="bg1"/>
                </a:solidFill>
                <a:cs typeface="Arial" charset="0"/>
              </a:rPr>
              <a:t>Comms Protocols</a:t>
            </a:r>
            <a:endParaRPr lang="en-US" sz="2128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297103" y="1910291"/>
            <a:ext cx="3952597" cy="121466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528" tIns="60767" rIns="121528" bIns="60767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6152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</a:pPr>
            <a:r>
              <a:rPr lang="en-GB" sz="2128" b="1" dirty="0">
                <a:cs typeface="Arial" charset="0"/>
              </a:rPr>
              <a:t>Data &amp; Control Points</a:t>
            </a:r>
            <a:endParaRPr lang="en-US" sz="2128" b="1" dirty="0"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297103" y="3126475"/>
            <a:ext cx="3952597" cy="12139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528" tIns="60767" rIns="121528" bIns="60767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6152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</a:pPr>
            <a:r>
              <a:rPr lang="en-GB" sz="2128" b="1" dirty="0">
                <a:solidFill>
                  <a:schemeClr val="bg1"/>
                </a:solidFill>
                <a:cs typeface="Arial" charset="0"/>
              </a:rPr>
              <a:t>Comms Protocols</a:t>
            </a:r>
            <a:endParaRPr lang="en-US" sz="2128" b="1" dirty="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20" name="Straight Connector 19"/>
          <p:cNvCxnSpPr>
            <a:stCxn id="8" idx="3"/>
            <a:endCxn id="17" idx="1"/>
          </p:cNvCxnSpPr>
          <p:nvPr/>
        </p:nvCxnSpPr>
        <p:spPr bwMode="auto">
          <a:xfrm>
            <a:off x="4864735" y="4948849"/>
            <a:ext cx="2432368" cy="0"/>
          </a:xfrm>
          <a:prstGeom prst="line">
            <a:avLst/>
          </a:prstGeom>
          <a:noFill/>
          <a:ln w="762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Rectangle 22"/>
          <p:cNvSpPr/>
          <p:nvPr/>
        </p:nvSpPr>
        <p:spPr bwMode="auto">
          <a:xfrm>
            <a:off x="4777868" y="3620078"/>
            <a:ext cx="2635065" cy="304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528" tIns="60767" rIns="121528" bIns="60767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6152" fontAlgn="base">
              <a:spcAft>
                <a:spcPct val="0"/>
              </a:spcAft>
              <a:buClr>
                <a:schemeClr val="tx1"/>
              </a:buClr>
            </a:pPr>
            <a:r>
              <a:rPr lang="en-GB" sz="1596" dirty="0">
                <a:cs typeface="Arial" charset="0"/>
              </a:rPr>
              <a:t>Language</a:t>
            </a:r>
          </a:p>
          <a:p>
            <a:pPr algn="ctr" defTabSz="1216152" fontAlgn="base">
              <a:spcAft>
                <a:spcPct val="0"/>
              </a:spcAft>
              <a:buClr>
                <a:schemeClr val="tx1"/>
              </a:buClr>
            </a:pPr>
            <a:r>
              <a:rPr lang="en-GB" sz="1596" dirty="0">
                <a:cs typeface="Arial" charset="0"/>
              </a:rPr>
              <a:t>(French, Chinese, English)</a:t>
            </a:r>
            <a:endParaRPr lang="en-US" sz="1596" dirty="0"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871974" y="4493161"/>
            <a:ext cx="2432368" cy="304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528" tIns="60767" rIns="121528" bIns="60767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6152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</a:pPr>
            <a:r>
              <a:rPr lang="en-GB" sz="1596" dirty="0">
                <a:cs typeface="Arial" charset="0"/>
              </a:rPr>
              <a:t>Method of Communication</a:t>
            </a:r>
            <a:endParaRPr lang="en-US" sz="1596" dirty="0"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897312" y="5013807"/>
            <a:ext cx="2432368" cy="304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528" tIns="60767" rIns="121528" bIns="60767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6152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</a:pPr>
            <a:r>
              <a:rPr lang="en-GB" sz="1596" dirty="0">
                <a:cs typeface="Arial" charset="0"/>
              </a:rPr>
              <a:t>(Letter, Phone, E-Mail)</a:t>
            </a:r>
            <a:endParaRPr lang="en-US" sz="1596" dirty="0"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411F-A772-4B76-8B11-E075AE318A1A}" type="datetime1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b="1" dirty="0" smtClean="0"/>
              <a:t>Public Information – Not Subject to OCF NDA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5C656-E050-4F3D-A0DB-0D19E9E8369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1731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912138" y="4949230"/>
            <a:ext cx="3952597" cy="121466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528" tIns="60767" rIns="121528" bIns="60767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6152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</a:pPr>
            <a:r>
              <a:rPr lang="en-GB" sz="2128" b="1" dirty="0">
                <a:cs typeface="Arial" charset="0"/>
              </a:rPr>
              <a:t>Transports</a:t>
            </a:r>
            <a:endParaRPr lang="en-US" sz="2128" b="1" dirty="0"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297103" y="4949230"/>
            <a:ext cx="3952597" cy="121466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528" tIns="60767" rIns="121528" bIns="60767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6152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</a:pPr>
            <a:r>
              <a:rPr lang="en-GB" sz="2128" b="1" dirty="0">
                <a:cs typeface="Arial" charset="0"/>
              </a:rPr>
              <a:t>Transports</a:t>
            </a:r>
            <a:endParaRPr lang="en-US" sz="2128" b="1" dirty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Comms </a:t>
            </a:r>
            <a:r>
              <a:rPr lang="en-GB" dirty="0" smtClean="0"/>
              <a:t>Framework </a:t>
            </a:r>
            <a:r>
              <a:rPr lang="en-GB" dirty="0"/>
              <a:t>- Simple IoT Layers Model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912138" y="1302198"/>
            <a:ext cx="3952597" cy="121618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528" tIns="60767" rIns="121528" bIns="60767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6152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</a:pPr>
            <a:r>
              <a:rPr lang="en-GB" sz="2128" b="1" dirty="0">
                <a:cs typeface="Arial" charset="0"/>
              </a:rPr>
              <a:t>Applications &amp; Services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912138" y="3734567"/>
            <a:ext cx="3952597" cy="121466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528" tIns="60767" rIns="121528" bIns="60767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6152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</a:pPr>
            <a:r>
              <a:rPr lang="en-GB" sz="2128" b="1" dirty="0">
                <a:solidFill>
                  <a:schemeClr val="bg1"/>
                </a:solidFill>
                <a:cs typeface="Arial" charset="0"/>
              </a:rPr>
              <a:t>Comms Protocols</a:t>
            </a:r>
            <a:endParaRPr lang="en-US" sz="2128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12138" y="2518383"/>
            <a:ext cx="3952597" cy="1214664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528" tIns="60767" rIns="121528" bIns="60767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6152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</a:pPr>
            <a:r>
              <a:rPr lang="en-GB" sz="2128" b="1" dirty="0">
                <a:cs typeface="Arial" charset="0"/>
              </a:rPr>
              <a:t>Profiles, Data &amp;</a:t>
            </a:r>
            <a:br>
              <a:rPr lang="en-GB" sz="2128" b="1" dirty="0">
                <a:cs typeface="Arial" charset="0"/>
              </a:rPr>
            </a:br>
            <a:r>
              <a:rPr lang="en-GB" sz="2128" b="1" dirty="0">
                <a:cs typeface="Arial" charset="0"/>
              </a:rPr>
              <a:t>Resource Models</a:t>
            </a:r>
            <a:endParaRPr lang="en-US" sz="2128" b="1" dirty="0"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297103" y="1302199"/>
            <a:ext cx="3952597" cy="121618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528" tIns="60767" rIns="121528" bIns="60767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6152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</a:pPr>
            <a:r>
              <a:rPr lang="en-GB" sz="2128" b="1" dirty="0">
                <a:cs typeface="Arial" charset="0"/>
              </a:rPr>
              <a:t>Data &amp; Control Points</a:t>
            </a:r>
            <a:endParaRPr lang="en-US" sz="2128" b="1" dirty="0"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297103" y="3734567"/>
            <a:ext cx="3952597" cy="121466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528" tIns="60767" rIns="121528" bIns="60767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6152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</a:pPr>
            <a:r>
              <a:rPr lang="en-GB" sz="2128" b="1" dirty="0">
                <a:solidFill>
                  <a:schemeClr val="bg1"/>
                </a:solidFill>
                <a:cs typeface="Arial" charset="0"/>
              </a:rPr>
              <a:t>Comms Protocols</a:t>
            </a:r>
            <a:endParaRPr lang="en-US" sz="2128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297103" y="2518381"/>
            <a:ext cx="3952597" cy="1214666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528" tIns="60767" rIns="121528" bIns="60767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6152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</a:pPr>
            <a:r>
              <a:rPr lang="en-GB" sz="2128" b="1" dirty="0">
                <a:cs typeface="Arial" charset="0"/>
              </a:rPr>
              <a:t>Profiles, Data &amp;</a:t>
            </a:r>
            <a:br>
              <a:rPr lang="en-GB" sz="2128" b="1" dirty="0">
                <a:cs typeface="Arial" charset="0"/>
              </a:rPr>
            </a:br>
            <a:r>
              <a:rPr lang="en-GB" sz="2128" b="1" dirty="0">
                <a:cs typeface="Arial" charset="0"/>
              </a:rPr>
              <a:t>Resource Models</a:t>
            </a:r>
            <a:endParaRPr lang="en-US" sz="2128" b="1" dirty="0">
              <a:cs typeface="Arial" charset="0"/>
            </a:endParaRPr>
          </a:p>
        </p:txBody>
      </p:sp>
      <p:cxnSp>
        <p:nvCxnSpPr>
          <p:cNvPr id="23" name="Straight Connector 22"/>
          <p:cNvCxnSpPr>
            <a:stCxn id="8" idx="3"/>
            <a:endCxn id="17" idx="1"/>
          </p:cNvCxnSpPr>
          <p:nvPr/>
        </p:nvCxnSpPr>
        <p:spPr bwMode="auto">
          <a:xfrm>
            <a:off x="4864735" y="5556562"/>
            <a:ext cx="2432368" cy="0"/>
          </a:xfrm>
          <a:prstGeom prst="line">
            <a:avLst/>
          </a:prstGeom>
          <a:noFill/>
          <a:ln w="762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Rectangle 28"/>
          <p:cNvSpPr/>
          <p:nvPr/>
        </p:nvSpPr>
        <p:spPr bwMode="auto">
          <a:xfrm>
            <a:off x="4835779" y="2970650"/>
            <a:ext cx="2548198" cy="304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528" tIns="60767" rIns="121528" bIns="60767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6152" fontAlgn="base">
              <a:spcAft>
                <a:spcPct val="0"/>
              </a:spcAft>
              <a:buClr>
                <a:schemeClr val="tx1"/>
              </a:buClr>
            </a:pPr>
            <a:r>
              <a:rPr lang="en-GB" sz="1596" dirty="0">
                <a:cs typeface="Arial" charset="0"/>
              </a:rPr>
              <a:t>What to talk about and how to describe it </a:t>
            </a:r>
          </a:p>
          <a:p>
            <a:pPr algn="ctr" defTabSz="1216152" fontAlgn="base">
              <a:spcAft>
                <a:spcPct val="0"/>
              </a:spcAft>
              <a:buClr>
                <a:schemeClr val="tx1"/>
              </a:buClr>
            </a:pPr>
            <a:r>
              <a:rPr lang="en-GB" sz="1596" dirty="0">
                <a:cs typeface="Arial" charset="0"/>
              </a:rPr>
              <a:t>(which words in what order – grammar &amp; spelling)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4777868" y="4239789"/>
            <a:ext cx="2635065" cy="304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528" tIns="60767" rIns="121528" bIns="60767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6152" fontAlgn="base">
              <a:spcAft>
                <a:spcPct val="0"/>
              </a:spcAft>
              <a:buClr>
                <a:schemeClr val="tx1"/>
              </a:buClr>
            </a:pPr>
            <a:r>
              <a:rPr lang="en-GB" sz="1596" dirty="0">
                <a:cs typeface="Arial" charset="0"/>
              </a:rPr>
              <a:t>Language</a:t>
            </a:r>
          </a:p>
          <a:p>
            <a:pPr algn="ctr" defTabSz="1216152" fontAlgn="base">
              <a:spcAft>
                <a:spcPct val="0"/>
              </a:spcAft>
              <a:buClr>
                <a:schemeClr val="tx1"/>
              </a:buClr>
            </a:pPr>
            <a:r>
              <a:rPr lang="en-GB" sz="1596" dirty="0">
                <a:cs typeface="Arial" charset="0"/>
              </a:rPr>
              <a:t>(French, Chinese, English)</a:t>
            </a:r>
            <a:endParaRPr lang="en-US" sz="1596" dirty="0"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871974" y="5112872"/>
            <a:ext cx="2432368" cy="304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528" tIns="60767" rIns="121528" bIns="60767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6152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</a:pPr>
            <a:r>
              <a:rPr lang="en-GB" sz="1596" dirty="0">
                <a:cs typeface="Arial" charset="0"/>
              </a:rPr>
              <a:t>Method of Communication</a:t>
            </a:r>
            <a:endParaRPr lang="en-US" sz="1596" dirty="0"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897312" y="5633518"/>
            <a:ext cx="2432368" cy="3040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528" tIns="60767" rIns="121528" bIns="60767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6152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</a:pPr>
            <a:r>
              <a:rPr lang="en-GB" sz="1596" dirty="0">
                <a:cs typeface="Arial" charset="0"/>
              </a:rPr>
              <a:t>(Letter, Phone, E-Mail)</a:t>
            </a:r>
            <a:endParaRPr lang="en-US" sz="1596" dirty="0"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F7AF-DB38-46DC-B9E8-CA8C352AC340}" type="datetime1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b="1" dirty="0" smtClean="0"/>
              <a:t>Public Information – Not Subject to OCF NDA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5C656-E050-4F3D-A0DB-0D19E9E8369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636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– Current Consumer Radio-Based Standards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2128323" y="1199331"/>
            <a:ext cx="3942820" cy="101982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227" tIns="60616" rIns="121227" bIns="60616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r>
              <a:rPr lang="en-GB" sz="2128" b="1" kern="0" dirty="0">
                <a:solidFill>
                  <a:prstClr val="black"/>
                </a:solidFill>
                <a:cs typeface="Arial" charset="0"/>
              </a:rPr>
              <a:t>Applications &amp; Services</a:t>
            </a:r>
          </a:p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r>
              <a:rPr lang="en-GB" sz="2128" b="1" kern="0" dirty="0">
                <a:solidFill>
                  <a:prstClr val="black"/>
                </a:solidFill>
                <a:cs typeface="Arial" charset="0"/>
              </a:rPr>
              <a:t>Data &amp; Control Points</a:t>
            </a:r>
            <a:endParaRPr lang="en-US" sz="2128" b="1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128324" y="3429001"/>
            <a:ext cx="3942820" cy="121615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227" tIns="60616" rIns="121227" bIns="60616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r>
              <a:rPr lang="en-GB" sz="2128" b="1" kern="0" dirty="0">
                <a:solidFill>
                  <a:prstClr val="white"/>
                </a:solidFill>
                <a:cs typeface="Arial" charset="0"/>
              </a:rPr>
              <a:t>Comms Protocols</a:t>
            </a:r>
            <a:endParaRPr lang="en-US" sz="2128" b="1" kern="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128324" y="4645159"/>
            <a:ext cx="3942820" cy="121620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227" tIns="60616" rIns="121227" bIns="60616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r>
              <a:rPr lang="en-GB" sz="2128" b="1" kern="0" dirty="0">
                <a:solidFill>
                  <a:prstClr val="black"/>
                </a:solidFill>
                <a:cs typeface="Arial" charset="0"/>
              </a:rPr>
              <a:t>Transports</a:t>
            </a:r>
            <a:endParaRPr lang="en-US" sz="2128" b="1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128324" y="2219152"/>
            <a:ext cx="3942820" cy="1209849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227" tIns="60616" rIns="121227" bIns="60616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r>
              <a:rPr lang="en-GB" sz="2128" b="1" kern="0" dirty="0">
                <a:solidFill>
                  <a:prstClr val="black"/>
                </a:solidFill>
                <a:cs typeface="Arial" charset="0"/>
              </a:rPr>
              <a:t>Profiles, Data &amp;</a:t>
            </a:r>
            <a:br>
              <a:rPr lang="en-GB" sz="2128" b="1" kern="0" dirty="0">
                <a:solidFill>
                  <a:prstClr val="black"/>
                </a:solidFill>
                <a:cs typeface="Arial" charset="0"/>
              </a:rPr>
            </a:br>
            <a:r>
              <a:rPr lang="en-GB" sz="2128" b="1" kern="0" dirty="0">
                <a:solidFill>
                  <a:prstClr val="black"/>
                </a:solidFill>
                <a:cs typeface="Arial" charset="0"/>
              </a:rPr>
              <a:t>Resource Models</a:t>
            </a:r>
            <a:endParaRPr lang="en-US" sz="2128" b="1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273339" y="3435020"/>
            <a:ext cx="3740622" cy="1210137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227" tIns="60616" rIns="121227" bIns="60616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endParaRPr lang="en-GB" sz="1394" kern="0" dirty="0">
              <a:solidFill>
                <a:prstClr val="white"/>
              </a:solidFill>
              <a:latin typeface="Intel Clear"/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6273339" y="4645157"/>
            <a:ext cx="3740622" cy="121621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227" tIns="60616" rIns="121227" bIns="60616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endParaRPr lang="en-US" sz="1394" kern="0" dirty="0">
              <a:solidFill>
                <a:prstClr val="black"/>
              </a:solidFill>
              <a:latin typeface="Intel Clear"/>
              <a:cs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273339" y="2219151"/>
            <a:ext cx="3740622" cy="12158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227" tIns="60616" rIns="121227" bIns="60616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endParaRPr lang="en-US" sz="1394" kern="0" dirty="0">
              <a:solidFill>
                <a:srgbClr val="004280"/>
              </a:solidFill>
              <a:latin typeface="Intel Clear"/>
              <a:cs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374437" y="4646676"/>
            <a:ext cx="505489" cy="1214691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r>
              <a:rPr lang="en-GB" sz="1397" kern="0" dirty="0">
                <a:solidFill>
                  <a:srgbClr val="FFFFFF"/>
                </a:solidFill>
                <a:cs typeface="Arial" charset="0"/>
              </a:rPr>
              <a:t>Wi-Fi</a:t>
            </a:r>
            <a:endParaRPr lang="en-US" sz="1397" kern="0" baseline="300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8800787" y="2223359"/>
            <a:ext cx="505489" cy="363800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r>
              <a:rPr lang="en-GB" sz="1397" kern="0" dirty="0" err="1">
                <a:solidFill>
                  <a:srgbClr val="FFFFFF"/>
                </a:solidFill>
                <a:cs typeface="Arial" charset="0"/>
              </a:rPr>
              <a:t>ZigBee</a:t>
            </a:r>
            <a:endParaRPr lang="en-US" sz="1397" kern="0" baseline="300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9407375" y="3640248"/>
            <a:ext cx="505489" cy="222111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60659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r>
              <a:rPr lang="en-GB" sz="1397" kern="0" dirty="0">
                <a:solidFill>
                  <a:srgbClr val="FFFFFF"/>
                </a:solidFill>
                <a:cs typeface="Arial" charset="0"/>
              </a:rPr>
              <a:t>Thread</a:t>
            </a:r>
            <a:endParaRPr lang="en-US" sz="1397" kern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8194200" y="2223360"/>
            <a:ext cx="505489" cy="363800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r>
              <a:rPr lang="en-GB" sz="1397" kern="0" dirty="0">
                <a:solidFill>
                  <a:srgbClr val="FFFFFF"/>
                </a:solidFill>
                <a:cs typeface="Arial" charset="0"/>
              </a:rPr>
              <a:t>Z-Wave</a:t>
            </a:r>
            <a:endParaRPr lang="en-US" sz="1397" kern="0" baseline="300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508471" y="4347934"/>
            <a:ext cx="303294" cy="29722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r>
              <a:rPr lang="en-GB" sz="1397" kern="0" dirty="0">
                <a:solidFill>
                  <a:prstClr val="black"/>
                </a:solidFill>
                <a:cs typeface="Arial" charset="0"/>
              </a:rPr>
              <a:t>IP</a:t>
            </a:r>
            <a:endParaRPr lang="en-US" sz="1397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8901884" y="4694949"/>
            <a:ext cx="303294" cy="111662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r>
              <a:rPr lang="en-GB" sz="1397" kern="0" dirty="0">
                <a:solidFill>
                  <a:srgbClr val="FFFFFF"/>
                </a:solidFill>
                <a:cs typeface="Arial" charset="0"/>
              </a:rPr>
              <a:t>802.15.4</a:t>
            </a:r>
            <a:endParaRPr lang="en-US" sz="1397" kern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08473" y="4694949"/>
            <a:ext cx="303290" cy="111662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r>
              <a:rPr lang="en-GB" sz="1397" kern="0" dirty="0">
                <a:solidFill>
                  <a:srgbClr val="FFFFFF"/>
                </a:solidFill>
                <a:cs typeface="Arial" charset="0"/>
              </a:rPr>
              <a:t>802.15.4</a:t>
            </a:r>
            <a:endParaRPr lang="en-US" sz="1397" kern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6374437" y="4246833"/>
            <a:ext cx="505489" cy="44811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endParaRPr lang="en-US" sz="1459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el Clear"/>
              <a:cs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6475535" y="4347934"/>
            <a:ext cx="303294" cy="29722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r>
              <a:rPr lang="en-GB" sz="1397" kern="0" dirty="0">
                <a:solidFill>
                  <a:prstClr val="black"/>
                </a:solidFill>
                <a:cs typeface="Arial" charset="0"/>
              </a:rPr>
              <a:t>IP</a:t>
            </a:r>
            <a:endParaRPr lang="en-US" sz="1397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981025" y="3336952"/>
            <a:ext cx="505489" cy="252441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r>
              <a:rPr lang="en-GB" sz="1397" kern="0" dirty="0">
                <a:solidFill>
                  <a:srgbClr val="FFFFFF"/>
                </a:solidFill>
                <a:cs typeface="Arial" charset="0"/>
              </a:rPr>
              <a:t>Bluetooth® Low Energy</a:t>
            </a:r>
            <a:endParaRPr lang="en-US" sz="1397" kern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374437" y="2226392"/>
            <a:ext cx="505489" cy="2020442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buFont typeface="Wingdings" pitchFamily="2" charset="2"/>
              <a:buNone/>
            </a:pPr>
            <a:r>
              <a:rPr lang="en-GB" sz="3184" b="1" dirty="0">
                <a:solidFill>
                  <a:srgbClr val="FFFFFF"/>
                </a:solidFill>
                <a:latin typeface="Intel Clear"/>
                <a:cs typeface="Arial" charset="0"/>
              </a:rPr>
              <a:t>?</a:t>
            </a:r>
            <a:endParaRPr lang="en-US" sz="3184" b="1" dirty="0">
              <a:solidFill>
                <a:srgbClr val="FFFFFF"/>
              </a:solidFill>
              <a:latin typeface="Intel Clear"/>
              <a:cs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407375" y="2224878"/>
            <a:ext cx="505489" cy="1415371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buFont typeface="Wingdings" pitchFamily="2" charset="2"/>
              <a:buNone/>
            </a:pPr>
            <a:r>
              <a:rPr lang="en-GB" sz="3184" b="1" dirty="0">
                <a:solidFill>
                  <a:srgbClr val="FFFFFF"/>
                </a:solidFill>
                <a:latin typeface="Intel Clear"/>
                <a:cs typeface="Arial" charset="0"/>
              </a:rPr>
              <a:t>?</a:t>
            </a:r>
            <a:endParaRPr lang="en-US" sz="3184" b="1" dirty="0">
              <a:solidFill>
                <a:srgbClr val="FFFFFF"/>
              </a:solidFill>
              <a:latin typeface="Intel Clear"/>
              <a:cs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7587612" y="4645158"/>
            <a:ext cx="505489" cy="121620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r>
              <a:rPr lang="en-GB" sz="1397" kern="0" dirty="0">
                <a:solidFill>
                  <a:srgbClr val="FFFFFF"/>
                </a:solidFill>
                <a:cs typeface="Arial" charset="0"/>
              </a:rPr>
              <a:t>BLE</a:t>
            </a:r>
            <a:endParaRPr lang="en-US" sz="1397" kern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7587612" y="4246833"/>
            <a:ext cx="505489" cy="44811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endParaRPr lang="en-US" sz="1459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el Clear"/>
              <a:cs typeface="Arial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7688710" y="4347934"/>
            <a:ext cx="303294" cy="29722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r>
              <a:rPr lang="en-GB" sz="1397" kern="0" dirty="0">
                <a:solidFill>
                  <a:prstClr val="black"/>
                </a:solidFill>
                <a:cs typeface="Arial" charset="0"/>
              </a:rPr>
              <a:t>IP</a:t>
            </a:r>
            <a:endParaRPr lang="en-US" sz="1397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7587612" y="2226392"/>
            <a:ext cx="505489" cy="2020442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buFont typeface="Wingdings" pitchFamily="2" charset="2"/>
              <a:buNone/>
            </a:pPr>
            <a:r>
              <a:rPr lang="en-GB" sz="3184" b="1" dirty="0">
                <a:solidFill>
                  <a:srgbClr val="FFFFFF"/>
                </a:solidFill>
                <a:latin typeface="Intel Clear"/>
                <a:cs typeface="Arial" charset="0"/>
              </a:rPr>
              <a:t>?</a:t>
            </a:r>
            <a:endParaRPr lang="en-US" sz="3184" b="1" dirty="0">
              <a:solidFill>
                <a:srgbClr val="FFFFFF"/>
              </a:solidFill>
              <a:latin typeface="Intel Clear"/>
              <a:cs typeface="Arial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0294087" y="4347934"/>
            <a:ext cx="1415371" cy="297227"/>
            <a:chOff x="3810001" y="4720207"/>
            <a:chExt cx="1066800" cy="224027"/>
          </a:xfrm>
        </p:grpSpPr>
        <p:sp>
          <p:nvSpPr>
            <p:cNvPr id="60" name="Rectangle 59"/>
            <p:cNvSpPr/>
            <p:nvPr/>
          </p:nvSpPr>
          <p:spPr bwMode="auto">
            <a:xfrm>
              <a:off x="3810001" y="4720207"/>
              <a:ext cx="228600" cy="2240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 cap="flat" cmpd="sng" algn="ctr">
              <a:solidFill>
                <a:schemeClr val="accent3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 defTabSz="1213112">
                <a:lnSpc>
                  <a:spcPct val="95000"/>
                </a:lnSpc>
                <a:spcBef>
                  <a:spcPct val="30000"/>
                </a:spcBef>
                <a:buClr>
                  <a:prstClr val="white"/>
                </a:buClr>
                <a:defRPr/>
              </a:pPr>
              <a:r>
                <a:rPr lang="en-GB" sz="1397" kern="0" dirty="0">
                  <a:solidFill>
                    <a:prstClr val="black"/>
                  </a:solidFill>
                  <a:cs typeface="Arial" charset="0"/>
                </a:rPr>
                <a:t>IP</a:t>
              </a:r>
              <a:endParaRPr lang="en-US" sz="1397" kern="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4091673" y="4720207"/>
              <a:ext cx="785128" cy="224027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3112">
                <a:lnSpc>
                  <a:spcPct val="95000"/>
                </a:lnSpc>
                <a:spcBef>
                  <a:spcPct val="30000"/>
                </a:spcBef>
                <a:buClr>
                  <a:prstClr val="white"/>
                </a:buClr>
                <a:defRPr/>
              </a:pPr>
              <a:r>
                <a:rPr lang="en-GB" sz="1397" kern="0" dirty="0">
                  <a:cs typeface="Arial" charset="0"/>
                </a:rPr>
                <a:t>= 6LoWPAN</a:t>
              </a:r>
              <a:endParaRPr lang="en-US" sz="1397" kern="0" dirty="0">
                <a:cs typeface="Arial" charset="0"/>
              </a:endParaRPr>
            </a:p>
          </p:txBody>
        </p:sp>
      </p:grpSp>
      <p:sp>
        <p:nvSpPr>
          <p:cNvPr id="62" name="Rectangle 61"/>
          <p:cNvSpPr/>
          <p:nvPr/>
        </p:nvSpPr>
        <p:spPr bwMode="auto">
          <a:xfrm>
            <a:off x="6981025" y="2224874"/>
            <a:ext cx="505489" cy="121317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endParaRPr lang="en-US" sz="1459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el Clear"/>
              <a:cs typeface="Arial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7082122" y="2322940"/>
            <a:ext cx="303294" cy="91594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r>
              <a:rPr lang="en-GB" sz="1397" kern="0" dirty="0">
                <a:solidFill>
                  <a:srgbClr val="FFFFFF"/>
                </a:solidFill>
                <a:cs typeface="Arial" charset="0"/>
              </a:rPr>
              <a:t>Extensible</a:t>
            </a:r>
            <a:endParaRPr lang="en-US" sz="1397" kern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273340" y="1199331"/>
            <a:ext cx="3740622" cy="1019821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227" tIns="60616" rIns="121227" bIns="60616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endParaRPr lang="en-US" sz="2128" b="1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CBAF-15DA-4AFC-B255-D38B8AC1290B}" type="datetime1">
              <a:rPr lang="en-US" smtClean="0"/>
              <a:t>3/23/2016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b="1" dirty="0" smtClean="0"/>
              <a:t>Public Information – Not Subject to OCF NDA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5C656-E050-4F3D-A0DB-0D19E9E8369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79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– Comms Frameworks (Consumer)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 bwMode="auto">
          <a:xfrm>
            <a:off x="3851249" y="3453169"/>
            <a:ext cx="4441288" cy="1216697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227" tIns="60616" rIns="121227" bIns="60616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</a:pPr>
            <a:endParaRPr lang="en-GB" sz="1394" kern="0" dirty="0">
              <a:solidFill>
                <a:prstClr val="white"/>
              </a:solidFill>
              <a:latin typeface="Intel Clear"/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3851249" y="4669869"/>
            <a:ext cx="4441288" cy="120702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227" tIns="60616" rIns="121227" bIns="60616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endParaRPr lang="en-US" sz="1197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3851249" y="2238889"/>
            <a:ext cx="4441288" cy="12132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227" tIns="60616" rIns="121227" bIns="60616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endParaRPr lang="en-US" sz="1394" kern="0" dirty="0">
              <a:solidFill>
                <a:srgbClr val="004280"/>
              </a:solidFill>
              <a:cs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4053444" y="4662205"/>
            <a:ext cx="505489" cy="1214691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r>
              <a:rPr lang="en-GB" sz="1397" kern="0" dirty="0">
                <a:solidFill>
                  <a:srgbClr val="FFFFFF"/>
                </a:solidFill>
                <a:cs typeface="Arial" charset="0"/>
              </a:rPr>
              <a:t>Wi-Fi</a:t>
            </a:r>
            <a:endParaRPr lang="en-US" sz="1397" kern="0" baseline="300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4761130" y="4660687"/>
            <a:ext cx="505489" cy="121620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r>
              <a:rPr lang="en-GB" sz="1397" kern="0" dirty="0">
                <a:solidFill>
                  <a:srgbClr val="FFFFFF"/>
                </a:solidFill>
                <a:cs typeface="Arial" charset="0"/>
              </a:rPr>
              <a:t>BLE</a:t>
            </a:r>
            <a:endParaRPr lang="en-US" sz="1397" kern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053444" y="2236357"/>
            <a:ext cx="4043917" cy="101806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318" tIns="60659" rIns="121318" bIns="60659" numCol="1" rtlCol="0" anchor="ctr" anchorCtr="0" compatLnSpc="1">
            <a:prstTxWarp prst="textNoShape">
              <a:avLst/>
            </a:prstTxWarp>
          </a:bodyPr>
          <a:lstStyle/>
          <a:p>
            <a:pPr algn="ctr" defTabSz="12131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795" b="1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OCF </a:t>
            </a:r>
            <a:r>
              <a:rPr lang="en-GB" sz="1795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Comms Framework</a:t>
            </a:r>
          </a:p>
          <a:p>
            <a:pPr algn="ctr" defTabSz="12131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795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(Single Resource &amp; Data Model)</a:t>
            </a:r>
            <a:endParaRPr lang="en-US" sz="1795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4053444" y="3254418"/>
            <a:ext cx="505489" cy="105672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318" tIns="60659" rIns="121318" bIns="60659" numCol="1" rtlCol="0" anchor="t" anchorCtr="0" compatLnSpc="1">
            <a:prstTxWarp prst="textNoShape">
              <a:avLst/>
            </a:prstTxWarp>
          </a:bodyPr>
          <a:lstStyle/>
          <a:p>
            <a:pPr algn="ctr" defTabSz="12131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95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4761129" y="3254418"/>
            <a:ext cx="505489" cy="105672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318" tIns="60659" rIns="121318" bIns="60659" numCol="1" rtlCol="0" anchor="t" anchorCtr="0" compatLnSpc="1">
            <a:prstTxWarp prst="textNoShape">
              <a:avLst/>
            </a:prstTxWarp>
          </a:bodyPr>
          <a:lstStyle/>
          <a:p>
            <a:pPr algn="ctr" defTabSz="12131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95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053444" y="4262362"/>
            <a:ext cx="505489" cy="44811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endParaRPr lang="en-US" sz="1397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154541" y="4363462"/>
            <a:ext cx="303294" cy="29722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</a:pPr>
            <a:r>
              <a:rPr lang="en-GB" sz="1397" kern="0" dirty="0">
                <a:solidFill>
                  <a:prstClr val="black"/>
                </a:solidFill>
                <a:cs typeface="Arial" charset="0"/>
              </a:rPr>
              <a:t>IP</a:t>
            </a:r>
            <a:endParaRPr lang="en-US" sz="1397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4761130" y="4262362"/>
            <a:ext cx="505489" cy="44811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endParaRPr lang="en-US" sz="1397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862226" y="4363462"/>
            <a:ext cx="303294" cy="29722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</a:pPr>
            <a:r>
              <a:rPr lang="en-GB" sz="1397" kern="0" dirty="0">
                <a:solidFill>
                  <a:prstClr val="black"/>
                </a:solidFill>
                <a:cs typeface="Arial" charset="0"/>
              </a:rPr>
              <a:t>IP</a:t>
            </a:r>
            <a:endParaRPr lang="en-US" sz="1397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5468811" y="3254416"/>
            <a:ext cx="505489" cy="51609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318" tIns="60659" rIns="121318" bIns="60659" numCol="1" rtlCol="0" anchor="t" anchorCtr="0" compatLnSpc="1">
            <a:prstTxWarp prst="textNoShape">
              <a:avLst/>
            </a:prstTxWarp>
          </a:bodyPr>
          <a:lstStyle/>
          <a:p>
            <a:pPr algn="ctr" defTabSz="12131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95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5468815" y="3655775"/>
            <a:ext cx="505489" cy="222111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60659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r>
              <a:rPr lang="en-GB" sz="1397" kern="0" dirty="0">
                <a:solidFill>
                  <a:srgbClr val="FFFFFF"/>
                </a:solidFill>
                <a:cs typeface="Arial" charset="0"/>
              </a:rPr>
              <a:t>Thread</a:t>
            </a:r>
            <a:endParaRPr lang="en-US" sz="1397" kern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5569913" y="4363462"/>
            <a:ext cx="303294" cy="29722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</a:pPr>
            <a:r>
              <a:rPr lang="en-GB" sz="1397" kern="0" dirty="0">
                <a:solidFill>
                  <a:prstClr val="black"/>
                </a:solidFill>
                <a:cs typeface="Arial" charset="0"/>
              </a:rPr>
              <a:t>IP</a:t>
            </a:r>
            <a:endParaRPr lang="en-US" sz="1397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5569915" y="4710478"/>
            <a:ext cx="303290" cy="111662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r>
              <a:rPr lang="en-GB" sz="1397" kern="0" dirty="0">
                <a:solidFill>
                  <a:srgbClr val="FFFFFF"/>
                </a:solidFill>
                <a:cs typeface="Arial" charset="0"/>
              </a:rPr>
              <a:t>802.15.4</a:t>
            </a:r>
            <a:endParaRPr lang="en-US" sz="1397" kern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6176492" y="3254416"/>
            <a:ext cx="505489" cy="51609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318" tIns="60659" rIns="121318" bIns="60659" numCol="1" rtlCol="0" anchor="t" anchorCtr="0" compatLnSpc="1">
            <a:prstTxWarp prst="textNoShape">
              <a:avLst/>
            </a:prstTxWarp>
          </a:bodyPr>
          <a:lstStyle/>
          <a:p>
            <a:pPr algn="ctr" defTabSz="12131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95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176501" y="3352480"/>
            <a:ext cx="505489" cy="252441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r>
              <a:rPr lang="en-GB" sz="1397" kern="0" dirty="0">
                <a:solidFill>
                  <a:srgbClr val="FFFFFF"/>
                </a:solidFill>
                <a:cs typeface="Arial" charset="0"/>
              </a:rPr>
              <a:t>Bluetooth® Low Energy</a:t>
            </a:r>
            <a:endParaRPr lang="en-US" sz="1397" kern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6884182" y="3254416"/>
            <a:ext cx="505489" cy="51609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318" tIns="60659" rIns="121318" bIns="60659" numCol="1" rtlCol="0" anchor="t" anchorCtr="0" compatLnSpc="1">
            <a:prstTxWarp prst="textNoShape">
              <a:avLst/>
            </a:prstTxWarp>
          </a:bodyPr>
          <a:lstStyle/>
          <a:p>
            <a:pPr algn="ctr" defTabSz="12131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95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7591862" y="3254416"/>
            <a:ext cx="505489" cy="51609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318" tIns="60659" rIns="121318" bIns="60659" numCol="1" rtlCol="0" anchor="t" anchorCtr="0" compatLnSpc="1">
            <a:prstTxWarp prst="textNoShape">
              <a:avLst/>
            </a:prstTxWarp>
          </a:bodyPr>
          <a:lstStyle/>
          <a:p>
            <a:pPr algn="ctr" defTabSz="12131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95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4053444" y="1219200"/>
            <a:ext cx="4043905" cy="101564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227" tIns="60616" rIns="121227" bIns="60616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r>
              <a:rPr lang="en-GB" sz="2128" b="1" kern="0" dirty="0">
                <a:solidFill>
                  <a:prstClr val="black"/>
                </a:solidFill>
                <a:cs typeface="Arial" charset="0"/>
              </a:rPr>
              <a:t>Applications &amp; Services</a:t>
            </a:r>
          </a:p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r>
              <a:rPr lang="en-GB" sz="2128" b="1" kern="0" dirty="0">
                <a:solidFill>
                  <a:prstClr val="black"/>
                </a:solidFill>
                <a:cs typeface="Arial" charset="0"/>
              </a:rPr>
              <a:t>Data &amp; Control Points</a:t>
            </a:r>
            <a:endParaRPr lang="en-US" sz="2128" b="1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6884186" y="3352483"/>
            <a:ext cx="505489" cy="252441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r>
              <a:rPr lang="en-GB" sz="1397" kern="0" dirty="0">
                <a:solidFill>
                  <a:srgbClr val="FFFFFF"/>
                </a:solidFill>
                <a:cs typeface="Arial" charset="0"/>
              </a:rPr>
              <a:t>Z-Wave</a:t>
            </a:r>
            <a:endParaRPr lang="en-US" sz="1397" kern="0" baseline="300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7591872" y="3655777"/>
            <a:ext cx="505489" cy="222111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121318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r>
              <a:rPr lang="en-GB" sz="1397" kern="0" dirty="0" err="1">
                <a:solidFill>
                  <a:srgbClr val="FFFFFF"/>
                </a:solidFill>
                <a:cs typeface="Arial" charset="0"/>
              </a:rPr>
              <a:t>ZigBee</a:t>
            </a:r>
            <a:endParaRPr lang="en-US" sz="1397" kern="0" baseline="300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7692969" y="4710478"/>
            <a:ext cx="303294" cy="111662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r>
              <a:rPr lang="en-GB" sz="1397" kern="0" dirty="0">
                <a:solidFill>
                  <a:srgbClr val="FFFFFF"/>
                </a:solidFill>
                <a:cs typeface="Arial" charset="0"/>
              </a:rPr>
              <a:t>802.15.4</a:t>
            </a:r>
            <a:endParaRPr lang="en-US" sz="1397" kern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7591860" y="3352481"/>
            <a:ext cx="505489" cy="407424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endParaRPr lang="en-US" sz="1397" kern="0" baseline="30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CC9A-8579-4F02-BCCE-BC53004876DA}" type="datetime1">
              <a:rPr lang="en-US" smtClean="0"/>
              <a:t>3/23/2016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b="1" dirty="0" smtClean="0"/>
              <a:t>Public Information – Not Subject to OCF NDA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5C656-E050-4F3D-A0DB-0D19E9E8369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71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– Translation Layers (Consumer)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 bwMode="auto">
          <a:xfrm>
            <a:off x="2450421" y="3449031"/>
            <a:ext cx="7279050" cy="1220836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227" tIns="60616" rIns="121227" bIns="60616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</a:pPr>
            <a:endParaRPr lang="en-GB" sz="1394" kern="0" dirty="0">
              <a:solidFill>
                <a:prstClr val="white"/>
              </a:solidFill>
              <a:latin typeface="Intel Clear"/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450421" y="4669871"/>
            <a:ext cx="7279050" cy="120702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227" tIns="60616" rIns="121227" bIns="60616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endParaRPr lang="en-US" sz="1197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450421" y="2238888"/>
            <a:ext cx="7279050" cy="12146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227" tIns="60616" rIns="121227" bIns="60616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endParaRPr lang="en-US" sz="1394" kern="0" dirty="0">
              <a:solidFill>
                <a:srgbClr val="004280"/>
              </a:solidFill>
              <a:cs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652616" y="4662204"/>
            <a:ext cx="505489" cy="1214691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r>
              <a:rPr lang="en-GB" sz="1397" kern="0" dirty="0">
                <a:solidFill>
                  <a:srgbClr val="FFFFFF"/>
                </a:solidFill>
                <a:cs typeface="Arial" charset="0"/>
              </a:rPr>
              <a:t>Wi-Fi</a:t>
            </a:r>
            <a:endParaRPr lang="en-US" sz="1397" kern="0" baseline="300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8819590" y="2238887"/>
            <a:ext cx="505489" cy="363800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r>
              <a:rPr lang="en-GB" sz="1459" kern="0" dirty="0" err="1">
                <a:solidFill>
                  <a:srgbClr val="FFFFFF"/>
                </a:solidFill>
                <a:cs typeface="Arial" charset="0"/>
              </a:rPr>
              <a:t>ZigBee</a:t>
            </a:r>
            <a:endParaRPr lang="en-US" sz="1459" kern="0" baseline="300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8111904" y="2238888"/>
            <a:ext cx="505489" cy="363800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r>
              <a:rPr lang="en-GB" sz="1459" kern="0" dirty="0">
                <a:solidFill>
                  <a:srgbClr val="FFFFFF"/>
                </a:solidFill>
                <a:cs typeface="Arial" charset="0"/>
              </a:rPr>
              <a:t>Z-Wave</a:t>
            </a:r>
            <a:endParaRPr lang="en-US" sz="1459" kern="0" baseline="300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8920686" y="4710477"/>
            <a:ext cx="303294" cy="111662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r>
              <a:rPr lang="en-GB" sz="1397" kern="0" dirty="0">
                <a:solidFill>
                  <a:srgbClr val="FFFFFF"/>
                </a:solidFill>
                <a:cs typeface="Arial" charset="0"/>
              </a:rPr>
              <a:t>802.15.4</a:t>
            </a:r>
            <a:endParaRPr lang="en-US" sz="1397" kern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7404219" y="3352479"/>
            <a:ext cx="505489" cy="252441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r>
              <a:rPr lang="en-GB" sz="1397" kern="0" dirty="0">
                <a:solidFill>
                  <a:srgbClr val="FFFFFF"/>
                </a:solidFill>
                <a:cs typeface="Arial" charset="0"/>
              </a:rPr>
              <a:t>Bluetooth® Low Energy</a:t>
            </a:r>
            <a:endParaRPr lang="en-US" sz="1397" kern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7404219" y="2240402"/>
            <a:ext cx="505489" cy="121317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endParaRPr lang="en-US" sz="1459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7505317" y="2338467"/>
            <a:ext cx="303294" cy="915947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r>
              <a:rPr lang="en-GB" sz="1397" kern="0" dirty="0">
                <a:solidFill>
                  <a:srgbClr val="FFFFFF"/>
                </a:solidFill>
                <a:cs typeface="Arial" charset="0"/>
              </a:rPr>
              <a:t>Extensible</a:t>
            </a:r>
            <a:endParaRPr lang="en-US" sz="1397" kern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3360302" y="4660686"/>
            <a:ext cx="505489" cy="121620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r>
              <a:rPr lang="en-GB" sz="1397" kern="0" dirty="0">
                <a:solidFill>
                  <a:srgbClr val="FFFFFF"/>
                </a:solidFill>
                <a:cs typeface="Arial" charset="0"/>
              </a:rPr>
              <a:t>BLE</a:t>
            </a:r>
            <a:endParaRPr lang="en-US" sz="1397" kern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652615" y="2238888"/>
            <a:ext cx="4043917" cy="101552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318" tIns="60659" rIns="121318" bIns="60659" numCol="1" rtlCol="0" anchor="ctr" anchorCtr="0" compatLnSpc="1">
            <a:prstTxWarp prst="textNoShape">
              <a:avLst/>
            </a:prstTxWarp>
          </a:bodyPr>
          <a:lstStyle/>
          <a:p>
            <a:pPr algn="ctr" defTabSz="12131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795" b="1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OCF </a:t>
            </a:r>
            <a:r>
              <a:rPr lang="en-GB" sz="1795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Comms Framework</a:t>
            </a:r>
          </a:p>
          <a:p>
            <a:pPr algn="ctr" defTabSz="12131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795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(Single Resource &amp; Data Model)</a:t>
            </a:r>
            <a:endParaRPr lang="en-US" sz="1795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2652616" y="3254417"/>
            <a:ext cx="505489" cy="105672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318" tIns="60659" rIns="121318" bIns="60659" numCol="1" rtlCol="0" anchor="t" anchorCtr="0" compatLnSpc="1">
            <a:prstTxWarp prst="textNoShape">
              <a:avLst/>
            </a:prstTxWarp>
          </a:bodyPr>
          <a:lstStyle/>
          <a:p>
            <a:pPr algn="ctr" defTabSz="12131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95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360300" y="3254417"/>
            <a:ext cx="505489" cy="105672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318" tIns="60659" rIns="121318" bIns="60659" numCol="1" rtlCol="0" anchor="t" anchorCtr="0" compatLnSpc="1">
            <a:prstTxWarp prst="textNoShape">
              <a:avLst/>
            </a:prstTxWarp>
          </a:bodyPr>
          <a:lstStyle/>
          <a:p>
            <a:pPr algn="ctr" defTabSz="12131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95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652616" y="4262361"/>
            <a:ext cx="505489" cy="44811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endParaRPr lang="en-US" sz="1397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2753713" y="4363461"/>
            <a:ext cx="303294" cy="29722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</a:pPr>
            <a:r>
              <a:rPr lang="en-GB" sz="1397" kern="0" dirty="0">
                <a:solidFill>
                  <a:prstClr val="black"/>
                </a:solidFill>
                <a:cs typeface="Arial" charset="0"/>
              </a:rPr>
              <a:t>IP</a:t>
            </a:r>
            <a:endParaRPr lang="en-US" sz="1397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360302" y="4262361"/>
            <a:ext cx="505489" cy="44811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endParaRPr lang="en-US" sz="1397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3461398" y="4363461"/>
            <a:ext cx="303294" cy="29722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</a:pPr>
            <a:r>
              <a:rPr lang="en-GB" sz="1397" kern="0" dirty="0">
                <a:solidFill>
                  <a:prstClr val="black"/>
                </a:solidFill>
                <a:cs typeface="Arial" charset="0"/>
              </a:rPr>
              <a:t>IP</a:t>
            </a:r>
            <a:endParaRPr lang="en-US" sz="1397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4067983" y="3254415"/>
            <a:ext cx="505489" cy="51609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318" tIns="60659" rIns="121318" bIns="60659" numCol="1" rtlCol="0" anchor="t" anchorCtr="0" compatLnSpc="1">
            <a:prstTxWarp prst="textNoShape">
              <a:avLst/>
            </a:prstTxWarp>
          </a:bodyPr>
          <a:lstStyle/>
          <a:p>
            <a:pPr algn="ctr" defTabSz="12131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95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4067987" y="3655774"/>
            <a:ext cx="505489" cy="222111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60659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r>
              <a:rPr lang="en-GB" sz="1397" kern="0" dirty="0">
                <a:solidFill>
                  <a:srgbClr val="FFFFFF"/>
                </a:solidFill>
                <a:cs typeface="Arial" charset="0"/>
              </a:rPr>
              <a:t>Thread</a:t>
            </a:r>
            <a:endParaRPr lang="en-US" sz="1397" kern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169084" y="4363461"/>
            <a:ext cx="303294" cy="29722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</a:pPr>
            <a:r>
              <a:rPr lang="en-GB" sz="1397" kern="0" dirty="0">
                <a:solidFill>
                  <a:prstClr val="black"/>
                </a:solidFill>
                <a:cs typeface="Arial" charset="0"/>
              </a:rPr>
              <a:t>IP</a:t>
            </a:r>
            <a:endParaRPr lang="en-US" sz="1397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169086" y="4710477"/>
            <a:ext cx="303290" cy="111662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r>
              <a:rPr lang="en-GB" sz="1397" kern="0" dirty="0">
                <a:solidFill>
                  <a:srgbClr val="FFFFFF"/>
                </a:solidFill>
                <a:cs typeface="Arial" charset="0"/>
              </a:rPr>
              <a:t>802.15.4</a:t>
            </a:r>
            <a:endParaRPr lang="en-US" sz="1397" kern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4775663" y="3254415"/>
            <a:ext cx="505489" cy="51609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318" tIns="60659" rIns="121318" bIns="60659" numCol="1" rtlCol="0" anchor="t" anchorCtr="0" compatLnSpc="1">
            <a:prstTxWarp prst="textNoShape">
              <a:avLst/>
            </a:prstTxWarp>
          </a:bodyPr>
          <a:lstStyle/>
          <a:p>
            <a:pPr algn="ctr" defTabSz="12131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95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775673" y="3352479"/>
            <a:ext cx="505489" cy="252441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r>
              <a:rPr lang="en-GB" sz="1397" kern="0" dirty="0">
                <a:solidFill>
                  <a:srgbClr val="FFFFFF"/>
                </a:solidFill>
                <a:cs typeface="Arial" charset="0"/>
              </a:rPr>
              <a:t>Bluetooth® Low Energy</a:t>
            </a:r>
            <a:endParaRPr lang="en-US" sz="1397" kern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5483354" y="3254415"/>
            <a:ext cx="505489" cy="51609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318" tIns="60659" rIns="121318" bIns="60659" numCol="1" rtlCol="0" anchor="t" anchorCtr="0" compatLnSpc="1">
            <a:prstTxWarp prst="textNoShape">
              <a:avLst/>
            </a:prstTxWarp>
          </a:bodyPr>
          <a:lstStyle/>
          <a:p>
            <a:pPr algn="ctr" defTabSz="12131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95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6191033" y="3254415"/>
            <a:ext cx="505489" cy="51609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318" tIns="60659" rIns="121318" bIns="60659" numCol="1" rtlCol="0" anchor="t" anchorCtr="0" compatLnSpc="1">
            <a:prstTxWarp prst="textNoShape">
              <a:avLst/>
            </a:prstTxWarp>
          </a:bodyPr>
          <a:lstStyle/>
          <a:p>
            <a:pPr algn="ctr" defTabSz="12131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95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2652616" y="1219200"/>
            <a:ext cx="4043905" cy="101817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227" tIns="60616" rIns="121227" bIns="60616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r>
              <a:rPr lang="en-GB" sz="2128" b="1" kern="0" dirty="0">
                <a:solidFill>
                  <a:prstClr val="black"/>
                </a:solidFill>
                <a:cs typeface="Arial" charset="0"/>
              </a:rPr>
              <a:t>Applications &amp; Services</a:t>
            </a:r>
          </a:p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r>
              <a:rPr lang="en-GB" sz="2128" b="1" kern="0" dirty="0">
                <a:solidFill>
                  <a:prstClr val="black"/>
                </a:solidFill>
                <a:cs typeface="Arial" charset="0"/>
              </a:rPr>
              <a:t>Data &amp; Control Points</a:t>
            </a:r>
            <a:endParaRPr lang="en-US" sz="2128" b="1" kern="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7126199" y="1445264"/>
            <a:ext cx="2401076" cy="5974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318" tIns="60659" rIns="121318" bIns="60659" numCol="1" rtlCol="0" anchor="ctr" anchorCtr="0" compatLnSpc="1">
            <a:prstTxWarp prst="textNoShape">
              <a:avLst/>
            </a:prstTxWarp>
          </a:bodyPr>
          <a:lstStyle/>
          <a:p>
            <a:pPr algn="ctr" defTabSz="12131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58" dirty="0">
                <a:ea typeface="ＭＳ Ｐゴシック" charset="-128"/>
                <a:cs typeface="ＭＳ Ｐゴシック" charset="-128"/>
              </a:rPr>
              <a:t>Translation Layers</a:t>
            </a:r>
            <a:endParaRPr lang="en-US" sz="1858" dirty="0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96521" y="2051850"/>
            <a:ext cx="2830754" cy="4043917"/>
            <a:chOff x="5029190" y="1885950"/>
            <a:chExt cx="2133610" cy="3048000"/>
          </a:xfrm>
          <a:effectLst>
            <a:glow rad="101600">
              <a:srgbClr val="FFFF00">
                <a:alpha val="40000"/>
              </a:srgbClr>
            </a:glow>
          </a:effectLst>
        </p:grpSpPr>
        <p:sp>
          <p:nvSpPr>
            <p:cNvPr id="6" name="Rounded Rectangle 5"/>
            <p:cNvSpPr/>
            <p:nvPr/>
          </p:nvSpPr>
          <p:spPr bwMode="auto">
            <a:xfrm>
              <a:off x="5410200" y="1885950"/>
              <a:ext cx="1752600" cy="3048000"/>
            </a:xfrm>
            <a:prstGeom prst="roundRect">
              <a:avLst>
                <a:gd name="adj" fmla="val 8515"/>
              </a:avLst>
            </a:prstGeom>
            <a:noFill/>
            <a:ln w="571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318" tIns="60659" rIns="121318" bIns="60659" numCol="1" rtlCol="0" anchor="t" anchorCtr="0" compatLnSpc="1">
              <a:prstTxWarp prst="textNoShape">
                <a:avLst/>
              </a:prstTxWarp>
            </a:bodyPr>
            <a:lstStyle/>
            <a:p>
              <a:pPr defTabSz="121311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27"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H="1">
              <a:off x="5029190" y="2419350"/>
              <a:ext cx="381012" cy="0"/>
            </a:xfrm>
            <a:prstGeom prst="straightConnector1">
              <a:avLst/>
            </a:prstGeom>
            <a:noFill/>
            <a:ln w="5715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68" name="Rectangle 67"/>
          <p:cNvSpPr/>
          <p:nvPr/>
        </p:nvSpPr>
        <p:spPr bwMode="auto">
          <a:xfrm>
            <a:off x="5483358" y="3352482"/>
            <a:ext cx="505489" cy="252441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r>
              <a:rPr lang="en-GB" sz="1397" kern="0" dirty="0">
                <a:solidFill>
                  <a:srgbClr val="FFFFFF"/>
                </a:solidFill>
                <a:cs typeface="Arial" charset="0"/>
              </a:rPr>
              <a:t>Z-Wave</a:t>
            </a:r>
            <a:endParaRPr lang="en-US" sz="1397" kern="0" baseline="300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6191044" y="3655776"/>
            <a:ext cx="505489" cy="222111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121318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r>
              <a:rPr lang="en-GB" sz="1397" kern="0" dirty="0" err="1">
                <a:solidFill>
                  <a:srgbClr val="FFFFFF"/>
                </a:solidFill>
                <a:cs typeface="Arial" charset="0"/>
              </a:rPr>
              <a:t>ZigBee</a:t>
            </a:r>
            <a:endParaRPr lang="en-US" sz="1397" kern="0" baseline="300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6292140" y="4710477"/>
            <a:ext cx="303294" cy="111662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r>
              <a:rPr lang="en-GB" sz="1397" kern="0" dirty="0">
                <a:solidFill>
                  <a:srgbClr val="FFFFFF"/>
                </a:solidFill>
                <a:cs typeface="Arial" charset="0"/>
              </a:rPr>
              <a:t>802.15.4</a:t>
            </a:r>
            <a:endParaRPr lang="en-US" sz="1397" kern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6191032" y="3352480"/>
            <a:ext cx="505489" cy="407424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1213112">
              <a:lnSpc>
                <a:spcPct val="95000"/>
              </a:lnSpc>
              <a:spcBef>
                <a:spcPct val="30000"/>
              </a:spcBef>
              <a:buClr>
                <a:prstClr val="white"/>
              </a:buClr>
              <a:defRPr/>
            </a:pPr>
            <a:endParaRPr lang="en-US" sz="1397" kern="0" baseline="30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016A-C797-4C53-945A-6F07901EE8DB}" type="datetime1">
              <a:rPr lang="en-US" smtClean="0"/>
              <a:t>3/23/2016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b="1" dirty="0" smtClean="0"/>
              <a:t>Public Information – Not Subject to OCF NDA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5C656-E050-4F3D-A0DB-0D19E9E8369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3345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OCF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40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OCF Goals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F2CC-F538-499A-8BE1-D7E128420D5E}" type="datetime1">
              <a:rPr lang="en-US" smtClean="0"/>
              <a:t>3/23/2016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5C656-E050-4F3D-A0DB-0D19E9E8369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b="1" dirty="0" smtClean="0"/>
              <a:t>Public Information – Not Subject to OCF NDA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Make it </a:t>
            </a:r>
            <a:r>
              <a:rPr lang="en-GB" b="1" dirty="0" smtClean="0"/>
              <a:t>easy for developers </a:t>
            </a:r>
            <a:r>
              <a:rPr lang="en-GB" dirty="0" smtClean="0"/>
              <a:t>to deal with the complexity of IoT comms</a:t>
            </a:r>
          </a:p>
          <a:p>
            <a:pPr lvl="1"/>
            <a:r>
              <a:rPr lang="en-GB" dirty="0" smtClean="0"/>
              <a:t>Provide a common data model that developers can use to interface with all IoT devices and data</a:t>
            </a:r>
            <a:endParaRPr lang="en-US" dirty="0" smtClean="0"/>
          </a:p>
          <a:p>
            <a:r>
              <a:rPr lang="en-GB" dirty="0" smtClean="0"/>
              <a:t>Deliver as much </a:t>
            </a:r>
            <a:r>
              <a:rPr lang="en-GB" b="1" dirty="0" smtClean="0"/>
              <a:t>interoperability</a:t>
            </a:r>
            <a:r>
              <a:rPr lang="en-GB" dirty="0" smtClean="0"/>
              <a:t> as possible in the short term</a:t>
            </a:r>
          </a:p>
          <a:p>
            <a:r>
              <a:rPr lang="en-GB" dirty="0" smtClean="0"/>
              <a:t>Provide a path towards future </a:t>
            </a:r>
            <a:r>
              <a:rPr lang="en-GB" b="1" dirty="0" smtClean="0"/>
              <a:t>consolidation</a:t>
            </a:r>
          </a:p>
          <a:p>
            <a:r>
              <a:rPr lang="en-GB" dirty="0" smtClean="0"/>
              <a:t>Supports the needs of </a:t>
            </a:r>
            <a:r>
              <a:rPr lang="en-GB" b="1" dirty="0" smtClean="0"/>
              <a:t>multiple vertical markets </a:t>
            </a:r>
            <a:r>
              <a:rPr lang="en-GB" dirty="0" smtClean="0"/>
              <a:t>(since many use cases span multiple vertical markets)</a:t>
            </a:r>
          </a:p>
          <a:p>
            <a:r>
              <a:rPr lang="en-GB" dirty="0" smtClean="0"/>
              <a:t>Establish an architectural foundation that can achieve the necessary </a:t>
            </a:r>
            <a:r>
              <a:rPr lang="en-GB" b="1" dirty="0" smtClean="0"/>
              <a:t>scalability</a:t>
            </a:r>
          </a:p>
        </p:txBody>
      </p:sp>
    </p:spTree>
    <p:extLst>
      <p:ext uri="{BB962C8B-B14F-4D97-AF65-F5344CB8AC3E}">
        <p14:creationId xmlns:p14="http://schemas.microsoft.com/office/powerpoint/2010/main" val="2390833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94520" y="990600"/>
            <a:ext cx="10972798" cy="1219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OCF Goals – Implications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F2CC-F538-499A-8BE1-D7E128420D5E}" type="datetime1">
              <a:rPr lang="en-US" smtClean="0"/>
              <a:t>3/23/2016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5C656-E050-4F3D-A0DB-0D19E9E8369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b="1" dirty="0" smtClean="0"/>
              <a:t>Public Information – Not Subject to OCF NDA</a:t>
            </a:r>
          </a:p>
        </p:txBody>
      </p:sp>
      <p:sp>
        <p:nvSpPr>
          <p:cNvPr id="6" name="Rectangle 5"/>
          <p:cNvSpPr/>
          <p:nvPr/>
        </p:nvSpPr>
        <p:spPr>
          <a:xfrm>
            <a:off x="975521" y="1143000"/>
            <a:ext cx="2285998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Easy for developers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937920" y="1143000"/>
            <a:ext cx="2285998" cy="914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Developers want (free) code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8900319" y="1143000"/>
            <a:ext cx="2285998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Open Source</a:t>
            </a:r>
          </a:p>
          <a:p>
            <a:pPr algn="ctr"/>
            <a:r>
              <a:rPr lang="en-GB" sz="2000" dirty="0" smtClean="0"/>
              <a:t>Project</a:t>
            </a:r>
            <a:endParaRPr lang="en-US" sz="2000" dirty="0"/>
          </a:p>
        </p:txBody>
      </p:sp>
      <p:sp>
        <p:nvSpPr>
          <p:cNvPr id="9" name="Cross 8"/>
          <p:cNvSpPr/>
          <p:nvPr/>
        </p:nvSpPr>
        <p:spPr>
          <a:xfrm>
            <a:off x="3871117" y="1371598"/>
            <a:ext cx="457202" cy="457202"/>
          </a:xfrm>
          <a:prstGeom prst="plus">
            <a:avLst>
              <a:gd name="adj" fmla="val 333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7833519" y="1638297"/>
            <a:ext cx="457202" cy="152400"/>
          </a:xfrm>
          <a:prstGeom prst="round1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ingle Corner Rectangle 11"/>
          <p:cNvSpPr/>
          <p:nvPr/>
        </p:nvSpPr>
        <p:spPr>
          <a:xfrm>
            <a:off x="7833519" y="1409696"/>
            <a:ext cx="457202" cy="152400"/>
          </a:xfrm>
          <a:prstGeom prst="round1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94520" y="2362200"/>
            <a:ext cx="10972798" cy="1219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75521" y="2514600"/>
            <a:ext cx="2285998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 smtClean="0"/>
              <a:t>Interoperabilty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4937920" y="2514600"/>
            <a:ext cx="2285998" cy="914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Current Fragmentation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8900319" y="2514600"/>
            <a:ext cx="2285998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Translation Layers</a:t>
            </a:r>
            <a:endParaRPr lang="en-US" sz="2000" dirty="0"/>
          </a:p>
        </p:txBody>
      </p:sp>
      <p:sp>
        <p:nvSpPr>
          <p:cNvPr id="19" name="Cross 18"/>
          <p:cNvSpPr/>
          <p:nvPr/>
        </p:nvSpPr>
        <p:spPr>
          <a:xfrm>
            <a:off x="3871117" y="2743198"/>
            <a:ext cx="457202" cy="457202"/>
          </a:xfrm>
          <a:prstGeom prst="plus">
            <a:avLst>
              <a:gd name="adj" fmla="val 333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Single Corner Rectangle 19"/>
          <p:cNvSpPr/>
          <p:nvPr/>
        </p:nvSpPr>
        <p:spPr>
          <a:xfrm>
            <a:off x="7833519" y="3009897"/>
            <a:ext cx="457202" cy="152400"/>
          </a:xfrm>
          <a:prstGeom prst="round1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 Single Corner Rectangle 20"/>
          <p:cNvSpPr/>
          <p:nvPr/>
        </p:nvSpPr>
        <p:spPr>
          <a:xfrm>
            <a:off x="7833519" y="2781296"/>
            <a:ext cx="457202" cy="152400"/>
          </a:xfrm>
          <a:prstGeom prst="round1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94520" y="3733800"/>
            <a:ext cx="10972798" cy="1219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75521" y="3886200"/>
            <a:ext cx="2285998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Future Consolidation</a:t>
            </a:r>
            <a:endParaRPr lang="en-US" sz="2000" dirty="0"/>
          </a:p>
        </p:txBody>
      </p:sp>
      <p:sp>
        <p:nvSpPr>
          <p:cNvPr id="24" name="Rectangle 23"/>
          <p:cNvSpPr/>
          <p:nvPr/>
        </p:nvSpPr>
        <p:spPr>
          <a:xfrm>
            <a:off x="4937920" y="3886200"/>
            <a:ext cx="2285998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Multiple Vertical Markets</a:t>
            </a:r>
            <a:endParaRPr 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8900319" y="3886200"/>
            <a:ext cx="2285998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Specifications</a:t>
            </a:r>
            <a:br>
              <a:rPr lang="en-GB" sz="2000" dirty="0" smtClean="0"/>
            </a:br>
            <a:r>
              <a:rPr lang="en-GB" sz="2000" dirty="0" smtClean="0"/>
              <a:t>&amp; Certification</a:t>
            </a:r>
            <a:endParaRPr lang="en-US" sz="2000" dirty="0"/>
          </a:p>
        </p:txBody>
      </p:sp>
      <p:sp>
        <p:nvSpPr>
          <p:cNvPr id="26" name="Cross 25"/>
          <p:cNvSpPr/>
          <p:nvPr/>
        </p:nvSpPr>
        <p:spPr>
          <a:xfrm>
            <a:off x="3871117" y="4114798"/>
            <a:ext cx="457202" cy="457202"/>
          </a:xfrm>
          <a:prstGeom prst="plus">
            <a:avLst>
              <a:gd name="adj" fmla="val 333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 Single Corner Rectangle 26"/>
          <p:cNvSpPr/>
          <p:nvPr/>
        </p:nvSpPr>
        <p:spPr>
          <a:xfrm>
            <a:off x="7833519" y="4381497"/>
            <a:ext cx="457202" cy="152400"/>
          </a:xfrm>
          <a:prstGeom prst="round1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 Single Corner Rectangle 27"/>
          <p:cNvSpPr/>
          <p:nvPr/>
        </p:nvSpPr>
        <p:spPr>
          <a:xfrm>
            <a:off x="7833519" y="4152896"/>
            <a:ext cx="457202" cy="152400"/>
          </a:xfrm>
          <a:prstGeom prst="round1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94520" y="5105400"/>
            <a:ext cx="10972798" cy="1219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75521" y="5257800"/>
            <a:ext cx="2285998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Scalability</a:t>
            </a:r>
            <a:endParaRPr lang="en-US" sz="2000" dirty="0"/>
          </a:p>
        </p:txBody>
      </p:sp>
      <p:sp>
        <p:nvSpPr>
          <p:cNvPr id="31" name="Rectangle 30"/>
          <p:cNvSpPr/>
          <p:nvPr/>
        </p:nvSpPr>
        <p:spPr>
          <a:xfrm>
            <a:off x="4937920" y="5257800"/>
            <a:ext cx="2285998" cy="914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Learning from Experience</a:t>
            </a:r>
            <a:endParaRPr lang="en-US" sz="2000" dirty="0"/>
          </a:p>
        </p:txBody>
      </p:sp>
      <p:sp>
        <p:nvSpPr>
          <p:cNvPr id="32" name="Rectangle 31"/>
          <p:cNvSpPr/>
          <p:nvPr/>
        </p:nvSpPr>
        <p:spPr>
          <a:xfrm>
            <a:off x="8900319" y="5257800"/>
            <a:ext cx="2285998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Cloud Native Architecture</a:t>
            </a:r>
            <a:endParaRPr lang="en-US" sz="2000" dirty="0"/>
          </a:p>
        </p:txBody>
      </p:sp>
      <p:sp>
        <p:nvSpPr>
          <p:cNvPr id="33" name="Cross 32"/>
          <p:cNvSpPr/>
          <p:nvPr/>
        </p:nvSpPr>
        <p:spPr>
          <a:xfrm>
            <a:off x="3871117" y="5486398"/>
            <a:ext cx="457202" cy="457202"/>
          </a:xfrm>
          <a:prstGeom prst="plus">
            <a:avLst>
              <a:gd name="adj" fmla="val 333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 Single Corner Rectangle 33"/>
          <p:cNvSpPr/>
          <p:nvPr/>
        </p:nvSpPr>
        <p:spPr>
          <a:xfrm>
            <a:off x="7833519" y="5753097"/>
            <a:ext cx="457202" cy="152400"/>
          </a:xfrm>
          <a:prstGeom prst="round1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 Single Corner Rectangle 34"/>
          <p:cNvSpPr/>
          <p:nvPr/>
        </p:nvSpPr>
        <p:spPr>
          <a:xfrm>
            <a:off x="7833519" y="5524496"/>
            <a:ext cx="457202" cy="152400"/>
          </a:xfrm>
          <a:prstGeom prst="round1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154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OCF Basics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F2CC-F538-499A-8BE1-D7E128420D5E}" type="datetime1">
              <a:rPr lang="en-US" smtClean="0"/>
              <a:t>3/23/2016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5C656-E050-4F3D-A0DB-0D19E9E8369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b="1" dirty="0"/>
              <a:t>Public Information – Not Subject to OCF NDA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 Open Interconnect Consortium </a:t>
            </a:r>
            <a:r>
              <a:rPr lang="en-US" dirty="0" smtClean="0"/>
              <a:t>(OCF) </a:t>
            </a:r>
            <a:r>
              <a:rPr lang="en-US" dirty="0"/>
              <a:t>defines a common communication framework that connects and intelligently manages the flow of information among devices to address the emerging needs of the Internet of Things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Regardless of form factor, operating system, vertical market, manufacturer or service provider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Based on industry standard technologies</a:t>
            </a:r>
          </a:p>
          <a:p>
            <a:pPr>
              <a:lnSpc>
                <a:spcPct val="110000"/>
              </a:lnSpc>
            </a:pPr>
            <a:r>
              <a:rPr lang="en-GB" dirty="0" smtClean="0"/>
              <a:t>OCF </a:t>
            </a:r>
            <a:r>
              <a:rPr lang="en-GB" dirty="0"/>
              <a:t>certifies products for interoperability and compliance with the </a:t>
            </a:r>
            <a:r>
              <a:rPr lang="en-GB" dirty="0" smtClean="0"/>
              <a:t>OCF </a:t>
            </a:r>
            <a:r>
              <a:rPr lang="en-GB" dirty="0"/>
              <a:t>specifications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OCF </a:t>
            </a:r>
            <a:r>
              <a:rPr lang="en-US" dirty="0"/>
              <a:t>sponsors the </a:t>
            </a:r>
            <a:r>
              <a:rPr lang="en-US" dirty="0">
                <a:hlinkClick r:id="rId2"/>
              </a:rPr>
              <a:t>IoTivity</a:t>
            </a:r>
            <a:r>
              <a:rPr lang="en-US" dirty="0"/>
              <a:t> Project, an open source reference implementation of the </a:t>
            </a:r>
            <a:r>
              <a:rPr lang="en-US" dirty="0" smtClean="0"/>
              <a:t>OCF </a:t>
            </a:r>
            <a:r>
              <a:rPr lang="en-US" dirty="0"/>
              <a:t>framework.</a:t>
            </a:r>
          </a:p>
          <a:p>
            <a:pPr>
              <a:lnSpc>
                <a:spcPct val="110000"/>
              </a:lnSpc>
            </a:pPr>
            <a:r>
              <a:rPr lang="en-GB" dirty="0" smtClean="0"/>
              <a:t>OCF </a:t>
            </a:r>
            <a:r>
              <a:rPr lang="en-GB" dirty="0"/>
              <a:t>promotes the goal of broad interoperability via collaboration with other organisations and </a:t>
            </a:r>
            <a:r>
              <a:rPr lang="en-GB" dirty="0" smtClean="0"/>
              <a:t>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258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OCF &amp; IoTivity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7850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32719" y="1905000"/>
            <a:ext cx="3810000" cy="3352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Elbow Connector 21"/>
          <p:cNvCxnSpPr>
            <a:endCxn id="15" idx="1"/>
          </p:cNvCxnSpPr>
          <p:nvPr/>
        </p:nvCxnSpPr>
        <p:spPr>
          <a:xfrm rot="16200000" flipH="1">
            <a:off x="1566069" y="3524250"/>
            <a:ext cx="495300" cy="152400"/>
          </a:xfrm>
          <a:prstGeom prst="bentConnector2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20" idx="2"/>
            <a:endCxn id="16" idx="1"/>
          </p:cNvCxnSpPr>
          <p:nvPr/>
        </p:nvCxnSpPr>
        <p:spPr>
          <a:xfrm rot="16200000" flipH="1">
            <a:off x="1204119" y="3810000"/>
            <a:ext cx="1219200" cy="152400"/>
          </a:xfrm>
          <a:prstGeom prst="bentConnector2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20" idx="2"/>
            <a:endCxn id="17" idx="1"/>
          </p:cNvCxnSpPr>
          <p:nvPr/>
        </p:nvCxnSpPr>
        <p:spPr>
          <a:xfrm rot="16200000" flipH="1">
            <a:off x="975519" y="4038600"/>
            <a:ext cx="1676400" cy="152400"/>
          </a:xfrm>
          <a:prstGeom prst="bentConnector2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690519" y="914400"/>
            <a:ext cx="4267200" cy="45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OCF &amp; IoTivity Structure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F2CC-F538-499A-8BE1-D7E128420D5E}" type="datetime1">
              <a:rPr lang="en-US" smtClean="0"/>
              <a:t>3/23/2016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5C656-E050-4F3D-A0DB-0D19E9E8369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b="1" dirty="0" smtClean="0"/>
              <a:t>Public Information – Not Subject to OCF NDA</a:t>
            </a:r>
          </a:p>
        </p:txBody>
      </p:sp>
      <p:sp>
        <p:nvSpPr>
          <p:cNvPr id="7" name="Rectangle 6"/>
          <p:cNvSpPr/>
          <p:nvPr/>
        </p:nvSpPr>
        <p:spPr>
          <a:xfrm>
            <a:off x="6919119" y="1905000"/>
            <a:ext cx="3810000" cy="3352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857" y="2040431"/>
            <a:ext cx="1862236" cy="9178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44" y="2040431"/>
            <a:ext cx="1886950" cy="8547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578" y="1022123"/>
            <a:ext cx="2301081" cy="69895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85119" y="3048000"/>
            <a:ext cx="3505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Board of Directors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89919" y="3505200"/>
            <a:ext cx="3200400" cy="685800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Standards Work Group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89919" y="4343400"/>
            <a:ext cx="3200400" cy="30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Open Source Work Group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89919" y="4800600"/>
            <a:ext cx="3200400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Planning / Marketing / Etc…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42319" y="3810000"/>
            <a:ext cx="1371600" cy="304800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Specifications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66319" y="3810000"/>
            <a:ext cx="1371600" cy="304800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Certification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61319" y="3124200"/>
            <a:ext cx="152400" cy="15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71519" y="3048000"/>
            <a:ext cx="3505200" cy="304800"/>
          </a:xfrm>
          <a:prstGeom prst="rect">
            <a:avLst/>
          </a:prstGeom>
          <a:solidFill>
            <a:srgbClr val="F57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IoTivity Steering Group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147719" y="3124200"/>
            <a:ext cx="152400" cy="152400"/>
          </a:xfrm>
          <a:prstGeom prst="rect">
            <a:avLst/>
          </a:prstGeom>
          <a:solidFill>
            <a:srgbClr val="F57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73938" y="3505200"/>
            <a:ext cx="3200400" cy="304800"/>
          </a:xfrm>
          <a:prstGeom prst="rect">
            <a:avLst/>
          </a:prstGeom>
          <a:solidFill>
            <a:srgbClr val="F8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Projects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373938" y="3962400"/>
            <a:ext cx="3200400" cy="304800"/>
          </a:xfrm>
          <a:prstGeom prst="rect">
            <a:avLst/>
          </a:prstGeom>
          <a:solidFill>
            <a:srgbClr val="FBD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Functions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919119" y="4267200"/>
            <a:ext cx="3810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r>
              <a:rPr lang="en-US" sz="1400" dirty="0">
                <a:solidFill>
                  <a:schemeClr val="bg1"/>
                </a:solidFill>
              </a:rPr>
              <a:t>Sponsored (funded) by </a:t>
            </a:r>
            <a:r>
              <a:rPr lang="en-US" sz="1400" dirty="0" smtClean="0">
                <a:solidFill>
                  <a:schemeClr val="bg1"/>
                </a:solidFill>
              </a:rPr>
              <a:t>OCF</a:t>
            </a:r>
            <a:endParaRPr lang="en-US" sz="1400" dirty="0">
              <a:solidFill>
                <a:schemeClr val="bg1"/>
              </a:solidFill>
            </a:endParaRPr>
          </a:p>
          <a:p>
            <a:pPr algn="ctr">
              <a:spcBef>
                <a:spcPts val="450"/>
              </a:spcBef>
            </a:pPr>
            <a:r>
              <a:rPr lang="en-GB" sz="1400" dirty="0">
                <a:solidFill>
                  <a:schemeClr val="bg1"/>
                </a:solidFill>
              </a:rPr>
              <a:t>Develops reference </a:t>
            </a:r>
            <a:r>
              <a:rPr lang="en-GB" sz="1400" dirty="0" smtClean="0">
                <a:solidFill>
                  <a:schemeClr val="bg1"/>
                </a:solidFill>
              </a:rPr>
              <a:t>implementation</a:t>
            </a:r>
            <a:br>
              <a:rPr lang="en-GB" sz="1400" dirty="0" smtClean="0">
                <a:solidFill>
                  <a:schemeClr val="bg1"/>
                </a:solidFill>
              </a:rPr>
            </a:br>
            <a:r>
              <a:rPr lang="en-GB" sz="1400" dirty="0" smtClean="0">
                <a:solidFill>
                  <a:schemeClr val="bg1"/>
                </a:solidFill>
              </a:rPr>
              <a:t>of the OCF specification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36" name="Elbow Connector 35"/>
          <p:cNvCxnSpPr>
            <a:stCxn id="30" idx="2"/>
            <a:endCxn id="32" idx="1"/>
          </p:cNvCxnSpPr>
          <p:nvPr/>
        </p:nvCxnSpPr>
        <p:spPr>
          <a:xfrm rot="16200000" flipH="1">
            <a:off x="7108428" y="3392090"/>
            <a:ext cx="381000" cy="150019"/>
          </a:xfrm>
          <a:prstGeom prst="bentConnector2">
            <a:avLst/>
          </a:prstGeom>
          <a:ln w="28575">
            <a:solidFill>
              <a:srgbClr val="F57E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30" idx="2"/>
            <a:endCxn id="33" idx="1"/>
          </p:cNvCxnSpPr>
          <p:nvPr/>
        </p:nvCxnSpPr>
        <p:spPr>
          <a:xfrm rot="16200000" flipH="1">
            <a:off x="6879828" y="3620690"/>
            <a:ext cx="838200" cy="150019"/>
          </a:xfrm>
          <a:prstGeom prst="bentConnector2">
            <a:avLst/>
          </a:prstGeom>
          <a:ln w="28575">
            <a:solidFill>
              <a:srgbClr val="F57E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Left-Right Arrow 41"/>
          <p:cNvSpPr/>
          <p:nvPr/>
        </p:nvSpPr>
        <p:spPr>
          <a:xfrm>
            <a:off x="5090319" y="4267201"/>
            <a:ext cx="1828800" cy="457198"/>
          </a:xfrm>
          <a:prstGeom prst="leftRightArrow">
            <a:avLst>
              <a:gd name="adj1" fmla="val 49480"/>
              <a:gd name="adj2" fmla="val 8529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Coordination</a:t>
            </a:r>
            <a:endParaRPr lang="en-US" sz="1200" dirty="0"/>
          </a:p>
        </p:txBody>
      </p:sp>
      <p:sp>
        <p:nvSpPr>
          <p:cNvPr id="43" name="Rectangle 42"/>
          <p:cNvSpPr/>
          <p:nvPr/>
        </p:nvSpPr>
        <p:spPr>
          <a:xfrm>
            <a:off x="603506" y="5715000"/>
            <a:ext cx="10968766" cy="68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Innovative coordination – Specs &amp; Open Source ready simultaneously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688590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Best of Both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F2CC-F538-499A-8BE1-D7E128420D5E}" type="datetime1">
              <a:rPr lang="en-US" smtClean="0"/>
              <a:t>3/23/2016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5C656-E050-4F3D-A0DB-0D19E9E8369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b="1" dirty="0" smtClean="0"/>
              <a:t>Public Information – Not Subject to OCF NDA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Necessary for some vertical markets</a:t>
            </a:r>
          </a:p>
          <a:p>
            <a:r>
              <a:rPr lang="en-GB" dirty="0" smtClean="0"/>
              <a:t>Simplest path to international standardisation</a:t>
            </a:r>
          </a:p>
          <a:p>
            <a:r>
              <a:rPr lang="en-GB" dirty="0" smtClean="0"/>
              <a:t>Allows liaisons with organisations that operate under NDA</a:t>
            </a:r>
          </a:p>
          <a:p>
            <a:r>
              <a:rPr lang="en-GB" dirty="0" smtClean="0"/>
              <a:t>Proven process to gain broad agreement on direction of new technology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Fastest way to enable developers</a:t>
            </a:r>
          </a:p>
          <a:p>
            <a:r>
              <a:rPr lang="en-GB" dirty="0" smtClean="0"/>
              <a:t>Can contain more than just the specification (optional features, development tools, etc…)</a:t>
            </a:r>
          </a:p>
          <a:p>
            <a:r>
              <a:rPr lang="en-GB" dirty="0" smtClean="0"/>
              <a:t>Proven process to deliver innovation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Standards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Open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947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OCF &amp; IoTivity Governance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0194925" y="6477000"/>
            <a:ext cx="1371600" cy="304800"/>
          </a:xfrm>
        </p:spPr>
        <p:txBody>
          <a:bodyPr/>
          <a:lstStyle/>
          <a:p>
            <a:fld id="{BD600460-31ED-49A5-AFC0-C5035387CEE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595313" y="1143000"/>
            <a:ext cx="10972800" cy="5029200"/>
          </a:xfrm>
        </p:spPr>
        <p:txBody>
          <a:bodyPr/>
          <a:lstStyle/>
          <a:p>
            <a:r>
              <a:rPr lang="en-US" dirty="0" smtClean="0"/>
              <a:t>OCF is a non-profit entity governed by its own bylaws</a:t>
            </a:r>
          </a:p>
          <a:p>
            <a:pPr lvl="1"/>
            <a:r>
              <a:rPr lang="en-US" dirty="0" smtClean="0"/>
              <a:t>Board of Directors has fiduciary responsibility (financial, legal, etc…)</a:t>
            </a:r>
          </a:p>
          <a:p>
            <a:pPr lvl="1"/>
            <a:r>
              <a:rPr lang="en-US" dirty="0" smtClean="0"/>
              <a:t>Sets up Working Groups to accomplish OCF goals</a:t>
            </a:r>
          </a:p>
          <a:p>
            <a:r>
              <a:rPr lang="en-US" dirty="0" smtClean="0"/>
              <a:t>IoTivity.org is a project hosted by the Linux Foundation</a:t>
            </a:r>
          </a:p>
          <a:p>
            <a:pPr lvl="1"/>
            <a:r>
              <a:rPr lang="en-US" dirty="0" smtClean="0"/>
              <a:t>Independent governance and infrastructure, sponsored (funded) by OCF</a:t>
            </a:r>
          </a:p>
          <a:p>
            <a:pPr lvl="1"/>
            <a:r>
              <a:rPr lang="en-US" dirty="0" smtClean="0"/>
              <a:t>Charter to provide reference implementation of OCF standard (but not limited to only a reference implementation)</a:t>
            </a:r>
          </a:p>
        </p:txBody>
      </p:sp>
    </p:spTree>
    <p:extLst>
      <p:ext uri="{BB962C8B-B14F-4D97-AF65-F5344CB8AC3E}">
        <p14:creationId xmlns:p14="http://schemas.microsoft.com/office/powerpoint/2010/main" val="4007470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OCF Board of Directors</a:t>
            </a:r>
            <a:endParaRPr lang="en-GB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0194925" y="6477000"/>
            <a:ext cx="1371600" cy="304800"/>
          </a:xfrm>
        </p:spPr>
        <p:txBody>
          <a:bodyPr/>
          <a:lstStyle/>
          <a:p>
            <a:fld id="{8BCCFE08-5693-4813-8B1C-9BFD73BABC5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595313" y="1143000"/>
            <a:ext cx="10972800" cy="5029200"/>
          </a:xfrm>
        </p:spPr>
        <p:txBody>
          <a:bodyPr/>
          <a:lstStyle/>
          <a:p>
            <a:r>
              <a:rPr lang="en-GB" smtClean="0"/>
              <a:t>Each Diamond member appoints one Director to the Board</a:t>
            </a:r>
          </a:p>
          <a:p>
            <a:pPr lvl="1"/>
            <a:r>
              <a:rPr lang="en-GB" smtClean="0"/>
              <a:t>Diamond members also appoint 1 Alternate</a:t>
            </a:r>
          </a:p>
          <a:p>
            <a:r>
              <a:rPr lang="en-GB" smtClean="0"/>
              <a:t>2/3rd board majority of current Diamond member appointed Directors required to accept new Diamond Members</a:t>
            </a:r>
          </a:p>
          <a:p>
            <a:r>
              <a:rPr lang="en-GB" smtClean="0"/>
              <a:t>Every 2 years, starting 2 years after founding (July 2016)…</a:t>
            </a:r>
          </a:p>
          <a:p>
            <a:pPr lvl="1"/>
            <a:r>
              <a:rPr lang="en-GB" smtClean="0"/>
              <a:t>Diamond and Platinum Members vote to elect 2 additional (Platinum) Directors for 2-year term from list of candidates nominated by Platinum Members</a:t>
            </a:r>
          </a:p>
          <a:p>
            <a:r>
              <a:rPr lang="en-GB" smtClean="0"/>
              <a:t>Board of Directors may set up Working Groups</a:t>
            </a:r>
          </a:p>
          <a:p>
            <a:pPr lvl="1"/>
            <a:r>
              <a:rPr lang="en-GB" smtClean="0"/>
              <a:t>Work group rules or flexibility concerning membership, participation, voting, leadership and the ability to set up Task Groups is determined by the BoD at time of formation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08550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975519" y="5257800"/>
            <a:ext cx="4648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Board of Directors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F2CC-F538-499A-8BE1-D7E128420D5E}" type="datetime1">
              <a:rPr lang="en-US" smtClean="0"/>
              <a:t>3/23/2016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5C656-E050-4F3D-A0DB-0D19E9E8369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b="1" dirty="0" smtClean="0"/>
              <a:t>Public Information – Not Subject to OCF NDA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75519" y="1143000"/>
            <a:ext cx="4648200" cy="1219200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38119" y="1143000"/>
            <a:ext cx="4572000" cy="1219200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3319" y="1143000"/>
            <a:ext cx="32004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 smtClean="0"/>
              <a:t>Primary</a:t>
            </a:r>
            <a:endParaRPr lang="en-GB" sz="1400" dirty="0" smtClean="0"/>
          </a:p>
          <a:p>
            <a:r>
              <a:rPr lang="en-GB" b="1" dirty="0" smtClean="0">
                <a:solidFill>
                  <a:schemeClr val="tx1"/>
                </a:solidFill>
              </a:rPr>
              <a:t>Jong-</a:t>
            </a:r>
            <a:r>
              <a:rPr lang="en-GB" b="1" dirty="0" err="1" smtClean="0">
                <a:solidFill>
                  <a:schemeClr val="tx1"/>
                </a:solidFill>
              </a:rPr>
              <a:t>Deok</a:t>
            </a:r>
            <a:r>
              <a:rPr lang="en-GB" b="1" dirty="0" smtClean="0">
                <a:solidFill>
                  <a:schemeClr val="tx1"/>
                </a:solidFill>
              </a:rPr>
              <a:t> Choi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President</a:t>
            </a:r>
            <a:br>
              <a:rPr lang="en-GB" sz="1400" dirty="0" smtClean="0">
                <a:solidFill>
                  <a:schemeClr val="tx1"/>
                </a:solidFill>
              </a:rPr>
            </a:br>
            <a:endParaRPr lang="en-GB" sz="500" b="1" dirty="0" smtClean="0">
              <a:solidFill>
                <a:schemeClr val="tx1"/>
              </a:solidFill>
            </a:endParaRPr>
          </a:p>
          <a:p>
            <a:r>
              <a:rPr lang="en-GB" sz="1100" dirty="0" smtClean="0">
                <a:solidFill>
                  <a:schemeClr val="bg1"/>
                </a:solidFill>
              </a:rPr>
              <a:t>Secondary</a:t>
            </a:r>
          </a:p>
          <a:p>
            <a:r>
              <a:rPr lang="en-GB" sz="1100" b="1" dirty="0" smtClean="0">
                <a:solidFill>
                  <a:schemeClr val="tx1"/>
                </a:solidFill>
              </a:rPr>
              <a:t>Daniel Park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09719" y="1143000"/>
            <a:ext cx="3200400" cy="1283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 smtClean="0"/>
              <a:t>Primary</a:t>
            </a:r>
            <a:endParaRPr lang="en-GB" sz="1400" dirty="0" smtClean="0"/>
          </a:p>
          <a:p>
            <a:r>
              <a:rPr lang="en-GB" b="1" dirty="0" smtClean="0">
                <a:solidFill>
                  <a:schemeClr val="tx1"/>
                </a:solidFill>
              </a:rPr>
              <a:t>Imad Sousou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Vice-President</a:t>
            </a:r>
          </a:p>
          <a:p>
            <a:endParaRPr lang="en-GB" sz="500" b="1" dirty="0" smtClean="0">
              <a:solidFill>
                <a:schemeClr val="tx1"/>
              </a:solidFill>
            </a:endParaRPr>
          </a:p>
          <a:p>
            <a:r>
              <a:rPr lang="en-GB" sz="1100" dirty="0" smtClean="0">
                <a:solidFill>
                  <a:schemeClr val="bg1"/>
                </a:solidFill>
              </a:rPr>
              <a:t>Secondary</a:t>
            </a:r>
          </a:p>
          <a:p>
            <a:r>
              <a:rPr lang="en-GB" sz="1100" b="1" dirty="0" smtClean="0">
                <a:solidFill>
                  <a:schemeClr val="tx1"/>
                </a:solidFill>
              </a:rPr>
              <a:t>Scott Lofgren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23319" y="5257800"/>
            <a:ext cx="3200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 smtClean="0">
                <a:solidFill>
                  <a:schemeClr val="bg1"/>
                </a:solidFill>
              </a:rPr>
              <a:t>Non-Voting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Mike Richmond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Executive Director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62" y="1581756"/>
            <a:ext cx="1200658" cy="4058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20" y="1385012"/>
            <a:ext cx="1219200" cy="80385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75519" y="2514600"/>
            <a:ext cx="4648200" cy="1219200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38119" y="2514600"/>
            <a:ext cx="4572000" cy="1219200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23319" y="2514600"/>
            <a:ext cx="32004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/>
              <a:t>Primary</a:t>
            </a:r>
          </a:p>
          <a:p>
            <a:r>
              <a:rPr lang="en-GB" b="1" dirty="0">
                <a:solidFill>
                  <a:schemeClr val="tx1"/>
                </a:solidFill>
              </a:rPr>
              <a:t>John Oberon</a:t>
            </a:r>
          </a:p>
          <a:p>
            <a:r>
              <a:rPr lang="en-GB" sz="1100" dirty="0">
                <a:solidFill>
                  <a:schemeClr val="tx1"/>
                </a:solidFill>
              </a:rPr>
              <a:t>Treasurer</a:t>
            </a:r>
          </a:p>
          <a:p>
            <a:endParaRPr lang="en-GB" sz="500" b="1" dirty="0">
              <a:solidFill>
                <a:schemeClr val="tx1"/>
              </a:solidFill>
            </a:endParaRPr>
          </a:p>
          <a:p>
            <a:r>
              <a:rPr lang="en-GB" sz="1100" dirty="0">
                <a:solidFill>
                  <a:schemeClr val="bg1"/>
                </a:solidFill>
              </a:rPr>
              <a:t>Secondary</a:t>
            </a:r>
          </a:p>
          <a:p>
            <a:r>
              <a:rPr lang="en-US" sz="1100" b="1" dirty="0">
                <a:solidFill>
                  <a:schemeClr val="tx1"/>
                </a:solidFill>
              </a:rPr>
              <a:t>Ram </a:t>
            </a:r>
            <a:r>
              <a:rPr lang="en-US" sz="1100" b="1" dirty="0" err="1">
                <a:solidFill>
                  <a:schemeClr val="tx1"/>
                </a:solidFill>
              </a:rPr>
              <a:t>Jagadeesan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09719" y="2514600"/>
            <a:ext cx="32004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/>
              <a:t>Primary</a:t>
            </a:r>
          </a:p>
          <a:p>
            <a:r>
              <a:rPr lang="en-GB" b="1" dirty="0">
                <a:solidFill>
                  <a:schemeClr val="tx1"/>
                </a:solidFill>
              </a:rPr>
              <a:t>Greg </a:t>
            </a:r>
            <a:r>
              <a:rPr lang="en-GB" b="1" dirty="0" err="1">
                <a:solidFill>
                  <a:schemeClr val="tx1"/>
                </a:solidFill>
              </a:rPr>
              <a:t>Petroff</a:t>
            </a:r>
            <a:endParaRPr lang="en-GB" b="1" dirty="0">
              <a:solidFill>
                <a:schemeClr val="tx1"/>
              </a:solidFill>
            </a:endParaRPr>
          </a:p>
          <a:p>
            <a:endParaRPr lang="en-GB" sz="500" b="1" dirty="0">
              <a:solidFill>
                <a:schemeClr val="tx1"/>
              </a:solidFill>
            </a:endParaRPr>
          </a:p>
          <a:p>
            <a:r>
              <a:rPr lang="en-GB" sz="1100" dirty="0">
                <a:solidFill>
                  <a:schemeClr val="bg1"/>
                </a:solidFill>
              </a:rPr>
              <a:t>Secondary</a:t>
            </a:r>
          </a:p>
          <a:p>
            <a:r>
              <a:rPr lang="en-GB" sz="1100" b="1" dirty="0">
                <a:solidFill>
                  <a:schemeClr val="tx1"/>
                </a:solidFill>
              </a:rPr>
              <a:t>Abhi </a:t>
            </a:r>
            <a:r>
              <a:rPr lang="en-GB" sz="1100" b="1" dirty="0" err="1">
                <a:solidFill>
                  <a:schemeClr val="tx1"/>
                </a:solidFill>
              </a:rPr>
              <a:t>Kunté</a:t>
            </a:r>
            <a:endParaRPr lang="en-GB" sz="1100" b="1" dirty="0">
              <a:solidFill>
                <a:schemeClr val="tx1"/>
              </a:solidFill>
            </a:endParaRPr>
          </a:p>
          <a:p>
            <a:r>
              <a:rPr lang="en-GB" sz="1100" dirty="0">
                <a:solidFill>
                  <a:schemeClr val="tx1"/>
                </a:solidFill>
              </a:rPr>
              <a:t>Secretary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75519" y="3886200"/>
            <a:ext cx="4648200" cy="1219200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38119" y="3886200"/>
            <a:ext cx="4572000" cy="1219200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423319" y="3886200"/>
            <a:ext cx="32004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/>
              <a:t>Primary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Charles Cheevers</a:t>
            </a:r>
            <a:endParaRPr lang="en-GB" sz="1100" dirty="0">
              <a:solidFill>
                <a:schemeClr val="tx1"/>
              </a:solidFill>
            </a:endParaRPr>
          </a:p>
          <a:p>
            <a:endParaRPr lang="en-GB" sz="500" b="1" dirty="0">
              <a:solidFill>
                <a:schemeClr val="tx1"/>
              </a:solidFill>
            </a:endParaRPr>
          </a:p>
          <a:p>
            <a:r>
              <a:rPr lang="en-GB" sz="1100" dirty="0">
                <a:solidFill>
                  <a:schemeClr val="bg1"/>
                </a:solidFill>
              </a:rPr>
              <a:t>Secondary</a:t>
            </a:r>
          </a:p>
          <a:p>
            <a:r>
              <a:rPr lang="en-GB" sz="1100" b="1" dirty="0" err="1" smtClean="0">
                <a:solidFill>
                  <a:schemeClr val="tx1"/>
                </a:solidFill>
              </a:rPr>
              <a:t>Nav</a:t>
            </a:r>
            <a:r>
              <a:rPr lang="en-GB" sz="1100" b="1" dirty="0" smtClean="0">
                <a:solidFill>
                  <a:schemeClr val="tx1"/>
                </a:solidFill>
              </a:rPr>
              <a:t> Kannan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909719" y="3886200"/>
            <a:ext cx="32004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/>
              <a:t>Primary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Ralph Brown</a:t>
            </a:r>
            <a:endParaRPr lang="en-GB" b="1" dirty="0">
              <a:solidFill>
                <a:schemeClr val="tx1"/>
              </a:solidFill>
            </a:endParaRPr>
          </a:p>
          <a:p>
            <a:endParaRPr lang="en-GB" sz="500" b="1" dirty="0">
              <a:solidFill>
                <a:schemeClr val="tx1"/>
              </a:solidFill>
            </a:endParaRPr>
          </a:p>
          <a:p>
            <a:r>
              <a:rPr lang="en-GB" sz="1100" dirty="0">
                <a:solidFill>
                  <a:schemeClr val="bg1"/>
                </a:solidFill>
              </a:rPr>
              <a:t>Secondary</a:t>
            </a:r>
          </a:p>
          <a:p>
            <a:r>
              <a:rPr lang="en-GB" sz="1100" b="1" dirty="0" smtClean="0">
                <a:solidFill>
                  <a:schemeClr val="tx1"/>
                </a:solidFill>
              </a:rPr>
              <a:t>Mike Glenn</a:t>
            </a:r>
            <a:endParaRPr lang="en-GB" sz="1100" b="1" dirty="0">
              <a:solidFill>
                <a:schemeClr val="tx1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19" y="2757183"/>
            <a:ext cx="1304949" cy="73403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73" y="5410201"/>
            <a:ext cx="1236840" cy="609598"/>
          </a:xfrm>
          <a:prstGeom prst="rect">
            <a:avLst/>
          </a:prstGeom>
        </p:spPr>
      </p:pic>
      <p:pic>
        <p:nvPicPr>
          <p:cNvPr id="36" name="Picture 35" descr="logo">
            <a:hlinkClick r:id="rId6" tgtFrame="&quot;_blank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319" y="2921433"/>
            <a:ext cx="1219201" cy="405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19" y="4273470"/>
            <a:ext cx="1304949" cy="45099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19" y="4402914"/>
            <a:ext cx="1219201" cy="18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8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776119" y="2286002"/>
            <a:ext cx="304798" cy="152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OCF Organisational Structure</a:t>
            </a:r>
            <a:endParaRPr lang="en-GB" dirty="0"/>
          </a:p>
        </p:txBody>
      </p:sp>
      <p:cxnSp>
        <p:nvCxnSpPr>
          <p:cNvPr id="8" name="Elbow Connector 7"/>
          <p:cNvCxnSpPr>
            <a:stCxn id="6" idx="2"/>
            <a:endCxn id="4" idx="0"/>
          </p:cNvCxnSpPr>
          <p:nvPr/>
        </p:nvCxnSpPr>
        <p:spPr>
          <a:xfrm rot="5400000">
            <a:off x="3871119" y="-380997"/>
            <a:ext cx="304800" cy="4114799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404519" y="1600202"/>
            <a:ext cx="152400" cy="7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Elbow Connector 27"/>
          <p:cNvCxnSpPr>
            <a:stCxn id="20" idx="1"/>
            <a:endCxn id="22" idx="2"/>
          </p:cNvCxnSpPr>
          <p:nvPr/>
        </p:nvCxnSpPr>
        <p:spPr>
          <a:xfrm rot="10800000">
            <a:off x="4480719" y="1676403"/>
            <a:ext cx="228600" cy="381001"/>
          </a:xfrm>
          <a:prstGeom prst="bentConnector2">
            <a:avLst/>
          </a:prstGeom>
          <a:ln w="57150">
            <a:solidFill>
              <a:schemeClr val="accent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15"/>
          <p:cNvSpPr/>
          <p:nvPr/>
        </p:nvSpPr>
        <p:spPr>
          <a:xfrm>
            <a:off x="594519" y="1828802"/>
            <a:ext cx="2743200" cy="457201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24" eaLnBrk="1" hangingPunct="1"/>
            <a:r>
              <a:rPr kumimoji="1" lang="en-US" sz="1400" b="1" dirty="0" smtClean="0">
                <a:solidFill>
                  <a:srgbClr val="FFFFFF"/>
                </a:solidFill>
                <a:cs typeface="Calibri" panose="020F0502020204030204" pitchFamily="34" charset="0"/>
              </a:rPr>
              <a:t>Open Source</a:t>
            </a:r>
            <a:br>
              <a:rPr kumimoji="1" lang="en-US" sz="1400" b="1" dirty="0" smtClean="0">
                <a:solidFill>
                  <a:srgbClr val="FFFFFF"/>
                </a:solidFill>
                <a:cs typeface="Calibri" panose="020F0502020204030204" pitchFamily="34" charset="0"/>
              </a:rPr>
            </a:br>
            <a:r>
              <a:rPr kumimoji="1" lang="en-US" sz="1400" b="1" dirty="0" smtClean="0">
                <a:solidFill>
                  <a:srgbClr val="FFFFFF"/>
                </a:solidFill>
                <a:cs typeface="Calibri" panose="020F0502020204030204" pitchFamily="34" charset="0"/>
              </a:rPr>
              <a:t>Work Group</a:t>
            </a:r>
          </a:p>
        </p:txBody>
      </p:sp>
      <p:sp>
        <p:nvSpPr>
          <p:cNvPr id="5" name="Rectangle 4"/>
          <p:cNvSpPr/>
          <p:nvPr/>
        </p:nvSpPr>
        <p:spPr>
          <a:xfrm>
            <a:off x="8824119" y="1828803"/>
            <a:ext cx="2743200" cy="457200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07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GB" sz="14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Standards</a:t>
            </a:r>
            <a:br>
              <a:rPr kumimoji="1" lang="en-GB" sz="1400" b="1" dirty="0" smtClean="0">
                <a:solidFill>
                  <a:schemeClr val="tx1"/>
                </a:solidFill>
                <a:cs typeface="Calibri" panose="020F0502020204030204" pitchFamily="34" charset="0"/>
              </a:rPr>
            </a:br>
            <a:r>
              <a:rPr kumimoji="1" lang="en-GB" sz="14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Work Group</a:t>
            </a:r>
            <a:endParaRPr kumimoji="1" lang="en-GB" sz="14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09319" y="1066802"/>
            <a:ext cx="2743198" cy="45720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24" eaLnBrk="1" hangingPunct="1"/>
            <a:r>
              <a:rPr kumimoji="1" lang="en-US" sz="14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Board of Directors</a:t>
            </a:r>
            <a:endParaRPr kumimoji="1" lang="en-US" sz="14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09319" y="1828803"/>
            <a:ext cx="27432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07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GB" sz="14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Marketing Communications Work Group</a:t>
            </a:r>
            <a:endParaRPr kumimoji="1" lang="en-GB" sz="14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99319" y="2438400"/>
            <a:ext cx="2133600" cy="457198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solidFill>
              <a:schemeClr val="accent5">
                <a:lumMod val="25000"/>
              </a:schemeClr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07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GB" sz="1200" dirty="0" smtClean="0">
                <a:solidFill>
                  <a:schemeClr val="bg1"/>
                </a:solidFill>
                <a:cs typeface="Calibri" panose="020F0502020204030204" pitchFamily="34" charset="0"/>
              </a:rPr>
              <a:t>Compliance &amp; Conformance</a:t>
            </a:r>
            <a:endParaRPr kumimoji="1" lang="en-GB" sz="12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cxnSp>
        <p:nvCxnSpPr>
          <p:cNvPr id="34" name="Elbow Connector 33"/>
          <p:cNvCxnSpPr>
            <a:stCxn id="33" idx="1"/>
            <a:endCxn id="4" idx="2"/>
          </p:cNvCxnSpPr>
          <p:nvPr/>
        </p:nvCxnSpPr>
        <p:spPr>
          <a:xfrm rot="10800000" flipH="1">
            <a:off x="899319" y="2286003"/>
            <a:ext cx="1066800" cy="380996"/>
          </a:xfrm>
          <a:prstGeom prst="bentConnector4">
            <a:avLst>
              <a:gd name="adj1" fmla="val -21429"/>
              <a:gd name="adj2" fmla="val 80000"/>
            </a:avLst>
          </a:prstGeom>
          <a:ln w="5715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9128919" y="2438402"/>
            <a:ext cx="1066798" cy="30480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accent4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07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GB" sz="1200" dirty="0" smtClean="0">
                <a:solidFill>
                  <a:schemeClr val="tx1"/>
                </a:solidFill>
                <a:cs typeface="Calibri" panose="020F0502020204030204" pitchFamily="34" charset="0"/>
              </a:rPr>
              <a:t>Core</a:t>
            </a:r>
            <a:endParaRPr kumimoji="1" lang="en-GB" sz="12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cxnSp>
        <p:nvCxnSpPr>
          <p:cNvPr id="48" name="Elbow Connector 47"/>
          <p:cNvCxnSpPr>
            <a:stCxn id="47" idx="1"/>
            <a:endCxn id="5" idx="2"/>
          </p:cNvCxnSpPr>
          <p:nvPr/>
        </p:nvCxnSpPr>
        <p:spPr>
          <a:xfrm rot="10800000" flipH="1">
            <a:off x="9128919" y="2286004"/>
            <a:ext cx="1066800" cy="304799"/>
          </a:xfrm>
          <a:prstGeom prst="bentConnector4">
            <a:avLst>
              <a:gd name="adj1" fmla="val -21429"/>
              <a:gd name="adj2" fmla="val 75000"/>
            </a:avLst>
          </a:prstGeom>
          <a:ln w="57150">
            <a:solidFill>
              <a:schemeClr val="accent4">
                <a:lumMod val="50000"/>
                <a:lumOff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9128919" y="2819402"/>
            <a:ext cx="1066798" cy="30480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accent4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076"/>
            <a:r>
              <a:rPr kumimoji="1" lang="en-GB" sz="1200" dirty="0" smtClean="0">
                <a:solidFill>
                  <a:schemeClr val="tx1"/>
                </a:solidFill>
                <a:cs typeface="Calibri" panose="020F0502020204030204" pitchFamily="34" charset="0"/>
              </a:rPr>
              <a:t>Security</a:t>
            </a:r>
            <a:endParaRPr kumimoji="1" lang="en-GB" sz="12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cxnSp>
        <p:nvCxnSpPr>
          <p:cNvPr id="50" name="Elbow Connector 49"/>
          <p:cNvCxnSpPr>
            <a:stCxn id="49" idx="1"/>
            <a:endCxn id="5" idx="2"/>
          </p:cNvCxnSpPr>
          <p:nvPr/>
        </p:nvCxnSpPr>
        <p:spPr>
          <a:xfrm rot="10800000" flipH="1">
            <a:off x="9128919" y="2286004"/>
            <a:ext cx="1066800" cy="685799"/>
          </a:xfrm>
          <a:prstGeom prst="bentConnector4">
            <a:avLst>
              <a:gd name="adj1" fmla="val -21429"/>
              <a:gd name="adj2" fmla="val 88889"/>
            </a:avLst>
          </a:prstGeom>
          <a:ln w="57150">
            <a:solidFill>
              <a:schemeClr val="accent4">
                <a:lumMod val="50000"/>
                <a:lumOff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0500520" y="2438402"/>
            <a:ext cx="1066798" cy="30480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accent4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08076"/>
            <a:r>
              <a:rPr kumimoji="1" lang="en-GB" sz="1200" dirty="0" smtClean="0">
                <a:solidFill>
                  <a:schemeClr val="tx1"/>
                </a:solidFill>
                <a:cs typeface="Calibri" panose="020F0502020204030204" pitchFamily="34" charset="0"/>
              </a:rPr>
              <a:t>Smart Home</a:t>
            </a:r>
            <a:endParaRPr kumimoji="1" lang="en-GB" sz="12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cxnSp>
        <p:nvCxnSpPr>
          <p:cNvPr id="52" name="Elbow Connector 51"/>
          <p:cNvCxnSpPr>
            <a:stCxn id="51" idx="1"/>
            <a:endCxn id="79" idx="3"/>
          </p:cNvCxnSpPr>
          <p:nvPr/>
        </p:nvCxnSpPr>
        <p:spPr>
          <a:xfrm rot="10800000">
            <a:off x="10195718" y="2362202"/>
            <a:ext cx="304803" cy="228601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>
                <a:lumMod val="50000"/>
                <a:lumOff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709317" y="4648200"/>
            <a:ext cx="27432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076"/>
            <a:r>
              <a:rPr kumimoji="1" lang="en-GB" sz="14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Technology Planning</a:t>
            </a:r>
            <a:br>
              <a:rPr kumimoji="1" lang="en-GB" sz="1400" b="1" dirty="0" smtClean="0">
                <a:solidFill>
                  <a:schemeClr val="tx1"/>
                </a:solidFill>
                <a:cs typeface="Calibri" panose="020F0502020204030204" pitchFamily="34" charset="0"/>
              </a:rPr>
            </a:br>
            <a:r>
              <a:rPr kumimoji="1" lang="en-GB" sz="14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Work Group</a:t>
            </a:r>
            <a:endParaRPr kumimoji="1" lang="en-GB" sz="14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cxnSp>
        <p:nvCxnSpPr>
          <p:cNvPr id="41" name="Elbow Connector 40"/>
          <p:cNvCxnSpPr>
            <a:stCxn id="35" idx="1"/>
            <a:endCxn id="22" idx="2"/>
          </p:cNvCxnSpPr>
          <p:nvPr/>
        </p:nvCxnSpPr>
        <p:spPr>
          <a:xfrm rot="10800000">
            <a:off x="4480719" y="1676402"/>
            <a:ext cx="228598" cy="3200398"/>
          </a:xfrm>
          <a:prstGeom prst="bentConnector2">
            <a:avLst/>
          </a:prstGeom>
          <a:ln w="57150">
            <a:solidFill>
              <a:schemeClr val="accent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709317" y="3746500"/>
            <a:ext cx="27432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076"/>
            <a:r>
              <a:rPr kumimoji="1" lang="en-GB" sz="14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Membership</a:t>
            </a:r>
            <a:br>
              <a:rPr kumimoji="1" lang="en-GB" sz="1400" b="1" dirty="0" smtClean="0">
                <a:solidFill>
                  <a:schemeClr val="tx1"/>
                </a:solidFill>
                <a:cs typeface="Calibri" panose="020F0502020204030204" pitchFamily="34" charset="0"/>
              </a:rPr>
            </a:br>
            <a:r>
              <a:rPr kumimoji="1" lang="en-GB" sz="14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Work Group</a:t>
            </a:r>
            <a:endParaRPr kumimoji="1" lang="en-GB" sz="14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cxnSp>
        <p:nvCxnSpPr>
          <p:cNvPr id="55" name="Elbow Connector 54"/>
          <p:cNvCxnSpPr>
            <a:stCxn id="54" idx="1"/>
            <a:endCxn id="22" idx="2"/>
          </p:cNvCxnSpPr>
          <p:nvPr/>
        </p:nvCxnSpPr>
        <p:spPr>
          <a:xfrm rot="10800000">
            <a:off x="4480719" y="1676402"/>
            <a:ext cx="228598" cy="2298698"/>
          </a:xfrm>
          <a:prstGeom prst="bentConnector2">
            <a:avLst/>
          </a:prstGeom>
          <a:ln w="57150">
            <a:solidFill>
              <a:schemeClr val="accent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6" idx="2"/>
            <a:endCxn id="5" idx="0"/>
          </p:cNvCxnSpPr>
          <p:nvPr/>
        </p:nvCxnSpPr>
        <p:spPr>
          <a:xfrm rot="16200000" flipH="1">
            <a:off x="7985918" y="-380999"/>
            <a:ext cx="304801" cy="4114801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10500520" y="2819402"/>
            <a:ext cx="1066798" cy="30480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accent4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076"/>
            <a:r>
              <a:rPr kumimoji="1" lang="en-GB" sz="1200" dirty="0" smtClean="0">
                <a:solidFill>
                  <a:schemeClr val="tx1"/>
                </a:solidFill>
                <a:cs typeface="Calibri" panose="020F0502020204030204" pitchFamily="34" charset="0"/>
              </a:rPr>
              <a:t>Industrial</a:t>
            </a:r>
            <a:endParaRPr kumimoji="1" lang="en-GB" sz="12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cxnSp>
        <p:nvCxnSpPr>
          <p:cNvPr id="72" name="Elbow Connector 71"/>
          <p:cNvCxnSpPr>
            <a:stCxn id="71" idx="1"/>
            <a:endCxn id="79" idx="3"/>
          </p:cNvCxnSpPr>
          <p:nvPr/>
        </p:nvCxnSpPr>
        <p:spPr>
          <a:xfrm rot="10800000">
            <a:off x="10195718" y="2362202"/>
            <a:ext cx="304803" cy="609601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>
                <a:lumMod val="50000"/>
                <a:lumOff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9128919" y="3200404"/>
            <a:ext cx="1066798" cy="30480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accent4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08076"/>
            <a:r>
              <a:rPr kumimoji="1" lang="en-GB" sz="1200" dirty="0" smtClean="0">
                <a:solidFill>
                  <a:schemeClr val="tx1"/>
                </a:solidFill>
                <a:cs typeface="Calibri" panose="020F0502020204030204" pitchFamily="34" charset="0"/>
              </a:rPr>
              <a:t>New Items</a:t>
            </a:r>
            <a:endParaRPr kumimoji="1" lang="en-GB" sz="12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cxnSp>
        <p:nvCxnSpPr>
          <p:cNvPr id="76" name="Elbow Connector 75"/>
          <p:cNvCxnSpPr>
            <a:stCxn id="75" idx="1"/>
            <a:endCxn id="5" idx="2"/>
          </p:cNvCxnSpPr>
          <p:nvPr/>
        </p:nvCxnSpPr>
        <p:spPr>
          <a:xfrm rot="10800000" flipH="1">
            <a:off x="9128919" y="2286004"/>
            <a:ext cx="1066800" cy="1066801"/>
          </a:xfrm>
          <a:prstGeom prst="bentConnector4">
            <a:avLst>
              <a:gd name="adj1" fmla="val -21429"/>
              <a:gd name="adj2" fmla="val 92857"/>
            </a:avLst>
          </a:prstGeom>
          <a:ln w="57150">
            <a:solidFill>
              <a:schemeClr val="accent4">
                <a:lumMod val="50000"/>
                <a:lumOff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5014119" y="2438402"/>
            <a:ext cx="1066798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07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GB" sz="1200" dirty="0" smtClean="0">
                <a:solidFill>
                  <a:schemeClr val="tx1"/>
                </a:solidFill>
                <a:cs typeface="Calibri" panose="020F0502020204030204" pitchFamily="34" charset="0"/>
              </a:rPr>
              <a:t>PR</a:t>
            </a:r>
            <a:endParaRPr kumimoji="1" lang="en-GB" sz="12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cxnSp>
        <p:nvCxnSpPr>
          <p:cNvPr id="81" name="Elbow Connector 80"/>
          <p:cNvCxnSpPr>
            <a:stCxn id="80" idx="1"/>
            <a:endCxn id="20" idx="2"/>
          </p:cNvCxnSpPr>
          <p:nvPr/>
        </p:nvCxnSpPr>
        <p:spPr>
          <a:xfrm rot="10800000" flipH="1">
            <a:off x="5014119" y="2286004"/>
            <a:ext cx="1066800" cy="304799"/>
          </a:xfrm>
          <a:prstGeom prst="bentConnector4">
            <a:avLst>
              <a:gd name="adj1" fmla="val -21429"/>
              <a:gd name="adj2" fmla="val 75000"/>
            </a:avLst>
          </a:prstGeom>
          <a:ln w="57150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5014119" y="2819402"/>
            <a:ext cx="1066798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07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GB" sz="1200" dirty="0" smtClean="0">
                <a:solidFill>
                  <a:schemeClr val="tx1"/>
                </a:solidFill>
                <a:cs typeface="Calibri" panose="020F0502020204030204" pitchFamily="34" charset="0"/>
              </a:rPr>
              <a:t>Branding</a:t>
            </a:r>
            <a:endParaRPr kumimoji="1" lang="en-GB" sz="12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cxnSp>
        <p:nvCxnSpPr>
          <p:cNvPr id="85" name="Elbow Connector 84"/>
          <p:cNvCxnSpPr>
            <a:stCxn id="84" idx="1"/>
            <a:endCxn id="20" idx="2"/>
          </p:cNvCxnSpPr>
          <p:nvPr/>
        </p:nvCxnSpPr>
        <p:spPr>
          <a:xfrm rot="10800000" flipH="1">
            <a:off x="5014119" y="2286004"/>
            <a:ext cx="1066800" cy="685799"/>
          </a:xfrm>
          <a:prstGeom prst="bentConnector4">
            <a:avLst>
              <a:gd name="adj1" fmla="val -21429"/>
              <a:gd name="adj2" fmla="val 88889"/>
            </a:avLst>
          </a:prstGeom>
          <a:ln w="57150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6396040" y="3200398"/>
            <a:ext cx="1142990" cy="3410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076"/>
            <a:r>
              <a:rPr kumimoji="1" lang="en-GB" sz="1200" dirty="0" smtClean="0">
                <a:solidFill>
                  <a:schemeClr val="tx1"/>
                </a:solidFill>
                <a:cs typeface="Calibri" panose="020F0502020204030204" pitchFamily="34" charset="0"/>
              </a:rPr>
              <a:t>Liaisons</a:t>
            </a:r>
            <a:endParaRPr kumimoji="1" lang="en-GB" sz="12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99319" y="2971800"/>
            <a:ext cx="2133600" cy="304800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solidFill>
              <a:schemeClr val="accent5">
                <a:lumMod val="25000"/>
              </a:schemeClr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07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GB" sz="1200" dirty="0" smtClean="0">
                <a:solidFill>
                  <a:schemeClr val="bg1"/>
                </a:solidFill>
                <a:cs typeface="Calibri" panose="020F0502020204030204" pitchFamily="34" charset="0"/>
              </a:rPr>
              <a:t>Discovery &amp; Connectivity</a:t>
            </a:r>
            <a:endParaRPr kumimoji="1" lang="en-GB" sz="12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99319" y="3352800"/>
            <a:ext cx="2133600" cy="304800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solidFill>
              <a:schemeClr val="accent5">
                <a:lumMod val="25000"/>
              </a:schemeClr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07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GB" sz="1200" dirty="0" smtClean="0">
                <a:solidFill>
                  <a:schemeClr val="bg1"/>
                </a:solidFill>
                <a:cs typeface="Calibri" panose="020F0502020204030204" pitchFamily="34" charset="0"/>
              </a:rPr>
              <a:t>Primitive Services</a:t>
            </a:r>
            <a:endParaRPr kumimoji="1" lang="en-GB" sz="12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99319" y="3733800"/>
            <a:ext cx="2133600" cy="457197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solidFill>
              <a:schemeClr val="accent5">
                <a:lumMod val="25000"/>
              </a:schemeClr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07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GB" sz="1200" dirty="0" smtClean="0">
                <a:solidFill>
                  <a:schemeClr val="bg1"/>
                </a:solidFill>
                <a:cs typeface="Calibri" panose="020F0502020204030204" pitchFamily="34" charset="0"/>
              </a:rPr>
              <a:t>Project Planning &amp; Requirements</a:t>
            </a:r>
            <a:endParaRPr kumimoji="1" lang="en-GB" sz="12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99319" y="4267200"/>
            <a:ext cx="2133600" cy="457197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solidFill>
              <a:schemeClr val="accent5">
                <a:lumMod val="25000"/>
              </a:schemeClr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07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GB" sz="1200" dirty="0" smtClean="0">
                <a:solidFill>
                  <a:schemeClr val="bg1"/>
                </a:solidFill>
                <a:cs typeface="Calibri" panose="020F0502020204030204" pitchFamily="34" charset="0"/>
              </a:rPr>
              <a:t>Security</a:t>
            </a:r>
            <a:endParaRPr kumimoji="1" lang="en-GB" sz="12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cxnSp>
        <p:nvCxnSpPr>
          <p:cNvPr id="64" name="Elbow Connector 63"/>
          <p:cNvCxnSpPr>
            <a:stCxn id="43" idx="1"/>
            <a:endCxn id="4" idx="2"/>
          </p:cNvCxnSpPr>
          <p:nvPr/>
        </p:nvCxnSpPr>
        <p:spPr>
          <a:xfrm rot="10800000" flipH="1">
            <a:off x="899319" y="2286004"/>
            <a:ext cx="1066800" cy="838197"/>
          </a:xfrm>
          <a:prstGeom prst="bentConnector4">
            <a:avLst>
              <a:gd name="adj1" fmla="val -21429"/>
              <a:gd name="adj2" fmla="val 90909"/>
            </a:avLst>
          </a:prstGeom>
          <a:ln w="5715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46" idx="1"/>
            <a:endCxn id="4" idx="2"/>
          </p:cNvCxnSpPr>
          <p:nvPr/>
        </p:nvCxnSpPr>
        <p:spPr>
          <a:xfrm rot="10800000" flipH="1">
            <a:off x="899319" y="2286004"/>
            <a:ext cx="1066800" cy="1219197"/>
          </a:xfrm>
          <a:prstGeom prst="bentConnector4">
            <a:avLst>
              <a:gd name="adj1" fmla="val -21429"/>
              <a:gd name="adj2" fmla="val 93750"/>
            </a:avLst>
          </a:prstGeom>
          <a:ln w="5715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53" idx="1"/>
            <a:endCxn id="4" idx="2"/>
          </p:cNvCxnSpPr>
          <p:nvPr/>
        </p:nvCxnSpPr>
        <p:spPr>
          <a:xfrm rot="10800000" flipH="1">
            <a:off x="899319" y="2286003"/>
            <a:ext cx="1066800" cy="1676396"/>
          </a:xfrm>
          <a:prstGeom prst="bentConnector4">
            <a:avLst>
              <a:gd name="adj1" fmla="val -21429"/>
              <a:gd name="adj2" fmla="val 95454"/>
            </a:avLst>
          </a:prstGeom>
          <a:ln w="5715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56" idx="1"/>
            <a:endCxn id="4" idx="2"/>
          </p:cNvCxnSpPr>
          <p:nvPr/>
        </p:nvCxnSpPr>
        <p:spPr>
          <a:xfrm rot="10800000" flipH="1">
            <a:off x="899319" y="2286003"/>
            <a:ext cx="1066800" cy="2209796"/>
          </a:xfrm>
          <a:prstGeom prst="bentConnector4">
            <a:avLst>
              <a:gd name="adj1" fmla="val -21429"/>
              <a:gd name="adj2" fmla="val 96551"/>
            </a:avLst>
          </a:prstGeom>
          <a:ln w="5715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10500520" y="3200402"/>
            <a:ext cx="1066798" cy="30480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accent4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076"/>
            <a:r>
              <a:rPr kumimoji="1" lang="en-GB" sz="1200" dirty="0" smtClean="0">
                <a:solidFill>
                  <a:schemeClr val="tx1"/>
                </a:solidFill>
                <a:cs typeface="Calibri" panose="020F0502020204030204" pitchFamily="34" charset="0"/>
              </a:rPr>
              <a:t>Health</a:t>
            </a:r>
            <a:endParaRPr kumimoji="1" lang="en-GB" sz="12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cxnSp>
        <p:nvCxnSpPr>
          <p:cNvPr id="70" name="Elbow Connector 69"/>
          <p:cNvCxnSpPr>
            <a:stCxn id="68" idx="1"/>
            <a:endCxn id="79" idx="3"/>
          </p:cNvCxnSpPr>
          <p:nvPr/>
        </p:nvCxnSpPr>
        <p:spPr>
          <a:xfrm rot="10800000">
            <a:off x="10195718" y="2362202"/>
            <a:ext cx="304803" cy="990601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>
                <a:lumMod val="50000"/>
                <a:lumOff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8FFD-F847-418A-9B36-020474FF176D}" type="datetime1">
              <a:rPr lang="en-US" smtClean="0"/>
              <a:t>3/23/2016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b="1" dirty="0" smtClean="0"/>
              <a:t>Public Information – Not Subject to OCF NDA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5C656-E050-4F3D-A0DB-0D19E9E8369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6385719" y="2438402"/>
            <a:ext cx="1066798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07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GB" sz="1200" dirty="0" smtClean="0">
                <a:solidFill>
                  <a:schemeClr val="tx1"/>
                </a:solidFill>
                <a:cs typeface="Calibri" panose="020F0502020204030204" pitchFamily="34" charset="0"/>
              </a:rPr>
              <a:t>Events</a:t>
            </a:r>
            <a:endParaRPr kumimoji="1" lang="en-GB" sz="12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385719" y="2819402"/>
            <a:ext cx="1066798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07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GB" sz="1200" dirty="0" smtClean="0">
                <a:solidFill>
                  <a:schemeClr val="tx1"/>
                </a:solidFill>
                <a:cs typeface="Calibri" panose="020F0502020204030204" pitchFamily="34" charset="0"/>
              </a:rPr>
              <a:t>Ecosystem</a:t>
            </a:r>
            <a:endParaRPr kumimoji="1" lang="en-GB" sz="12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cxnSp>
        <p:nvCxnSpPr>
          <p:cNvPr id="59" name="Elbow Connector 58"/>
          <p:cNvCxnSpPr>
            <a:stCxn id="57" idx="1"/>
            <a:endCxn id="17" idx="3"/>
          </p:cNvCxnSpPr>
          <p:nvPr/>
        </p:nvCxnSpPr>
        <p:spPr>
          <a:xfrm rot="10800000">
            <a:off x="6080917" y="2362202"/>
            <a:ext cx="304802" cy="228601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5014119" y="5257800"/>
            <a:ext cx="21336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076"/>
            <a:r>
              <a:rPr kumimoji="1" lang="en-GB" sz="1200" dirty="0" smtClean="0">
                <a:solidFill>
                  <a:schemeClr val="tx1"/>
                </a:solidFill>
                <a:cs typeface="Calibri" panose="020F0502020204030204" pitchFamily="34" charset="0"/>
              </a:rPr>
              <a:t>Use Cases</a:t>
            </a:r>
            <a:endParaRPr kumimoji="1" lang="en-GB" sz="12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cxnSp>
        <p:nvCxnSpPr>
          <p:cNvPr id="73" name="Elbow Connector 72"/>
          <p:cNvCxnSpPr>
            <a:stCxn id="69" idx="1"/>
            <a:endCxn id="35" idx="2"/>
          </p:cNvCxnSpPr>
          <p:nvPr/>
        </p:nvCxnSpPr>
        <p:spPr>
          <a:xfrm rot="10800000" flipH="1">
            <a:off x="5014119" y="5105400"/>
            <a:ext cx="1066798" cy="304800"/>
          </a:xfrm>
          <a:prstGeom prst="bentConnector4">
            <a:avLst>
              <a:gd name="adj1" fmla="val -21429"/>
              <a:gd name="adj2" fmla="val 75000"/>
            </a:avLst>
          </a:prstGeom>
          <a:ln w="57150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9890919" y="2286002"/>
            <a:ext cx="304798" cy="152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9128919" y="3581404"/>
            <a:ext cx="1066798" cy="30480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accent4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08076"/>
            <a:r>
              <a:rPr kumimoji="1" lang="en-GB" sz="1200" dirty="0" smtClean="0">
                <a:solidFill>
                  <a:schemeClr val="tx1"/>
                </a:solidFill>
                <a:cs typeface="Calibri" panose="020F0502020204030204" pitchFamily="34" charset="0"/>
              </a:rPr>
              <a:t>oneM2M</a:t>
            </a:r>
            <a:endParaRPr kumimoji="1" lang="en-GB" sz="12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cxnSp>
        <p:nvCxnSpPr>
          <p:cNvPr id="95" name="Elbow Connector 94"/>
          <p:cNvCxnSpPr>
            <a:stCxn id="86" idx="1"/>
            <a:endCxn id="5" idx="2"/>
          </p:cNvCxnSpPr>
          <p:nvPr/>
        </p:nvCxnSpPr>
        <p:spPr>
          <a:xfrm rot="10800000" flipH="1">
            <a:off x="9128919" y="2286004"/>
            <a:ext cx="1066800" cy="1447801"/>
          </a:xfrm>
          <a:prstGeom prst="bentConnector4">
            <a:avLst>
              <a:gd name="adj1" fmla="val -21429"/>
              <a:gd name="adj2" fmla="val 94737"/>
            </a:avLst>
          </a:prstGeom>
          <a:ln w="57150">
            <a:solidFill>
              <a:schemeClr val="accent4">
                <a:lumMod val="50000"/>
                <a:lumOff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8519319" y="1600202"/>
            <a:ext cx="152400" cy="7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/>
          <p:cNvSpPr/>
          <p:nvPr/>
        </p:nvSpPr>
        <p:spPr>
          <a:xfrm>
            <a:off x="8824119" y="4038602"/>
            <a:ext cx="2743200" cy="457200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07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GB" sz="14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UPnP</a:t>
            </a:r>
            <a:br>
              <a:rPr kumimoji="1" lang="en-GB" sz="1400" b="1" dirty="0" smtClean="0">
                <a:solidFill>
                  <a:schemeClr val="tx1"/>
                </a:solidFill>
                <a:cs typeface="Calibri" panose="020F0502020204030204" pitchFamily="34" charset="0"/>
              </a:rPr>
            </a:br>
            <a:r>
              <a:rPr kumimoji="1" lang="en-GB" sz="14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Work Group</a:t>
            </a:r>
            <a:endParaRPr kumimoji="1" lang="en-GB" sz="14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cxnSp>
        <p:nvCxnSpPr>
          <p:cNvPr id="109" name="Elbow Connector 108"/>
          <p:cNvCxnSpPr>
            <a:stCxn id="102" idx="2"/>
            <a:endCxn id="108" idx="1"/>
          </p:cNvCxnSpPr>
          <p:nvPr/>
        </p:nvCxnSpPr>
        <p:spPr>
          <a:xfrm rot="16200000" flipH="1">
            <a:off x="7414419" y="2857502"/>
            <a:ext cx="2590800" cy="228600"/>
          </a:xfrm>
          <a:prstGeom prst="bentConnector2">
            <a:avLst/>
          </a:prstGeom>
          <a:ln w="57150">
            <a:solidFill>
              <a:schemeClr val="accent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>
            <a:off x="9128919" y="4648202"/>
            <a:ext cx="2209800" cy="30480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accent4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07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GB" sz="1200" dirty="0" smtClean="0">
                <a:solidFill>
                  <a:schemeClr val="tx1"/>
                </a:solidFill>
                <a:cs typeface="Calibri" panose="020F0502020204030204" pitchFamily="34" charset="0"/>
              </a:rPr>
              <a:t>AV</a:t>
            </a:r>
            <a:endParaRPr kumimoji="1" lang="en-GB" sz="12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cxnSp>
        <p:nvCxnSpPr>
          <p:cNvPr id="116" name="Elbow Connector 115"/>
          <p:cNvCxnSpPr>
            <a:stCxn id="115" idx="1"/>
            <a:endCxn id="108" idx="2"/>
          </p:cNvCxnSpPr>
          <p:nvPr/>
        </p:nvCxnSpPr>
        <p:spPr>
          <a:xfrm rot="10800000" flipH="1">
            <a:off x="9128919" y="4495802"/>
            <a:ext cx="1066800" cy="304800"/>
          </a:xfrm>
          <a:prstGeom prst="bentConnector4">
            <a:avLst>
              <a:gd name="adj1" fmla="val -21429"/>
              <a:gd name="adj2" fmla="val 75000"/>
            </a:avLst>
          </a:prstGeom>
          <a:ln w="57150">
            <a:solidFill>
              <a:schemeClr val="accent4">
                <a:lumMod val="50000"/>
                <a:lumOff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9128919" y="5029202"/>
            <a:ext cx="2209800" cy="30480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accent4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076"/>
            <a:r>
              <a:rPr kumimoji="1" lang="en-GB" sz="1200" dirty="0" smtClean="0">
                <a:solidFill>
                  <a:schemeClr val="tx1"/>
                </a:solidFill>
                <a:cs typeface="Calibri" panose="020F0502020204030204" pitchFamily="34" charset="0"/>
              </a:rPr>
              <a:t>IoT Data Modelling Tool</a:t>
            </a:r>
            <a:endParaRPr kumimoji="1" lang="en-GB" sz="12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cxnSp>
        <p:nvCxnSpPr>
          <p:cNvPr id="118" name="Elbow Connector 117"/>
          <p:cNvCxnSpPr>
            <a:stCxn id="117" idx="1"/>
            <a:endCxn id="108" idx="2"/>
          </p:cNvCxnSpPr>
          <p:nvPr/>
        </p:nvCxnSpPr>
        <p:spPr>
          <a:xfrm rot="10800000" flipH="1">
            <a:off x="9128919" y="4495802"/>
            <a:ext cx="1066800" cy="685800"/>
          </a:xfrm>
          <a:prstGeom prst="bentConnector4">
            <a:avLst>
              <a:gd name="adj1" fmla="val -21429"/>
              <a:gd name="adj2" fmla="val 88889"/>
            </a:avLst>
          </a:prstGeom>
          <a:ln w="57150">
            <a:solidFill>
              <a:schemeClr val="accent4">
                <a:lumMod val="50000"/>
                <a:lumOff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9128919" y="5410204"/>
            <a:ext cx="2209800" cy="30480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accent4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08076"/>
            <a:r>
              <a:rPr kumimoji="1" lang="en-GB" sz="1200" dirty="0" smtClean="0">
                <a:solidFill>
                  <a:schemeClr val="tx1"/>
                </a:solidFill>
                <a:cs typeface="Calibri" panose="020F0502020204030204" pitchFamily="34" charset="0"/>
              </a:rPr>
              <a:t>UPnP Certification</a:t>
            </a:r>
            <a:endParaRPr kumimoji="1" lang="en-GB" sz="12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cxnSp>
        <p:nvCxnSpPr>
          <p:cNvPr id="120" name="Elbow Connector 119"/>
          <p:cNvCxnSpPr>
            <a:stCxn id="119" idx="1"/>
            <a:endCxn id="108" idx="2"/>
          </p:cNvCxnSpPr>
          <p:nvPr/>
        </p:nvCxnSpPr>
        <p:spPr>
          <a:xfrm rot="10800000" flipH="1">
            <a:off x="9128919" y="4495802"/>
            <a:ext cx="1066800" cy="1066802"/>
          </a:xfrm>
          <a:prstGeom prst="bentConnector4">
            <a:avLst>
              <a:gd name="adj1" fmla="val -21429"/>
              <a:gd name="adj2" fmla="val 92857"/>
            </a:avLst>
          </a:prstGeom>
          <a:ln w="57150">
            <a:solidFill>
              <a:schemeClr val="accent4">
                <a:lumMod val="50000"/>
                <a:lumOff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9890919" y="4495802"/>
            <a:ext cx="304798" cy="152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8824119" y="5867399"/>
            <a:ext cx="2743200" cy="457200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07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GB" sz="14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Certification</a:t>
            </a:r>
            <a:br>
              <a:rPr kumimoji="1" lang="en-GB" sz="1400" b="1" dirty="0" smtClean="0">
                <a:solidFill>
                  <a:schemeClr val="tx1"/>
                </a:solidFill>
                <a:cs typeface="Calibri" panose="020F0502020204030204" pitchFamily="34" charset="0"/>
              </a:rPr>
            </a:br>
            <a:r>
              <a:rPr kumimoji="1" lang="en-GB" sz="14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Work Group</a:t>
            </a:r>
            <a:endParaRPr kumimoji="1" lang="en-GB" sz="14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cxnSp>
        <p:nvCxnSpPr>
          <p:cNvPr id="136" name="Elbow Connector 135"/>
          <p:cNvCxnSpPr>
            <a:stCxn id="102" idx="2"/>
            <a:endCxn id="135" idx="1"/>
          </p:cNvCxnSpPr>
          <p:nvPr/>
        </p:nvCxnSpPr>
        <p:spPr>
          <a:xfrm rot="16200000" flipH="1">
            <a:off x="6500021" y="3771900"/>
            <a:ext cx="4419597" cy="228600"/>
          </a:xfrm>
          <a:prstGeom prst="bentConnector2">
            <a:avLst/>
          </a:prstGeom>
          <a:ln w="57150">
            <a:solidFill>
              <a:schemeClr val="accent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138"/>
          <p:cNvSpPr/>
          <p:nvPr/>
        </p:nvSpPr>
        <p:spPr>
          <a:xfrm>
            <a:off x="10500519" y="3581404"/>
            <a:ext cx="1066798" cy="30480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accent4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08076"/>
            <a:r>
              <a:rPr kumimoji="1" lang="en-GB" sz="1000" dirty="0" smtClean="0">
                <a:solidFill>
                  <a:schemeClr val="tx1"/>
                </a:solidFill>
                <a:cs typeface="Calibri" panose="020F0502020204030204" pitchFamily="34" charset="0"/>
              </a:rPr>
              <a:t>Remote</a:t>
            </a:r>
            <a:br>
              <a:rPr kumimoji="1" lang="en-GB" sz="1000" dirty="0" smtClean="0">
                <a:solidFill>
                  <a:schemeClr val="tx1"/>
                </a:solidFill>
                <a:cs typeface="Calibri" panose="020F0502020204030204" pitchFamily="34" charset="0"/>
              </a:rPr>
            </a:br>
            <a:r>
              <a:rPr kumimoji="1" lang="en-GB" sz="1000" dirty="0" smtClean="0">
                <a:solidFill>
                  <a:schemeClr val="tx1"/>
                </a:solidFill>
                <a:cs typeface="Calibri" panose="020F0502020204030204" pitchFamily="34" charset="0"/>
              </a:rPr>
              <a:t>Access</a:t>
            </a:r>
            <a:endParaRPr kumimoji="1" lang="en-GB" sz="10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cxnSp>
        <p:nvCxnSpPr>
          <p:cNvPr id="140" name="Elbow Connector 139"/>
          <p:cNvCxnSpPr>
            <a:stCxn id="139" idx="1"/>
            <a:endCxn id="79" idx="3"/>
          </p:cNvCxnSpPr>
          <p:nvPr/>
        </p:nvCxnSpPr>
        <p:spPr>
          <a:xfrm rot="10800000">
            <a:off x="10195717" y="2362202"/>
            <a:ext cx="304802" cy="1371603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>
                <a:lumMod val="50000"/>
                <a:lumOff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/>
        </p:nvSpPr>
        <p:spPr>
          <a:xfrm>
            <a:off x="5014119" y="3200398"/>
            <a:ext cx="1066798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07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GB" sz="1000" dirty="0" smtClean="0">
                <a:solidFill>
                  <a:schemeClr val="tx1"/>
                </a:solidFill>
                <a:cs typeface="Calibri" panose="020F0502020204030204" pitchFamily="34" charset="0"/>
              </a:rPr>
              <a:t>Digital</a:t>
            </a:r>
            <a:br>
              <a:rPr kumimoji="1" lang="en-GB" sz="1000" dirty="0" smtClean="0">
                <a:solidFill>
                  <a:schemeClr val="tx1"/>
                </a:solidFill>
                <a:cs typeface="Calibri" panose="020F0502020204030204" pitchFamily="34" charset="0"/>
              </a:rPr>
            </a:br>
            <a:r>
              <a:rPr kumimoji="1" lang="en-GB" sz="1000" dirty="0" smtClean="0">
                <a:solidFill>
                  <a:schemeClr val="tx1"/>
                </a:solidFill>
                <a:cs typeface="Calibri" panose="020F0502020204030204" pitchFamily="34" charset="0"/>
              </a:rPr>
              <a:t>Media</a:t>
            </a:r>
            <a:endParaRPr kumimoji="1" lang="en-GB" sz="10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cxnSp>
        <p:nvCxnSpPr>
          <p:cNvPr id="144" name="Elbow Connector 143"/>
          <p:cNvCxnSpPr>
            <a:stCxn id="143" idx="1"/>
            <a:endCxn id="20" idx="2"/>
          </p:cNvCxnSpPr>
          <p:nvPr/>
        </p:nvCxnSpPr>
        <p:spPr>
          <a:xfrm rot="10800000" flipH="1">
            <a:off x="5014119" y="2286004"/>
            <a:ext cx="1066800" cy="1066795"/>
          </a:xfrm>
          <a:prstGeom prst="bentConnector4">
            <a:avLst>
              <a:gd name="adj1" fmla="val -21429"/>
              <a:gd name="adj2" fmla="val 92857"/>
            </a:avLst>
          </a:prstGeom>
          <a:ln w="57150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33318" y="2590803"/>
            <a:ext cx="0" cy="87629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233318" y="3047997"/>
            <a:ext cx="152401" cy="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250326" y="3399966"/>
            <a:ext cx="152401" cy="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546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First Major Consolidation in IoT Standards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05983" y="2314165"/>
            <a:ext cx="10945654" cy="1799999"/>
            <a:chOff x="914400" y="933452"/>
            <a:chExt cx="9962355" cy="1638296"/>
          </a:xfrm>
        </p:grpSpPr>
        <p:pic>
          <p:nvPicPr>
            <p:cNvPr id="4" name="Picture 2" descr="https://camo.githubusercontent.com/6cd709d957f0d480cc3b6d9601e956099fb149b8/687474703a2f2f75706c6f61642e77696b696d656469612e6f72672f77696b6970656469612f69742f612f61382f55706e705f6c6f676f2e6a706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599" y="933452"/>
              <a:ext cx="2647156" cy="1638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400" y="999893"/>
              <a:ext cx="5806281" cy="1438506"/>
            </a:xfrm>
            <a:prstGeom prst="rect">
              <a:avLst/>
            </a:prstGeom>
          </p:spPr>
        </p:pic>
        <p:sp>
          <p:nvSpPr>
            <p:cNvPr id="6" name="Cross 5"/>
            <p:cNvSpPr/>
            <p:nvPr/>
          </p:nvSpPr>
          <p:spPr>
            <a:xfrm>
              <a:off x="7170340" y="1447800"/>
              <a:ext cx="609600" cy="609600"/>
            </a:xfrm>
            <a:prstGeom prst="plus">
              <a:avLst>
                <a:gd name="adj" fmla="val 3665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4"/>
            </a:p>
          </p:txBody>
        </p:sp>
      </p:grp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3377-A204-499E-853C-038D09D1C2DF}" type="datetime1">
              <a:rPr lang="en-US" smtClean="0"/>
              <a:t>3/23/2016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b="1" dirty="0" smtClean="0"/>
              <a:t>Public Information – Not Subject to OCF NDA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5C656-E050-4F3D-A0DB-0D19E9E8369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73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OCF &amp; UPnP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F2CC-F538-499A-8BE1-D7E128420D5E}" type="datetime1">
              <a:rPr lang="en-US" smtClean="0"/>
              <a:t>3/23/2016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5C656-E050-4F3D-A0DB-0D19E9E8369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b="1" dirty="0" smtClean="0"/>
              <a:t>Public Information – Not Subject to OCF NDA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January 2016 </a:t>
            </a:r>
            <a:r>
              <a:rPr lang="en-US" dirty="0"/>
              <a:t>– </a:t>
            </a:r>
            <a:r>
              <a:rPr lang="en-US" dirty="0" smtClean="0"/>
              <a:t>OCF completed “asset </a:t>
            </a:r>
            <a:r>
              <a:rPr lang="en-US" dirty="0"/>
              <a:t>transfer” from UPnP</a:t>
            </a:r>
          </a:p>
          <a:p>
            <a:pPr lvl="1"/>
            <a:r>
              <a:rPr lang="en-US" dirty="0" smtClean="0"/>
              <a:t>OCF acquired </a:t>
            </a:r>
            <a:r>
              <a:rPr lang="en-US" dirty="0"/>
              <a:t>substantially all assets from UPnP </a:t>
            </a:r>
            <a:r>
              <a:rPr lang="en-US" dirty="0" smtClean="0"/>
              <a:t>Forum</a:t>
            </a:r>
          </a:p>
          <a:p>
            <a:pPr lvl="1"/>
            <a:r>
              <a:rPr lang="en-US" dirty="0" smtClean="0"/>
              <a:t>Technically not a merger since UPnP legal entity survives</a:t>
            </a:r>
            <a:endParaRPr lang="en-US" dirty="0"/>
          </a:p>
          <a:p>
            <a:r>
              <a:rPr lang="en-US" dirty="0" smtClean="0"/>
              <a:t>UPnP </a:t>
            </a:r>
            <a:r>
              <a:rPr lang="en-US" dirty="0"/>
              <a:t>IoT efforts </a:t>
            </a:r>
            <a:r>
              <a:rPr lang="en-US" dirty="0" smtClean="0"/>
              <a:t>became </a:t>
            </a:r>
            <a:r>
              <a:rPr lang="en-US" dirty="0"/>
              <a:t>part of </a:t>
            </a:r>
            <a:r>
              <a:rPr lang="en-US" dirty="0" smtClean="0"/>
              <a:t>OCF</a:t>
            </a:r>
            <a:endParaRPr lang="en-US" dirty="0"/>
          </a:p>
          <a:p>
            <a:pPr lvl="1"/>
            <a:r>
              <a:rPr lang="en-US" dirty="0"/>
              <a:t>Increased technical depth (membership, participation), market reach (millions of products supporting UPnP today)</a:t>
            </a:r>
          </a:p>
          <a:p>
            <a:r>
              <a:rPr lang="en-US" dirty="0" smtClean="0"/>
              <a:t>Many UPnP members joined OCF</a:t>
            </a:r>
          </a:p>
          <a:p>
            <a:pPr lvl="1"/>
            <a:r>
              <a:rPr lang="en-US" dirty="0" smtClean="0"/>
              <a:t>There was already substantial overlap of membership and efforts</a:t>
            </a:r>
            <a:endParaRPr lang="en-US" dirty="0"/>
          </a:p>
          <a:p>
            <a:r>
              <a:rPr lang="en-US" dirty="0" smtClean="0"/>
              <a:t>OCF’s UPnP task </a:t>
            </a:r>
            <a:r>
              <a:rPr lang="en-US" dirty="0"/>
              <a:t>group will maintain legacy UPnP specs, continue certification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544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Membership (&amp; How to Join)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597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F2CC-F538-499A-8BE1-D7E128420D5E}" type="datetime1">
              <a:rPr lang="en-US" smtClean="0"/>
              <a:t>3/23/2016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5C656-E050-4F3D-A0DB-0D19E9E8369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b="1" dirty="0"/>
              <a:t>Public Information – Not Subject to OCF NDA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IoT &amp; Comms Frameworks</a:t>
            </a:r>
          </a:p>
          <a:p>
            <a:r>
              <a:rPr lang="en-GB" dirty="0" smtClean="0"/>
              <a:t>Goals</a:t>
            </a:r>
            <a:endParaRPr lang="en-GB" dirty="0"/>
          </a:p>
          <a:p>
            <a:r>
              <a:rPr lang="en-GB" dirty="0"/>
              <a:t>Structure</a:t>
            </a:r>
          </a:p>
          <a:p>
            <a:r>
              <a:rPr lang="en-GB" dirty="0"/>
              <a:t>Membership (&amp; How to Join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Liaisons</a:t>
            </a:r>
          </a:p>
          <a:p>
            <a:r>
              <a:rPr lang="en-GB" dirty="0" smtClean="0"/>
              <a:t>IPR Policy</a:t>
            </a:r>
          </a:p>
          <a:p>
            <a:r>
              <a:rPr lang="en-GB" dirty="0" smtClean="0"/>
              <a:t>Technology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Non-Technical Overview</a:t>
            </a:r>
          </a:p>
          <a:p>
            <a:pPr lvl="1"/>
            <a:r>
              <a:rPr lang="en-GB" dirty="0" smtClean="0"/>
              <a:t>High Level Technical Information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IoTivity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Latest Demos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Future Direction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3431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of Current Members (</a:t>
            </a:r>
            <a:r>
              <a:rPr lang="en-US" dirty="0" smtClean="0">
                <a:hlinkClick r:id="rId2"/>
              </a:rPr>
              <a:t>Website</a:t>
            </a:r>
            <a:r>
              <a:rPr lang="en-US" dirty="0" smtClean="0"/>
              <a:t> for Latest)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9" b="32769"/>
          <a:stretch/>
        </p:blipFill>
        <p:spPr>
          <a:xfrm>
            <a:off x="4023904" y="5944609"/>
            <a:ext cx="926391" cy="3192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47" y="4667206"/>
            <a:ext cx="1070098" cy="287490"/>
          </a:xfrm>
          <a:prstGeom prst="rect">
            <a:avLst/>
          </a:prstGeom>
        </p:spPr>
      </p:pic>
      <p:pic>
        <p:nvPicPr>
          <p:cNvPr id="22" name="Picture 2" descr="http://www.enea.com/Global/Shared/Logos/logo_sma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66" y="5343605"/>
            <a:ext cx="937550" cy="34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171" y="5363063"/>
            <a:ext cx="911832" cy="189508"/>
          </a:xfrm>
          <a:prstGeom prst="rect">
            <a:avLst/>
          </a:prstGeom>
        </p:spPr>
      </p:pic>
      <p:pic>
        <p:nvPicPr>
          <p:cNvPr id="24" name="Picture 23" descr="exou-logo">
            <a:hlinkClick r:id="rId7" tgtFrame="&quot;_blank&quot;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762" y="5304400"/>
            <a:ext cx="879408" cy="316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02132" y="4628045"/>
            <a:ext cx="691303" cy="42666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47435" y="4640455"/>
            <a:ext cx="1172284" cy="25804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68725" y="5232949"/>
            <a:ext cx="818744" cy="4877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905424" y="7387575"/>
            <a:ext cx="1127135" cy="32381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13856" y="5324031"/>
            <a:ext cx="1066304" cy="31498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61502" y="1491579"/>
            <a:ext cx="729569" cy="48235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79890" y="2624214"/>
            <a:ext cx="1139946" cy="42307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14102" y="1499157"/>
            <a:ext cx="1126093" cy="37247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649" y="2706273"/>
            <a:ext cx="479797" cy="42794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249" y="5389073"/>
            <a:ext cx="1455442" cy="20386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9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61" b="24226"/>
          <a:stretch/>
        </p:blipFill>
        <p:spPr>
          <a:xfrm>
            <a:off x="1953807" y="4006756"/>
            <a:ext cx="689776" cy="34359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31171" y="4070919"/>
            <a:ext cx="1071872" cy="18265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732843" y="4012854"/>
            <a:ext cx="842002" cy="21050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75" y="4628045"/>
            <a:ext cx="1016146" cy="36581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432" y="4012854"/>
            <a:ext cx="881022" cy="199698"/>
          </a:xfrm>
          <a:prstGeom prst="rect">
            <a:avLst/>
          </a:prstGeom>
        </p:spPr>
      </p:pic>
      <p:pic>
        <p:nvPicPr>
          <p:cNvPr id="70" name="Picture 69" descr="logo">
            <a:hlinkClick r:id="rId24" tgtFrame="&quot;_blank&quot;"/>
          </p:cNvPr>
          <p:cNvPicPr/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02" y="1544282"/>
            <a:ext cx="1255449" cy="417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192" y="2835751"/>
            <a:ext cx="1308175" cy="199329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171" y="4717922"/>
            <a:ext cx="980596" cy="20071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512" y="2809917"/>
            <a:ext cx="1077983" cy="184547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29"/>
          <a:srcRect l="536" t="35898" r="-2050" b="39104"/>
          <a:stretch/>
        </p:blipFill>
        <p:spPr>
          <a:xfrm>
            <a:off x="8264453" y="3926168"/>
            <a:ext cx="924768" cy="233204"/>
          </a:xfrm>
          <a:prstGeom prst="rect">
            <a:avLst/>
          </a:prstGeom>
          <a:noFill/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30"/>
          <a:srcRect t="32141" b="32144"/>
          <a:stretch/>
        </p:blipFill>
        <p:spPr>
          <a:xfrm>
            <a:off x="10706906" y="3851957"/>
            <a:ext cx="1012813" cy="22507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1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6865" y="2805955"/>
            <a:ext cx="1730141" cy="25891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293922" y="4669090"/>
            <a:ext cx="703534" cy="229414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751473" y="3347246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Gold</a:t>
            </a:r>
            <a:endParaRPr lang="en-US" b="1" dirty="0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561" y="2733345"/>
            <a:ext cx="743749" cy="288096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758" y="2673726"/>
            <a:ext cx="566776" cy="34778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151" y="1491579"/>
            <a:ext cx="814812" cy="43022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66" y="2813374"/>
            <a:ext cx="866514" cy="21374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891542" y="2604843"/>
            <a:ext cx="637257" cy="637257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589932" y="979049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Diamond</a:t>
            </a:r>
            <a:endParaRPr lang="en-US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616636" y="2179581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Platinum</a:t>
            </a:r>
            <a:endParaRPr lang="en-US" b="1" dirty="0"/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76" y="4671650"/>
            <a:ext cx="987944" cy="246986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1" y="4631736"/>
            <a:ext cx="735586" cy="373085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4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85" y="5793036"/>
            <a:ext cx="949438" cy="469502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466" y="5901819"/>
            <a:ext cx="1198631" cy="404835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13" y="5820685"/>
            <a:ext cx="748437" cy="4142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235" y="3891127"/>
            <a:ext cx="915506" cy="3192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904" y="4504351"/>
            <a:ext cx="558892" cy="5588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890" y="5295675"/>
            <a:ext cx="1031190" cy="3978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10" y="5350747"/>
            <a:ext cx="745881" cy="33564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01" y="5752298"/>
            <a:ext cx="837201" cy="55097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" t="12681" r="6940" b="19245"/>
          <a:stretch/>
        </p:blipFill>
        <p:spPr>
          <a:xfrm>
            <a:off x="650218" y="3956881"/>
            <a:ext cx="1016001" cy="44334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" t="13943" r="4037" b="14310"/>
          <a:stretch/>
        </p:blipFill>
        <p:spPr>
          <a:xfrm>
            <a:off x="9470586" y="3851957"/>
            <a:ext cx="966286" cy="33825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993" y="5308210"/>
            <a:ext cx="955438" cy="32099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6638545" y="5964016"/>
            <a:ext cx="1310754" cy="28044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5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8819" y="5930368"/>
            <a:ext cx="1445283" cy="31312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0137192" y="5902843"/>
            <a:ext cx="1274174" cy="35969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24" y="1516586"/>
            <a:ext cx="965478" cy="33367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302" y="1587369"/>
            <a:ext cx="1219201" cy="18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652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Sample of Current Members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642" y="1430512"/>
            <a:ext cx="1147525" cy="283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83" b="32883"/>
          <a:stretch/>
        </p:blipFill>
        <p:spPr>
          <a:xfrm>
            <a:off x="6327960" y="1399440"/>
            <a:ext cx="1090116" cy="3731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921" y="1973877"/>
            <a:ext cx="1232153" cy="2941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509" y="2588180"/>
            <a:ext cx="1495555" cy="1994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588" y="2513429"/>
            <a:ext cx="848357" cy="3619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473" y="3743610"/>
            <a:ext cx="742123" cy="2514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369" y="3758263"/>
            <a:ext cx="1419385" cy="224249"/>
          </a:xfrm>
          <a:prstGeom prst="rect">
            <a:avLst/>
          </a:prstGeom>
        </p:spPr>
      </p:pic>
      <p:pic>
        <p:nvPicPr>
          <p:cNvPr id="26" name="Picture 25">
            <a:hlinkClick r:id="rId9" tgtFrame="&quot;_blank&quot;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9593" y="1402997"/>
            <a:ext cx="573380" cy="424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72" y="2527116"/>
            <a:ext cx="1158139" cy="271699"/>
          </a:xfrm>
          <a:prstGeom prst="rect">
            <a:avLst/>
          </a:prstGeom>
        </p:spPr>
      </p:pic>
      <p:pic>
        <p:nvPicPr>
          <p:cNvPr id="28" name="Picture 27" descr="63f5ff8e20163ea0d2757ffb3824af65">
            <a:hlinkClick r:id="rId12" tgtFrame="&quot;_blank&quot;"/>
          </p:cNvPr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07"/>
          <a:stretch/>
        </p:blipFill>
        <p:spPr bwMode="auto">
          <a:xfrm>
            <a:off x="9725073" y="1892999"/>
            <a:ext cx="379484" cy="348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428" y="2483521"/>
            <a:ext cx="1233467" cy="253000"/>
          </a:xfrm>
          <a:prstGeom prst="rect">
            <a:avLst/>
          </a:prstGeom>
        </p:spPr>
      </p:pic>
      <p:pic>
        <p:nvPicPr>
          <p:cNvPr id="30" name="Picture 29" descr="UL_Logo">
            <a:hlinkClick r:id="rId15" tgtFrame="&quot;_blank&quot;"/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02" y="3673267"/>
            <a:ext cx="640129" cy="342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hlinkClick r:id="rId17" tgtFrame="&quot;_blank&quot;"/>
          </p:cNvPr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3506" y="3771560"/>
            <a:ext cx="888885" cy="212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>
            <a:hlinkClick r:id="rId19" tgtFrame="&quot;_blank&quot;"/>
          </p:cNvPr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6097" y="3786645"/>
            <a:ext cx="1029853" cy="18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40" b="27109"/>
          <a:stretch/>
        </p:blipFill>
        <p:spPr>
          <a:xfrm>
            <a:off x="2335037" y="3091451"/>
            <a:ext cx="849598" cy="36576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16468" y="1399440"/>
            <a:ext cx="667625" cy="35999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905424" y="7387575"/>
            <a:ext cx="1127135" cy="32381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335037" y="2029289"/>
            <a:ext cx="1289483" cy="23210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46406" y="1978692"/>
            <a:ext cx="1217908" cy="31848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6"/>
          <a:srcRect l="4863" t="23072" r="7039" b="36032"/>
          <a:stretch/>
        </p:blipFill>
        <p:spPr>
          <a:xfrm>
            <a:off x="5186428" y="3129093"/>
            <a:ext cx="1154090" cy="41966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18723" y="3673267"/>
            <a:ext cx="671453" cy="40287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128411" y="1825580"/>
            <a:ext cx="706084" cy="653045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594519" y="1023680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Gold (continued)</a:t>
            </a:r>
            <a:endParaRPr lang="en-US" b="1" dirty="0"/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728" y="1337372"/>
            <a:ext cx="1049519" cy="555627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064" y="2022896"/>
            <a:ext cx="1166348" cy="322452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9" y="3079553"/>
            <a:ext cx="1120683" cy="403869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258" y="3099235"/>
            <a:ext cx="1061237" cy="386652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3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246" y="3116232"/>
            <a:ext cx="1101695" cy="330509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3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13" y="3132746"/>
            <a:ext cx="1103748" cy="283169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688" y="3666573"/>
            <a:ext cx="667592" cy="302888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7" y="1906101"/>
            <a:ext cx="1461236" cy="463661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3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246" y="2287806"/>
            <a:ext cx="1143342" cy="64442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276" y="2448776"/>
            <a:ext cx="911080" cy="348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152" y="3020721"/>
            <a:ext cx="1639203" cy="51908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" t="16241" r="3855" b="12033"/>
          <a:stretch/>
        </p:blipFill>
        <p:spPr>
          <a:xfrm>
            <a:off x="839835" y="1551931"/>
            <a:ext cx="993297" cy="32327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94" y="1534942"/>
            <a:ext cx="1621199" cy="24231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177" y="2385803"/>
            <a:ext cx="619277" cy="61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118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5287" y="102368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Non-profit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2439" y="3067536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Liaisons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3841" y="1507658"/>
            <a:ext cx="746062" cy="516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437" y="1436372"/>
            <a:ext cx="1030882" cy="496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163" y="2323908"/>
            <a:ext cx="1620476" cy="3739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4166" y="2151137"/>
            <a:ext cx="2514869" cy="5372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6806" t="5072" r="3852" b="20216"/>
          <a:stretch/>
        </p:blipFill>
        <p:spPr>
          <a:xfrm>
            <a:off x="7284015" y="2064691"/>
            <a:ext cx="1140559" cy="5184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5436" y="1619440"/>
            <a:ext cx="836844" cy="3783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600" y="1588355"/>
            <a:ext cx="2060812" cy="3141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732" y="1546345"/>
            <a:ext cx="1367229" cy="4882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027" y="1601550"/>
            <a:ext cx="1173674" cy="3371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17" y="2308864"/>
            <a:ext cx="1615646" cy="3581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0" y="3631450"/>
            <a:ext cx="1191231" cy="4191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428" y="3627391"/>
            <a:ext cx="988531" cy="5157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825" y="3631450"/>
            <a:ext cx="822934" cy="5116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799" y="3473460"/>
            <a:ext cx="1237296" cy="9016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864" y="3458756"/>
            <a:ext cx="1473331" cy="6548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37" y="4045804"/>
            <a:ext cx="1319284" cy="9894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12" y="4284402"/>
            <a:ext cx="1222272" cy="627433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Sample of Current Members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25" y="1414343"/>
            <a:ext cx="575280" cy="5935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8" t="34788" r="6827" b="25678"/>
          <a:stretch/>
        </p:blipFill>
        <p:spPr>
          <a:xfrm>
            <a:off x="5700095" y="3799173"/>
            <a:ext cx="1602463" cy="250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606578" y="3699530"/>
            <a:ext cx="752475" cy="3714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688" y="4375105"/>
            <a:ext cx="1419584" cy="52300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05" y="4243392"/>
            <a:ext cx="896000" cy="5942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2" t="23644" r="7548" b="21227"/>
          <a:stretch/>
        </p:blipFill>
        <p:spPr>
          <a:xfrm>
            <a:off x="3203858" y="4375106"/>
            <a:ext cx="1638677" cy="52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65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32719" y="1905000"/>
            <a:ext cx="3810000" cy="3352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Join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F2CC-F538-499A-8BE1-D7E128420D5E}" type="datetime1">
              <a:rPr lang="en-US" smtClean="0"/>
              <a:t>3/23/2016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5C656-E050-4F3D-A0DB-0D19E9E8369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b="1" dirty="0" smtClean="0"/>
              <a:t>Public Information – Not Subject to OCF NDA</a:t>
            </a:r>
          </a:p>
        </p:txBody>
      </p:sp>
      <p:sp>
        <p:nvSpPr>
          <p:cNvPr id="7" name="Rectangle 6"/>
          <p:cNvSpPr/>
          <p:nvPr/>
        </p:nvSpPr>
        <p:spPr>
          <a:xfrm>
            <a:off x="6919119" y="1905000"/>
            <a:ext cx="3810000" cy="3352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44" y="2040431"/>
            <a:ext cx="1886950" cy="854701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6919119" y="2895132"/>
            <a:ext cx="3810000" cy="2362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r>
              <a:rPr lang="en-US" sz="2000" b="1" dirty="0" smtClean="0">
                <a:solidFill>
                  <a:schemeClr val="bg1"/>
                </a:solidFill>
                <a:hlinkClick r:id="rId3"/>
              </a:rPr>
              <a:t>IoTivity.org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>
              <a:spcBef>
                <a:spcPts val="450"/>
              </a:spcBef>
            </a:pPr>
            <a:endParaRPr lang="en-GB" sz="1400" dirty="0" smtClean="0">
              <a:solidFill>
                <a:schemeClr val="bg1"/>
              </a:solidFill>
            </a:endParaRPr>
          </a:p>
          <a:p>
            <a:pPr algn="ctr">
              <a:spcBef>
                <a:spcPts val="45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No need to join – just </a:t>
            </a:r>
            <a:r>
              <a:rPr lang="en-GB" sz="1400" b="1" dirty="0" smtClean="0">
                <a:solidFill>
                  <a:schemeClr val="bg1"/>
                </a:solidFill>
              </a:rPr>
              <a:t>participate</a:t>
            </a:r>
            <a:r>
              <a:rPr lang="en-GB" sz="1400" dirty="0" smtClean="0">
                <a:solidFill>
                  <a:schemeClr val="bg1"/>
                </a:solidFill>
              </a:rPr>
              <a:t>:</a:t>
            </a:r>
          </a:p>
          <a:p>
            <a:pPr algn="ctr">
              <a:spcBef>
                <a:spcPts val="45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Download, Use &amp; Submit Code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03506" y="5472277"/>
            <a:ext cx="10968766" cy="9285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OCF members can: influence spec development; certify products; benefit from OCF patent license &amp; marketing activities</a:t>
            </a:r>
            <a:endParaRPr lang="en-US" sz="2400" b="1" dirty="0"/>
          </a:p>
        </p:txBody>
      </p:sp>
      <p:sp>
        <p:nvSpPr>
          <p:cNvPr id="31" name="Rectangle 30"/>
          <p:cNvSpPr/>
          <p:nvPr/>
        </p:nvSpPr>
        <p:spPr>
          <a:xfrm>
            <a:off x="1432719" y="2895132"/>
            <a:ext cx="3810000" cy="2362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r>
              <a:rPr lang="en-US" sz="2000" b="1" dirty="0" smtClean="0">
                <a:solidFill>
                  <a:schemeClr val="bg1"/>
                </a:solidFill>
                <a:hlinkClick r:id="rId4"/>
              </a:rPr>
              <a:t>openinterconnect.org/join</a:t>
            </a:r>
          </a:p>
          <a:p>
            <a:pPr algn="ctr">
              <a:spcBef>
                <a:spcPts val="450"/>
              </a:spcBef>
            </a:pPr>
            <a:endParaRPr lang="en-GB" sz="1400" dirty="0" smtClean="0">
              <a:solidFill>
                <a:schemeClr val="bg1"/>
              </a:solidFill>
            </a:endParaRPr>
          </a:p>
          <a:p>
            <a:pPr algn="ctr">
              <a:spcBef>
                <a:spcPts val="450"/>
              </a:spcBef>
            </a:pPr>
            <a:r>
              <a:rPr lang="en-GB" sz="1400" b="1" dirty="0" smtClean="0">
                <a:solidFill>
                  <a:schemeClr val="bg1"/>
                </a:solidFill>
              </a:rPr>
              <a:t>Download</a:t>
            </a:r>
            <a:r>
              <a:rPr lang="en-GB" sz="1400" dirty="0" smtClean="0">
                <a:solidFill>
                  <a:schemeClr val="bg1"/>
                </a:solidFill>
              </a:rPr>
              <a:t>:</a:t>
            </a:r>
          </a:p>
          <a:p>
            <a:pPr algn="ctr">
              <a:spcBef>
                <a:spcPts val="45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Membership Application Form</a:t>
            </a:r>
          </a:p>
          <a:p>
            <a:pPr algn="ctr">
              <a:spcBef>
                <a:spcPts val="45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Bylaws</a:t>
            </a:r>
          </a:p>
          <a:p>
            <a:pPr algn="ctr">
              <a:spcBef>
                <a:spcPts val="45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IPR Policy</a:t>
            </a:r>
          </a:p>
          <a:p>
            <a:pPr algn="ctr">
              <a:spcBef>
                <a:spcPts val="45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Articles of Incorporation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062119" y="3436386"/>
            <a:ext cx="1524000" cy="426720"/>
          </a:xfrm>
          <a:prstGeom prst="rect">
            <a:avLst/>
          </a:prstGeom>
          <a:solidFill>
            <a:srgbClr val="FBD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r>
              <a:rPr lang="en-US" sz="2000" b="1" dirty="0" smtClean="0">
                <a:solidFill>
                  <a:schemeClr val="bg1"/>
                </a:solidFill>
                <a:hlinkClick r:id="rId3"/>
              </a:rPr>
              <a:t>IoTivity.org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85119" y="3048000"/>
            <a:ext cx="3505200" cy="4267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r>
              <a:rPr lang="en-US" sz="2000" b="1" dirty="0" smtClean="0">
                <a:solidFill>
                  <a:schemeClr val="bg1"/>
                </a:solidFill>
                <a:hlinkClick r:id="rId4"/>
              </a:rPr>
              <a:t>openinterconnect.org/join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857" y="2040431"/>
            <a:ext cx="1862236" cy="91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901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IPR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913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32719" y="1905000"/>
            <a:ext cx="3810000" cy="3352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Royalty Free* Licenses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F2CC-F538-499A-8BE1-D7E128420D5E}" type="datetime1">
              <a:rPr lang="en-US" smtClean="0"/>
              <a:t>3/23/2016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5C656-E050-4F3D-A0DB-0D19E9E8369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b="1" dirty="0" smtClean="0"/>
              <a:t>Public Information – Not Subject to OCF NDA</a:t>
            </a:r>
          </a:p>
        </p:txBody>
      </p:sp>
      <p:sp>
        <p:nvSpPr>
          <p:cNvPr id="7" name="Rectangle 6"/>
          <p:cNvSpPr/>
          <p:nvPr/>
        </p:nvSpPr>
        <p:spPr>
          <a:xfrm>
            <a:off x="6919119" y="1905000"/>
            <a:ext cx="3810000" cy="3352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44" y="2040431"/>
            <a:ext cx="1886950" cy="854701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6919119" y="2895132"/>
            <a:ext cx="3810000" cy="2362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r>
              <a:rPr lang="en-GB" sz="2800" b="1" dirty="0">
                <a:solidFill>
                  <a:schemeClr val="bg1"/>
                </a:solidFill>
              </a:rPr>
              <a:t>Apache v2.0</a:t>
            </a:r>
          </a:p>
          <a:p>
            <a:pPr algn="ctr">
              <a:spcBef>
                <a:spcPts val="450"/>
              </a:spcBef>
            </a:pPr>
            <a:r>
              <a:rPr lang="en-GB" sz="1400" b="1" dirty="0">
                <a:solidFill>
                  <a:schemeClr val="bg1"/>
                </a:solidFill>
              </a:rPr>
              <a:t>Incoming</a:t>
            </a:r>
            <a:r>
              <a:rPr lang="en-GB" sz="1400" dirty="0">
                <a:solidFill>
                  <a:schemeClr val="bg1"/>
                </a:solidFill>
              </a:rPr>
              <a:t>:</a:t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400" dirty="0">
                <a:solidFill>
                  <a:schemeClr val="bg1"/>
                </a:solidFill>
              </a:rPr>
              <a:t>Companies license their patent claims covering their code</a:t>
            </a:r>
          </a:p>
          <a:p>
            <a:pPr algn="ctr">
              <a:spcBef>
                <a:spcPts val="450"/>
              </a:spcBef>
            </a:pPr>
            <a:r>
              <a:rPr lang="en-GB" sz="1400" b="1" dirty="0">
                <a:solidFill>
                  <a:schemeClr val="bg1"/>
                </a:solidFill>
              </a:rPr>
              <a:t>Outgoing</a:t>
            </a:r>
            <a:r>
              <a:rPr lang="en-GB" sz="1400" dirty="0">
                <a:solidFill>
                  <a:schemeClr val="bg1"/>
                </a:solidFill>
              </a:rPr>
              <a:t>:</a:t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400" dirty="0">
                <a:solidFill>
                  <a:schemeClr val="bg1"/>
                </a:solidFill>
              </a:rPr>
              <a:t>All users (unless they sue another user for patent infringement via IoTivity code)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3506" y="5638801"/>
            <a:ext cx="10968766" cy="5954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Both IPR policies bind corporate affiliates</a:t>
            </a:r>
            <a:endParaRPr lang="en-US" sz="2400" b="1" dirty="0"/>
          </a:p>
        </p:txBody>
      </p:sp>
      <p:sp>
        <p:nvSpPr>
          <p:cNvPr id="31" name="Rectangle 30"/>
          <p:cNvSpPr/>
          <p:nvPr/>
        </p:nvSpPr>
        <p:spPr>
          <a:xfrm>
            <a:off x="1432719" y="2895132"/>
            <a:ext cx="3810000" cy="2362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r>
              <a:rPr lang="en-GB" sz="2800" b="1" dirty="0" smtClean="0">
                <a:solidFill>
                  <a:schemeClr val="bg1"/>
                </a:solidFill>
              </a:rPr>
              <a:t>RAND-Z</a:t>
            </a:r>
          </a:p>
          <a:p>
            <a:pPr algn="ctr"/>
            <a:r>
              <a:rPr lang="en-GB" sz="1050" dirty="0" smtClean="0">
                <a:solidFill>
                  <a:schemeClr val="bg1"/>
                </a:solidFill>
              </a:rPr>
              <a:t>(By default – RAND under some circumstances*)</a:t>
            </a:r>
            <a:endParaRPr lang="en-GB" sz="2800" dirty="0">
              <a:solidFill>
                <a:schemeClr val="bg1"/>
              </a:solidFill>
            </a:endParaRPr>
          </a:p>
          <a:p>
            <a:pPr algn="ctr">
              <a:spcBef>
                <a:spcPts val="450"/>
              </a:spcBef>
            </a:pPr>
            <a:r>
              <a:rPr lang="en-GB" sz="1400" b="1" dirty="0">
                <a:solidFill>
                  <a:schemeClr val="bg1"/>
                </a:solidFill>
              </a:rPr>
              <a:t>Incoming</a:t>
            </a:r>
            <a:r>
              <a:rPr lang="en-GB" sz="1400" dirty="0">
                <a:solidFill>
                  <a:schemeClr val="bg1"/>
                </a:solidFill>
              </a:rPr>
              <a:t>:</a:t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400" dirty="0">
                <a:solidFill>
                  <a:schemeClr val="bg1"/>
                </a:solidFill>
              </a:rPr>
              <a:t>All members license their claims to IP essential to implementing the specification</a:t>
            </a:r>
          </a:p>
          <a:p>
            <a:pPr algn="ctr">
              <a:spcBef>
                <a:spcPts val="450"/>
              </a:spcBef>
            </a:pPr>
            <a:r>
              <a:rPr lang="en-GB" sz="1400" b="1" dirty="0">
                <a:solidFill>
                  <a:schemeClr val="bg1"/>
                </a:solidFill>
              </a:rPr>
              <a:t>Outgoing</a:t>
            </a:r>
            <a:r>
              <a:rPr lang="en-GB" sz="1400" dirty="0">
                <a:solidFill>
                  <a:schemeClr val="bg1"/>
                </a:solidFill>
              </a:rPr>
              <a:t>:</a:t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400" dirty="0">
                <a:solidFill>
                  <a:schemeClr val="bg1"/>
                </a:solidFill>
              </a:rPr>
              <a:t>Compliant portion of certified products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857" y="2040431"/>
            <a:ext cx="1862236" cy="91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189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Code Related Patent License – Apache v2.0</a:t>
            </a:r>
            <a:endParaRPr lang="en-GB" dirty="0"/>
          </a:p>
        </p:txBody>
      </p:sp>
      <p:sp>
        <p:nvSpPr>
          <p:cNvPr id="102" name="Rectangle 101"/>
          <p:cNvSpPr/>
          <p:nvPr/>
        </p:nvSpPr>
        <p:spPr>
          <a:xfrm>
            <a:off x="608092" y="2364840"/>
            <a:ext cx="1824276" cy="7601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 dirty="0"/>
          </a:p>
        </p:txBody>
      </p:sp>
      <p:sp>
        <p:nvSpPr>
          <p:cNvPr id="103" name="Rectangle 102"/>
          <p:cNvSpPr/>
          <p:nvPr/>
        </p:nvSpPr>
        <p:spPr>
          <a:xfrm>
            <a:off x="608092" y="3276977"/>
            <a:ext cx="1824276" cy="7601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 dirty="0"/>
          </a:p>
        </p:txBody>
      </p:sp>
      <p:sp>
        <p:nvSpPr>
          <p:cNvPr id="104" name="Rectangle 103"/>
          <p:cNvSpPr/>
          <p:nvPr/>
        </p:nvSpPr>
        <p:spPr>
          <a:xfrm>
            <a:off x="608092" y="4189115"/>
            <a:ext cx="1824276" cy="7601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 dirty="0"/>
          </a:p>
        </p:txBody>
      </p:sp>
      <p:sp>
        <p:nvSpPr>
          <p:cNvPr id="101" name="Rectangle 100"/>
          <p:cNvSpPr/>
          <p:nvPr/>
        </p:nvSpPr>
        <p:spPr>
          <a:xfrm>
            <a:off x="608092" y="1452702"/>
            <a:ext cx="1824276" cy="760115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 dirty="0"/>
          </a:p>
        </p:txBody>
      </p:sp>
      <p:grpSp>
        <p:nvGrpSpPr>
          <p:cNvPr id="5" name="Group 4"/>
          <p:cNvGrpSpPr/>
          <p:nvPr/>
        </p:nvGrpSpPr>
        <p:grpSpPr>
          <a:xfrm>
            <a:off x="1665343" y="4417150"/>
            <a:ext cx="538990" cy="456069"/>
            <a:chOff x="4252119" y="1676400"/>
            <a:chExt cx="990600" cy="838200"/>
          </a:xfrm>
          <a:solidFill>
            <a:schemeClr val="bg1"/>
          </a:solidFill>
        </p:grpSpPr>
        <p:sp>
          <p:nvSpPr>
            <p:cNvPr id="6" name="Rectangle 5"/>
            <p:cNvSpPr/>
            <p:nvPr/>
          </p:nvSpPr>
          <p:spPr>
            <a:xfrm>
              <a:off x="4252119" y="1981200"/>
              <a:ext cx="304800" cy="533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556919" y="1676400"/>
              <a:ext cx="381000" cy="83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937919" y="2133600"/>
              <a:ext cx="304800" cy="381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328319" y="23622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28319" y="22098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28319" y="20574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80719" y="23622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80719" y="22098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480719" y="20574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33119" y="23622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33119" y="22098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33119" y="20574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33119" y="1914525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33119" y="1762125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785519" y="23622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85519" y="22098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785519" y="20574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85519" y="1914525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85519" y="1762125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937919" y="23622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937919" y="22098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90319" y="23622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090319" y="22098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672253" y="2592874"/>
            <a:ext cx="538990" cy="456069"/>
            <a:chOff x="4252119" y="1676400"/>
            <a:chExt cx="990600" cy="838200"/>
          </a:xfrm>
          <a:solidFill>
            <a:schemeClr val="bg1"/>
          </a:solidFill>
        </p:grpSpPr>
        <p:sp>
          <p:nvSpPr>
            <p:cNvPr id="30" name="Rectangle 29"/>
            <p:cNvSpPr/>
            <p:nvPr/>
          </p:nvSpPr>
          <p:spPr>
            <a:xfrm>
              <a:off x="4252119" y="1981200"/>
              <a:ext cx="304800" cy="533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56919" y="1676400"/>
              <a:ext cx="381000" cy="83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937919" y="2133600"/>
              <a:ext cx="304800" cy="381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328319" y="23622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28319" y="22098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328319" y="20574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480719" y="23622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480719" y="22098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480719" y="20574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633119" y="23622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33119" y="22098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633119" y="20574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633119" y="1914525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33119" y="1762125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785519" y="23622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785519" y="22098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785519" y="20574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785519" y="1914525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785519" y="1762125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937919" y="23622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937919" y="22098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090319" y="23622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090319" y="22098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665343" y="3505012"/>
            <a:ext cx="538990" cy="456069"/>
            <a:chOff x="4252119" y="1676400"/>
            <a:chExt cx="990600" cy="838200"/>
          </a:xfrm>
          <a:solidFill>
            <a:schemeClr val="bg1"/>
          </a:solidFill>
        </p:grpSpPr>
        <p:sp>
          <p:nvSpPr>
            <p:cNvPr id="54" name="Rectangle 53"/>
            <p:cNvSpPr/>
            <p:nvPr/>
          </p:nvSpPr>
          <p:spPr>
            <a:xfrm>
              <a:off x="4252119" y="1981200"/>
              <a:ext cx="304800" cy="533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56919" y="1676400"/>
              <a:ext cx="381000" cy="83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937919" y="2133600"/>
              <a:ext cx="304800" cy="381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328319" y="23622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328319" y="22098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328319" y="20574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480719" y="23622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480719" y="22098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480719" y="20574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633119" y="23622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633119" y="22098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633119" y="20574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633119" y="1914525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633119" y="1762125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785519" y="23622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785519" y="22098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785519" y="20574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785519" y="1914525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785519" y="1762125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937919" y="23622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937919" y="22098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090319" y="23622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090319" y="22098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665343" y="1680736"/>
            <a:ext cx="538990" cy="456069"/>
            <a:chOff x="4252119" y="1676400"/>
            <a:chExt cx="990600" cy="838200"/>
          </a:xfrm>
          <a:solidFill>
            <a:schemeClr val="bg1"/>
          </a:solidFill>
        </p:grpSpPr>
        <p:sp>
          <p:nvSpPr>
            <p:cNvPr id="78" name="Rectangle 77"/>
            <p:cNvSpPr/>
            <p:nvPr/>
          </p:nvSpPr>
          <p:spPr>
            <a:xfrm>
              <a:off x="4252119" y="1981200"/>
              <a:ext cx="304800" cy="533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556919" y="1676400"/>
              <a:ext cx="381000" cy="83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937919" y="2133600"/>
              <a:ext cx="304800" cy="381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328319" y="23622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328319" y="22098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328319" y="20574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480719" y="23622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480719" y="22098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480719" y="20574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633119" y="23622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633119" y="22098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633119" y="20574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633119" y="1914525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633119" y="1762125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785519" y="23622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785519" y="22098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785519" y="20574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785519" y="1914525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785519" y="1762125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937919" y="23622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937919" y="22098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090319" y="23622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090319" y="2209800"/>
              <a:ext cx="76200" cy="76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5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028609" y="1552456"/>
            <a:ext cx="906445" cy="3283809"/>
            <a:chOff x="3028950" y="1160851"/>
            <a:chExt cx="681520" cy="2468965"/>
          </a:xfrm>
        </p:grpSpPr>
        <p:grpSp>
          <p:nvGrpSpPr>
            <p:cNvPr id="274" name="Group 273"/>
            <p:cNvGrpSpPr/>
            <p:nvPr/>
          </p:nvGrpSpPr>
          <p:grpSpPr>
            <a:xfrm rot="19800000">
              <a:off x="3309238" y="1160851"/>
              <a:ext cx="361086" cy="292772"/>
              <a:chOff x="6233319" y="685800"/>
              <a:chExt cx="5638800" cy="4572000"/>
            </a:xfrm>
          </p:grpSpPr>
          <p:sp>
            <p:nvSpPr>
              <p:cNvPr id="275" name="Freeform 274"/>
              <p:cNvSpPr/>
              <p:nvPr/>
            </p:nvSpPr>
            <p:spPr>
              <a:xfrm>
                <a:off x="6822057" y="685800"/>
                <a:ext cx="4461324" cy="4572000"/>
              </a:xfrm>
              <a:custGeom>
                <a:avLst/>
                <a:gdLst>
                  <a:gd name="connsiteX0" fmla="*/ 0 w 4461324"/>
                  <a:gd name="connsiteY0" fmla="*/ 2781300 h 4572000"/>
                  <a:gd name="connsiteX1" fmla="*/ 147517 w 4461324"/>
                  <a:gd name="connsiteY1" fmla="*/ 2781300 h 4572000"/>
                  <a:gd name="connsiteX2" fmla="*/ 184019 w 4461324"/>
                  <a:gd name="connsiteY2" fmla="*/ 2923259 h 4572000"/>
                  <a:gd name="connsiteX3" fmla="*/ 2230662 w 4461324"/>
                  <a:gd name="connsiteY3" fmla="*/ 4428988 h 4572000"/>
                  <a:gd name="connsiteX4" fmla="*/ 4277306 w 4461324"/>
                  <a:gd name="connsiteY4" fmla="*/ 2923259 h 4572000"/>
                  <a:gd name="connsiteX5" fmla="*/ 4313807 w 4461324"/>
                  <a:gd name="connsiteY5" fmla="*/ 2781300 h 4572000"/>
                  <a:gd name="connsiteX6" fmla="*/ 4461324 w 4461324"/>
                  <a:gd name="connsiteY6" fmla="*/ 2781300 h 4572000"/>
                  <a:gd name="connsiteX7" fmla="*/ 4413888 w 4461324"/>
                  <a:gd name="connsiteY7" fmla="*/ 2965787 h 4572000"/>
                  <a:gd name="connsiteX8" fmla="*/ 2230662 w 4461324"/>
                  <a:gd name="connsiteY8" fmla="*/ 4572000 h 4572000"/>
                  <a:gd name="connsiteX9" fmla="*/ 47436 w 4461324"/>
                  <a:gd name="connsiteY9" fmla="*/ 2965787 h 4572000"/>
                  <a:gd name="connsiteX10" fmla="*/ 2230662 w 4461324"/>
                  <a:gd name="connsiteY10" fmla="*/ 0 h 4572000"/>
                  <a:gd name="connsiteX11" fmla="*/ 4413888 w 4461324"/>
                  <a:gd name="connsiteY11" fmla="*/ 1606214 h 4572000"/>
                  <a:gd name="connsiteX12" fmla="*/ 4461324 w 4461324"/>
                  <a:gd name="connsiteY12" fmla="*/ 1790700 h 4572000"/>
                  <a:gd name="connsiteX13" fmla="*/ 4313807 w 4461324"/>
                  <a:gd name="connsiteY13" fmla="*/ 1790700 h 4572000"/>
                  <a:gd name="connsiteX14" fmla="*/ 4277306 w 4461324"/>
                  <a:gd name="connsiteY14" fmla="*/ 1648741 h 4572000"/>
                  <a:gd name="connsiteX15" fmla="*/ 2230662 w 4461324"/>
                  <a:gd name="connsiteY15" fmla="*/ 143012 h 4572000"/>
                  <a:gd name="connsiteX16" fmla="*/ 184019 w 4461324"/>
                  <a:gd name="connsiteY16" fmla="*/ 1648741 h 4572000"/>
                  <a:gd name="connsiteX17" fmla="*/ 147517 w 4461324"/>
                  <a:gd name="connsiteY17" fmla="*/ 1790700 h 4572000"/>
                  <a:gd name="connsiteX18" fmla="*/ 0 w 4461324"/>
                  <a:gd name="connsiteY18" fmla="*/ 1790700 h 4572000"/>
                  <a:gd name="connsiteX19" fmla="*/ 47436 w 4461324"/>
                  <a:gd name="connsiteY19" fmla="*/ 1606214 h 4572000"/>
                  <a:gd name="connsiteX20" fmla="*/ 2230662 w 4461324"/>
                  <a:gd name="connsiteY20" fmla="*/ 0 h 457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461324" h="4572000">
                    <a:moveTo>
                      <a:pt x="0" y="2781300"/>
                    </a:moveTo>
                    <a:lnTo>
                      <a:pt x="147517" y="2781300"/>
                    </a:lnTo>
                    <a:lnTo>
                      <a:pt x="184019" y="2923259"/>
                    </a:lnTo>
                    <a:cubicBezTo>
                      <a:pt x="455346" y="3795603"/>
                      <a:pt x="1269036" y="4428988"/>
                      <a:pt x="2230662" y="4428988"/>
                    </a:cubicBezTo>
                    <a:cubicBezTo>
                      <a:pt x="3192288" y="4428988"/>
                      <a:pt x="4005979" y="3795603"/>
                      <a:pt x="4277306" y="2923259"/>
                    </a:cubicBezTo>
                    <a:lnTo>
                      <a:pt x="4313807" y="2781300"/>
                    </a:lnTo>
                    <a:lnTo>
                      <a:pt x="4461324" y="2781300"/>
                    </a:lnTo>
                    <a:lnTo>
                      <a:pt x="4413888" y="2965787"/>
                    </a:lnTo>
                    <a:cubicBezTo>
                      <a:pt x="4124454" y="3896346"/>
                      <a:pt x="3256462" y="4572000"/>
                      <a:pt x="2230662" y="4572000"/>
                    </a:cubicBezTo>
                    <a:cubicBezTo>
                      <a:pt x="1204862" y="4572000"/>
                      <a:pt x="336870" y="3896346"/>
                      <a:pt x="47436" y="2965787"/>
                    </a:cubicBezTo>
                    <a:close/>
                    <a:moveTo>
                      <a:pt x="2230662" y="0"/>
                    </a:moveTo>
                    <a:cubicBezTo>
                      <a:pt x="3256462" y="0"/>
                      <a:pt x="4124454" y="675655"/>
                      <a:pt x="4413888" y="1606214"/>
                    </a:cubicBezTo>
                    <a:lnTo>
                      <a:pt x="4461324" y="1790700"/>
                    </a:lnTo>
                    <a:lnTo>
                      <a:pt x="4313807" y="1790700"/>
                    </a:lnTo>
                    <a:lnTo>
                      <a:pt x="4277306" y="1648741"/>
                    </a:lnTo>
                    <a:cubicBezTo>
                      <a:pt x="4005979" y="776398"/>
                      <a:pt x="3192288" y="143012"/>
                      <a:pt x="2230662" y="143012"/>
                    </a:cubicBezTo>
                    <a:cubicBezTo>
                      <a:pt x="1269036" y="143012"/>
                      <a:pt x="455346" y="776398"/>
                      <a:pt x="184019" y="1648741"/>
                    </a:cubicBezTo>
                    <a:lnTo>
                      <a:pt x="147517" y="1790700"/>
                    </a:lnTo>
                    <a:lnTo>
                      <a:pt x="0" y="1790700"/>
                    </a:lnTo>
                    <a:lnTo>
                      <a:pt x="47436" y="1606214"/>
                    </a:lnTo>
                    <a:cubicBezTo>
                      <a:pt x="336870" y="675655"/>
                      <a:pt x="1204862" y="0"/>
                      <a:pt x="2230662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black"/>
                  </a:solidFill>
                  <a:latin typeface="Intel Clear"/>
                </a:endParaRPr>
              </a:p>
            </p:txBody>
          </p:sp>
          <p:sp>
            <p:nvSpPr>
              <p:cNvPr id="276" name="Freeform 275"/>
              <p:cNvSpPr/>
              <p:nvPr/>
            </p:nvSpPr>
            <p:spPr>
              <a:xfrm>
                <a:off x="7774784" y="1600200"/>
                <a:ext cx="2555873" cy="2743200"/>
              </a:xfrm>
              <a:custGeom>
                <a:avLst/>
                <a:gdLst>
                  <a:gd name="connsiteX0" fmla="*/ 0 w 2555873"/>
                  <a:gd name="connsiteY0" fmla="*/ 1866900 h 2743200"/>
                  <a:gd name="connsiteX1" fmla="*/ 146965 w 2555873"/>
                  <a:gd name="connsiteY1" fmla="*/ 1866900 h 2743200"/>
                  <a:gd name="connsiteX2" fmla="*/ 191955 w 2555873"/>
                  <a:gd name="connsiteY2" fmla="*/ 1960295 h 2743200"/>
                  <a:gd name="connsiteX3" fmla="*/ 1277936 w 2555873"/>
                  <a:gd name="connsiteY3" fmla="*/ 2606644 h 2743200"/>
                  <a:gd name="connsiteX4" fmla="*/ 2363917 w 2555873"/>
                  <a:gd name="connsiteY4" fmla="*/ 1960295 h 2743200"/>
                  <a:gd name="connsiteX5" fmla="*/ 2408908 w 2555873"/>
                  <a:gd name="connsiteY5" fmla="*/ 1866900 h 2743200"/>
                  <a:gd name="connsiteX6" fmla="*/ 2555873 w 2555873"/>
                  <a:gd name="connsiteY6" fmla="*/ 1866900 h 2743200"/>
                  <a:gd name="connsiteX7" fmla="*/ 2541749 w 2555873"/>
                  <a:gd name="connsiteY7" fmla="*/ 1905489 h 2743200"/>
                  <a:gd name="connsiteX8" fmla="*/ 1277936 w 2555873"/>
                  <a:gd name="connsiteY8" fmla="*/ 2743200 h 2743200"/>
                  <a:gd name="connsiteX9" fmla="*/ 14123 w 2555873"/>
                  <a:gd name="connsiteY9" fmla="*/ 1905489 h 2743200"/>
                  <a:gd name="connsiteX10" fmla="*/ 1277936 w 2555873"/>
                  <a:gd name="connsiteY10" fmla="*/ 0 h 2743200"/>
                  <a:gd name="connsiteX11" fmla="*/ 2541749 w 2555873"/>
                  <a:gd name="connsiteY11" fmla="*/ 837711 h 2743200"/>
                  <a:gd name="connsiteX12" fmla="*/ 2555873 w 2555873"/>
                  <a:gd name="connsiteY12" fmla="*/ 876300 h 2743200"/>
                  <a:gd name="connsiteX13" fmla="*/ 2408908 w 2555873"/>
                  <a:gd name="connsiteY13" fmla="*/ 876300 h 2743200"/>
                  <a:gd name="connsiteX14" fmla="*/ 2363917 w 2555873"/>
                  <a:gd name="connsiteY14" fmla="*/ 782905 h 2743200"/>
                  <a:gd name="connsiteX15" fmla="*/ 1277936 w 2555873"/>
                  <a:gd name="connsiteY15" fmla="*/ 136556 h 2743200"/>
                  <a:gd name="connsiteX16" fmla="*/ 191955 w 2555873"/>
                  <a:gd name="connsiteY16" fmla="*/ 782905 h 2743200"/>
                  <a:gd name="connsiteX17" fmla="*/ 146965 w 2555873"/>
                  <a:gd name="connsiteY17" fmla="*/ 876300 h 2743200"/>
                  <a:gd name="connsiteX18" fmla="*/ 0 w 2555873"/>
                  <a:gd name="connsiteY18" fmla="*/ 876300 h 2743200"/>
                  <a:gd name="connsiteX19" fmla="*/ 14123 w 2555873"/>
                  <a:gd name="connsiteY19" fmla="*/ 837711 h 2743200"/>
                  <a:gd name="connsiteX20" fmla="*/ 1277936 w 2555873"/>
                  <a:gd name="connsiteY20" fmla="*/ 0 h 27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55873" h="2743200">
                    <a:moveTo>
                      <a:pt x="0" y="1866900"/>
                    </a:moveTo>
                    <a:lnTo>
                      <a:pt x="146965" y="1866900"/>
                    </a:lnTo>
                    <a:lnTo>
                      <a:pt x="191955" y="1960295"/>
                    </a:lnTo>
                    <a:cubicBezTo>
                      <a:pt x="401097" y="2345290"/>
                      <a:pt x="808995" y="2606644"/>
                      <a:pt x="1277936" y="2606644"/>
                    </a:cubicBezTo>
                    <a:cubicBezTo>
                      <a:pt x="1746877" y="2606644"/>
                      <a:pt x="2154775" y="2345290"/>
                      <a:pt x="2363917" y="1960295"/>
                    </a:cubicBezTo>
                    <a:lnTo>
                      <a:pt x="2408908" y="1866900"/>
                    </a:lnTo>
                    <a:lnTo>
                      <a:pt x="2555873" y="1866900"/>
                    </a:lnTo>
                    <a:lnTo>
                      <a:pt x="2541749" y="1905489"/>
                    </a:lnTo>
                    <a:cubicBezTo>
                      <a:pt x="2333529" y="2397777"/>
                      <a:pt x="1846072" y="2743200"/>
                      <a:pt x="1277936" y="2743200"/>
                    </a:cubicBezTo>
                    <a:cubicBezTo>
                      <a:pt x="709801" y="2743200"/>
                      <a:pt x="222344" y="2397777"/>
                      <a:pt x="14123" y="1905489"/>
                    </a:cubicBezTo>
                    <a:close/>
                    <a:moveTo>
                      <a:pt x="1277936" y="0"/>
                    </a:moveTo>
                    <a:cubicBezTo>
                      <a:pt x="1846072" y="0"/>
                      <a:pt x="2333529" y="345423"/>
                      <a:pt x="2541749" y="837711"/>
                    </a:cubicBezTo>
                    <a:lnTo>
                      <a:pt x="2555873" y="876300"/>
                    </a:lnTo>
                    <a:lnTo>
                      <a:pt x="2408908" y="876300"/>
                    </a:lnTo>
                    <a:lnTo>
                      <a:pt x="2363917" y="782905"/>
                    </a:lnTo>
                    <a:cubicBezTo>
                      <a:pt x="2154775" y="397910"/>
                      <a:pt x="1746877" y="136556"/>
                      <a:pt x="1277936" y="136556"/>
                    </a:cubicBezTo>
                    <a:cubicBezTo>
                      <a:pt x="808995" y="136556"/>
                      <a:pt x="401097" y="397910"/>
                      <a:pt x="191955" y="782905"/>
                    </a:cubicBezTo>
                    <a:lnTo>
                      <a:pt x="146965" y="876300"/>
                    </a:lnTo>
                    <a:lnTo>
                      <a:pt x="0" y="876300"/>
                    </a:lnTo>
                    <a:lnTo>
                      <a:pt x="14123" y="837711"/>
                    </a:lnTo>
                    <a:cubicBezTo>
                      <a:pt x="222344" y="345423"/>
                      <a:pt x="709801" y="0"/>
                      <a:pt x="1277936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black"/>
                  </a:solidFill>
                  <a:latin typeface="Intel Clear"/>
                </a:endParaRPr>
              </a:p>
            </p:txBody>
          </p:sp>
          <p:sp>
            <p:nvSpPr>
              <p:cNvPr id="277" name="Freeform 276"/>
              <p:cNvSpPr/>
              <p:nvPr/>
            </p:nvSpPr>
            <p:spPr>
              <a:xfrm>
                <a:off x="6233319" y="2438400"/>
                <a:ext cx="5638800" cy="1066800"/>
              </a:xfrm>
              <a:custGeom>
                <a:avLst/>
                <a:gdLst>
                  <a:gd name="connsiteX0" fmla="*/ 228603 w 5638800"/>
                  <a:gd name="connsiteY0" fmla="*/ 76200 h 1066800"/>
                  <a:gd name="connsiteX1" fmla="*/ 76200 w 5638800"/>
                  <a:gd name="connsiteY1" fmla="*/ 228603 h 1066800"/>
                  <a:gd name="connsiteX2" fmla="*/ 76200 w 5638800"/>
                  <a:gd name="connsiteY2" fmla="*/ 838197 h 1066800"/>
                  <a:gd name="connsiteX3" fmla="*/ 228603 w 5638800"/>
                  <a:gd name="connsiteY3" fmla="*/ 990600 h 1066800"/>
                  <a:gd name="connsiteX4" fmla="*/ 5410197 w 5638800"/>
                  <a:gd name="connsiteY4" fmla="*/ 990600 h 1066800"/>
                  <a:gd name="connsiteX5" fmla="*/ 5562600 w 5638800"/>
                  <a:gd name="connsiteY5" fmla="*/ 838197 h 1066800"/>
                  <a:gd name="connsiteX6" fmla="*/ 5562600 w 5638800"/>
                  <a:gd name="connsiteY6" fmla="*/ 228603 h 1066800"/>
                  <a:gd name="connsiteX7" fmla="*/ 5410197 w 5638800"/>
                  <a:gd name="connsiteY7" fmla="*/ 76200 h 1066800"/>
                  <a:gd name="connsiteX8" fmla="*/ 222257 w 5638800"/>
                  <a:gd name="connsiteY8" fmla="*/ 0 h 1066800"/>
                  <a:gd name="connsiteX9" fmla="*/ 5416543 w 5638800"/>
                  <a:gd name="connsiteY9" fmla="*/ 0 h 1066800"/>
                  <a:gd name="connsiteX10" fmla="*/ 5638800 w 5638800"/>
                  <a:gd name="connsiteY10" fmla="*/ 222257 h 1066800"/>
                  <a:gd name="connsiteX11" fmla="*/ 5638800 w 5638800"/>
                  <a:gd name="connsiteY11" fmla="*/ 844543 h 1066800"/>
                  <a:gd name="connsiteX12" fmla="*/ 5416543 w 5638800"/>
                  <a:gd name="connsiteY12" fmla="*/ 1066800 h 1066800"/>
                  <a:gd name="connsiteX13" fmla="*/ 222257 w 5638800"/>
                  <a:gd name="connsiteY13" fmla="*/ 1066800 h 1066800"/>
                  <a:gd name="connsiteX14" fmla="*/ 0 w 5638800"/>
                  <a:gd name="connsiteY14" fmla="*/ 844543 h 1066800"/>
                  <a:gd name="connsiteX15" fmla="*/ 0 w 5638800"/>
                  <a:gd name="connsiteY15" fmla="*/ 222257 h 1066800"/>
                  <a:gd name="connsiteX16" fmla="*/ 222257 w 5638800"/>
                  <a:gd name="connsiteY16" fmla="*/ 0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38800" h="1066800">
                    <a:moveTo>
                      <a:pt x="228603" y="76200"/>
                    </a:moveTo>
                    <a:cubicBezTo>
                      <a:pt x="144433" y="76200"/>
                      <a:pt x="76200" y="144433"/>
                      <a:pt x="76200" y="228603"/>
                    </a:cubicBezTo>
                    <a:lnTo>
                      <a:pt x="76200" y="838197"/>
                    </a:lnTo>
                    <a:cubicBezTo>
                      <a:pt x="76200" y="922367"/>
                      <a:pt x="144433" y="990600"/>
                      <a:pt x="228603" y="990600"/>
                    </a:cubicBezTo>
                    <a:lnTo>
                      <a:pt x="5410197" y="990600"/>
                    </a:lnTo>
                    <a:cubicBezTo>
                      <a:pt x="5494367" y="990600"/>
                      <a:pt x="5562600" y="922367"/>
                      <a:pt x="5562600" y="838197"/>
                    </a:cubicBezTo>
                    <a:lnTo>
                      <a:pt x="5562600" y="228603"/>
                    </a:lnTo>
                    <a:cubicBezTo>
                      <a:pt x="5562600" y="144433"/>
                      <a:pt x="5494367" y="76200"/>
                      <a:pt x="5410197" y="76200"/>
                    </a:cubicBezTo>
                    <a:close/>
                    <a:moveTo>
                      <a:pt x="222257" y="0"/>
                    </a:moveTo>
                    <a:lnTo>
                      <a:pt x="5416543" y="0"/>
                    </a:lnTo>
                    <a:cubicBezTo>
                      <a:pt x="5539292" y="0"/>
                      <a:pt x="5638800" y="99508"/>
                      <a:pt x="5638800" y="222257"/>
                    </a:cubicBezTo>
                    <a:lnTo>
                      <a:pt x="5638800" y="844543"/>
                    </a:lnTo>
                    <a:cubicBezTo>
                      <a:pt x="5638800" y="967292"/>
                      <a:pt x="5539292" y="1066800"/>
                      <a:pt x="5416543" y="1066800"/>
                    </a:cubicBezTo>
                    <a:lnTo>
                      <a:pt x="222257" y="1066800"/>
                    </a:lnTo>
                    <a:cubicBezTo>
                      <a:pt x="99508" y="1066800"/>
                      <a:pt x="0" y="967292"/>
                      <a:pt x="0" y="844543"/>
                    </a:cubicBezTo>
                    <a:lnTo>
                      <a:pt x="0" y="222257"/>
                    </a:lnTo>
                    <a:cubicBezTo>
                      <a:pt x="0" y="99508"/>
                      <a:pt x="99508" y="0"/>
                      <a:pt x="222257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809471">
                  <a:defRPr/>
                </a:pPr>
                <a:endParaRPr lang="en-GB" sz="3192" kern="0" dirty="0">
                  <a:solidFill>
                    <a:prstClr val="white">
                      <a:lumMod val="50000"/>
                    </a:prstClr>
                  </a:solidFill>
                  <a:latin typeface="Intel Clear"/>
                </a:endParaRPr>
              </a:p>
            </p:txBody>
          </p:sp>
          <p:sp>
            <p:nvSpPr>
              <p:cNvPr id="278" name="5-Point Star 277"/>
              <p:cNvSpPr/>
              <p:nvPr/>
            </p:nvSpPr>
            <p:spPr>
              <a:xfrm>
                <a:off x="8747919" y="1774825"/>
                <a:ext cx="609600" cy="609600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sp>
            <p:nvSpPr>
              <p:cNvPr id="279" name="5-Point Star 278"/>
              <p:cNvSpPr/>
              <p:nvPr/>
            </p:nvSpPr>
            <p:spPr>
              <a:xfrm>
                <a:off x="8268494" y="1981199"/>
                <a:ext cx="403225" cy="403225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sp>
            <p:nvSpPr>
              <p:cNvPr id="280" name="5-Point Star 279"/>
              <p:cNvSpPr/>
              <p:nvPr/>
            </p:nvSpPr>
            <p:spPr>
              <a:xfrm>
                <a:off x="9433719" y="1981199"/>
                <a:ext cx="403225" cy="403225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sp>
            <p:nvSpPr>
              <p:cNvPr id="281" name="5-Point Star 280"/>
              <p:cNvSpPr/>
              <p:nvPr/>
            </p:nvSpPr>
            <p:spPr>
              <a:xfrm>
                <a:off x="8747919" y="3546475"/>
                <a:ext cx="609600" cy="609600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sp>
            <p:nvSpPr>
              <p:cNvPr id="282" name="5-Point Star 281"/>
              <p:cNvSpPr/>
              <p:nvPr/>
            </p:nvSpPr>
            <p:spPr>
              <a:xfrm>
                <a:off x="8268494" y="3546475"/>
                <a:ext cx="403225" cy="403225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sp>
            <p:nvSpPr>
              <p:cNvPr id="283" name="5-Point Star 282"/>
              <p:cNvSpPr/>
              <p:nvPr/>
            </p:nvSpPr>
            <p:spPr>
              <a:xfrm>
                <a:off x="9433719" y="3546474"/>
                <a:ext cx="403225" cy="403225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pic>
            <p:nvPicPr>
              <p:cNvPr id="284" name="Picture 28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18" r="9418"/>
              <a:stretch/>
            </p:blipFill>
            <p:spPr>
              <a:xfrm>
                <a:off x="6363381" y="1000633"/>
                <a:ext cx="5378676" cy="3981033"/>
              </a:xfrm>
              <a:prstGeom prst="rect">
                <a:avLst/>
              </a:prstGeom>
            </p:spPr>
          </p:pic>
        </p:grpSp>
        <p:grpSp>
          <p:nvGrpSpPr>
            <p:cNvPr id="263" name="Group 262"/>
            <p:cNvGrpSpPr/>
            <p:nvPr/>
          </p:nvGrpSpPr>
          <p:grpSpPr>
            <a:xfrm rot="19800000">
              <a:off x="3309238" y="1852908"/>
              <a:ext cx="361086" cy="292772"/>
              <a:chOff x="6233319" y="685800"/>
              <a:chExt cx="5638800" cy="4572000"/>
            </a:xfrm>
          </p:grpSpPr>
          <p:sp>
            <p:nvSpPr>
              <p:cNvPr id="264" name="Freeform 263"/>
              <p:cNvSpPr/>
              <p:nvPr/>
            </p:nvSpPr>
            <p:spPr>
              <a:xfrm>
                <a:off x="6822057" y="685800"/>
                <a:ext cx="4461324" cy="4572000"/>
              </a:xfrm>
              <a:custGeom>
                <a:avLst/>
                <a:gdLst>
                  <a:gd name="connsiteX0" fmla="*/ 0 w 4461324"/>
                  <a:gd name="connsiteY0" fmla="*/ 2781300 h 4572000"/>
                  <a:gd name="connsiteX1" fmla="*/ 147517 w 4461324"/>
                  <a:gd name="connsiteY1" fmla="*/ 2781300 h 4572000"/>
                  <a:gd name="connsiteX2" fmla="*/ 184019 w 4461324"/>
                  <a:gd name="connsiteY2" fmla="*/ 2923259 h 4572000"/>
                  <a:gd name="connsiteX3" fmla="*/ 2230662 w 4461324"/>
                  <a:gd name="connsiteY3" fmla="*/ 4428988 h 4572000"/>
                  <a:gd name="connsiteX4" fmla="*/ 4277306 w 4461324"/>
                  <a:gd name="connsiteY4" fmla="*/ 2923259 h 4572000"/>
                  <a:gd name="connsiteX5" fmla="*/ 4313807 w 4461324"/>
                  <a:gd name="connsiteY5" fmla="*/ 2781300 h 4572000"/>
                  <a:gd name="connsiteX6" fmla="*/ 4461324 w 4461324"/>
                  <a:gd name="connsiteY6" fmla="*/ 2781300 h 4572000"/>
                  <a:gd name="connsiteX7" fmla="*/ 4413888 w 4461324"/>
                  <a:gd name="connsiteY7" fmla="*/ 2965787 h 4572000"/>
                  <a:gd name="connsiteX8" fmla="*/ 2230662 w 4461324"/>
                  <a:gd name="connsiteY8" fmla="*/ 4572000 h 4572000"/>
                  <a:gd name="connsiteX9" fmla="*/ 47436 w 4461324"/>
                  <a:gd name="connsiteY9" fmla="*/ 2965787 h 4572000"/>
                  <a:gd name="connsiteX10" fmla="*/ 2230662 w 4461324"/>
                  <a:gd name="connsiteY10" fmla="*/ 0 h 4572000"/>
                  <a:gd name="connsiteX11" fmla="*/ 4413888 w 4461324"/>
                  <a:gd name="connsiteY11" fmla="*/ 1606214 h 4572000"/>
                  <a:gd name="connsiteX12" fmla="*/ 4461324 w 4461324"/>
                  <a:gd name="connsiteY12" fmla="*/ 1790700 h 4572000"/>
                  <a:gd name="connsiteX13" fmla="*/ 4313807 w 4461324"/>
                  <a:gd name="connsiteY13" fmla="*/ 1790700 h 4572000"/>
                  <a:gd name="connsiteX14" fmla="*/ 4277306 w 4461324"/>
                  <a:gd name="connsiteY14" fmla="*/ 1648741 h 4572000"/>
                  <a:gd name="connsiteX15" fmla="*/ 2230662 w 4461324"/>
                  <a:gd name="connsiteY15" fmla="*/ 143012 h 4572000"/>
                  <a:gd name="connsiteX16" fmla="*/ 184019 w 4461324"/>
                  <a:gd name="connsiteY16" fmla="*/ 1648741 h 4572000"/>
                  <a:gd name="connsiteX17" fmla="*/ 147517 w 4461324"/>
                  <a:gd name="connsiteY17" fmla="*/ 1790700 h 4572000"/>
                  <a:gd name="connsiteX18" fmla="*/ 0 w 4461324"/>
                  <a:gd name="connsiteY18" fmla="*/ 1790700 h 4572000"/>
                  <a:gd name="connsiteX19" fmla="*/ 47436 w 4461324"/>
                  <a:gd name="connsiteY19" fmla="*/ 1606214 h 4572000"/>
                  <a:gd name="connsiteX20" fmla="*/ 2230662 w 4461324"/>
                  <a:gd name="connsiteY20" fmla="*/ 0 h 457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461324" h="4572000">
                    <a:moveTo>
                      <a:pt x="0" y="2781300"/>
                    </a:moveTo>
                    <a:lnTo>
                      <a:pt x="147517" y="2781300"/>
                    </a:lnTo>
                    <a:lnTo>
                      <a:pt x="184019" y="2923259"/>
                    </a:lnTo>
                    <a:cubicBezTo>
                      <a:pt x="455346" y="3795603"/>
                      <a:pt x="1269036" y="4428988"/>
                      <a:pt x="2230662" y="4428988"/>
                    </a:cubicBezTo>
                    <a:cubicBezTo>
                      <a:pt x="3192288" y="4428988"/>
                      <a:pt x="4005979" y="3795603"/>
                      <a:pt x="4277306" y="2923259"/>
                    </a:cubicBezTo>
                    <a:lnTo>
                      <a:pt x="4313807" y="2781300"/>
                    </a:lnTo>
                    <a:lnTo>
                      <a:pt x="4461324" y="2781300"/>
                    </a:lnTo>
                    <a:lnTo>
                      <a:pt x="4413888" y="2965787"/>
                    </a:lnTo>
                    <a:cubicBezTo>
                      <a:pt x="4124454" y="3896346"/>
                      <a:pt x="3256462" y="4572000"/>
                      <a:pt x="2230662" y="4572000"/>
                    </a:cubicBezTo>
                    <a:cubicBezTo>
                      <a:pt x="1204862" y="4572000"/>
                      <a:pt x="336870" y="3896346"/>
                      <a:pt x="47436" y="2965787"/>
                    </a:cubicBezTo>
                    <a:close/>
                    <a:moveTo>
                      <a:pt x="2230662" y="0"/>
                    </a:moveTo>
                    <a:cubicBezTo>
                      <a:pt x="3256462" y="0"/>
                      <a:pt x="4124454" y="675655"/>
                      <a:pt x="4413888" y="1606214"/>
                    </a:cubicBezTo>
                    <a:lnTo>
                      <a:pt x="4461324" y="1790700"/>
                    </a:lnTo>
                    <a:lnTo>
                      <a:pt x="4313807" y="1790700"/>
                    </a:lnTo>
                    <a:lnTo>
                      <a:pt x="4277306" y="1648741"/>
                    </a:lnTo>
                    <a:cubicBezTo>
                      <a:pt x="4005979" y="776398"/>
                      <a:pt x="3192288" y="143012"/>
                      <a:pt x="2230662" y="143012"/>
                    </a:cubicBezTo>
                    <a:cubicBezTo>
                      <a:pt x="1269036" y="143012"/>
                      <a:pt x="455346" y="776398"/>
                      <a:pt x="184019" y="1648741"/>
                    </a:cubicBezTo>
                    <a:lnTo>
                      <a:pt x="147517" y="1790700"/>
                    </a:lnTo>
                    <a:lnTo>
                      <a:pt x="0" y="1790700"/>
                    </a:lnTo>
                    <a:lnTo>
                      <a:pt x="47436" y="1606214"/>
                    </a:lnTo>
                    <a:cubicBezTo>
                      <a:pt x="336870" y="675655"/>
                      <a:pt x="1204862" y="0"/>
                      <a:pt x="2230662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black"/>
                  </a:solidFill>
                  <a:latin typeface="Intel Clear"/>
                </a:endParaRPr>
              </a:p>
            </p:txBody>
          </p:sp>
          <p:sp>
            <p:nvSpPr>
              <p:cNvPr id="265" name="Freeform 264"/>
              <p:cNvSpPr/>
              <p:nvPr/>
            </p:nvSpPr>
            <p:spPr>
              <a:xfrm>
                <a:off x="7774784" y="1600200"/>
                <a:ext cx="2555873" cy="2743200"/>
              </a:xfrm>
              <a:custGeom>
                <a:avLst/>
                <a:gdLst>
                  <a:gd name="connsiteX0" fmla="*/ 0 w 2555873"/>
                  <a:gd name="connsiteY0" fmla="*/ 1866900 h 2743200"/>
                  <a:gd name="connsiteX1" fmla="*/ 146965 w 2555873"/>
                  <a:gd name="connsiteY1" fmla="*/ 1866900 h 2743200"/>
                  <a:gd name="connsiteX2" fmla="*/ 191955 w 2555873"/>
                  <a:gd name="connsiteY2" fmla="*/ 1960295 h 2743200"/>
                  <a:gd name="connsiteX3" fmla="*/ 1277936 w 2555873"/>
                  <a:gd name="connsiteY3" fmla="*/ 2606644 h 2743200"/>
                  <a:gd name="connsiteX4" fmla="*/ 2363917 w 2555873"/>
                  <a:gd name="connsiteY4" fmla="*/ 1960295 h 2743200"/>
                  <a:gd name="connsiteX5" fmla="*/ 2408908 w 2555873"/>
                  <a:gd name="connsiteY5" fmla="*/ 1866900 h 2743200"/>
                  <a:gd name="connsiteX6" fmla="*/ 2555873 w 2555873"/>
                  <a:gd name="connsiteY6" fmla="*/ 1866900 h 2743200"/>
                  <a:gd name="connsiteX7" fmla="*/ 2541749 w 2555873"/>
                  <a:gd name="connsiteY7" fmla="*/ 1905489 h 2743200"/>
                  <a:gd name="connsiteX8" fmla="*/ 1277936 w 2555873"/>
                  <a:gd name="connsiteY8" fmla="*/ 2743200 h 2743200"/>
                  <a:gd name="connsiteX9" fmla="*/ 14123 w 2555873"/>
                  <a:gd name="connsiteY9" fmla="*/ 1905489 h 2743200"/>
                  <a:gd name="connsiteX10" fmla="*/ 1277936 w 2555873"/>
                  <a:gd name="connsiteY10" fmla="*/ 0 h 2743200"/>
                  <a:gd name="connsiteX11" fmla="*/ 2541749 w 2555873"/>
                  <a:gd name="connsiteY11" fmla="*/ 837711 h 2743200"/>
                  <a:gd name="connsiteX12" fmla="*/ 2555873 w 2555873"/>
                  <a:gd name="connsiteY12" fmla="*/ 876300 h 2743200"/>
                  <a:gd name="connsiteX13" fmla="*/ 2408908 w 2555873"/>
                  <a:gd name="connsiteY13" fmla="*/ 876300 h 2743200"/>
                  <a:gd name="connsiteX14" fmla="*/ 2363917 w 2555873"/>
                  <a:gd name="connsiteY14" fmla="*/ 782905 h 2743200"/>
                  <a:gd name="connsiteX15" fmla="*/ 1277936 w 2555873"/>
                  <a:gd name="connsiteY15" fmla="*/ 136556 h 2743200"/>
                  <a:gd name="connsiteX16" fmla="*/ 191955 w 2555873"/>
                  <a:gd name="connsiteY16" fmla="*/ 782905 h 2743200"/>
                  <a:gd name="connsiteX17" fmla="*/ 146965 w 2555873"/>
                  <a:gd name="connsiteY17" fmla="*/ 876300 h 2743200"/>
                  <a:gd name="connsiteX18" fmla="*/ 0 w 2555873"/>
                  <a:gd name="connsiteY18" fmla="*/ 876300 h 2743200"/>
                  <a:gd name="connsiteX19" fmla="*/ 14123 w 2555873"/>
                  <a:gd name="connsiteY19" fmla="*/ 837711 h 2743200"/>
                  <a:gd name="connsiteX20" fmla="*/ 1277936 w 2555873"/>
                  <a:gd name="connsiteY20" fmla="*/ 0 h 27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55873" h="2743200">
                    <a:moveTo>
                      <a:pt x="0" y="1866900"/>
                    </a:moveTo>
                    <a:lnTo>
                      <a:pt x="146965" y="1866900"/>
                    </a:lnTo>
                    <a:lnTo>
                      <a:pt x="191955" y="1960295"/>
                    </a:lnTo>
                    <a:cubicBezTo>
                      <a:pt x="401097" y="2345290"/>
                      <a:pt x="808995" y="2606644"/>
                      <a:pt x="1277936" y="2606644"/>
                    </a:cubicBezTo>
                    <a:cubicBezTo>
                      <a:pt x="1746877" y="2606644"/>
                      <a:pt x="2154775" y="2345290"/>
                      <a:pt x="2363917" y="1960295"/>
                    </a:cubicBezTo>
                    <a:lnTo>
                      <a:pt x="2408908" y="1866900"/>
                    </a:lnTo>
                    <a:lnTo>
                      <a:pt x="2555873" y="1866900"/>
                    </a:lnTo>
                    <a:lnTo>
                      <a:pt x="2541749" y="1905489"/>
                    </a:lnTo>
                    <a:cubicBezTo>
                      <a:pt x="2333529" y="2397777"/>
                      <a:pt x="1846072" y="2743200"/>
                      <a:pt x="1277936" y="2743200"/>
                    </a:cubicBezTo>
                    <a:cubicBezTo>
                      <a:pt x="709801" y="2743200"/>
                      <a:pt x="222344" y="2397777"/>
                      <a:pt x="14123" y="1905489"/>
                    </a:cubicBezTo>
                    <a:close/>
                    <a:moveTo>
                      <a:pt x="1277936" y="0"/>
                    </a:moveTo>
                    <a:cubicBezTo>
                      <a:pt x="1846072" y="0"/>
                      <a:pt x="2333529" y="345423"/>
                      <a:pt x="2541749" y="837711"/>
                    </a:cubicBezTo>
                    <a:lnTo>
                      <a:pt x="2555873" y="876300"/>
                    </a:lnTo>
                    <a:lnTo>
                      <a:pt x="2408908" y="876300"/>
                    </a:lnTo>
                    <a:lnTo>
                      <a:pt x="2363917" y="782905"/>
                    </a:lnTo>
                    <a:cubicBezTo>
                      <a:pt x="2154775" y="397910"/>
                      <a:pt x="1746877" y="136556"/>
                      <a:pt x="1277936" y="136556"/>
                    </a:cubicBezTo>
                    <a:cubicBezTo>
                      <a:pt x="808995" y="136556"/>
                      <a:pt x="401097" y="397910"/>
                      <a:pt x="191955" y="782905"/>
                    </a:cubicBezTo>
                    <a:lnTo>
                      <a:pt x="146965" y="876300"/>
                    </a:lnTo>
                    <a:lnTo>
                      <a:pt x="0" y="876300"/>
                    </a:lnTo>
                    <a:lnTo>
                      <a:pt x="14123" y="837711"/>
                    </a:lnTo>
                    <a:cubicBezTo>
                      <a:pt x="222344" y="345423"/>
                      <a:pt x="709801" y="0"/>
                      <a:pt x="1277936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black"/>
                  </a:solidFill>
                  <a:latin typeface="Intel Clear"/>
                </a:endParaRPr>
              </a:p>
            </p:txBody>
          </p:sp>
          <p:sp>
            <p:nvSpPr>
              <p:cNvPr id="266" name="Freeform 265"/>
              <p:cNvSpPr/>
              <p:nvPr/>
            </p:nvSpPr>
            <p:spPr>
              <a:xfrm>
                <a:off x="6233319" y="2438400"/>
                <a:ext cx="5638800" cy="1066800"/>
              </a:xfrm>
              <a:custGeom>
                <a:avLst/>
                <a:gdLst>
                  <a:gd name="connsiteX0" fmla="*/ 228603 w 5638800"/>
                  <a:gd name="connsiteY0" fmla="*/ 76200 h 1066800"/>
                  <a:gd name="connsiteX1" fmla="*/ 76200 w 5638800"/>
                  <a:gd name="connsiteY1" fmla="*/ 228603 h 1066800"/>
                  <a:gd name="connsiteX2" fmla="*/ 76200 w 5638800"/>
                  <a:gd name="connsiteY2" fmla="*/ 838197 h 1066800"/>
                  <a:gd name="connsiteX3" fmla="*/ 228603 w 5638800"/>
                  <a:gd name="connsiteY3" fmla="*/ 990600 h 1066800"/>
                  <a:gd name="connsiteX4" fmla="*/ 5410197 w 5638800"/>
                  <a:gd name="connsiteY4" fmla="*/ 990600 h 1066800"/>
                  <a:gd name="connsiteX5" fmla="*/ 5562600 w 5638800"/>
                  <a:gd name="connsiteY5" fmla="*/ 838197 h 1066800"/>
                  <a:gd name="connsiteX6" fmla="*/ 5562600 w 5638800"/>
                  <a:gd name="connsiteY6" fmla="*/ 228603 h 1066800"/>
                  <a:gd name="connsiteX7" fmla="*/ 5410197 w 5638800"/>
                  <a:gd name="connsiteY7" fmla="*/ 76200 h 1066800"/>
                  <a:gd name="connsiteX8" fmla="*/ 222257 w 5638800"/>
                  <a:gd name="connsiteY8" fmla="*/ 0 h 1066800"/>
                  <a:gd name="connsiteX9" fmla="*/ 5416543 w 5638800"/>
                  <a:gd name="connsiteY9" fmla="*/ 0 h 1066800"/>
                  <a:gd name="connsiteX10" fmla="*/ 5638800 w 5638800"/>
                  <a:gd name="connsiteY10" fmla="*/ 222257 h 1066800"/>
                  <a:gd name="connsiteX11" fmla="*/ 5638800 w 5638800"/>
                  <a:gd name="connsiteY11" fmla="*/ 844543 h 1066800"/>
                  <a:gd name="connsiteX12" fmla="*/ 5416543 w 5638800"/>
                  <a:gd name="connsiteY12" fmla="*/ 1066800 h 1066800"/>
                  <a:gd name="connsiteX13" fmla="*/ 222257 w 5638800"/>
                  <a:gd name="connsiteY13" fmla="*/ 1066800 h 1066800"/>
                  <a:gd name="connsiteX14" fmla="*/ 0 w 5638800"/>
                  <a:gd name="connsiteY14" fmla="*/ 844543 h 1066800"/>
                  <a:gd name="connsiteX15" fmla="*/ 0 w 5638800"/>
                  <a:gd name="connsiteY15" fmla="*/ 222257 h 1066800"/>
                  <a:gd name="connsiteX16" fmla="*/ 222257 w 5638800"/>
                  <a:gd name="connsiteY16" fmla="*/ 0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38800" h="1066800">
                    <a:moveTo>
                      <a:pt x="228603" y="76200"/>
                    </a:moveTo>
                    <a:cubicBezTo>
                      <a:pt x="144433" y="76200"/>
                      <a:pt x="76200" y="144433"/>
                      <a:pt x="76200" y="228603"/>
                    </a:cubicBezTo>
                    <a:lnTo>
                      <a:pt x="76200" y="838197"/>
                    </a:lnTo>
                    <a:cubicBezTo>
                      <a:pt x="76200" y="922367"/>
                      <a:pt x="144433" y="990600"/>
                      <a:pt x="228603" y="990600"/>
                    </a:cubicBezTo>
                    <a:lnTo>
                      <a:pt x="5410197" y="990600"/>
                    </a:lnTo>
                    <a:cubicBezTo>
                      <a:pt x="5494367" y="990600"/>
                      <a:pt x="5562600" y="922367"/>
                      <a:pt x="5562600" y="838197"/>
                    </a:cubicBezTo>
                    <a:lnTo>
                      <a:pt x="5562600" y="228603"/>
                    </a:lnTo>
                    <a:cubicBezTo>
                      <a:pt x="5562600" y="144433"/>
                      <a:pt x="5494367" y="76200"/>
                      <a:pt x="5410197" y="76200"/>
                    </a:cubicBezTo>
                    <a:close/>
                    <a:moveTo>
                      <a:pt x="222257" y="0"/>
                    </a:moveTo>
                    <a:lnTo>
                      <a:pt x="5416543" y="0"/>
                    </a:lnTo>
                    <a:cubicBezTo>
                      <a:pt x="5539292" y="0"/>
                      <a:pt x="5638800" y="99508"/>
                      <a:pt x="5638800" y="222257"/>
                    </a:cubicBezTo>
                    <a:lnTo>
                      <a:pt x="5638800" y="844543"/>
                    </a:lnTo>
                    <a:cubicBezTo>
                      <a:pt x="5638800" y="967292"/>
                      <a:pt x="5539292" y="1066800"/>
                      <a:pt x="5416543" y="1066800"/>
                    </a:cubicBezTo>
                    <a:lnTo>
                      <a:pt x="222257" y="1066800"/>
                    </a:lnTo>
                    <a:cubicBezTo>
                      <a:pt x="99508" y="1066800"/>
                      <a:pt x="0" y="967292"/>
                      <a:pt x="0" y="844543"/>
                    </a:cubicBezTo>
                    <a:lnTo>
                      <a:pt x="0" y="222257"/>
                    </a:lnTo>
                    <a:cubicBezTo>
                      <a:pt x="0" y="99508"/>
                      <a:pt x="99508" y="0"/>
                      <a:pt x="222257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809471">
                  <a:defRPr/>
                </a:pPr>
                <a:endParaRPr lang="en-GB" sz="3192" kern="0" dirty="0">
                  <a:solidFill>
                    <a:prstClr val="white">
                      <a:lumMod val="50000"/>
                    </a:prstClr>
                  </a:solidFill>
                  <a:latin typeface="Intel Clear"/>
                </a:endParaRPr>
              </a:p>
            </p:txBody>
          </p:sp>
          <p:sp>
            <p:nvSpPr>
              <p:cNvPr id="267" name="5-Point Star 266"/>
              <p:cNvSpPr/>
              <p:nvPr/>
            </p:nvSpPr>
            <p:spPr>
              <a:xfrm>
                <a:off x="8747919" y="1774825"/>
                <a:ext cx="609600" cy="609600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sp>
            <p:nvSpPr>
              <p:cNvPr id="268" name="5-Point Star 267"/>
              <p:cNvSpPr/>
              <p:nvPr/>
            </p:nvSpPr>
            <p:spPr>
              <a:xfrm>
                <a:off x="8268494" y="1981199"/>
                <a:ext cx="403225" cy="403225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sp>
            <p:nvSpPr>
              <p:cNvPr id="269" name="5-Point Star 268"/>
              <p:cNvSpPr/>
              <p:nvPr/>
            </p:nvSpPr>
            <p:spPr>
              <a:xfrm>
                <a:off x="9433719" y="1981199"/>
                <a:ext cx="403225" cy="403225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sp>
            <p:nvSpPr>
              <p:cNvPr id="270" name="5-Point Star 269"/>
              <p:cNvSpPr/>
              <p:nvPr/>
            </p:nvSpPr>
            <p:spPr>
              <a:xfrm>
                <a:off x="8747919" y="3546475"/>
                <a:ext cx="609600" cy="609600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sp>
            <p:nvSpPr>
              <p:cNvPr id="271" name="5-Point Star 270"/>
              <p:cNvSpPr/>
              <p:nvPr/>
            </p:nvSpPr>
            <p:spPr>
              <a:xfrm>
                <a:off x="8268494" y="3546475"/>
                <a:ext cx="403225" cy="403225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sp>
            <p:nvSpPr>
              <p:cNvPr id="272" name="5-Point Star 271"/>
              <p:cNvSpPr/>
              <p:nvPr/>
            </p:nvSpPr>
            <p:spPr>
              <a:xfrm>
                <a:off x="9433719" y="3546474"/>
                <a:ext cx="403225" cy="403225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pic>
            <p:nvPicPr>
              <p:cNvPr id="273" name="Picture 27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18" r="9418"/>
              <a:stretch/>
            </p:blipFill>
            <p:spPr>
              <a:xfrm>
                <a:off x="6363381" y="1000633"/>
                <a:ext cx="5378676" cy="3981033"/>
              </a:xfrm>
              <a:prstGeom prst="rect">
                <a:avLst/>
              </a:prstGeom>
            </p:spPr>
          </p:pic>
        </p:grpSp>
        <p:grpSp>
          <p:nvGrpSpPr>
            <p:cNvPr id="252" name="Group 251"/>
            <p:cNvGrpSpPr/>
            <p:nvPr/>
          </p:nvGrpSpPr>
          <p:grpSpPr>
            <a:xfrm rot="19800000">
              <a:off x="3309238" y="2464374"/>
              <a:ext cx="361086" cy="292772"/>
              <a:chOff x="6233319" y="685800"/>
              <a:chExt cx="5638800" cy="4572000"/>
            </a:xfrm>
          </p:grpSpPr>
          <p:sp>
            <p:nvSpPr>
              <p:cNvPr id="253" name="Freeform 252"/>
              <p:cNvSpPr/>
              <p:nvPr/>
            </p:nvSpPr>
            <p:spPr>
              <a:xfrm>
                <a:off x="6822057" y="685800"/>
                <a:ext cx="4461324" cy="4572000"/>
              </a:xfrm>
              <a:custGeom>
                <a:avLst/>
                <a:gdLst>
                  <a:gd name="connsiteX0" fmla="*/ 0 w 4461324"/>
                  <a:gd name="connsiteY0" fmla="*/ 2781300 h 4572000"/>
                  <a:gd name="connsiteX1" fmla="*/ 147517 w 4461324"/>
                  <a:gd name="connsiteY1" fmla="*/ 2781300 h 4572000"/>
                  <a:gd name="connsiteX2" fmla="*/ 184019 w 4461324"/>
                  <a:gd name="connsiteY2" fmla="*/ 2923259 h 4572000"/>
                  <a:gd name="connsiteX3" fmla="*/ 2230662 w 4461324"/>
                  <a:gd name="connsiteY3" fmla="*/ 4428988 h 4572000"/>
                  <a:gd name="connsiteX4" fmla="*/ 4277306 w 4461324"/>
                  <a:gd name="connsiteY4" fmla="*/ 2923259 h 4572000"/>
                  <a:gd name="connsiteX5" fmla="*/ 4313807 w 4461324"/>
                  <a:gd name="connsiteY5" fmla="*/ 2781300 h 4572000"/>
                  <a:gd name="connsiteX6" fmla="*/ 4461324 w 4461324"/>
                  <a:gd name="connsiteY6" fmla="*/ 2781300 h 4572000"/>
                  <a:gd name="connsiteX7" fmla="*/ 4413888 w 4461324"/>
                  <a:gd name="connsiteY7" fmla="*/ 2965787 h 4572000"/>
                  <a:gd name="connsiteX8" fmla="*/ 2230662 w 4461324"/>
                  <a:gd name="connsiteY8" fmla="*/ 4572000 h 4572000"/>
                  <a:gd name="connsiteX9" fmla="*/ 47436 w 4461324"/>
                  <a:gd name="connsiteY9" fmla="*/ 2965787 h 4572000"/>
                  <a:gd name="connsiteX10" fmla="*/ 2230662 w 4461324"/>
                  <a:gd name="connsiteY10" fmla="*/ 0 h 4572000"/>
                  <a:gd name="connsiteX11" fmla="*/ 4413888 w 4461324"/>
                  <a:gd name="connsiteY11" fmla="*/ 1606214 h 4572000"/>
                  <a:gd name="connsiteX12" fmla="*/ 4461324 w 4461324"/>
                  <a:gd name="connsiteY12" fmla="*/ 1790700 h 4572000"/>
                  <a:gd name="connsiteX13" fmla="*/ 4313807 w 4461324"/>
                  <a:gd name="connsiteY13" fmla="*/ 1790700 h 4572000"/>
                  <a:gd name="connsiteX14" fmla="*/ 4277306 w 4461324"/>
                  <a:gd name="connsiteY14" fmla="*/ 1648741 h 4572000"/>
                  <a:gd name="connsiteX15" fmla="*/ 2230662 w 4461324"/>
                  <a:gd name="connsiteY15" fmla="*/ 143012 h 4572000"/>
                  <a:gd name="connsiteX16" fmla="*/ 184019 w 4461324"/>
                  <a:gd name="connsiteY16" fmla="*/ 1648741 h 4572000"/>
                  <a:gd name="connsiteX17" fmla="*/ 147517 w 4461324"/>
                  <a:gd name="connsiteY17" fmla="*/ 1790700 h 4572000"/>
                  <a:gd name="connsiteX18" fmla="*/ 0 w 4461324"/>
                  <a:gd name="connsiteY18" fmla="*/ 1790700 h 4572000"/>
                  <a:gd name="connsiteX19" fmla="*/ 47436 w 4461324"/>
                  <a:gd name="connsiteY19" fmla="*/ 1606214 h 4572000"/>
                  <a:gd name="connsiteX20" fmla="*/ 2230662 w 4461324"/>
                  <a:gd name="connsiteY20" fmla="*/ 0 h 457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461324" h="4572000">
                    <a:moveTo>
                      <a:pt x="0" y="2781300"/>
                    </a:moveTo>
                    <a:lnTo>
                      <a:pt x="147517" y="2781300"/>
                    </a:lnTo>
                    <a:lnTo>
                      <a:pt x="184019" y="2923259"/>
                    </a:lnTo>
                    <a:cubicBezTo>
                      <a:pt x="455346" y="3795603"/>
                      <a:pt x="1269036" y="4428988"/>
                      <a:pt x="2230662" y="4428988"/>
                    </a:cubicBezTo>
                    <a:cubicBezTo>
                      <a:pt x="3192288" y="4428988"/>
                      <a:pt x="4005979" y="3795603"/>
                      <a:pt x="4277306" y="2923259"/>
                    </a:cubicBezTo>
                    <a:lnTo>
                      <a:pt x="4313807" y="2781300"/>
                    </a:lnTo>
                    <a:lnTo>
                      <a:pt x="4461324" y="2781300"/>
                    </a:lnTo>
                    <a:lnTo>
                      <a:pt x="4413888" y="2965787"/>
                    </a:lnTo>
                    <a:cubicBezTo>
                      <a:pt x="4124454" y="3896346"/>
                      <a:pt x="3256462" y="4572000"/>
                      <a:pt x="2230662" y="4572000"/>
                    </a:cubicBezTo>
                    <a:cubicBezTo>
                      <a:pt x="1204862" y="4572000"/>
                      <a:pt x="336870" y="3896346"/>
                      <a:pt x="47436" y="2965787"/>
                    </a:cubicBezTo>
                    <a:close/>
                    <a:moveTo>
                      <a:pt x="2230662" y="0"/>
                    </a:moveTo>
                    <a:cubicBezTo>
                      <a:pt x="3256462" y="0"/>
                      <a:pt x="4124454" y="675655"/>
                      <a:pt x="4413888" y="1606214"/>
                    </a:cubicBezTo>
                    <a:lnTo>
                      <a:pt x="4461324" y="1790700"/>
                    </a:lnTo>
                    <a:lnTo>
                      <a:pt x="4313807" y="1790700"/>
                    </a:lnTo>
                    <a:lnTo>
                      <a:pt x="4277306" y="1648741"/>
                    </a:lnTo>
                    <a:cubicBezTo>
                      <a:pt x="4005979" y="776398"/>
                      <a:pt x="3192288" y="143012"/>
                      <a:pt x="2230662" y="143012"/>
                    </a:cubicBezTo>
                    <a:cubicBezTo>
                      <a:pt x="1269036" y="143012"/>
                      <a:pt x="455346" y="776398"/>
                      <a:pt x="184019" y="1648741"/>
                    </a:cubicBezTo>
                    <a:lnTo>
                      <a:pt x="147517" y="1790700"/>
                    </a:lnTo>
                    <a:lnTo>
                      <a:pt x="0" y="1790700"/>
                    </a:lnTo>
                    <a:lnTo>
                      <a:pt x="47436" y="1606214"/>
                    </a:lnTo>
                    <a:cubicBezTo>
                      <a:pt x="336870" y="675655"/>
                      <a:pt x="1204862" y="0"/>
                      <a:pt x="2230662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black"/>
                  </a:solidFill>
                  <a:latin typeface="Intel Clear"/>
                </a:endParaRPr>
              </a:p>
            </p:txBody>
          </p:sp>
          <p:sp>
            <p:nvSpPr>
              <p:cNvPr id="254" name="Freeform 253"/>
              <p:cNvSpPr/>
              <p:nvPr/>
            </p:nvSpPr>
            <p:spPr>
              <a:xfrm>
                <a:off x="7774784" y="1600200"/>
                <a:ext cx="2555873" cy="2743200"/>
              </a:xfrm>
              <a:custGeom>
                <a:avLst/>
                <a:gdLst>
                  <a:gd name="connsiteX0" fmla="*/ 0 w 2555873"/>
                  <a:gd name="connsiteY0" fmla="*/ 1866900 h 2743200"/>
                  <a:gd name="connsiteX1" fmla="*/ 146965 w 2555873"/>
                  <a:gd name="connsiteY1" fmla="*/ 1866900 h 2743200"/>
                  <a:gd name="connsiteX2" fmla="*/ 191955 w 2555873"/>
                  <a:gd name="connsiteY2" fmla="*/ 1960295 h 2743200"/>
                  <a:gd name="connsiteX3" fmla="*/ 1277936 w 2555873"/>
                  <a:gd name="connsiteY3" fmla="*/ 2606644 h 2743200"/>
                  <a:gd name="connsiteX4" fmla="*/ 2363917 w 2555873"/>
                  <a:gd name="connsiteY4" fmla="*/ 1960295 h 2743200"/>
                  <a:gd name="connsiteX5" fmla="*/ 2408908 w 2555873"/>
                  <a:gd name="connsiteY5" fmla="*/ 1866900 h 2743200"/>
                  <a:gd name="connsiteX6" fmla="*/ 2555873 w 2555873"/>
                  <a:gd name="connsiteY6" fmla="*/ 1866900 h 2743200"/>
                  <a:gd name="connsiteX7" fmla="*/ 2541749 w 2555873"/>
                  <a:gd name="connsiteY7" fmla="*/ 1905489 h 2743200"/>
                  <a:gd name="connsiteX8" fmla="*/ 1277936 w 2555873"/>
                  <a:gd name="connsiteY8" fmla="*/ 2743200 h 2743200"/>
                  <a:gd name="connsiteX9" fmla="*/ 14123 w 2555873"/>
                  <a:gd name="connsiteY9" fmla="*/ 1905489 h 2743200"/>
                  <a:gd name="connsiteX10" fmla="*/ 1277936 w 2555873"/>
                  <a:gd name="connsiteY10" fmla="*/ 0 h 2743200"/>
                  <a:gd name="connsiteX11" fmla="*/ 2541749 w 2555873"/>
                  <a:gd name="connsiteY11" fmla="*/ 837711 h 2743200"/>
                  <a:gd name="connsiteX12" fmla="*/ 2555873 w 2555873"/>
                  <a:gd name="connsiteY12" fmla="*/ 876300 h 2743200"/>
                  <a:gd name="connsiteX13" fmla="*/ 2408908 w 2555873"/>
                  <a:gd name="connsiteY13" fmla="*/ 876300 h 2743200"/>
                  <a:gd name="connsiteX14" fmla="*/ 2363917 w 2555873"/>
                  <a:gd name="connsiteY14" fmla="*/ 782905 h 2743200"/>
                  <a:gd name="connsiteX15" fmla="*/ 1277936 w 2555873"/>
                  <a:gd name="connsiteY15" fmla="*/ 136556 h 2743200"/>
                  <a:gd name="connsiteX16" fmla="*/ 191955 w 2555873"/>
                  <a:gd name="connsiteY16" fmla="*/ 782905 h 2743200"/>
                  <a:gd name="connsiteX17" fmla="*/ 146965 w 2555873"/>
                  <a:gd name="connsiteY17" fmla="*/ 876300 h 2743200"/>
                  <a:gd name="connsiteX18" fmla="*/ 0 w 2555873"/>
                  <a:gd name="connsiteY18" fmla="*/ 876300 h 2743200"/>
                  <a:gd name="connsiteX19" fmla="*/ 14123 w 2555873"/>
                  <a:gd name="connsiteY19" fmla="*/ 837711 h 2743200"/>
                  <a:gd name="connsiteX20" fmla="*/ 1277936 w 2555873"/>
                  <a:gd name="connsiteY20" fmla="*/ 0 h 27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55873" h="2743200">
                    <a:moveTo>
                      <a:pt x="0" y="1866900"/>
                    </a:moveTo>
                    <a:lnTo>
                      <a:pt x="146965" y="1866900"/>
                    </a:lnTo>
                    <a:lnTo>
                      <a:pt x="191955" y="1960295"/>
                    </a:lnTo>
                    <a:cubicBezTo>
                      <a:pt x="401097" y="2345290"/>
                      <a:pt x="808995" y="2606644"/>
                      <a:pt x="1277936" y="2606644"/>
                    </a:cubicBezTo>
                    <a:cubicBezTo>
                      <a:pt x="1746877" y="2606644"/>
                      <a:pt x="2154775" y="2345290"/>
                      <a:pt x="2363917" y="1960295"/>
                    </a:cubicBezTo>
                    <a:lnTo>
                      <a:pt x="2408908" y="1866900"/>
                    </a:lnTo>
                    <a:lnTo>
                      <a:pt x="2555873" y="1866900"/>
                    </a:lnTo>
                    <a:lnTo>
                      <a:pt x="2541749" y="1905489"/>
                    </a:lnTo>
                    <a:cubicBezTo>
                      <a:pt x="2333529" y="2397777"/>
                      <a:pt x="1846072" y="2743200"/>
                      <a:pt x="1277936" y="2743200"/>
                    </a:cubicBezTo>
                    <a:cubicBezTo>
                      <a:pt x="709801" y="2743200"/>
                      <a:pt x="222344" y="2397777"/>
                      <a:pt x="14123" y="1905489"/>
                    </a:cubicBezTo>
                    <a:close/>
                    <a:moveTo>
                      <a:pt x="1277936" y="0"/>
                    </a:moveTo>
                    <a:cubicBezTo>
                      <a:pt x="1846072" y="0"/>
                      <a:pt x="2333529" y="345423"/>
                      <a:pt x="2541749" y="837711"/>
                    </a:cubicBezTo>
                    <a:lnTo>
                      <a:pt x="2555873" y="876300"/>
                    </a:lnTo>
                    <a:lnTo>
                      <a:pt x="2408908" y="876300"/>
                    </a:lnTo>
                    <a:lnTo>
                      <a:pt x="2363917" y="782905"/>
                    </a:lnTo>
                    <a:cubicBezTo>
                      <a:pt x="2154775" y="397910"/>
                      <a:pt x="1746877" y="136556"/>
                      <a:pt x="1277936" y="136556"/>
                    </a:cubicBezTo>
                    <a:cubicBezTo>
                      <a:pt x="808995" y="136556"/>
                      <a:pt x="401097" y="397910"/>
                      <a:pt x="191955" y="782905"/>
                    </a:cubicBezTo>
                    <a:lnTo>
                      <a:pt x="146965" y="876300"/>
                    </a:lnTo>
                    <a:lnTo>
                      <a:pt x="0" y="876300"/>
                    </a:lnTo>
                    <a:lnTo>
                      <a:pt x="14123" y="837711"/>
                    </a:lnTo>
                    <a:cubicBezTo>
                      <a:pt x="222344" y="345423"/>
                      <a:pt x="709801" y="0"/>
                      <a:pt x="1277936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black"/>
                  </a:solidFill>
                  <a:latin typeface="Intel Clear"/>
                </a:endParaRPr>
              </a:p>
            </p:txBody>
          </p:sp>
          <p:sp>
            <p:nvSpPr>
              <p:cNvPr id="255" name="Freeform 254"/>
              <p:cNvSpPr/>
              <p:nvPr/>
            </p:nvSpPr>
            <p:spPr>
              <a:xfrm>
                <a:off x="6233319" y="2438400"/>
                <a:ext cx="5638800" cy="1066800"/>
              </a:xfrm>
              <a:custGeom>
                <a:avLst/>
                <a:gdLst>
                  <a:gd name="connsiteX0" fmla="*/ 228603 w 5638800"/>
                  <a:gd name="connsiteY0" fmla="*/ 76200 h 1066800"/>
                  <a:gd name="connsiteX1" fmla="*/ 76200 w 5638800"/>
                  <a:gd name="connsiteY1" fmla="*/ 228603 h 1066800"/>
                  <a:gd name="connsiteX2" fmla="*/ 76200 w 5638800"/>
                  <a:gd name="connsiteY2" fmla="*/ 838197 h 1066800"/>
                  <a:gd name="connsiteX3" fmla="*/ 228603 w 5638800"/>
                  <a:gd name="connsiteY3" fmla="*/ 990600 h 1066800"/>
                  <a:gd name="connsiteX4" fmla="*/ 5410197 w 5638800"/>
                  <a:gd name="connsiteY4" fmla="*/ 990600 h 1066800"/>
                  <a:gd name="connsiteX5" fmla="*/ 5562600 w 5638800"/>
                  <a:gd name="connsiteY5" fmla="*/ 838197 h 1066800"/>
                  <a:gd name="connsiteX6" fmla="*/ 5562600 w 5638800"/>
                  <a:gd name="connsiteY6" fmla="*/ 228603 h 1066800"/>
                  <a:gd name="connsiteX7" fmla="*/ 5410197 w 5638800"/>
                  <a:gd name="connsiteY7" fmla="*/ 76200 h 1066800"/>
                  <a:gd name="connsiteX8" fmla="*/ 222257 w 5638800"/>
                  <a:gd name="connsiteY8" fmla="*/ 0 h 1066800"/>
                  <a:gd name="connsiteX9" fmla="*/ 5416543 w 5638800"/>
                  <a:gd name="connsiteY9" fmla="*/ 0 h 1066800"/>
                  <a:gd name="connsiteX10" fmla="*/ 5638800 w 5638800"/>
                  <a:gd name="connsiteY10" fmla="*/ 222257 h 1066800"/>
                  <a:gd name="connsiteX11" fmla="*/ 5638800 w 5638800"/>
                  <a:gd name="connsiteY11" fmla="*/ 844543 h 1066800"/>
                  <a:gd name="connsiteX12" fmla="*/ 5416543 w 5638800"/>
                  <a:gd name="connsiteY12" fmla="*/ 1066800 h 1066800"/>
                  <a:gd name="connsiteX13" fmla="*/ 222257 w 5638800"/>
                  <a:gd name="connsiteY13" fmla="*/ 1066800 h 1066800"/>
                  <a:gd name="connsiteX14" fmla="*/ 0 w 5638800"/>
                  <a:gd name="connsiteY14" fmla="*/ 844543 h 1066800"/>
                  <a:gd name="connsiteX15" fmla="*/ 0 w 5638800"/>
                  <a:gd name="connsiteY15" fmla="*/ 222257 h 1066800"/>
                  <a:gd name="connsiteX16" fmla="*/ 222257 w 5638800"/>
                  <a:gd name="connsiteY16" fmla="*/ 0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38800" h="1066800">
                    <a:moveTo>
                      <a:pt x="228603" y="76200"/>
                    </a:moveTo>
                    <a:cubicBezTo>
                      <a:pt x="144433" y="76200"/>
                      <a:pt x="76200" y="144433"/>
                      <a:pt x="76200" y="228603"/>
                    </a:cubicBezTo>
                    <a:lnTo>
                      <a:pt x="76200" y="838197"/>
                    </a:lnTo>
                    <a:cubicBezTo>
                      <a:pt x="76200" y="922367"/>
                      <a:pt x="144433" y="990600"/>
                      <a:pt x="228603" y="990600"/>
                    </a:cubicBezTo>
                    <a:lnTo>
                      <a:pt x="5410197" y="990600"/>
                    </a:lnTo>
                    <a:cubicBezTo>
                      <a:pt x="5494367" y="990600"/>
                      <a:pt x="5562600" y="922367"/>
                      <a:pt x="5562600" y="838197"/>
                    </a:cubicBezTo>
                    <a:lnTo>
                      <a:pt x="5562600" y="228603"/>
                    </a:lnTo>
                    <a:cubicBezTo>
                      <a:pt x="5562600" y="144433"/>
                      <a:pt x="5494367" y="76200"/>
                      <a:pt x="5410197" y="76200"/>
                    </a:cubicBezTo>
                    <a:close/>
                    <a:moveTo>
                      <a:pt x="222257" y="0"/>
                    </a:moveTo>
                    <a:lnTo>
                      <a:pt x="5416543" y="0"/>
                    </a:lnTo>
                    <a:cubicBezTo>
                      <a:pt x="5539292" y="0"/>
                      <a:pt x="5638800" y="99508"/>
                      <a:pt x="5638800" y="222257"/>
                    </a:cubicBezTo>
                    <a:lnTo>
                      <a:pt x="5638800" y="844543"/>
                    </a:lnTo>
                    <a:cubicBezTo>
                      <a:pt x="5638800" y="967292"/>
                      <a:pt x="5539292" y="1066800"/>
                      <a:pt x="5416543" y="1066800"/>
                    </a:cubicBezTo>
                    <a:lnTo>
                      <a:pt x="222257" y="1066800"/>
                    </a:lnTo>
                    <a:cubicBezTo>
                      <a:pt x="99508" y="1066800"/>
                      <a:pt x="0" y="967292"/>
                      <a:pt x="0" y="844543"/>
                    </a:cubicBezTo>
                    <a:lnTo>
                      <a:pt x="0" y="222257"/>
                    </a:lnTo>
                    <a:cubicBezTo>
                      <a:pt x="0" y="99508"/>
                      <a:pt x="99508" y="0"/>
                      <a:pt x="222257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809471">
                  <a:defRPr/>
                </a:pPr>
                <a:endParaRPr lang="en-GB" sz="3192" kern="0" dirty="0">
                  <a:solidFill>
                    <a:prstClr val="white">
                      <a:lumMod val="50000"/>
                    </a:prstClr>
                  </a:solidFill>
                  <a:latin typeface="Intel Clear"/>
                </a:endParaRPr>
              </a:p>
            </p:txBody>
          </p:sp>
          <p:sp>
            <p:nvSpPr>
              <p:cNvPr id="256" name="5-Point Star 255"/>
              <p:cNvSpPr/>
              <p:nvPr/>
            </p:nvSpPr>
            <p:spPr>
              <a:xfrm>
                <a:off x="8747919" y="1774825"/>
                <a:ext cx="609600" cy="609600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sp>
            <p:nvSpPr>
              <p:cNvPr id="257" name="5-Point Star 256"/>
              <p:cNvSpPr/>
              <p:nvPr/>
            </p:nvSpPr>
            <p:spPr>
              <a:xfrm>
                <a:off x="8268494" y="1981199"/>
                <a:ext cx="403225" cy="403225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sp>
            <p:nvSpPr>
              <p:cNvPr id="258" name="5-Point Star 257"/>
              <p:cNvSpPr/>
              <p:nvPr/>
            </p:nvSpPr>
            <p:spPr>
              <a:xfrm>
                <a:off x="9433719" y="1981199"/>
                <a:ext cx="403225" cy="403225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sp>
            <p:nvSpPr>
              <p:cNvPr id="259" name="5-Point Star 258"/>
              <p:cNvSpPr/>
              <p:nvPr/>
            </p:nvSpPr>
            <p:spPr>
              <a:xfrm>
                <a:off x="8747919" y="3546475"/>
                <a:ext cx="609600" cy="609600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sp>
            <p:nvSpPr>
              <p:cNvPr id="260" name="5-Point Star 259"/>
              <p:cNvSpPr/>
              <p:nvPr/>
            </p:nvSpPr>
            <p:spPr>
              <a:xfrm>
                <a:off x="8268494" y="3546475"/>
                <a:ext cx="403225" cy="403225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sp>
            <p:nvSpPr>
              <p:cNvPr id="261" name="5-Point Star 260"/>
              <p:cNvSpPr/>
              <p:nvPr/>
            </p:nvSpPr>
            <p:spPr>
              <a:xfrm>
                <a:off x="9433719" y="3546474"/>
                <a:ext cx="403225" cy="403225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pic>
            <p:nvPicPr>
              <p:cNvPr id="262" name="Picture 26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18" r="9418"/>
              <a:stretch/>
            </p:blipFill>
            <p:spPr>
              <a:xfrm>
                <a:off x="6363381" y="1000633"/>
                <a:ext cx="5378676" cy="3981033"/>
              </a:xfrm>
              <a:prstGeom prst="rect">
                <a:avLst/>
              </a:prstGeom>
            </p:spPr>
          </p:pic>
        </p:grpSp>
        <p:grpSp>
          <p:nvGrpSpPr>
            <p:cNvPr id="241" name="Group 240"/>
            <p:cNvGrpSpPr/>
            <p:nvPr/>
          </p:nvGrpSpPr>
          <p:grpSpPr>
            <a:xfrm rot="19800000">
              <a:off x="3309238" y="3195603"/>
              <a:ext cx="361086" cy="292772"/>
              <a:chOff x="6233319" y="685800"/>
              <a:chExt cx="5638800" cy="4572000"/>
            </a:xfrm>
          </p:grpSpPr>
          <p:sp>
            <p:nvSpPr>
              <p:cNvPr id="242" name="Freeform 241"/>
              <p:cNvSpPr/>
              <p:nvPr/>
            </p:nvSpPr>
            <p:spPr>
              <a:xfrm>
                <a:off x="6822057" y="685800"/>
                <a:ext cx="4461324" cy="4572000"/>
              </a:xfrm>
              <a:custGeom>
                <a:avLst/>
                <a:gdLst>
                  <a:gd name="connsiteX0" fmla="*/ 0 w 4461324"/>
                  <a:gd name="connsiteY0" fmla="*/ 2781300 h 4572000"/>
                  <a:gd name="connsiteX1" fmla="*/ 147517 w 4461324"/>
                  <a:gd name="connsiteY1" fmla="*/ 2781300 h 4572000"/>
                  <a:gd name="connsiteX2" fmla="*/ 184019 w 4461324"/>
                  <a:gd name="connsiteY2" fmla="*/ 2923259 h 4572000"/>
                  <a:gd name="connsiteX3" fmla="*/ 2230662 w 4461324"/>
                  <a:gd name="connsiteY3" fmla="*/ 4428988 h 4572000"/>
                  <a:gd name="connsiteX4" fmla="*/ 4277306 w 4461324"/>
                  <a:gd name="connsiteY4" fmla="*/ 2923259 h 4572000"/>
                  <a:gd name="connsiteX5" fmla="*/ 4313807 w 4461324"/>
                  <a:gd name="connsiteY5" fmla="*/ 2781300 h 4572000"/>
                  <a:gd name="connsiteX6" fmla="*/ 4461324 w 4461324"/>
                  <a:gd name="connsiteY6" fmla="*/ 2781300 h 4572000"/>
                  <a:gd name="connsiteX7" fmla="*/ 4413888 w 4461324"/>
                  <a:gd name="connsiteY7" fmla="*/ 2965787 h 4572000"/>
                  <a:gd name="connsiteX8" fmla="*/ 2230662 w 4461324"/>
                  <a:gd name="connsiteY8" fmla="*/ 4572000 h 4572000"/>
                  <a:gd name="connsiteX9" fmla="*/ 47436 w 4461324"/>
                  <a:gd name="connsiteY9" fmla="*/ 2965787 h 4572000"/>
                  <a:gd name="connsiteX10" fmla="*/ 2230662 w 4461324"/>
                  <a:gd name="connsiteY10" fmla="*/ 0 h 4572000"/>
                  <a:gd name="connsiteX11" fmla="*/ 4413888 w 4461324"/>
                  <a:gd name="connsiteY11" fmla="*/ 1606214 h 4572000"/>
                  <a:gd name="connsiteX12" fmla="*/ 4461324 w 4461324"/>
                  <a:gd name="connsiteY12" fmla="*/ 1790700 h 4572000"/>
                  <a:gd name="connsiteX13" fmla="*/ 4313807 w 4461324"/>
                  <a:gd name="connsiteY13" fmla="*/ 1790700 h 4572000"/>
                  <a:gd name="connsiteX14" fmla="*/ 4277306 w 4461324"/>
                  <a:gd name="connsiteY14" fmla="*/ 1648741 h 4572000"/>
                  <a:gd name="connsiteX15" fmla="*/ 2230662 w 4461324"/>
                  <a:gd name="connsiteY15" fmla="*/ 143012 h 4572000"/>
                  <a:gd name="connsiteX16" fmla="*/ 184019 w 4461324"/>
                  <a:gd name="connsiteY16" fmla="*/ 1648741 h 4572000"/>
                  <a:gd name="connsiteX17" fmla="*/ 147517 w 4461324"/>
                  <a:gd name="connsiteY17" fmla="*/ 1790700 h 4572000"/>
                  <a:gd name="connsiteX18" fmla="*/ 0 w 4461324"/>
                  <a:gd name="connsiteY18" fmla="*/ 1790700 h 4572000"/>
                  <a:gd name="connsiteX19" fmla="*/ 47436 w 4461324"/>
                  <a:gd name="connsiteY19" fmla="*/ 1606214 h 4572000"/>
                  <a:gd name="connsiteX20" fmla="*/ 2230662 w 4461324"/>
                  <a:gd name="connsiteY20" fmla="*/ 0 h 457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461324" h="4572000">
                    <a:moveTo>
                      <a:pt x="0" y="2781300"/>
                    </a:moveTo>
                    <a:lnTo>
                      <a:pt x="147517" y="2781300"/>
                    </a:lnTo>
                    <a:lnTo>
                      <a:pt x="184019" y="2923259"/>
                    </a:lnTo>
                    <a:cubicBezTo>
                      <a:pt x="455346" y="3795603"/>
                      <a:pt x="1269036" y="4428988"/>
                      <a:pt x="2230662" y="4428988"/>
                    </a:cubicBezTo>
                    <a:cubicBezTo>
                      <a:pt x="3192288" y="4428988"/>
                      <a:pt x="4005979" y="3795603"/>
                      <a:pt x="4277306" y="2923259"/>
                    </a:cubicBezTo>
                    <a:lnTo>
                      <a:pt x="4313807" y="2781300"/>
                    </a:lnTo>
                    <a:lnTo>
                      <a:pt x="4461324" y="2781300"/>
                    </a:lnTo>
                    <a:lnTo>
                      <a:pt x="4413888" y="2965787"/>
                    </a:lnTo>
                    <a:cubicBezTo>
                      <a:pt x="4124454" y="3896346"/>
                      <a:pt x="3256462" y="4572000"/>
                      <a:pt x="2230662" y="4572000"/>
                    </a:cubicBezTo>
                    <a:cubicBezTo>
                      <a:pt x="1204862" y="4572000"/>
                      <a:pt x="336870" y="3896346"/>
                      <a:pt x="47436" y="2965787"/>
                    </a:cubicBezTo>
                    <a:close/>
                    <a:moveTo>
                      <a:pt x="2230662" y="0"/>
                    </a:moveTo>
                    <a:cubicBezTo>
                      <a:pt x="3256462" y="0"/>
                      <a:pt x="4124454" y="675655"/>
                      <a:pt x="4413888" y="1606214"/>
                    </a:cubicBezTo>
                    <a:lnTo>
                      <a:pt x="4461324" y="1790700"/>
                    </a:lnTo>
                    <a:lnTo>
                      <a:pt x="4313807" y="1790700"/>
                    </a:lnTo>
                    <a:lnTo>
                      <a:pt x="4277306" y="1648741"/>
                    </a:lnTo>
                    <a:cubicBezTo>
                      <a:pt x="4005979" y="776398"/>
                      <a:pt x="3192288" y="143012"/>
                      <a:pt x="2230662" y="143012"/>
                    </a:cubicBezTo>
                    <a:cubicBezTo>
                      <a:pt x="1269036" y="143012"/>
                      <a:pt x="455346" y="776398"/>
                      <a:pt x="184019" y="1648741"/>
                    </a:cubicBezTo>
                    <a:lnTo>
                      <a:pt x="147517" y="1790700"/>
                    </a:lnTo>
                    <a:lnTo>
                      <a:pt x="0" y="1790700"/>
                    </a:lnTo>
                    <a:lnTo>
                      <a:pt x="47436" y="1606214"/>
                    </a:lnTo>
                    <a:cubicBezTo>
                      <a:pt x="336870" y="675655"/>
                      <a:pt x="1204862" y="0"/>
                      <a:pt x="2230662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black"/>
                  </a:solidFill>
                  <a:latin typeface="Intel Clear"/>
                </a:endParaRPr>
              </a:p>
            </p:txBody>
          </p:sp>
          <p:sp>
            <p:nvSpPr>
              <p:cNvPr id="243" name="Freeform 242"/>
              <p:cNvSpPr/>
              <p:nvPr/>
            </p:nvSpPr>
            <p:spPr>
              <a:xfrm>
                <a:off x="7774784" y="1600200"/>
                <a:ext cx="2555873" cy="2743200"/>
              </a:xfrm>
              <a:custGeom>
                <a:avLst/>
                <a:gdLst>
                  <a:gd name="connsiteX0" fmla="*/ 0 w 2555873"/>
                  <a:gd name="connsiteY0" fmla="*/ 1866900 h 2743200"/>
                  <a:gd name="connsiteX1" fmla="*/ 146965 w 2555873"/>
                  <a:gd name="connsiteY1" fmla="*/ 1866900 h 2743200"/>
                  <a:gd name="connsiteX2" fmla="*/ 191955 w 2555873"/>
                  <a:gd name="connsiteY2" fmla="*/ 1960295 h 2743200"/>
                  <a:gd name="connsiteX3" fmla="*/ 1277936 w 2555873"/>
                  <a:gd name="connsiteY3" fmla="*/ 2606644 h 2743200"/>
                  <a:gd name="connsiteX4" fmla="*/ 2363917 w 2555873"/>
                  <a:gd name="connsiteY4" fmla="*/ 1960295 h 2743200"/>
                  <a:gd name="connsiteX5" fmla="*/ 2408908 w 2555873"/>
                  <a:gd name="connsiteY5" fmla="*/ 1866900 h 2743200"/>
                  <a:gd name="connsiteX6" fmla="*/ 2555873 w 2555873"/>
                  <a:gd name="connsiteY6" fmla="*/ 1866900 h 2743200"/>
                  <a:gd name="connsiteX7" fmla="*/ 2541749 w 2555873"/>
                  <a:gd name="connsiteY7" fmla="*/ 1905489 h 2743200"/>
                  <a:gd name="connsiteX8" fmla="*/ 1277936 w 2555873"/>
                  <a:gd name="connsiteY8" fmla="*/ 2743200 h 2743200"/>
                  <a:gd name="connsiteX9" fmla="*/ 14123 w 2555873"/>
                  <a:gd name="connsiteY9" fmla="*/ 1905489 h 2743200"/>
                  <a:gd name="connsiteX10" fmla="*/ 1277936 w 2555873"/>
                  <a:gd name="connsiteY10" fmla="*/ 0 h 2743200"/>
                  <a:gd name="connsiteX11" fmla="*/ 2541749 w 2555873"/>
                  <a:gd name="connsiteY11" fmla="*/ 837711 h 2743200"/>
                  <a:gd name="connsiteX12" fmla="*/ 2555873 w 2555873"/>
                  <a:gd name="connsiteY12" fmla="*/ 876300 h 2743200"/>
                  <a:gd name="connsiteX13" fmla="*/ 2408908 w 2555873"/>
                  <a:gd name="connsiteY13" fmla="*/ 876300 h 2743200"/>
                  <a:gd name="connsiteX14" fmla="*/ 2363917 w 2555873"/>
                  <a:gd name="connsiteY14" fmla="*/ 782905 h 2743200"/>
                  <a:gd name="connsiteX15" fmla="*/ 1277936 w 2555873"/>
                  <a:gd name="connsiteY15" fmla="*/ 136556 h 2743200"/>
                  <a:gd name="connsiteX16" fmla="*/ 191955 w 2555873"/>
                  <a:gd name="connsiteY16" fmla="*/ 782905 h 2743200"/>
                  <a:gd name="connsiteX17" fmla="*/ 146965 w 2555873"/>
                  <a:gd name="connsiteY17" fmla="*/ 876300 h 2743200"/>
                  <a:gd name="connsiteX18" fmla="*/ 0 w 2555873"/>
                  <a:gd name="connsiteY18" fmla="*/ 876300 h 2743200"/>
                  <a:gd name="connsiteX19" fmla="*/ 14123 w 2555873"/>
                  <a:gd name="connsiteY19" fmla="*/ 837711 h 2743200"/>
                  <a:gd name="connsiteX20" fmla="*/ 1277936 w 2555873"/>
                  <a:gd name="connsiteY20" fmla="*/ 0 h 27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55873" h="2743200">
                    <a:moveTo>
                      <a:pt x="0" y="1866900"/>
                    </a:moveTo>
                    <a:lnTo>
                      <a:pt x="146965" y="1866900"/>
                    </a:lnTo>
                    <a:lnTo>
                      <a:pt x="191955" y="1960295"/>
                    </a:lnTo>
                    <a:cubicBezTo>
                      <a:pt x="401097" y="2345290"/>
                      <a:pt x="808995" y="2606644"/>
                      <a:pt x="1277936" y="2606644"/>
                    </a:cubicBezTo>
                    <a:cubicBezTo>
                      <a:pt x="1746877" y="2606644"/>
                      <a:pt x="2154775" y="2345290"/>
                      <a:pt x="2363917" y="1960295"/>
                    </a:cubicBezTo>
                    <a:lnTo>
                      <a:pt x="2408908" y="1866900"/>
                    </a:lnTo>
                    <a:lnTo>
                      <a:pt x="2555873" y="1866900"/>
                    </a:lnTo>
                    <a:lnTo>
                      <a:pt x="2541749" y="1905489"/>
                    </a:lnTo>
                    <a:cubicBezTo>
                      <a:pt x="2333529" y="2397777"/>
                      <a:pt x="1846072" y="2743200"/>
                      <a:pt x="1277936" y="2743200"/>
                    </a:cubicBezTo>
                    <a:cubicBezTo>
                      <a:pt x="709801" y="2743200"/>
                      <a:pt x="222344" y="2397777"/>
                      <a:pt x="14123" y="1905489"/>
                    </a:cubicBezTo>
                    <a:close/>
                    <a:moveTo>
                      <a:pt x="1277936" y="0"/>
                    </a:moveTo>
                    <a:cubicBezTo>
                      <a:pt x="1846072" y="0"/>
                      <a:pt x="2333529" y="345423"/>
                      <a:pt x="2541749" y="837711"/>
                    </a:cubicBezTo>
                    <a:lnTo>
                      <a:pt x="2555873" y="876300"/>
                    </a:lnTo>
                    <a:lnTo>
                      <a:pt x="2408908" y="876300"/>
                    </a:lnTo>
                    <a:lnTo>
                      <a:pt x="2363917" y="782905"/>
                    </a:lnTo>
                    <a:cubicBezTo>
                      <a:pt x="2154775" y="397910"/>
                      <a:pt x="1746877" y="136556"/>
                      <a:pt x="1277936" y="136556"/>
                    </a:cubicBezTo>
                    <a:cubicBezTo>
                      <a:pt x="808995" y="136556"/>
                      <a:pt x="401097" y="397910"/>
                      <a:pt x="191955" y="782905"/>
                    </a:cubicBezTo>
                    <a:lnTo>
                      <a:pt x="146965" y="876300"/>
                    </a:lnTo>
                    <a:lnTo>
                      <a:pt x="0" y="876300"/>
                    </a:lnTo>
                    <a:lnTo>
                      <a:pt x="14123" y="837711"/>
                    </a:lnTo>
                    <a:cubicBezTo>
                      <a:pt x="222344" y="345423"/>
                      <a:pt x="709801" y="0"/>
                      <a:pt x="1277936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black"/>
                  </a:solidFill>
                  <a:latin typeface="Intel Clear"/>
                </a:endParaRPr>
              </a:p>
            </p:txBody>
          </p:sp>
          <p:sp>
            <p:nvSpPr>
              <p:cNvPr id="244" name="Freeform 243"/>
              <p:cNvSpPr/>
              <p:nvPr/>
            </p:nvSpPr>
            <p:spPr>
              <a:xfrm>
                <a:off x="6233319" y="2438400"/>
                <a:ext cx="5638800" cy="1066800"/>
              </a:xfrm>
              <a:custGeom>
                <a:avLst/>
                <a:gdLst>
                  <a:gd name="connsiteX0" fmla="*/ 228603 w 5638800"/>
                  <a:gd name="connsiteY0" fmla="*/ 76200 h 1066800"/>
                  <a:gd name="connsiteX1" fmla="*/ 76200 w 5638800"/>
                  <a:gd name="connsiteY1" fmla="*/ 228603 h 1066800"/>
                  <a:gd name="connsiteX2" fmla="*/ 76200 w 5638800"/>
                  <a:gd name="connsiteY2" fmla="*/ 838197 h 1066800"/>
                  <a:gd name="connsiteX3" fmla="*/ 228603 w 5638800"/>
                  <a:gd name="connsiteY3" fmla="*/ 990600 h 1066800"/>
                  <a:gd name="connsiteX4" fmla="*/ 5410197 w 5638800"/>
                  <a:gd name="connsiteY4" fmla="*/ 990600 h 1066800"/>
                  <a:gd name="connsiteX5" fmla="*/ 5562600 w 5638800"/>
                  <a:gd name="connsiteY5" fmla="*/ 838197 h 1066800"/>
                  <a:gd name="connsiteX6" fmla="*/ 5562600 w 5638800"/>
                  <a:gd name="connsiteY6" fmla="*/ 228603 h 1066800"/>
                  <a:gd name="connsiteX7" fmla="*/ 5410197 w 5638800"/>
                  <a:gd name="connsiteY7" fmla="*/ 76200 h 1066800"/>
                  <a:gd name="connsiteX8" fmla="*/ 222257 w 5638800"/>
                  <a:gd name="connsiteY8" fmla="*/ 0 h 1066800"/>
                  <a:gd name="connsiteX9" fmla="*/ 5416543 w 5638800"/>
                  <a:gd name="connsiteY9" fmla="*/ 0 h 1066800"/>
                  <a:gd name="connsiteX10" fmla="*/ 5638800 w 5638800"/>
                  <a:gd name="connsiteY10" fmla="*/ 222257 h 1066800"/>
                  <a:gd name="connsiteX11" fmla="*/ 5638800 w 5638800"/>
                  <a:gd name="connsiteY11" fmla="*/ 844543 h 1066800"/>
                  <a:gd name="connsiteX12" fmla="*/ 5416543 w 5638800"/>
                  <a:gd name="connsiteY12" fmla="*/ 1066800 h 1066800"/>
                  <a:gd name="connsiteX13" fmla="*/ 222257 w 5638800"/>
                  <a:gd name="connsiteY13" fmla="*/ 1066800 h 1066800"/>
                  <a:gd name="connsiteX14" fmla="*/ 0 w 5638800"/>
                  <a:gd name="connsiteY14" fmla="*/ 844543 h 1066800"/>
                  <a:gd name="connsiteX15" fmla="*/ 0 w 5638800"/>
                  <a:gd name="connsiteY15" fmla="*/ 222257 h 1066800"/>
                  <a:gd name="connsiteX16" fmla="*/ 222257 w 5638800"/>
                  <a:gd name="connsiteY16" fmla="*/ 0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38800" h="1066800">
                    <a:moveTo>
                      <a:pt x="228603" y="76200"/>
                    </a:moveTo>
                    <a:cubicBezTo>
                      <a:pt x="144433" y="76200"/>
                      <a:pt x="76200" y="144433"/>
                      <a:pt x="76200" y="228603"/>
                    </a:cubicBezTo>
                    <a:lnTo>
                      <a:pt x="76200" y="838197"/>
                    </a:lnTo>
                    <a:cubicBezTo>
                      <a:pt x="76200" y="922367"/>
                      <a:pt x="144433" y="990600"/>
                      <a:pt x="228603" y="990600"/>
                    </a:cubicBezTo>
                    <a:lnTo>
                      <a:pt x="5410197" y="990600"/>
                    </a:lnTo>
                    <a:cubicBezTo>
                      <a:pt x="5494367" y="990600"/>
                      <a:pt x="5562600" y="922367"/>
                      <a:pt x="5562600" y="838197"/>
                    </a:cubicBezTo>
                    <a:lnTo>
                      <a:pt x="5562600" y="228603"/>
                    </a:lnTo>
                    <a:cubicBezTo>
                      <a:pt x="5562600" y="144433"/>
                      <a:pt x="5494367" y="76200"/>
                      <a:pt x="5410197" y="76200"/>
                    </a:cubicBezTo>
                    <a:close/>
                    <a:moveTo>
                      <a:pt x="222257" y="0"/>
                    </a:moveTo>
                    <a:lnTo>
                      <a:pt x="5416543" y="0"/>
                    </a:lnTo>
                    <a:cubicBezTo>
                      <a:pt x="5539292" y="0"/>
                      <a:pt x="5638800" y="99508"/>
                      <a:pt x="5638800" y="222257"/>
                    </a:cubicBezTo>
                    <a:lnTo>
                      <a:pt x="5638800" y="844543"/>
                    </a:lnTo>
                    <a:cubicBezTo>
                      <a:pt x="5638800" y="967292"/>
                      <a:pt x="5539292" y="1066800"/>
                      <a:pt x="5416543" y="1066800"/>
                    </a:cubicBezTo>
                    <a:lnTo>
                      <a:pt x="222257" y="1066800"/>
                    </a:lnTo>
                    <a:cubicBezTo>
                      <a:pt x="99508" y="1066800"/>
                      <a:pt x="0" y="967292"/>
                      <a:pt x="0" y="844543"/>
                    </a:cubicBezTo>
                    <a:lnTo>
                      <a:pt x="0" y="222257"/>
                    </a:lnTo>
                    <a:cubicBezTo>
                      <a:pt x="0" y="99508"/>
                      <a:pt x="99508" y="0"/>
                      <a:pt x="222257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809471">
                  <a:defRPr/>
                </a:pPr>
                <a:endParaRPr lang="en-GB" sz="3192" kern="0" dirty="0">
                  <a:solidFill>
                    <a:prstClr val="white">
                      <a:lumMod val="50000"/>
                    </a:prstClr>
                  </a:solidFill>
                  <a:latin typeface="Intel Clear"/>
                </a:endParaRPr>
              </a:p>
            </p:txBody>
          </p:sp>
          <p:sp>
            <p:nvSpPr>
              <p:cNvPr id="245" name="5-Point Star 244"/>
              <p:cNvSpPr/>
              <p:nvPr/>
            </p:nvSpPr>
            <p:spPr>
              <a:xfrm>
                <a:off x="8747919" y="1774825"/>
                <a:ext cx="609600" cy="609600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sp>
            <p:nvSpPr>
              <p:cNvPr id="246" name="5-Point Star 245"/>
              <p:cNvSpPr/>
              <p:nvPr/>
            </p:nvSpPr>
            <p:spPr>
              <a:xfrm>
                <a:off x="8268494" y="1981199"/>
                <a:ext cx="403225" cy="403225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sp>
            <p:nvSpPr>
              <p:cNvPr id="247" name="5-Point Star 246"/>
              <p:cNvSpPr/>
              <p:nvPr/>
            </p:nvSpPr>
            <p:spPr>
              <a:xfrm>
                <a:off x="9433719" y="1981199"/>
                <a:ext cx="403225" cy="403225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sp>
            <p:nvSpPr>
              <p:cNvPr id="248" name="5-Point Star 247"/>
              <p:cNvSpPr/>
              <p:nvPr/>
            </p:nvSpPr>
            <p:spPr>
              <a:xfrm>
                <a:off x="8747919" y="3546475"/>
                <a:ext cx="609600" cy="609600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sp>
            <p:nvSpPr>
              <p:cNvPr id="249" name="5-Point Star 248"/>
              <p:cNvSpPr/>
              <p:nvPr/>
            </p:nvSpPr>
            <p:spPr>
              <a:xfrm>
                <a:off x="8268494" y="3546475"/>
                <a:ext cx="403225" cy="403225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sp>
            <p:nvSpPr>
              <p:cNvPr id="250" name="5-Point Star 249"/>
              <p:cNvSpPr/>
              <p:nvPr/>
            </p:nvSpPr>
            <p:spPr>
              <a:xfrm>
                <a:off x="9433719" y="3546474"/>
                <a:ext cx="403225" cy="403225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pic>
            <p:nvPicPr>
              <p:cNvPr id="251" name="Picture 25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18" r="9418"/>
              <a:stretch/>
            </p:blipFill>
            <p:spPr>
              <a:xfrm>
                <a:off x="6363381" y="1000633"/>
                <a:ext cx="5378676" cy="3981033"/>
              </a:xfrm>
              <a:prstGeom prst="rect">
                <a:avLst/>
              </a:prstGeom>
            </p:spPr>
          </p:pic>
        </p:grpSp>
        <p:sp>
          <p:nvSpPr>
            <p:cNvPr id="449" name="Rectangle 448"/>
            <p:cNvSpPr/>
            <p:nvPr/>
          </p:nvSpPr>
          <p:spPr>
            <a:xfrm>
              <a:off x="3028950" y="1277823"/>
              <a:ext cx="342900" cy="15196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97" b="1" dirty="0">
                  <a:solidFill>
                    <a:schemeClr val="tx2"/>
                  </a:solidFill>
                </a:rPr>
                <a:t>+</a:t>
              </a:r>
              <a:endParaRPr lang="en-US" sz="1197" b="1" dirty="0">
                <a:solidFill>
                  <a:schemeClr val="tx2"/>
                </a:solidFill>
              </a:endParaRPr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3028950" y="1963623"/>
              <a:ext cx="342900" cy="15196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97" b="1" dirty="0">
                  <a:solidFill>
                    <a:schemeClr val="tx2"/>
                  </a:solidFill>
                </a:rPr>
                <a:t>+</a:t>
              </a:r>
              <a:endParaRPr lang="en-US" sz="1197" b="1" dirty="0">
                <a:solidFill>
                  <a:schemeClr val="tx2"/>
                </a:solidFill>
              </a:endParaRPr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3028950" y="2596059"/>
              <a:ext cx="342900" cy="15196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97" b="1" dirty="0">
                  <a:solidFill>
                    <a:schemeClr val="tx2"/>
                  </a:solidFill>
                </a:rPr>
                <a:t>+</a:t>
              </a:r>
              <a:endParaRPr lang="en-US" sz="1197" b="1" dirty="0">
                <a:solidFill>
                  <a:schemeClr val="tx2"/>
                </a:solidFill>
              </a:endParaRPr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3028950" y="3350537"/>
              <a:ext cx="342900" cy="15196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97" b="1" dirty="0">
                  <a:solidFill>
                    <a:schemeClr val="tx2"/>
                  </a:solidFill>
                </a:rPr>
                <a:t>+</a:t>
              </a:r>
              <a:endParaRPr lang="en-US" sz="1197" b="1" dirty="0">
                <a:solidFill>
                  <a:schemeClr val="tx2"/>
                </a:solidFill>
              </a:endParaRPr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3275048" y="1443060"/>
              <a:ext cx="435422" cy="15196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97" b="1" dirty="0">
                  <a:solidFill>
                    <a:schemeClr val="bg1">
                      <a:lumMod val="50000"/>
                    </a:schemeClr>
                  </a:solidFill>
                </a:rPr>
                <a:t>License</a:t>
              </a:r>
              <a:endParaRPr lang="en-US" sz="1197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3275048" y="2134962"/>
              <a:ext cx="435422" cy="15196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97" b="1" dirty="0">
                  <a:solidFill>
                    <a:schemeClr val="bg1">
                      <a:lumMod val="50000"/>
                    </a:schemeClr>
                  </a:solidFill>
                </a:rPr>
                <a:t>License</a:t>
              </a:r>
              <a:endParaRPr lang="en-US" sz="1197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3275048" y="2745942"/>
              <a:ext cx="435422" cy="15196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97" b="1" dirty="0">
                  <a:solidFill>
                    <a:schemeClr val="bg1">
                      <a:lumMod val="50000"/>
                    </a:schemeClr>
                  </a:solidFill>
                </a:rPr>
                <a:t>License</a:t>
              </a:r>
              <a:endParaRPr lang="en-US" sz="1197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3275048" y="3477849"/>
              <a:ext cx="435422" cy="15196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97" b="1" dirty="0">
                  <a:solidFill>
                    <a:schemeClr val="bg1">
                      <a:lumMod val="50000"/>
                    </a:schemeClr>
                  </a:solidFill>
                </a:rPr>
                <a:t>License</a:t>
              </a:r>
              <a:endParaRPr lang="en-US" sz="1197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29" name="Group 528"/>
          <p:cNvGrpSpPr/>
          <p:nvPr/>
        </p:nvGrpSpPr>
        <p:grpSpPr>
          <a:xfrm>
            <a:off x="2584393" y="1550945"/>
            <a:ext cx="1605449" cy="3390151"/>
            <a:chOff x="2575719" y="1546286"/>
            <a:chExt cx="1609431" cy="3398559"/>
          </a:xfrm>
        </p:grpSpPr>
        <p:pic>
          <p:nvPicPr>
            <p:cNvPr id="441" name="Picture 4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649" y="1546286"/>
              <a:ext cx="857578" cy="548688"/>
            </a:xfrm>
            <a:prstGeom prst="rect">
              <a:avLst/>
            </a:prstGeom>
          </p:spPr>
        </p:pic>
        <p:pic>
          <p:nvPicPr>
            <p:cNvPr id="442" name="Picture 4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319" y="3311943"/>
              <a:ext cx="999831" cy="654361"/>
            </a:xfrm>
            <a:prstGeom prst="rect">
              <a:avLst/>
            </a:prstGeom>
          </p:spPr>
        </p:pic>
        <p:pic>
          <p:nvPicPr>
            <p:cNvPr id="443" name="Picture 4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4578" y="4201069"/>
              <a:ext cx="731583" cy="743776"/>
            </a:xfrm>
            <a:prstGeom prst="rect">
              <a:avLst/>
            </a:prstGeom>
          </p:spPr>
        </p:pic>
        <p:pic>
          <p:nvPicPr>
            <p:cNvPr id="444" name="Picture 44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3650" y="2363738"/>
              <a:ext cx="735648" cy="747841"/>
            </a:xfrm>
            <a:prstGeom prst="rect">
              <a:avLst/>
            </a:prstGeom>
          </p:spPr>
        </p:pic>
        <p:sp>
          <p:nvSpPr>
            <p:cNvPr id="445" name="Rectangle 444"/>
            <p:cNvSpPr/>
            <p:nvPr/>
          </p:nvSpPr>
          <p:spPr>
            <a:xfrm>
              <a:off x="3464743" y="1703763"/>
              <a:ext cx="457200" cy="20262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97" b="1" dirty="0">
                  <a:solidFill>
                    <a:schemeClr val="bg2"/>
                  </a:solidFill>
                </a:rPr>
                <a:t>CODE</a:t>
              </a:r>
              <a:endParaRPr lang="en-US" sz="1197" b="1" dirty="0">
                <a:solidFill>
                  <a:schemeClr val="bg2"/>
                </a:solidFill>
              </a:endParaRPr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3464743" y="2618163"/>
              <a:ext cx="457200" cy="20262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97" b="1" dirty="0">
                  <a:solidFill>
                    <a:schemeClr val="bg2"/>
                  </a:solidFill>
                </a:rPr>
                <a:t>CODE</a:t>
              </a:r>
              <a:endParaRPr lang="en-US" sz="1197" b="1" dirty="0">
                <a:solidFill>
                  <a:schemeClr val="bg2"/>
                </a:solidFill>
              </a:endParaRPr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3464743" y="3461412"/>
              <a:ext cx="457200" cy="20262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97" b="1" dirty="0">
                  <a:solidFill>
                    <a:schemeClr val="bg2"/>
                  </a:solidFill>
                </a:rPr>
                <a:t>CODE</a:t>
              </a:r>
              <a:endParaRPr lang="en-US" sz="1197" b="1" dirty="0">
                <a:solidFill>
                  <a:schemeClr val="bg2"/>
                </a:solidFill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3464743" y="4467382"/>
              <a:ext cx="457200" cy="20262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97" b="1" dirty="0">
                  <a:solidFill>
                    <a:schemeClr val="bg2"/>
                  </a:solidFill>
                </a:rPr>
                <a:t>CODE</a:t>
              </a:r>
              <a:endParaRPr lang="en-US" sz="1197" b="1" dirty="0">
                <a:solidFill>
                  <a:schemeClr val="bg2"/>
                </a:solidFill>
              </a:endParaRPr>
            </a:p>
          </p:txBody>
        </p:sp>
        <p:cxnSp>
          <p:nvCxnSpPr>
            <p:cNvPr id="514" name="Straight Arrow Connector 513"/>
            <p:cNvCxnSpPr/>
            <p:nvPr/>
          </p:nvCxnSpPr>
          <p:spPr>
            <a:xfrm>
              <a:off x="2575719" y="1790518"/>
              <a:ext cx="533400" cy="0"/>
            </a:xfrm>
            <a:prstGeom prst="straightConnector1">
              <a:avLst/>
            </a:prstGeom>
            <a:ln w="76200">
              <a:solidFill>
                <a:schemeClr val="accent3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Arrow Connector 514"/>
            <p:cNvCxnSpPr/>
            <p:nvPr/>
          </p:nvCxnSpPr>
          <p:spPr>
            <a:xfrm>
              <a:off x="2575719" y="2723247"/>
              <a:ext cx="533400" cy="0"/>
            </a:xfrm>
            <a:prstGeom prst="straightConnector1">
              <a:avLst/>
            </a:prstGeom>
            <a:ln w="76200">
              <a:solidFill>
                <a:schemeClr val="accent4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Arrow Connector 515"/>
            <p:cNvCxnSpPr/>
            <p:nvPr/>
          </p:nvCxnSpPr>
          <p:spPr>
            <a:xfrm>
              <a:off x="2575719" y="3622346"/>
              <a:ext cx="533400" cy="0"/>
            </a:xfrm>
            <a:prstGeom prst="straightConnector1">
              <a:avLst/>
            </a:prstGeom>
            <a:ln w="76200">
              <a:solidFill>
                <a:schemeClr val="accent6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Arrow Connector 516"/>
            <p:cNvCxnSpPr/>
            <p:nvPr/>
          </p:nvCxnSpPr>
          <p:spPr>
            <a:xfrm>
              <a:off x="2575719" y="4557333"/>
              <a:ext cx="533400" cy="0"/>
            </a:xfrm>
            <a:prstGeom prst="straightConnector1">
              <a:avLst/>
            </a:prstGeom>
            <a:ln w="76200">
              <a:solidFill>
                <a:schemeClr val="accent5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6" name="Straight Arrow Connector 525"/>
          <p:cNvCxnSpPr/>
          <p:nvPr/>
        </p:nvCxnSpPr>
        <p:spPr>
          <a:xfrm>
            <a:off x="9349413" y="3181618"/>
            <a:ext cx="532080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7" name="Rectangle 526"/>
          <p:cNvSpPr/>
          <p:nvPr/>
        </p:nvSpPr>
        <p:spPr>
          <a:xfrm>
            <a:off x="10028777" y="2724993"/>
            <a:ext cx="1524971" cy="9335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197"/>
              </a:spcBef>
            </a:pPr>
            <a:r>
              <a:rPr lang="en-GB" sz="1795" dirty="0" smtClean="0"/>
              <a:t>Developer</a:t>
            </a:r>
            <a:r>
              <a:rPr lang="en-GB" sz="1795" dirty="0"/>
              <a:t/>
            </a:r>
            <a:br>
              <a:rPr lang="en-GB" sz="1795" dirty="0"/>
            </a:br>
            <a:r>
              <a:rPr lang="en-GB" sz="1795" dirty="0" smtClean="0"/>
              <a:t>or User</a:t>
            </a:r>
            <a:endParaRPr lang="en-US" sz="1795" dirty="0"/>
          </a:p>
        </p:txBody>
      </p:sp>
      <p:sp>
        <p:nvSpPr>
          <p:cNvPr id="528" name="Rectangle 527"/>
          <p:cNvSpPr/>
          <p:nvPr/>
        </p:nvSpPr>
        <p:spPr>
          <a:xfrm>
            <a:off x="1748265" y="5455265"/>
            <a:ext cx="8513288" cy="647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Patent license covers company’s code contributions</a:t>
            </a:r>
          </a:p>
        </p:txBody>
      </p:sp>
      <p:grpSp>
        <p:nvGrpSpPr>
          <p:cNvPr id="799" name="Group 798"/>
          <p:cNvGrpSpPr/>
          <p:nvPr/>
        </p:nvGrpSpPr>
        <p:grpSpPr>
          <a:xfrm>
            <a:off x="5092771" y="1300679"/>
            <a:ext cx="4228958" cy="3781226"/>
            <a:chOff x="5090319" y="1295400"/>
            <a:chExt cx="4239446" cy="3790604"/>
          </a:xfrm>
        </p:grpSpPr>
        <p:pic>
          <p:nvPicPr>
            <p:cNvPr id="187" name="Picture 18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7519" y="1295400"/>
              <a:ext cx="3782246" cy="3790604"/>
            </a:xfrm>
            <a:prstGeom prst="rect">
              <a:avLst/>
            </a:prstGeom>
          </p:spPr>
        </p:pic>
        <p:cxnSp>
          <p:nvCxnSpPr>
            <p:cNvPr id="518" name="Straight Arrow Connector 517"/>
            <p:cNvCxnSpPr/>
            <p:nvPr/>
          </p:nvCxnSpPr>
          <p:spPr>
            <a:xfrm>
              <a:off x="5090319" y="1790518"/>
              <a:ext cx="533400" cy="226634"/>
            </a:xfrm>
            <a:prstGeom prst="straightConnector1">
              <a:avLst/>
            </a:prstGeom>
            <a:ln w="76200">
              <a:solidFill>
                <a:schemeClr val="accent3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Arrow Connector 518"/>
            <p:cNvCxnSpPr/>
            <p:nvPr/>
          </p:nvCxnSpPr>
          <p:spPr>
            <a:xfrm>
              <a:off x="5090319" y="2723247"/>
              <a:ext cx="533400" cy="76726"/>
            </a:xfrm>
            <a:prstGeom prst="straightConnector1">
              <a:avLst/>
            </a:prstGeom>
            <a:ln w="76200">
              <a:solidFill>
                <a:schemeClr val="accent4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Arrow Connector 519"/>
            <p:cNvCxnSpPr/>
            <p:nvPr/>
          </p:nvCxnSpPr>
          <p:spPr>
            <a:xfrm flipV="1">
              <a:off x="5090319" y="3555589"/>
              <a:ext cx="533400" cy="66757"/>
            </a:xfrm>
            <a:prstGeom prst="straightConnector1">
              <a:avLst/>
            </a:prstGeom>
            <a:ln w="76200">
              <a:solidFill>
                <a:schemeClr val="accent6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Straight Arrow Connector 520"/>
            <p:cNvCxnSpPr/>
            <p:nvPr/>
          </p:nvCxnSpPr>
          <p:spPr>
            <a:xfrm flipV="1">
              <a:off x="5090319" y="4369505"/>
              <a:ext cx="484954" cy="187828"/>
            </a:xfrm>
            <a:prstGeom prst="straightConnector1">
              <a:avLst/>
            </a:prstGeom>
            <a:ln w="76200">
              <a:solidFill>
                <a:schemeClr val="accent5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98" name="Picture 79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70604" y="1676485"/>
              <a:ext cx="3218967" cy="3048264"/>
            </a:xfrm>
            <a:prstGeom prst="rect">
              <a:avLst/>
            </a:prstGeom>
          </p:spPr>
        </p:pic>
      </p:grpSp>
      <p:grpSp>
        <p:nvGrpSpPr>
          <p:cNvPr id="229" name="Group 228"/>
          <p:cNvGrpSpPr/>
          <p:nvPr/>
        </p:nvGrpSpPr>
        <p:grpSpPr>
          <a:xfrm rot="19800000">
            <a:off x="754851" y="1533155"/>
            <a:ext cx="734763" cy="595753"/>
            <a:chOff x="6233319" y="685800"/>
            <a:chExt cx="5638800" cy="4572000"/>
          </a:xfrm>
          <a:effectLst>
            <a:glow rad="76200">
              <a:schemeClr val="bg1">
                <a:alpha val="68000"/>
              </a:schemeClr>
            </a:glow>
          </a:effectLst>
        </p:grpSpPr>
        <p:sp>
          <p:nvSpPr>
            <p:cNvPr id="230" name="Freeform 229"/>
            <p:cNvSpPr/>
            <p:nvPr/>
          </p:nvSpPr>
          <p:spPr>
            <a:xfrm>
              <a:off x="6822057" y="685800"/>
              <a:ext cx="4461324" cy="4572000"/>
            </a:xfrm>
            <a:custGeom>
              <a:avLst/>
              <a:gdLst>
                <a:gd name="connsiteX0" fmla="*/ 0 w 4461324"/>
                <a:gd name="connsiteY0" fmla="*/ 2781300 h 4572000"/>
                <a:gd name="connsiteX1" fmla="*/ 147517 w 4461324"/>
                <a:gd name="connsiteY1" fmla="*/ 2781300 h 4572000"/>
                <a:gd name="connsiteX2" fmla="*/ 184019 w 4461324"/>
                <a:gd name="connsiteY2" fmla="*/ 2923259 h 4572000"/>
                <a:gd name="connsiteX3" fmla="*/ 2230662 w 4461324"/>
                <a:gd name="connsiteY3" fmla="*/ 4428988 h 4572000"/>
                <a:gd name="connsiteX4" fmla="*/ 4277306 w 4461324"/>
                <a:gd name="connsiteY4" fmla="*/ 2923259 h 4572000"/>
                <a:gd name="connsiteX5" fmla="*/ 4313807 w 4461324"/>
                <a:gd name="connsiteY5" fmla="*/ 2781300 h 4572000"/>
                <a:gd name="connsiteX6" fmla="*/ 4461324 w 4461324"/>
                <a:gd name="connsiteY6" fmla="*/ 2781300 h 4572000"/>
                <a:gd name="connsiteX7" fmla="*/ 4413888 w 4461324"/>
                <a:gd name="connsiteY7" fmla="*/ 2965787 h 4572000"/>
                <a:gd name="connsiteX8" fmla="*/ 2230662 w 4461324"/>
                <a:gd name="connsiteY8" fmla="*/ 4572000 h 4572000"/>
                <a:gd name="connsiteX9" fmla="*/ 47436 w 4461324"/>
                <a:gd name="connsiteY9" fmla="*/ 2965787 h 4572000"/>
                <a:gd name="connsiteX10" fmla="*/ 2230662 w 4461324"/>
                <a:gd name="connsiteY10" fmla="*/ 0 h 4572000"/>
                <a:gd name="connsiteX11" fmla="*/ 4413888 w 4461324"/>
                <a:gd name="connsiteY11" fmla="*/ 1606214 h 4572000"/>
                <a:gd name="connsiteX12" fmla="*/ 4461324 w 4461324"/>
                <a:gd name="connsiteY12" fmla="*/ 1790700 h 4572000"/>
                <a:gd name="connsiteX13" fmla="*/ 4313807 w 4461324"/>
                <a:gd name="connsiteY13" fmla="*/ 1790700 h 4572000"/>
                <a:gd name="connsiteX14" fmla="*/ 4277306 w 4461324"/>
                <a:gd name="connsiteY14" fmla="*/ 1648741 h 4572000"/>
                <a:gd name="connsiteX15" fmla="*/ 2230662 w 4461324"/>
                <a:gd name="connsiteY15" fmla="*/ 143012 h 4572000"/>
                <a:gd name="connsiteX16" fmla="*/ 184019 w 4461324"/>
                <a:gd name="connsiteY16" fmla="*/ 1648741 h 4572000"/>
                <a:gd name="connsiteX17" fmla="*/ 147517 w 4461324"/>
                <a:gd name="connsiteY17" fmla="*/ 1790700 h 4572000"/>
                <a:gd name="connsiteX18" fmla="*/ 0 w 4461324"/>
                <a:gd name="connsiteY18" fmla="*/ 1790700 h 4572000"/>
                <a:gd name="connsiteX19" fmla="*/ 47436 w 4461324"/>
                <a:gd name="connsiteY19" fmla="*/ 1606214 h 4572000"/>
                <a:gd name="connsiteX20" fmla="*/ 2230662 w 4461324"/>
                <a:gd name="connsiteY20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61324" h="4572000">
                  <a:moveTo>
                    <a:pt x="0" y="2781300"/>
                  </a:moveTo>
                  <a:lnTo>
                    <a:pt x="147517" y="2781300"/>
                  </a:lnTo>
                  <a:lnTo>
                    <a:pt x="184019" y="2923259"/>
                  </a:lnTo>
                  <a:cubicBezTo>
                    <a:pt x="455346" y="3795603"/>
                    <a:pt x="1269036" y="4428988"/>
                    <a:pt x="2230662" y="4428988"/>
                  </a:cubicBezTo>
                  <a:cubicBezTo>
                    <a:pt x="3192288" y="4428988"/>
                    <a:pt x="4005979" y="3795603"/>
                    <a:pt x="4277306" y="2923259"/>
                  </a:cubicBezTo>
                  <a:lnTo>
                    <a:pt x="4313807" y="2781300"/>
                  </a:lnTo>
                  <a:lnTo>
                    <a:pt x="4461324" y="2781300"/>
                  </a:lnTo>
                  <a:lnTo>
                    <a:pt x="4413888" y="2965787"/>
                  </a:lnTo>
                  <a:cubicBezTo>
                    <a:pt x="4124454" y="3896346"/>
                    <a:pt x="3256462" y="4572000"/>
                    <a:pt x="2230662" y="4572000"/>
                  </a:cubicBezTo>
                  <a:cubicBezTo>
                    <a:pt x="1204862" y="4572000"/>
                    <a:pt x="336870" y="3896346"/>
                    <a:pt x="47436" y="2965787"/>
                  </a:cubicBezTo>
                  <a:close/>
                  <a:moveTo>
                    <a:pt x="2230662" y="0"/>
                  </a:moveTo>
                  <a:cubicBezTo>
                    <a:pt x="3256462" y="0"/>
                    <a:pt x="4124454" y="675655"/>
                    <a:pt x="4413888" y="1606214"/>
                  </a:cubicBezTo>
                  <a:lnTo>
                    <a:pt x="4461324" y="1790700"/>
                  </a:lnTo>
                  <a:lnTo>
                    <a:pt x="4313807" y="1790700"/>
                  </a:lnTo>
                  <a:lnTo>
                    <a:pt x="4277306" y="1648741"/>
                  </a:lnTo>
                  <a:cubicBezTo>
                    <a:pt x="4005979" y="776398"/>
                    <a:pt x="3192288" y="143012"/>
                    <a:pt x="2230662" y="143012"/>
                  </a:cubicBezTo>
                  <a:cubicBezTo>
                    <a:pt x="1269036" y="143012"/>
                    <a:pt x="455346" y="776398"/>
                    <a:pt x="184019" y="1648741"/>
                  </a:cubicBezTo>
                  <a:lnTo>
                    <a:pt x="147517" y="1790700"/>
                  </a:lnTo>
                  <a:lnTo>
                    <a:pt x="0" y="1790700"/>
                  </a:lnTo>
                  <a:lnTo>
                    <a:pt x="47436" y="1606214"/>
                  </a:lnTo>
                  <a:cubicBezTo>
                    <a:pt x="336870" y="675655"/>
                    <a:pt x="1204862" y="0"/>
                    <a:pt x="2230662" y="0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809471">
                <a:defRPr/>
              </a:pPr>
              <a:endParaRPr lang="en-GB" sz="3192" kern="0">
                <a:solidFill>
                  <a:prstClr val="black"/>
                </a:solidFill>
                <a:latin typeface="Intel Clear"/>
              </a:endParaRPr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7774784" y="1600200"/>
              <a:ext cx="2555873" cy="2743200"/>
            </a:xfrm>
            <a:custGeom>
              <a:avLst/>
              <a:gdLst>
                <a:gd name="connsiteX0" fmla="*/ 0 w 2555873"/>
                <a:gd name="connsiteY0" fmla="*/ 1866900 h 2743200"/>
                <a:gd name="connsiteX1" fmla="*/ 146965 w 2555873"/>
                <a:gd name="connsiteY1" fmla="*/ 1866900 h 2743200"/>
                <a:gd name="connsiteX2" fmla="*/ 191955 w 2555873"/>
                <a:gd name="connsiteY2" fmla="*/ 1960295 h 2743200"/>
                <a:gd name="connsiteX3" fmla="*/ 1277936 w 2555873"/>
                <a:gd name="connsiteY3" fmla="*/ 2606644 h 2743200"/>
                <a:gd name="connsiteX4" fmla="*/ 2363917 w 2555873"/>
                <a:gd name="connsiteY4" fmla="*/ 1960295 h 2743200"/>
                <a:gd name="connsiteX5" fmla="*/ 2408908 w 2555873"/>
                <a:gd name="connsiteY5" fmla="*/ 1866900 h 2743200"/>
                <a:gd name="connsiteX6" fmla="*/ 2555873 w 2555873"/>
                <a:gd name="connsiteY6" fmla="*/ 1866900 h 2743200"/>
                <a:gd name="connsiteX7" fmla="*/ 2541749 w 2555873"/>
                <a:gd name="connsiteY7" fmla="*/ 1905489 h 2743200"/>
                <a:gd name="connsiteX8" fmla="*/ 1277936 w 2555873"/>
                <a:gd name="connsiteY8" fmla="*/ 2743200 h 2743200"/>
                <a:gd name="connsiteX9" fmla="*/ 14123 w 2555873"/>
                <a:gd name="connsiteY9" fmla="*/ 1905489 h 2743200"/>
                <a:gd name="connsiteX10" fmla="*/ 1277936 w 2555873"/>
                <a:gd name="connsiteY10" fmla="*/ 0 h 2743200"/>
                <a:gd name="connsiteX11" fmla="*/ 2541749 w 2555873"/>
                <a:gd name="connsiteY11" fmla="*/ 837711 h 2743200"/>
                <a:gd name="connsiteX12" fmla="*/ 2555873 w 2555873"/>
                <a:gd name="connsiteY12" fmla="*/ 876300 h 2743200"/>
                <a:gd name="connsiteX13" fmla="*/ 2408908 w 2555873"/>
                <a:gd name="connsiteY13" fmla="*/ 876300 h 2743200"/>
                <a:gd name="connsiteX14" fmla="*/ 2363917 w 2555873"/>
                <a:gd name="connsiteY14" fmla="*/ 782905 h 2743200"/>
                <a:gd name="connsiteX15" fmla="*/ 1277936 w 2555873"/>
                <a:gd name="connsiteY15" fmla="*/ 136556 h 2743200"/>
                <a:gd name="connsiteX16" fmla="*/ 191955 w 2555873"/>
                <a:gd name="connsiteY16" fmla="*/ 782905 h 2743200"/>
                <a:gd name="connsiteX17" fmla="*/ 146965 w 2555873"/>
                <a:gd name="connsiteY17" fmla="*/ 876300 h 2743200"/>
                <a:gd name="connsiteX18" fmla="*/ 0 w 2555873"/>
                <a:gd name="connsiteY18" fmla="*/ 876300 h 2743200"/>
                <a:gd name="connsiteX19" fmla="*/ 14123 w 2555873"/>
                <a:gd name="connsiteY19" fmla="*/ 837711 h 2743200"/>
                <a:gd name="connsiteX20" fmla="*/ 1277936 w 2555873"/>
                <a:gd name="connsiteY20" fmla="*/ 0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55873" h="2743200">
                  <a:moveTo>
                    <a:pt x="0" y="1866900"/>
                  </a:moveTo>
                  <a:lnTo>
                    <a:pt x="146965" y="1866900"/>
                  </a:lnTo>
                  <a:lnTo>
                    <a:pt x="191955" y="1960295"/>
                  </a:lnTo>
                  <a:cubicBezTo>
                    <a:pt x="401097" y="2345290"/>
                    <a:pt x="808995" y="2606644"/>
                    <a:pt x="1277936" y="2606644"/>
                  </a:cubicBezTo>
                  <a:cubicBezTo>
                    <a:pt x="1746877" y="2606644"/>
                    <a:pt x="2154775" y="2345290"/>
                    <a:pt x="2363917" y="1960295"/>
                  </a:cubicBezTo>
                  <a:lnTo>
                    <a:pt x="2408908" y="1866900"/>
                  </a:lnTo>
                  <a:lnTo>
                    <a:pt x="2555873" y="1866900"/>
                  </a:lnTo>
                  <a:lnTo>
                    <a:pt x="2541749" y="1905489"/>
                  </a:lnTo>
                  <a:cubicBezTo>
                    <a:pt x="2333529" y="2397777"/>
                    <a:pt x="1846072" y="2743200"/>
                    <a:pt x="1277936" y="2743200"/>
                  </a:cubicBezTo>
                  <a:cubicBezTo>
                    <a:pt x="709801" y="2743200"/>
                    <a:pt x="222344" y="2397777"/>
                    <a:pt x="14123" y="1905489"/>
                  </a:cubicBezTo>
                  <a:close/>
                  <a:moveTo>
                    <a:pt x="1277936" y="0"/>
                  </a:moveTo>
                  <a:cubicBezTo>
                    <a:pt x="1846072" y="0"/>
                    <a:pt x="2333529" y="345423"/>
                    <a:pt x="2541749" y="837711"/>
                  </a:cubicBezTo>
                  <a:lnTo>
                    <a:pt x="2555873" y="876300"/>
                  </a:lnTo>
                  <a:lnTo>
                    <a:pt x="2408908" y="876300"/>
                  </a:lnTo>
                  <a:lnTo>
                    <a:pt x="2363917" y="782905"/>
                  </a:lnTo>
                  <a:cubicBezTo>
                    <a:pt x="2154775" y="397910"/>
                    <a:pt x="1746877" y="136556"/>
                    <a:pt x="1277936" y="136556"/>
                  </a:cubicBezTo>
                  <a:cubicBezTo>
                    <a:pt x="808995" y="136556"/>
                    <a:pt x="401097" y="397910"/>
                    <a:pt x="191955" y="782905"/>
                  </a:cubicBezTo>
                  <a:lnTo>
                    <a:pt x="146965" y="876300"/>
                  </a:lnTo>
                  <a:lnTo>
                    <a:pt x="0" y="876300"/>
                  </a:lnTo>
                  <a:lnTo>
                    <a:pt x="14123" y="837711"/>
                  </a:lnTo>
                  <a:cubicBezTo>
                    <a:pt x="222344" y="345423"/>
                    <a:pt x="709801" y="0"/>
                    <a:pt x="1277936" y="0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809471">
                <a:defRPr/>
              </a:pPr>
              <a:endParaRPr lang="en-GB" sz="3192" kern="0">
                <a:solidFill>
                  <a:prstClr val="black"/>
                </a:solidFill>
                <a:latin typeface="Intel Clear"/>
              </a:endParaRPr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6233319" y="2438400"/>
              <a:ext cx="5638800" cy="1066800"/>
            </a:xfrm>
            <a:custGeom>
              <a:avLst/>
              <a:gdLst>
                <a:gd name="connsiteX0" fmla="*/ 228603 w 5638800"/>
                <a:gd name="connsiteY0" fmla="*/ 76200 h 1066800"/>
                <a:gd name="connsiteX1" fmla="*/ 76200 w 5638800"/>
                <a:gd name="connsiteY1" fmla="*/ 228603 h 1066800"/>
                <a:gd name="connsiteX2" fmla="*/ 76200 w 5638800"/>
                <a:gd name="connsiteY2" fmla="*/ 838197 h 1066800"/>
                <a:gd name="connsiteX3" fmla="*/ 228603 w 5638800"/>
                <a:gd name="connsiteY3" fmla="*/ 990600 h 1066800"/>
                <a:gd name="connsiteX4" fmla="*/ 5410197 w 5638800"/>
                <a:gd name="connsiteY4" fmla="*/ 990600 h 1066800"/>
                <a:gd name="connsiteX5" fmla="*/ 5562600 w 5638800"/>
                <a:gd name="connsiteY5" fmla="*/ 838197 h 1066800"/>
                <a:gd name="connsiteX6" fmla="*/ 5562600 w 5638800"/>
                <a:gd name="connsiteY6" fmla="*/ 228603 h 1066800"/>
                <a:gd name="connsiteX7" fmla="*/ 5410197 w 5638800"/>
                <a:gd name="connsiteY7" fmla="*/ 76200 h 1066800"/>
                <a:gd name="connsiteX8" fmla="*/ 222257 w 5638800"/>
                <a:gd name="connsiteY8" fmla="*/ 0 h 1066800"/>
                <a:gd name="connsiteX9" fmla="*/ 5416543 w 5638800"/>
                <a:gd name="connsiteY9" fmla="*/ 0 h 1066800"/>
                <a:gd name="connsiteX10" fmla="*/ 5638800 w 5638800"/>
                <a:gd name="connsiteY10" fmla="*/ 222257 h 1066800"/>
                <a:gd name="connsiteX11" fmla="*/ 5638800 w 5638800"/>
                <a:gd name="connsiteY11" fmla="*/ 844543 h 1066800"/>
                <a:gd name="connsiteX12" fmla="*/ 5416543 w 5638800"/>
                <a:gd name="connsiteY12" fmla="*/ 1066800 h 1066800"/>
                <a:gd name="connsiteX13" fmla="*/ 222257 w 5638800"/>
                <a:gd name="connsiteY13" fmla="*/ 1066800 h 1066800"/>
                <a:gd name="connsiteX14" fmla="*/ 0 w 5638800"/>
                <a:gd name="connsiteY14" fmla="*/ 844543 h 1066800"/>
                <a:gd name="connsiteX15" fmla="*/ 0 w 5638800"/>
                <a:gd name="connsiteY15" fmla="*/ 222257 h 1066800"/>
                <a:gd name="connsiteX16" fmla="*/ 222257 w 5638800"/>
                <a:gd name="connsiteY16" fmla="*/ 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38800" h="1066800">
                  <a:moveTo>
                    <a:pt x="228603" y="76200"/>
                  </a:moveTo>
                  <a:cubicBezTo>
                    <a:pt x="144433" y="76200"/>
                    <a:pt x="76200" y="144433"/>
                    <a:pt x="76200" y="228603"/>
                  </a:cubicBezTo>
                  <a:lnTo>
                    <a:pt x="76200" y="838197"/>
                  </a:lnTo>
                  <a:cubicBezTo>
                    <a:pt x="76200" y="922367"/>
                    <a:pt x="144433" y="990600"/>
                    <a:pt x="228603" y="990600"/>
                  </a:cubicBezTo>
                  <a:lnTo>
                    <a:pt x="5410197" y="990600"/>
                  </a:lnTo>
                  <a:cubicBezTo>
                    <a:pt x="5494367" y="990600"/>
                    <a:pt x="5562600" y="922367"/>
                    <a:pt x="5562600" y="838197"/>
                  </a:cubicBezTo>
                  <a:lnTo>
                    <a:pt x="5562600" y="228603"/>
                  </a:lnTo>
                  <a:cubicBezTo>
                    <a:pt x="5562600" y="144433"/>
                    <a:pt x="5494367" y="76200"/>
                    <a:pt x="5410197" y="76200"/>
                  </a:cubicBezTo>
                  <a:close/>
                  <a:moveTo>
                    <a:pt x="222257" y="0"/>
                  </a:moveTo>
                  <a:lnTo>
                    <a:pt x="5416543" y="0"/>
                  </a:lnTo>
                  <a:cubicBezTo>
                    <a:pt x="5539292" y="0"/>
                    <a:pt x="5638800" y="99508"/>
                    <a:pt x="5638800" y="222257"/>
                  </a:cubicBezTo>
                  <a:lnTo>
                    <a:pt x="5638800" y="844543"/>
                  </a:lnTo>
                  <a:cubicBezTo>
                    <a:pt x="5638800" y="967292"/>
                    <a:pt x="5539292" y="1066800"/>
                    <a:pt x="5416543" y="1066800"/>
                  </a:cubicBezTo>
                  <a:lnTo>
                    <a:pt x="222257" y="1066800"/>
                  </a:lnTo>
                  <a:cubicBezTo>
                    <a:pt x="99508" y="1066800"/>
                    <a:pt x="0" y="967292"/>
                    <a:pt x="0" y="844543"/>
                  </a:cubicBezTo>
                  <a:lnTo>
                    <a:pt x="0" y="222257"/>
                  </a:lnTo>
                  <a:cubicBezTo>
                    <a:pt x="0" y="99508"/>
                    <a:pt x="99508" y="0"/>
                    <a:pt x="222257" y="0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809471">
                <a:defRPr/>
              </a:pPr>
              <a:endParaRPr lang="en-GB" sz="3192" kern="0" dirty="0">
                <a:solidFill>
                  <a:prstClr val="white">
                    <a:lumMod val="50000"/>
                  </a:prstClr>
                </a:solidFill>
                <a:latin typeface="Intel Clear"/>
              </a:endParaRPr>
            </a:p>
          </p:txBody>
        </p:sp>
        <p:sp>
          <p:nvSpPr>
            <p:cNvPr id="233" name="5-Point Star 232"/>
            <p:cNvSpPr/>
            <p:nvPr/>
          </p:nvSpPr>
          <p:spPr>
            <a:xfrm>
              <a:off x="8747919" y="1774825"/>
              <a:ext cx="609600" cy="609600"/>
            </a:xfrm>
            <a:prstGeom prst="star5">
              <a:avLst/>
            </a:pr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09471">
                <a:defRPr/>
              </a:pPr>
              <a:endParaRPr lang="en-GB" sz="3192" kern="0">
                <a:solidFill>
                  <a:prstClr val="white"/>
                </a:solidFill>
                <a:latin typeface="Intel Clear"/>
              </a:endParaRPr>
            </a:p>
          </p:txBody>
        </p:sp>
        <p:sp>
          <p:nvSpPr>
            <p:cNvPr id="234" name="5-Point Star 233"/>
            <p:cNvSpPr/>
            <p:nvPr/>
          </p:nvSpPr>
          <p:spPr>
            <a:xfrm>
              <a:off x="8268494" y="1981199"/>
              <a:ext cx="403225" cy="403225"/>
            </a:xfrm>
            <a:prstGeom prst="star5">
              <a:avLst/>
            </a:pr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09471">
                <a:defRPr/>
              </a:pPr>
              <a:endParaRPr lang="en-GB" sz="3192" kern="0">
                <a:solidFill>
                  <a:prstClr val="white"/>
                </a:solidFill>
                <a:latin typeface="Intel Clear"/>
              </a:endParaRPr>
            </a:p>
          </p:txBody>
        </p:sp>
        <p:sp>
          <p:nvSpPr>
            <p:cNvPr id="235" name="5-Point Star 234"/>
            <p:cNvSpPr/>
            <p:nvPr/>
          </p:nvSpPr>
          <p:spPr>
            <a:xfrm>
              <a:off x="9433719" y="1981199"/>
              <a:ext cx="403225" cy="403225"/>
            </a:xfrm>
            <a:prstGeom prst="star5">
              <a:avLst/>
            </a:pr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09471">
                <a:defRPr/>
              </a:pPr>
              <a:endParaRPr lang="en-GB" sz="3192" kern="0">
                <a:solidFill>
                  <a:prstClr val="white"/>
                </a:solidFill>
                <a:latin typeface="Intel Clear"/>
              </a:endParaRPr>
            </a:p>
          </p:txBody>
        </p:sp>
        <p:sp>
          <p:nvSpPr>
            <p:cNvPr id="236" name="5-Point Star 235"/>
            <p:cNvSpPr/>
            <p:nvPr/>
          </p:nvSpPr>
          <p:spPr>
            <a:xfrm>
              <a:off x="8747919" y="3546475"/>
              <a:ext cx="609600" cy="609600"/>
            </a:xfrm>
            <a:prstGeom prst="star5">
              <a:avLst/>
            </a:pr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09471">
                <a:defRPr/>
              </a:pPr>
              <a:endParaRPr lang="en-GB" sz="3192" kern="0">
                <a:solidFill>
                  <a:prstClr val="white"/>
                </a:solidFill>
                <a:latin typeface="Intel Clear"/>
              </a:endParaRPr>
            </a:p>
          </p:txBody>
        </p:sp>
        <p:sp>
          <p:nvSpPr>
            <p:cNvPr id="237" name="5-Point Star 236"/>
            <p:cNvSpPr/>
            <p:nvPr/>
          </p:nvSpPr>
          <p:spPr>
            <a:xfrm>
              <a:off x="8268494" y="3546475"/>
              <a:ext cx="403225" cy="403225"/>
            </a:xfrm>
            <a:prstGeom prst="star5">
              <a:avLst/>
            </a:pr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09471">
                <a:defRPr/>
              </a:pPr>
              <a:endParaRPr lang="en-GB" sz="3192" kern="0">
                <a:solidFill>
                  <a:prstClr val="white"/>
                </a:solidFill>
                <a:latin typeface="Intel Clear"/>
              </a:endParaRPr>
            </a:p>
          </p:txBody>
        </p:sp>
        <p:sp>
          <p:nvSpPr>
            <p:cNvPr id="238" name="5-Point Star 237"/>
            <p:cNvSpPr/>
            <p:nvPr/>
          </p:nvSpPr>
          <p:spPr>
            <a:xfrm>
              <a:off x="9433719" y="3546474"/>
              <a:ext cx="403225" cy="403225"/>
            </a:xfrm>
            <a:prstGeom prst="star5">
              <a:avLst/>
            </a:pr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09471">
                <a:defRPr/>
              </a:pPr>
              <a:endParaRPr lang="en-GB" sz="3192" kern="0">
                <a:solidFill>
                  <a:prstClr val="white"/>
                </a:solidFill>
                <a:latin typeface="Intel Clear"/>
              </a:endParaRPr>
            </a:p>
          </p:txBody>
        </p:sp>
        <p:pic>
          <p:nvPicPr>
            <p:cNvPr id="239" name="Picture 23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18" r="9418"/>
            <a:stretch/>
          </p:blipFill>
          <p:spPr>
            <a:xfrm>
              <a:off x="6363381" y="1000633"/>
              <a:ext cx="5378676" cy="3981033"/>
            </a:xfrm>
            <a:prstGeom prst="rect">
              <a:avLst/>
            </a:prstGeom>
          </p:spPr>
        </p:pic>
      </p:grpSp>
      <p:grpSp>
        <p:nvGrpSpPr>
          <p:cNvPr id="240" name="Group 239"/>
          <p:cNvGrpSpPr/>
          <p:nvPr/>
        </p:nvGrpSpPr>
        <p:grpSpPr>
          <a:xfrm rot="19800000">
            <a:off x="754851" y="2434608"/>
            <a:ext cx="734763" cy="595753"/>
            <a:chOff x="6233319" y="685800"/>
            <a:chExt cx="5638800" cy="4572000"/>
          </a:xfrm>
          <a:effectLst>
            <a:glow rad="76200">
              <a:schemeClr val="bg1">
                <a:alpha val="68000"/>
              </a:schemeClr>
            </a:glow>
          </a:effectLst>
        </p:grpSpPr>
        <p:sp>
          <p:nvSpPr>
            <p:cNvPr id="285" name="Freeform 284"/>
            <p:cNvSpPr/>
            <p:nvPr/>
          </p:nvSpPr>
          <p:spPr>
            <a:xfrm>
              <a:off x="6822057" y="685800"/>
              <a:ext cx="4461324" cy="4572000"/>
            </a:xfrm>
            <a:custGeom>
              <a:avLst/>
              <a:gdLst>
                <a:gd name="connsiteX0" fmla="*/ 0 w 4461324"/>
                <a:gd name="connsiteY0" fmla="*/ 2781300 h 4572000"/>
                <a:gd name="connsiteX1" fmla="*/ 147517 w 4461324"/>
                <a:gd name="connsiteY1" fmla="*/ 2781300 h 4572000"/>
                <a:gd name="connsiteX2" fmla="*/ 184019 w 4461324"/>
                <a:gd name="connsiteY2" fmla="*/ 2923259 h 4572000"/>
                <a:gd name="connsiteX3" fmla="*/ 2230662 w 4461324"/>
                <a:gd name="connsiteY3" fmla="*/ 4428988 h 4572000"/>
                <a:gd name="connsiteX4" fmla="*/ 4277306 w 4461324"/>
                <a:gd name="connsiteY4" fmla="*/ 2923259 h 4572000"/>
                <a:gd name="connsiteX5" fmla="*/ 4313807 w 4461324"/>
                <a:gd name="connsiteY5" fmla="*/ 2781300 h 4572000"/>
                <a:gd name="connsiteX6" fmla="*/ 4461324 w 4461324"/>
                <a:gd name="connsiteY6" fmla="*/ 2781300 h 4572000"/>
                <a:gd name="connsiteX7" fmla="*/ 4413888 w 4461324"/>
                <a:gd name="connsiteY7" fmla="*/ 2965787 h 4572000"/>
                <a:gd name="connsiteX8" fmla="*/ 2230662 w 4461324"/>
                <a:gd name="connsiteY8" fmla="*/ 4572000 h 4572000"/>
                <a:gd name="connsiteX9" fmla="*/ 47436 w 4461324"/>
                <a:gd name="connsiteY9" fmla="*/ 2965787 h 4572000"/>
                <a:gd name="connsiteX10" fmla="*/ 2230662 w 4461324"/>
                <a:gd name="connsiteY10" fmla="*/ 0 h 4572000"/>
                <a:gd name="connsiteX11" fmla="*/ 4413888 w 4461324"/>
                <a:gd name="connsiteY11" fmla="*/ 1606214 h 4572000"/>
                <a:gd name="connsiteX12" fmla="*/ 4461324 w 4461324"/>
                <a:gd name="connsiteY12" fmla="*/ 1790700 h 4572000"/>
                <a:gd name="connsiteX13" fmla="*/ 4313807 w 4461324"/>
                <a:gd name="connsiteY13" fmla="*/ 1790700 h 4572000"/>
                <a:gd name="connsiteX14" fmla="*/ 4277306 w 4461324"/>
                <a:gd name="connsiteY14" fmla="*/ 1648741 h 4572000"/>
                <a:gd name="connsiteX15" fmla="*/ 2230662 w 4461324"/>
                <a:gd name="connsiteY15" fmla="*/ 143012 h 4572000"/>
                <a:gd name="connsiteX16" fmla="*/ 184019 w 4461324"/>
                <a:gd name="connsiteY16" fmla="*/ 1648741 h 4572000"/>
                <a:gd name="connsiteX17" fmla="*/ 147517 w 4461324"/>
                <a:gd name="connsiteY17" fmla="*/ 1790700 h 4572000"/>
                <a:gd name="connsiteX18" fmla="*/ 0 w 4461324"/>
                <a:gd name="connsiteY18" fmla="*/ 1790700 h 4572000"/>
                <a:gd name="connsiteX19" fmla="*/ 47436 w 4461324"/>
                <a:gd name="connsiteY19" fmla="*/ 1606214 h 4572000"/>
                <a:gd name="connsiteX20" fmla="*/ 2230662 w 4461324"/>
                <a:gd name="connsiteY20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61324" h="4572000">
                  <a:moveTo>
                    <a:pt x="0" y="2781300"/>
                  </a:moveTo>
                  <a:lnTo>
                    <a:pt x="147517" y="2781300"/>
                  </a:lnTo>
                  <a:lnTo>
                    <a:pt x="184019" y="2923259"/>
                  </a:lnTo>
                  <a:cubicBezTo>
                    <a:pt x="455346" y="3795603"/>
                    <a:pt x="1269036" y="4428988"/>
                    <a:pt x="2230662" y="4428988"/>
                  </a:cubicBezTo>
                  <a:cubicBezTo>
                    <a:pt x="3192288" y="4428988"/>
                    <a:pt x="4005979" y="3795603"/>
                    <a:pt x="4277306" y="2923259"/>
                  </a:cubicBezTo>
                  <a:lnTo>
                    <a:pt x="4313807" y="2781300"/>
                  </a:lnTo>
                  <a:lnTo>
                    <a:pt x="4461324" y="2781300"/>
                  </a:lnTo>
                  <a:lnTo>
                    <a:pt x="4413888" y="2965787"/>
                  </a:lnTo>
                  <a:cubicBezTo>
                    <a:pt x="4124454" y="3896346"/>
                    <a:pt x="3256462" y="4572000"/>
                    <a:pt x="2230662" y="4572000"/>
                  </a:cubicBezTo>
                  <a:cubicBezTo>
                    <a:pt x="1204862" y="4572000"/>
                    <a:pt x="336870" y="3896346"/>
                    <a:pt x="47436" y="2965787"/>
                  </a:cubicBezTo>
                  <a:close/>
                  <a:moveTo>
                    <a:pt x="2230662" y="0"/>
                  </a:moveTo>
                  <a:cubicBezTo>
                    <a:pt x="3256462" y="0"/>
                    <a:pt x="4124454" y="675655"/>
                    <a:pt x="4413888" y="1606214"/>
                  </a:cubicBezTo>
                  <a:lnTo>
                    <a:pt x="4461324" y="1790700"/>
                  </a:lnTo>
                  <a:lnTo>
                    <a:pt x="4313807" y="1790700"/>
                  </a:lnTo>
                  <a:lnTo>
                    <a:pt x="4277306" y="1648741"/>
                  </a:lnTo>
                  <a:cubicBezTo>
                    <a:pt x="4005979" y="776398"/>
                    <a:pt x="3192288" y="143012"/>
                    <a:pt x="2230662" y="143012"/>
                  </a:cubicBezTo>
                  <a:cubicBezTo>
                    <a:pt x="1269036" y="143012"/>
                    <a:pt x="455346" y="776398"/>
                    <a:pt x="184019" y="1648741"/>
                  </a:cubicBezTo>
                  <a:lnTo>
                    <a:pt x="147517" y="1790700"/>
                  </a:lnTo>
                  <a:lnTo>
                    <a:pt x="0" y="1790700"/>
                  </a:lnTo>
                  <a:lnTo>
                    <a:pt x="47436" y="1606214"/>
                  </a:lnTo>
                  <a:cubicBezTo>
                    <a:pt x="336870" y="675655"/>
                    <a:pt x="1204862" y="0"/>
                    <a:pt x="2230662" y="0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809471">
                <a:defRPr/>
              </a:pPr>
              <a:endParaRPr lang="en-GB" sz="3192" kern="0">
                <a:solidFill>
                  <a:prstClr val="black"/>
                </a:solidFill>
                <a:latin typeface="Intel Clear"/>
              </a:endParaRPr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7774784" y="1600200"/>
              <a:ext cx="2555873" cy="2743200"/>
            </a:xfrm>
            <a:custGeom>
              <a:avLst/>
              <a:gdLst>
                <a:gd name="connsiteX0" fmla="*/ 0 w 2555873"/>
                <a:gd name="connsiteY0" fmla="*/ 1866900 h 2743200"/>
                <a:gd name="connsiteX1" fmla="*/ 146965 w 2555873"/>
                <a:gd name="connsiteY1" fmla="*/ 1866900 h 2743200"/>
                <a:gd name="connsiteX2" fmla="*/ 191955 w 2555873"/>
                <a:gd name="connsiteY2" fmla="*/ 1960295 h 2743200"/>
                <a:gd name="connsiteX3" fmla="*/ 1277936 w 2555873"/>
                <a:gd name="connsiteY3" fmla="*/ 2606644 h 2743200"/>
                <a:gd name="connsiteX4" fmla="*/ 2363917 w 2555873"/>
                <a:gd name="connsiteY4" fmla="*/ 1960295 h 2743200"/>
                <a:gd name="connsiteX5" fmla="*/ 2408908 w 2555873"/>
                <a:gd name="connsiteY5" fmla="*/ 1866900 h 2743200"/>
                <a:gd name="connsiteX6" fmla="*/ 2555873 w 2555873"/>
                <a:gd name="connsiteY6" fmla="*/ 1866900 h 2743200"/>
                <a:gd name="connsiteX7" fmla="*/ 2541749 w 2555873"/>
                <a:gd name="connsiteY7" fmla="*/ 1905489 h 2743200"/>
                <a:gd name="connsiteX8" fmla="*/ 1277936 w 2555873"/>
                <a:gd name="connsiteY8" fmla="*/ 2743200 h 2743200"/>
                <a:gd name="connsiteX9" fmla="*/ 14123 w 2555873"/>
                <a:gd name="connsiteY9" fmla="*/ 1905489 h 2743200"/>
                <a:gd name="connsiteX10" fmla="*/ 1277936 w 2555873"/>
                <a:gd name="connsiteY10" fmla="*/ 0 h 2743200"/>
                <a:gd name="connsiteX11" fmla="*/ 2541749 w 2555873"/>
                <a:gd name="connsiteY11" fmla="*/ 837711 h 2743200"/>
                <a:gd name="connsiteX12" fmla="*/ 2555873 w 2555873"/>
                <a:gd name="connsiteY12" fmla="*/ 876300 h 2743200"/>
                <a:gd name="connsiteX13" fmla="*/ 2408908 w 2555873"/>
                <a:gd name="connsiteY13" fmla="*/ 876300 h 2743200"/>
                <a:gd name="connsiteX14" fmla="*/ 2363917 w 2555873"/>
                <a:gd name="connsiteY14" fmla="*/ 782905 h 2743200"/>
                <a:gd name="connsiteX15" fmla="*/ 1277936 w 2555873"/>
                <a:gd name="connsiteY15" fmla="*/ 136556 h 2743200"/>
                <a:gd name="connsiteX16" fmla="*/ 191955 w 2555873"/>
                <a:gd name="connsiteY16" fmla="*/ 782905 h 2743200"/>
                <a:gd name="connsiteX17" fmla="*/ 146965 w 2555873"/>
                <a:gd name="connsiteY17" fmla="*/ 876300 h 2743200"/>
                <a:gd name="connsiteX18" fmla="*/ 0 w 2555873"/>
                <a:gd name="connsiteY18" fmla="*/ 876300 h 2743200"/>
                <a:gd name="connsiteX19" fmla="*/ 14123 w 2555873"/>
                <a:gd name="connsiteY19" fmla="*/ 837711 h 2743200"/>
                <a:gd name="connsiteX20" fmla="*/ 1277936 w 2555873"/>
                <a:gd name="connsiteY20" fmla="*/ 0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55873" h="2743200">
                  <a:moveTo>
                    <a:pt x="0" y="1866900"/>
                  </a:moveTo>
                  <a:lnTo>
                    <a:pt x="146965" y="1866900"/>
                  </a:lnTo>
                  <a:lnTo>
                    <a:pt x="191955" y="1960295"/>
                  </a:lnTo>
                  <a:cubicBezTo>
                    <a:pt x="401097" y="2345290"/>
                    <a:pt x="808995" y="2606644"/>
                    <a:pt x="1277936" y="2606644"/>
                  </a:cubicBezTo>
                  <a:cubicBezTo>
                    <a:pt x="1746877" y="2606644"/>
                    <a:pt x="2154775" y="2345290"/>
                    <a:pt x="2363917" y="1960295"/>
                  </a:cubicBezTo>
                  <a:lnTo>
                    <a:pt x="2408908" y="1866900"/>
                  </a:lnTo>
                  <a:lnTo>
                    <a:pt x="2555873" y="1866900"/>
                  </a:lnTo>
                  <a:lnTo>
                    <a:pt x="2541749" y="1905489"/>
                  </a:lnTo>
                  <a:cubicBezTo>
                    <a:pt x="2333529" y="2397777"/>
                    <a:pt x="1846072" y="2743200"/>
                    <a:pt x="1277936" y="2743200"/>
                  </a:cubicBezTo>
                  <a:cubicBezTo>
                    <a:pt x="709801" y="2743200"/>
                    <a:pt x="222344" y="2397777"/>
                    <a:pt x="14123" y="1905489"/>
                  </a:cubicBezTo>
                  <a:close/>
                  <a:moveTo>
                    <a:pt x="1277936" y="0"/>
                  </a:moveTo>
                  <a:cubicBezTo>
                    <a:pt x="1846072" y="0"/>
                    <a:pt x="2333529" y="345423"/>
                    <a:pt x="2541749" y="837711"/>
                  </a:cubicBezTo>
                  <a:lnTo>
                    <a:pt x="2555873" y="876300"/>
                  </a:lnTo>
                  <a:lnTo>
                    <a:pt x="2408908" y="876300"/>
                  </a:lnTo>
                  <a:lnTo>
                    <a:pt x="2363917" y="782905"/>
                  </a:lnTo>
                  <a:cubicBezTo>
                    <a:pt x="2154775" y="397910"/>
                    <a:pt x="1746877" y="136556"/>
                    <a:pt x="1277936" y="136556"/>
                  </a:cubicBezTo>
                  <a:cubicBezTo>
                    <a:pt x="808995" y="136556"/>
                    <a:pt x="401097" y="397910"/>
                    <a:pt x="191955" y="782905"/>
                  </a:cubicBezTo>
                  <a:lnTo>
                    <a:pt x="146965" y="876300"/>
                  </a:lnTo>
                  <a:lnTo>
                    <a:pt x="0" y="876300"/>
                  </a:lnTo>
                  <a:lnTo>
                    <a:pt x="14123" y="837711"/>
                  </a:lnTo>
                  <a:cubicBezTo>
                    <a:pt x="222344" y="345423"/>
                    <a:pt x="709801" y="0"/>
                    <a:pt x="1277936" y="0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809471">
                <a:defRPr/>
              </a:pPr>
              <a:endParaRPr lang="en-GB" sz="3192" kern="0">
                <a:solidFill>
                  <a:prstClr val="black"/>
                </a:solidFill>
                <a:latin typeface="Intel Clear"/>
              </a:endParaRPr>
            </a:p>
          </p:txBody>
        </p:sp>
        <p:sp>
          <p:nvSpPr>
            <p:cNvPr id="287" name="Freeform 286"/>
            <p:cNvSpPr/>
            <p:nvPr/>
          </p:nvSpPr>
          <p:spPr>
            <a:xfrm>
              <a:off x="6233319" y="2438400"/>
              <a:ext cx="5638800" cy="1066800"/>
            </a:xfrm>
            <a:custGeom>
              <a:avLst/>
              <a:gdLst>
                <a:gd name="connsiteX0" fmla="*/ 228603 w 5638800"/>
                <a:gd name="connsiteY0" fmla="*/ 76200 h 1066800"/>
                <a:gd name="connsiteX1" fmla="*/ 76200 w 5638800"/>
                <a:gd name="connsiteY1" fmla="*/ 228603 h 1066800"/>
                <a:gd name="connsiteX2" fmla="*/ 76200 w 5638800"/>
                <a:gd name="connsiteY2" fmla="*/ 838197 h 1066800"/>
                <a:gd name="connsiteX3" fmla="*/ 228603 w 5638800"/>
                <a:gd name="connsiteY3" fmla="*/ 990600 h 1066800"/>
                <a:gd name="connsiteX4" fmla="*/ 5410197 w 5638800"/>
                <a:gd name="connsiteY4" fmla="*/ 990600 h 1066800"/>
                <a:gd name="connsiteX5" fmla="*/ 5562600 w 5638800"/>
                <a:gd name="connsiteY5" fmla="*/ 838197 h 1066800"/>
                <a:gd name="connsiteX6" fmla="*/ 5562600 w 5638800"/>
                <a:gd name="connsiteY6" fmla="*/ 228603 h 1066800"/>
                <a:gd name="connsiteX7" fmla="*/ 5410197 w 5638800"/>
                <a:gd name="connsiteY7" fmla="*/ 76200 h 1066800"/>
                <a:gd name="connsiteX8" fmla="*/ 222257 w 5638800"/>
                <a:gd name="connsiteY8" fmla="*/ 0 h 1066800"/>
                <a:gd name="connsiteX9" fmla="*/ 5416543 w 5638800"/>
                <a:gd name="connsiteY9" fmla="*/ 0 h 1066800"/>
                <a:gd name="connsiteX10" fmla="*/ 5638800 w 5638800"/>
                <a:gd name="connsiteY10" fmla="*/ 222257 h 1066800"/>
                <a:gd name="connsiteX11" fmla="*/ 5638800 w 5638800"/>
                <a:gd name="connsiteY11" fmla="*/ 844543 h 1066800"/>
                <a:gd name="connsiteX12" fmla="*/ 5416543 w 5638800"/>
                <a:gd name="connsiteY12" fmla="*/ 1066800 h 1066800"/>
                <a:gd name="connsiteX13" fmla="*/ 222257 w 5638800"/>
                <a:gd name="connsiteY13" fmla="*/ 1066800 h 1066800"/>
                <a:gd name="connsiteX14" fmla="*/ 0 w 5638800"/>
                <a:gd name="connsiteY14" fmla="*/ 844543 h 1066800"/>
                <a:gd name="connsiteX15" fmla="*/ 0 w 5638800"/>
                <a:gd name="connsiteY15" fmla="*/ 222257 h 1066800"/>
                <a:gd name="connsiteX16" fmla="*/ 222257 w 5638800"/>
                <a:gd name="connsiteY16" fmla="*/ 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38800" h="1066800">
                  <a:moveTo>
                    <a:pt x="228603" y="76200"/>
                  </a:moveTo>
                  <a:cubicBezTo>
                    <a:pt x="144433" y="76200"/>
                    <a:pt x="76200" y="144433"/>
                    <a:pt x="76200" y="228603"/>
                  </a:cubicBezTo>
                  <a:lnTo>
                    <a:pt x="76200" y="838197"/>
                  </a:lnTo>
                  <a:cubicBezTo>
                    <a:pt x="76200" y="922367"/>
                    <a:pt x="144433" y="990600"/>
                    <a:pt x="228603" y="990600"/>
                  </a:cubicBezTo>
                  <a:lnTo>
                    <a:pt x="5410197" y="990600"/>
                  </a:lnTo>
                  <a:cubicBezTo>
                    <a:pt x="5494367" y="990600"/>
                    <a:pt x="5562600" y="922367"/>
                    <a:pt x="5562600" y="838197"/>
                  </a:cubicBezTo>
                  <a:lnTo>
                    <a:pt x="5562600" y="228603"/>
                  </a:lnTo>
                  <a:cubicBezTo>
                    <a:pt x="5562600" y="144433"/>
                    <a:pt x="5494367" y="76200"/>
                    <a:pt x="5410197" y="76200"/>
                  </a:cubicBezTo>
                  <a:close/>
                  <a:moveTo>
                    <a:pt x="222257" y="0"/>
                  </a:moveTo>
                  <a:lnTo>
                    <a:pt x="5416543" y="0"/>
                  </a:lnTo>
                  <a:cubicBezTo>
                    <a:pt x="5539292" y="0"/>
                    <a:pt x="5638800" y="99508"/>
                    <a:pt x="5638800" y="222257"/>
                  </a:cubicBezTo>
                  <a:lnTo>
                    <a:pt x="5638800" y="844543"/>
                  </a:lnTo>
                  <a:cubicBezTo>
                    <a:pt x="5638800" y="967292"/>
                    <a:pt x="5539292" y="1066800"/>
                    <a:pt x="5416543" y="1066800"/>
                  </a:cubicBezTo>
                  <a:lnTo>
                    <a:pt x="222257" y="1066800"/>
                  </a:lnTo>
                  <a:cubicBezTo>
                    <a:pt x="99508" y="1066800"/>
                    <a:pt x="0" y="967292"/>
                    <a:pt x="0" y="844543"/>
                  </a:cubicBezTo>
                  <a:lnTo>
                    <a:pt x="0" y="222257"/>
                  </a:lnTo>
                  <a:cubicBezTo>
                    <a:pt x="0" y="99508"/>
                    <a:pt x="99508" y="0"/>
                    <a:pt x="222257" y="0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809471">
                <a:defRPr/>
              </a:pPr>
              <a:endParaRPr lang="en-GB" sz="3192" kern="0" dirty="0">
                <a:solidFill>
                  <a:prstClr val="white">
                    <a:lumMod val="50000"/>
                  </a:prstClr>
                </a:solidFill>
                <a:latin typeface="Intel Clear"/>
              </a:endParaRPr>
            </a:p>
          </p:txBody>
        </p:sp>
        <p:sp>
          <p:nvSpPr>
            <p:cNvPr id="288" name="5-Point Star 287"/>
            <p:cNvSpPr/>
            <p:nvPr/>
          </p:nvSpPr>
          <p:spPr>
            <a:xfrm>
              <a:off x="8747919" y="1774825"/>
              <a:ext cx="609600" cy="609600"/>
            </a:xfrm>
            <a:prstGeom prst="star5">
              <a:avLst/>
            </a:pr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09471">
                <a:defRPr/>
              </a:pPr>
              <a:endParaRPr lang="en-GB" sz="3192" kern="0">
                <a:solidFill>
                  <a:prstClr val="white"/>
                </a:solidFill>
                <a:latin typeface="Intel Clear"/>
              </a:endParaRPr>
            </a:p>
          </p:txBody>
        </p:sp>
        <p:sp>
          <p:nvSpPr>
            <p:cNvPr id="289" name="5-Point Star 288"/>
            <p:cNvSpPr/>
            <p:nvPr/>
          </p:nvSpPr>
          <p:spPr>
            <a:xfrm>
              <a:off x="8268494" y="1981199"/>
              <a:ext cx="403225" cy="403225"/>
            </a:xfrm>
            <a:prstGeom prst="star5">
              <a:avLst/>
            </a:pr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09471">
                <a:defRPr/>
              </a:pPr>
              <a:endParaRPr lang="en-GB" sz="3192" kern="0">
                <a:solidFill>
                  <a:prstClr val="white"/>
                </a:solidFill>
                <a:latin typeface="Intel Clear"/>
              </a:endParaRPr>
            </a:p>
          </p:txBody>
        </p:sp>
        <p:sp>
          <p:nvSpPr>
            <p:cNvPr id="290" name="5-Point Star 289"/>
            <p:cNvSpPr/>
            <p:nvPr/>
          </p:nvSpPr>
          <p:spPr>
            <a:xfrm>
              <a:off x="9433719" y="1981199"/>
              <a:ext cx="403225" cy="403225"/>
            </a:xfrm>
            <a:prstGeom prst="star5">
              <a:avLst/>
            </a:pr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09471">
                <a:defRPr/>
              </a:pPr>
              <a:endParaRPr lang="en-GB" sz="3192" kern="0">
                <a:solidFill>
                  <a:prstClr val="white"/>
                </a:solidFill>
                <a:latin typeface="Intel Clear"/>
              </a:endParaRPr>
            </a:p>
          </p:txBody>
        </p:sp>
        <p:sp>
          <p:nvSpPr>
            <p:cNvPr id="291" name="5-Point Star 290"/>
            <p:cNvSpPr/>
            <p:nvPr/>
          </p:nvSpPr>
          <p:spPr>
            <a:xfrm>
              <a:off x="8747919" y="3546475"/>
              <a:ext cx="609600" cy="609600"/>
            </a:xfrm>
            <a:prstGeom prst="star5">
              <a:avLst/>
            </a:pr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09471">
                <a:defRPr/>
              </a:pPr>
              <a:endParaRPr lang="en-GB" sz="3192" kern="0">
                <a:solidFill>
                  <a:prstClr val="white"/>
                </a:solidFill>
                <a:latin typeface="Intel Clear"/>
              </a:endParaRPr>
            </a:p>
          </p:txBody>
        </p:sp>
        <p:sp>
          <p:nvSpPr>
            <p:cNvPr id="292" name="5-Point Star 291"/>
            <p:cNvSpPr/>
            <p:nvPr/>
          </p:nvSpPr>
          <p:spPr>
            <a:xfrm>
              <a:off x="8268494" y="3546475"/>
              <a:ext cx="403225" cy="403225"/>
            </a:xfrm>
            <a:prstGeom prst="star5">
              <a:avLst/>
            </a:pr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09471">
                <a:defRPr/>
              </a:pPr>
              <a:endParaRPr lang="en-GB" sz="3192" kern="0">
                <a:solidFill>
                  <a:prstClr val="white"/>
                </a:solidFill>
                <a:latin typeface="Intel Clear"/>
              </a:endParaRPr>
            </a:p>
          </p:txBody>
        </p:sp>
        <p:sp>
          <p:nvSpPr>
            <p:cNvPr id="293" name="5-Point Star 292"/>
            <p:cNvSpPr/>
            <p:nvPr/>
          </p:nvSpPr>
          <p:spPr>
            <a:xfrm>
              <a:off x="9433719" y="3546474"/>
              <a:ext cx="403225" cy="403225"/>
            </a:xfrm>
            <a:prstGeom prst="star5">
              <a:avLst/>
            </a:pr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09471">
                <a:defRPr/>
              </a:pPr>
              <a:endParaRPr lang="en-GB" sz="3192" kern="0">
                <a:solidFill>
                  <a:prstClr val="white"/>
                </a:solidFill>
                <a:latin typeface="Intel Clear"/>
              </a:endParaRPr>
            </a:p>
          </p:txBody>
        </p:sp>
        <p:pic>
          <p:nvPicPr>
            <p:cNvPr id="294" name="Picture 29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18" r="9418"/>
            <a:stretch/>
          </p:blipFill>
          <p:spPr>
            <a:xfrm>
              <a:off x="6363381" y="1000633"/>
              <a:ext cx="5378676" cy="3981033"/>
            </a:xfrm>
            <a:prstGeom prst="rect">
              <a:avLst/>
            </a:prstGeom>
          </p:spPr>
        </p:pic>
      </p:grpSp>
      <p:grpSp>
        <p:nvGrpSpPr>
          <p:cNvPr id="295" name="Group 294"/>
          <p:cNvGrpSpPr/>
          <p:nvPr/>
        </p:nvGrpSpPr>
        <p:grpSpPr>
          <a:xfrm rot="19800000">
            <a:off x="754852" y="3357430"/>
            <a:ext cx="734763" cy="595753"/>
            <a:chOff x="6233319" y="685800"/>
            <a:chExt cx="5638800" cy="4572000"/>
          </a:xfrm>
          <a:effectLst>
            <a:glow rad="76200">
              <a:schemeClr val="bg1">
                <a:alpha val="68000"/>
              </a:schemeClr>
            </a:glow>
          </a:effectLst>
        </p:grpSpPr>
        <p:sp>
          <p:nvSpPr>
            <p:cNvPr id="296" name="Freeform 295"/>
            <p:cNvSpPr/>
            <p:nvPr/>
          </p:nvSpPr>
          <p:spPr>
            <a:xfrm>
              <a:off x="6822057" y="685800"/>
              <a:ext cx="4461324" cy="4572000"/>
            </a:xfrm>
            <a:custGeom>
              <a:avLst/>
              <a:gdLst>
                <a:gd name="connsiteX0" fmla="*/ 0 w 4461324"/>
                <a:gd name="connsiteY0" fmla="*/ 2781300 h 4572000"/>
                <a:gd name="connsiteX1" fmla="*/ 147517 w 4461324"/>
                <a:gd name="connsiteY1" fmla="*/ 2781300 h 4572000"/>
                <a:gd name="connsiteX2" fmla="*/ 184019 w 4461324"/>
                <a:gd name="connsiteY2" fmla="*/ 2923259 h 4572000"/>
                <a:gd name="connsiteX3" fmla="*/ 2230662 w 4461324"/>
                <a:gd name="connsiteY3" fmla="*/ 4428988 h 4572000"/>
                <a:gd name="connsiteX4" fmla="*/ 4277306 w 4461324"/>
                <a:gd name="connsiteY4" fmla="*/ 2923259 h 4572000"/>
                <a:gd name="connsiteX5" fmla="*/ 4313807 w 4461324"/>
                <a:gd name="connsiteY5" fmla="*/ 2781300 h 4572000"/>
                <a:gd name="connsiteX6" fmla="*/ 4461324 w 4461324"/>
                <a:gd name="connsiteY6" fmla="*/ 2781300 h 4572000"/>
                <a:gd name="connsiteX7" fmla="*/ 4413888 w 4461324"/>
                <a:gd name="connsiteY7" fmla="*/ 2965787 h 4572000"/>
                <a:gd name="connsiteX8" fmla="*/ 2230662 w 4461324"/>
                <a:gd name="connsiteY8" fmla="*/ 4572000 h 4572000"/>
                <a:gd name="connsiteX9" fmla="*/ 47436 w 4461324"/>
                <a:gd name="connsiteY9" fmla="*/ 2965787 h 4572000"/>
                <a:gd name="connsiteX10" fmla="*/ 2230662 w 4461324"/>
                <a:gd name="connsiteY10" fmla="*/ 0 h 4572000"/>
                <a:gd name="connsiteX11" fmla="*/ 4413888 w 4461324"/>
                <a:gd name="connsiteY11" fmla="*/ 1606214 h 4572000"/>
                <a:gd name="connsiteX12" fmla="*/ 4461324 w 4461324"/>
                <a:gd name="connsiteY12" fmla="*/ 1790700 h 4572000"/>
                <a:gd name="connsiteX13" fmla="*/ 4313807 w 4461324"/>
                <a:gd name="connsiteY13" fmla="*/ 1790700 h 4572000"/>
                <a:gd name="connsiteX14" fmla="*/ 4277306 w 4461324"/>
                <a:gd name="connsiteY14" fmla="*/ 1648741 h 4572000"/>
                <a:gd name="connsiteX15" fmla="*/ 2230662 w 4461324"/>
                <a:gd name="connsiteY15" fmla="*/ 143012 h 4572000"/>
                <a:gd name="connsiteX16" fmla="*/ 184019 w 4461324"/>
                <a:gd name="connsiteY16" fmla="*/ 1648741 h 4572000"/>
                <a:gd name="connsiteX17" fmla="*/ 147517 w 4461324"/>
                <a:gd name="connsiteY17" fmla="*/ 1790700 h 4572000"/>
                <a:gd name="connsiteX18" fmla="*/ 0 w 4461324"/>
                <a:gd name="connsiteY18" fmla="*/ 1790700 h 4572000"/>
                <a:gd name="connsiteX19" fmla="*/ 47436 w 4461324"/>
                <a:gd name="connsiteY19" fmla="*/ 1606214 h 4572000"/>
                <a:gd name="connsiteX20" fmla="*/ 2230662 w 4461324"/>
                <a:gd name="connsiteY20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61324" h="4572000">
                  <a:moveTo>
                    <a:pt x="0" y="2781300"/>
                  </a:moveTo>
                  <a:lnTo>
                    <a:pt x="147517" y="2781300"/>
                  </a:lnTo>
                  <a:lnTo>
                    <a:pt x="184019" y="2923259"/>
                  </a:lnTo>
                  <a:cubicBezTo>
                    <a:pt x="455346" y="3795603"/>
                    <a:pt x="1269036" y="4428988"/>
                    <a:pt x="2230662" y="4428988"/>
                  </a:cubicBezTo>
                  <a:cubicBezTo>
                    <a:pt x="3192288" y="4428988"/>
                    <a:pt x="4005979" y="3795603"/>
                    <a:pt x="4277306" y="2923259"/>
                  </a:cubicBezTo>
                  <a:lnTo>
                    <a:pt x="4313807" y="2781300"/>
                  </a:lnTo>
                  <a:lnTo>
                    <a:pt x="4461324" y="2781300"/>
                  </a:lnTo>
                  <a:lnTo>
                    <a:pt x="4413888" y="2965787"/>
                  </a:lnTo>
                  <a:cubicBezTo>
                    <a:pt x="4124454" y="3896346"/>
                    <a:pt x="3256462" y="4572000"/>
                    <a:pt x="2230662" y="4572000"/>
                  </a:cubicBezTo>
                  <a:cubicBezTo>
                    <a:pt x="1204862" y="4572000"/>
                    <a:pt x="336870" y="3896346"/>
                    <a:pt x="47436" y="2965787"/>
                  </a:cubicBezTo>
                  <a:close/>
                  <a:moveTo>
                    <a:pt x="2230662" y="0"/>
                  </a:moveTo>
                  <a:cubicBezTo>
                    <a:pt x="3256462" y="0"/>
                    <a:pt x="4124454" y="675655"/>
                    <a:pt x="4413888" y="1606214"/>
                  </a:cubicBezTo>
                  <a:lnTo>
                    <a:pt x="4461324" y="1790700"/>
                  </a:lnTo>
                  <a:lnTo>
                    <a:pt x="4313807" y="1790700"/>
                  </a:lnTo>
                  <a:lnTo>
                    <a:pt x="4277306" y="1648741"/>
                  </a:lnTo>
                  <a:cubicBezTo>
                    <a:pt x="4005979" y="776398"/>
                    <a:pt x="3192288" y="143012"/>
                    <a:pt x="2230662" y="143012"/>
                  </a:cubicBezTo>
                  <a:cubicBezTo>
                    <a:pt x="1269036" y="143012"/>
                    <a:pt x="455346" y="776398"/>
                    <a:pt x="184019" y="1648741"/>
                  </a:cubicBezTo>
                  <a:lnTo>
                    <a:pt x="147517" y="1790700"/>
                  </a:lnTo>
                  <a:lnTo>
                    <a:pt x="0" y="1790700"/>
                  </a:lnTo>
                  <a:lnTo>
                    <a:pt x="47436" y="1606214"/>
                  </a:lnTo>
                  <a:cubicBezTo>
                    <a:pt x="336870" y="675655"/>
                    <a:pt x="1204862" y="0"/>
                    <a:pt x="2230662" y="0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809471">
                <a:defRPr/>
              </a:pPr>
              <a:endParaRPr lang="en-GB" sz="3192" kern="0">
                <a:solidFill>
                  <a:prstClr val="black"/>
                </a:solidFill>
                <a:latin typeface="Intel Clear"/>
              </a:endParaRPr>
            </a:p>
          </p:txBody>
        </p:sp>
        <p:sp>
          <p:nvSpPr>
            <p:cNvPr id="297" name="Freeform 296"/>
            <p:cNvSpPr/>
            <p:nvPr/>
          </p:nvSpPr>
          <p:spPr>
            <a:xfrm>
              <a:off x="7774784" y="1600200"/>
              <a:ext cx="2555873" cy="2743200"/>
            </a:xfrm>
            <a:custGeom>
              <a:avLst/>
              <a:gdLst>
                <a:gd name="connsiteX0" fmla="*/ 0 w 2555873"/>
                <a:gd name="connsiteY0" fmla="*/ 1866900 h 2743200"/>
                <a:gd name="connsiteX1" fmla="*/ 146965 w 2555873"/>
                <a:gd name="connsiteY1" fmla="*/ 1866900 h 2743200"/>
                <a:gd name="connsiteX2" fmla="*/ 191955 w 2555873"/>
                <a:gd name="connsiteY2" fmla="*/ 1960295 h 2743200"/>
                <a:gd name="connsiteX3" fmla="*/ 1277936 w 2555873"/>
                <a:gd name="connsiteY3" fmla="*/ 2606644 h 2743200"/>
                <a:gd name="connsiteX4" fmla="*/ 2363917 w 2555873"/>
                <a:gd name="connsiteY4" fmla="*/ 1960295 h 2743200"/>
                <a:gd name="connsiteX5" fmla="*/ 2408908 w 2555873"/>
                <a:gd name="connsiteY5" fmla="*/ 1866900 h 2743200"/>
                <a:gd name="connsiteX6" fmla="*/ 2555873 w 2555873"/>
                <a:gd name="connsiteY6" fmla="*/ 1866900 h 2743200"/>
                <a:gd name="connsiteX7" fmla="*/ 2541749 w 2555873"/>
                <a:gd name="connsiteY7" fmla="*/ 1905489 h 2743200"/>
                <a:gd name="connsiteX8" fmla="*/ 1277936 w 2555873"/>
                <a:gd name="connsiteY8" fmla="*/ 2743200 h 2743200"/>
                <a:gd name="connsiteX9" fmla="*/ 14123 w 2555873"/>
                <a:gd name="connsiteY9" fmla="*/ 1905489 h 2743200"/>
                <a:gd name="connsiteX10" fmla="*/ 1277936 w 2555873"/>
                <a:gd name="connsiteY10" fmla="*/ 0 h 2743200"/>
                <a:gd name="connsiteX11" fmla="*/ 2541749 w 2555873"/>
                <a:gd name="connsiteY11" fmla="*/ 837711 h 2743200"/>
                <a:gd name="connsiteX12" fmla="*/ 2555873 w 2555873"/>
                <a:gd name="connsiteY12" fmla="*/ 876300 h 2743200"/>
                <a:gd name="connsiteX13" fmla="*/ 2408908 w 2555873"/>
                <a:gd name="connsiteY13" fmla="*/ 876300 h 2743200"/>
                <a:gd name="connsiteX14" fmla="*/ 2363917 w 2555873"/>
                <a:gd name="connsiteY14" fmla="*/ 782905 h 2743200"/>
                <a:gd name="connsiteX15" fmla="*/ 1277936 w 2555873"/>
                <a:gd name="connsiteY15" fmla="*/ 136556 h 2743200"/>
                <a:gd name="connsiteX16" fmla="*/ 191955 w 2555873"/>
                <a:gd name="connsiteY16" fmla="*/ 782905 h 2743200"/>
                <a:gd name="connsiteX17" fmla="*/ 146965 w 2555873"/>
                <a:gd name="connsiteY17" fmla="*/ 876300 h 2743200"/>
                <a:gd name="connsiteX18" fmla="*/ 0 w 2555873"/>
                <a:gd name="connsiteY18" fmla="*/ 876300 h 2743200"/>
                <a:gd name="connsiteX19" fmla="*/ 14123 w 2555873"/>
                <a:gd name="connsiteY19" fmla="*/ 837711 h 2743200"/>
                <a:gd name="connsiteX20" fmla="*/ 1277936 w 2555873"/>
                <a:gd name="connsiteY20" fmla="*/ 0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55873" h="2743200">
                  <a:moveTo>
                    <a:pt x="0" y="1866900"/>
                  </a:moveTo>
                  <a:lnTo>
                    <a:pt x="146965" y="1866900"/>
                  </a:lnTo>
                  <a:lnTo>
                    <a:pt x="191955" y="1960295"/>
                  </a:lnTo>
                  <a:cubicBezTo>
                    <a:pt x="401097" y="2345290"/>
                    <a:pt x="808995" y="2606644"/>
                    <a:pt x="1277936" y="2606644"/>
                  </a:cubicBezTo>
                  <a:cubicBezTo>
                    <a:pt x="1746877" y="2606644"/>
                    <a:pt x="2154775" y="2345290"/>
                    <a:pt x="2363917" y="1960295"/>
                  </a:cubicBezTo>
                  <a:lnTo>
                    <a:pt x="2408908" y="1866900"/>
                  </a:lnTo>
                  <a:lnTo>
                    <a:pt x="2555873" y="1866900"/>
                  </a:lnTo>
                  <a:lnTo>
                    <a:pt x="2541749" y="1905489"/>
                  </a:lnTo>
                  <a:cubicBezTo>
                    <a:pt x="2333529" y="2397777"/>
                    <a:pt x="1846072" y="2743200"/>
                    <a:pt x="1277936" y="2743200"/>
                  </a:cubicBezTo>
                  <a:cubicBezTo>
                    <a:pt x="709801" y="2743200"/>
                    <a:pt x="222344" y="2397777"/>
                    <a:pt x="14123" y="1905489"/>
                  </a:cubicBezTo>
                  <a:close/>
                  <a:moveTo>
                    <a:pt x="1277936" y="0"/>
                  </a:moveTo>
                  <a:cubicBezTo>
                    <a:pt x="1846072" y="0"/>
                    <a:pt x="2333529" y="345423"/>
                    <a:pt x="2541749" y="837711"/>
                  </a:cubicBezTo>
                  <a:lnTo>
                    <a:pt x="2555873" y="876300"/>
                  </a:lnTo>
                  <a:lnTo>
                    <a:pt x="2408908" y="876300"/>
                  </a:lnTo>
                  <a:lnTo>
                    <a:pt x="2363917" y="782905"/>
                  </a:lnTo>
                  <a:cubicBezTo>
                    <a:pt x="2154775" y="397910"/>
                    <a:pt x="1746877" y="136556"/>
                    <a:pt x="1277936" y="136556"/>
                  </a:cubicBezTo>
                  <a:cubicBezTo>
                    <a:pt x="808995" y="136556"/>
                    <a:pt x="401097" y="397910"/>
                    <a:pt x="191955" y="782905"/>
                  </a:cubicBezTo>
                  <a:lnTo>
                    <a:pt x="146965" y="876300"/>
                  </a:lnTo>
                  <a:lnTo>
                    <a:pt x="0" y="876300"/>
                  </a:lnTo>
                  <a:lnTo>
                    <a:pt x="14123" y="837711"/>
                  </a:lnTo>
                  <a:cubicBezTo>
                    <a:pt x="222344" y="345423"/>
                    <a:pt x="709801" y="0"/>
                    <a:pt x="1277936" y="0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809471">
                <a:defRPr/>
              </a:pPr>
              <a:endParaRPr lang="en-GB" sz="3192" kern="0">
                <a:solidFill>
                  <a:prstClr val="black"/>
                </a:solidFill>
                <a:latin typeface="Intel Clear"/>
              </a:endParaRPr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6233319" y="2438400"/>
              <a:ext cx="5638800" cy="1066800"/>
            </a:xfrm>
            <a:custGeom>
              <a:avLst/>
              <a:gdLst>
                <a:gd name="connsiteX0" fmla="*/ 228603 w 5638800"/>
                <a:gd name="connsiteY0" fmla="*/ 76200 h 1066800"/>
                <a:gd name="connsiteX1" fmla="*/ 76200 w 5638800"/>
                <a:gd name="connsiteY1" fmla="*/ 228603 h 1066800"/>
                <a:gd name="connsiteX2" fmla="*/ 76200 w 5638800"/>
                <a:gd name="connsiteY2" fmla="*/ 838197 h 1066800"/>
                <a:gd name="connsiteX3" fmla="*/ 228603 w 5638800"/>
                <a:gd name="connsiteY3" fmla="*/ 990600 h 1066800"/>
                <a:gd name="connsiteX4" fmla="*/ 5410197 w 5638800"/>
                <a:gd name="connsiteY4" fmla="*/ 990600 h 1066800"/>
                <a:gd name="connsiteX5" fmla="*/ 5562600 w 5638800"/>
                <a:gd name="connsiteY5" fmla="*/ 838197 h 1066800"/>
                <a:gd name="connsiteX6" fmla="*/ 5562600 w 5638800"/>
                <a:gd name="connsiteY6" fmla="*/ 228603 h 1066800"/>
                <a:gd name="connsiteX7" fmla="*/ 5410197 w 5638800"/>
                <a:gd name="connsiteY7" fmla="*/ 76200 h 1066800"/>
                <a:gd name="connsiteX8" fmla="*/ 222257 w 5638800"/>
                <a:gd name="connsiteY8" fmla="*/ 0 h 1066800"/>
                <a:gd name="connsiteX9" fmla="*/ 5416543 w 5638800"/>
                <a:gd name="connsiteY9" fmla="*/ 0 h 1066800"/>
                <a:gd name="connsiteX10" fmla="*/ 5638800 w 5638800"/>
                <a:gd name="connsiteY10" fmla="*/ 222257 h 1066800"/>
                <a:gd name="connsiteX11" fmla="*/ 5638800 w 5638800"/>
                <a:gd name="connsiteY11" fmla="*/ 844543 h 1066800"/>
                <a:gd name="connsiteX12" fmla="*/ 5416543 w 5638800"/>
                <a:gd name="connsiteY12" fmla="*/ 1066800 h 1066800"/>
                <a:gd name="connsiteX13" fmla="*/ 222257 w 5638800"/>
                <a:gd name="connsiteY13" fmla="*/ 1066800 h 1066800"/>
                <a:gd name="connsiteX14" fmla="*/ 0 w 5638800"/>
                <a:gd name="connsiteY14" fmla="*/ 844543 h 1066800"/>
                <a:gd name="connsiteX15" fmla="*/ 0 w 5638800"/>
                <a:gd name="connsiteY15" fmla="*/ 222257 h 1066800"/>
                <a:gd name="connsiteX16" fmla="*/ 222257 w 5638800"/>
                <a:gd name="connsiteY16" fmla="*/ 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38800" h="1066800">
                  <a:moveTo>
                    <a:pt x="228603" y="76200"/>
                  </a:moveTo>
                  <a:cubicBezTo>
                    <a:pt x="144433" y="76200"/>
                    <a:pt x="76200" y="144433"/>
                    <a:pt x="76200" y="228603"/>
                  </a:cubicBezTo>
                  <a:lnTo>
                    <a:pt x="76200" y="838197"/>
                  </a:lnTo>
                  <a:cubicBezTo>
                    <a:pt x="76200" y="922367"/>
                    <a:pt x="144433" y="990600"/>
                    <a:pt x="228603" y="990600"/>
                  </a:cubicBezTo>
                  <a:lnTo>
                    <a:pt x="5410197" y="990600"/>
                  </a:lnTo>
                  <a:cubicBezTo>
                    <a:pt x="5494367" y="990600"/>
                    <a:pt x="5562600" y="922367"/>
                    <a:pt x="5562600" y="838197"/>
                  </a:cubicBezTo>
                  <a:lnTo>
                    <a:pt x="5562600" y="228603"/>
                  </a:lnTo>
                  <a:cubicBezTo>
                    <a:pt x="5562600" y="144433"/>
                    <a:pt x="5494367" y="76200"/>
                    <a:pt x="5410197" y="76200"/>
                  </a:cubicBezTo>
                  <a:close/>
                  <a:moveTo>
                    <a:pt x="222257" y="0"/>
                  </a:moveTo>
                  <a:lnTo>
                    <a:pt x="5416543" y="0"/>
                  </a:lnTo>
                  <a:cubicBezTo>
                    <a:pt x="5539292" y="0"/>
                    <a:pt x="5638800" y="99508"/>
                    <a:pt x="5638800" y="222257"/>
                  </a:cubicBezTo>
                  <a:lnTo>
                    <a:pt x="5638800" y="844543"/>
                  </a:lnTo>
                  <a:cubicBezTo>
                    <a:pt x="5638800" y="967292"/>
                    <a:pt x="5539292" y="1066800"/>
                    <a:pt x="5416543" y="1066800"/>
                  </a:cubicBezTo>
                  <a:lnTo>
                    <a:pt x="222257" y="1066800"/>
                  </a:lnTo>
                  <a:cubicBezTo>
                    <a:pt x="99508" y="1066800"/>
                    <a:pt x="0" y="967292"/>
                    <a:pt x="0" y="844543"/>
                  </a:cubicBezTo>
                  <a:lnTo>
                    <a:pt x="0" y="222257"/>
                  </a:lnTo>
                  <a:cubicBezTo>
                    <a:pt x="0" y="99508"/>
                    <a:pt x="99508" y="0"/>
                    <a:pt x="222257" y="0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809471">
                <a:defRPr/>
              </a:pPr>
              <a:endParaRPr lang="en-GB" sz="3192" kern="0" dirty="0">
                <a:solidFill>
                  <a:prstClr val="white">
                    <a:lumMod val="50000"/>
                  </a:prstClr>
                </a:solidFill>
                <a:latin typeface="Intel Clear"/>
              </a:endParaRPr>
            </a:p>
          </p:txBody>
        </p:sp>
        <p:sp>
          <p:nvSpPr>
            <p:cNvPr id="299" name="5-Point Star 298"/>
            <p:cNvSpPr/>
            <p:nvPr/>
          </p:nvSpPr>
          <p:spPr>
            <a:xfrm>
              <a:off x="8747919" y="1774825"/>
              <a:ext cx="609600" cy="609600"/>
            </a:xfrm>
            <a:prstGeom prst="star5">
              <a:avLst/>
            </a:pr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09471">
                <a:defRPr/>
              </a:pPr>
              <a:endParaRPr lang="en-GB" sz="3192" kern="0">
                <a:solidFill>
                  <a:prstClr val="white"/>
                </a:solidFill>
                <a:latin typeface="Intel Clear"/>
              </a:endParaRPr>
            </a:p>
          </p:txBody>
        </p:sp>
        <p:sp>
          <p:nvSpPr>
            <p:cNvPr id="300" name="5-Point Star 299"/>
            <p:cNvSpPr/>
            <p:nvPr/>
          </p:nvSpPr>
          <p:spPr>
            <a:xfrm>
              <a:off x="8268494" y="1981199"/>
              <a:ext cx="403225" cy="403225"/>
            </a:xfrm>
            <a:prstGeom prst="star5">
              <a:avLst/>
            </a:pr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09471">
                <a:defRPr/>
              </a:pPr>
              <a:endParaRPr lang="en-GB" sz="3192" kern="0">
                <a:solidFill>
                  <a:prstClr val="white"/>
                </a:solidFill>
                <a:latin typeface="Intel Clear"/>
              </a:endParaRPr>
            </a:p>
          </p:txBody>
        </p:sp>
        <p:sp>
          <p:nvSpPr>
            <p:cNvPr id="301" name="5-Point Star 300"/>
            <p:cNvSpPr/>
            <p:nvPr/>
          </p:nvSpPr>
          <p:spPr>
            <a:xfrm>
              <a:off x="9433719" y="1981199"/>
              <a:ext cx="403225" cy="403225"/>
            </a:xfrm>
            <a:prstGeom prst="star5">
              <a:avLst/>
            </a:pr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09471">
                <a:defRPr/>
              </a:pPr>
              <a:endParaRPr lang="en-GB" sz="3192" kern="0">
                <a:solidFill>
                  <a:prstClr val="white"/>
                </a:solidFill>
                <a:latin typeface="Intel Clear"/>
              </a:endParaRPr>
            </a:p>
          </p:txBody>
        </p:sp>
        <p:sp>
          <p:nvSpPr>
            <p:cNvPr id="302" name="5-Point Star 301"/>
            <p:cNvSpPr/>
            <p:nvPr/>
          </p:nvSpPr>
          <p:spPr>
            <a:xfrm>
              <a:off x="8747919" y="3546475"/>
              <a:ext cx="609600" cy="609600"/>
            </a:xfrm>
            <a:prstGeom prst="star5">
              <a:avLst/>
            </a:pr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09471">
                <a:defRPr/>
              </a:pPr>
              <a:endParaRPr lang="en-GB" sz="3192" kern="0">
                <a:solidFill>
                  <a:prstClr val="white"/>
                </a:solidFill>
                <a:latin typeface="Intel Clear"/>
              </a:endParaRPr>
            </a:p>
          </p:txBody>
        </p:sp>
        <p:sp>
          <p:nvSpPr>
            <p:cNvPr id="303" name="5-Point Star 302"/>
            <p:cNvSpPr/>
            <p:nvPr/>
          </p:nvSpPr>
          <p:spPr>
            <a:xfrm>
              <a:off x="8268494" y="3546475"/>
              <a:ext cx="403225" cy="403225"/>
            </a:xfrm>
            <a:prstGeom prst="star5">
              <a:avLst/>
            </a:pr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09471">
                <a:defRPr/>
              </a:pPr>
              <a:endParaRPr lang="en-GB" sz="3192" kern="0">
                <a:solidFill>
                  <a:prstClr val="white"/>
                </a:solidFill>
                <a:latin typeface="Intel Clear"/>
              </a:endParaRPr>
            </a:p>
          </p:txBody>
        </p:sp>
        <p:sp>
          <p:nvSpPr>
            <p:cNvPr id="304" name="5-Point Star 303"/>
            <p:cNvSpPr/>
            <p:nvPr/>
          </p:nvSpPr>
          <p:spPr>
            <a:xfrm>
              <a:off x="9433719" y="3546474"/>
              <a:ext cx="403225" cy="403225"/>
            </a:xfrm>
            <a:prstGeom prst="star5">
              <a:avLst/>
            </a:pr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09471">
                <a:defRPr/>
              </a:pPr>
              <a:endParaRPr lang="en-GB" sz="3192" kern="0">
                <a:solidFill>
                  <a:prstClr val="white"/>
                </a:solidFill>
                <a:latin typeface="Intel Clear"/>
              </a:endParaRPr>
            </a:p>
          </p:txBody>
        </p:sp>
        <p:pic>
          <p:nvPicPr>
            <p:cNvPr id="305" name="Picture 30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18" r="9418"/>
            <a:stretch/>
          </p:blipFill>
          <p:spPr>
            <a:xfrm>
              <a:off x="6363381" y="1000633"/>
              <a:ext cx="5378676" cy="3981033"/>
            </a:xfrm>
            <a:prstGeom prst="rect">
              <a:avLst/>
            </a:prstGeom>
          </p:spPr>
        </p:pic>
      </p:grpSp>
      <p:grpSp>
        <p:nvGrpSpPr>
          <p:cNvPr id="306" name="Group 305"/>
          <p:cNvGrpSpPr/>
          <p:nvPr/>
        </p:nvGrpSpPr>
        <p:grpSpPr>
          <a:xfrm rot="19800000">
            <a:off x="754853" y="4267997"/>
            <a:ext cx="734763" cy="595753"/>
            <a:chOff x="6233319" y="685800"/>
            <a:chExt cx="5638800" cy="4572000"/>
          </a:xfrm>
          <a:effectLst>
            <a:glow rad="76200">
              <a:schemeClr val="bg1">
                <a:alpha val="68000"/>
              </a:schemeClr>
            </a:glow>
          </a:effectLst>
        </p:grpSpPr>
        <p:sp>
          <p:nvSpPr>
            <p:cNvPr id="307" name="Freeform 306"/>
            <p:cNvSpPr/>
            <p:nvPr/>
          </p:nvSpPr>
          <p:spPr>
            <a:xfrm>
              <a:off x="6822057" y="685800"/>
              <a:ext cx="4461324" cy="4572000"/>
            </a:xfrm>
            <a:custGeom>
              <a:avLst/>
              <a:gdLst>
                <a:gd name="connsiteX0" fmla="*/ 0 w 4461324"/>
                <a:gd name="connsiteY0" fmla="*/ 2781300 h 4572000"/>
                <a:gd name="connsiteX1" fmla="*/ 147517 w 4461324"/>
                <a:gd name="connsiteY1" fmla="*/ 2781300 h 4572000"/>
                <a:gd name="connsiteX2" fmla="*/ 184019 w 4461324"/>
                <a:gd name="connsiteY2" fmla="*/ 2923259 h 4572000"/>
                <a:gd name="connsiteX3" fmla="*/ 2230662 w 4461324"/>
                <a:gd name="connsiteY3" fmla="*/ 4428988 h 4572000"/>
                <a:gd name="connsiteX4" fmla="*/ 4277306 w 4461324"/>
                <a:gd name="connsiteY4" fmla="*/ 2923259 h 4572000"/>
                <a:gd name="connsiteX5" fmla="*/ 4313807 w 4461324"/>
                <a:gd name="connsiteY5" fmla="*/ 2781300 h 4572000"/>
                <a:gd name="connsiteX6" fmla="*/ 4461324 w 4461324"/>
                <a:gd name="connsiteY6" fmla="*/ 2781300 h 4572000"/>
                <a:gd name="connsiteX7" fmla="*/ 4413888 w 4461324"/>
                <a:gd name="connsiteY7" fmla="*/ 2965787 h 4572000"/>
                <a:gd name="connsiteX8" fmla="*/ 2230662 w 4461324"/>
                <a:gd name="connsiteY8" fmla="*/ 4572000 h 4572000"/>
                <a:gd name="connsiteX9" fmla="*/ 47436 w 4461324"/>
                <a:gd name="connsiteY9" fmla="*/ 2965787 h 4572000"/>
                <a:gd name="connsiteX10" fmla="*/ 2230662 w 4461324"/>
                <a:gd name="connsiteY10" fmla="*/ 0 h 4572000"/>
                <a:gd name="connsiteX11" fmla="*/ 4413888 w 4461324"/>
                <a:gd name="connsiteY11" fmla="*/ 1606214 h 4572000"/>
                <a:gd name="connsiteX12" fmla="*/ 4461324 w 4461324"/>
                <a:gd name="connsiteY12" fmla="*/ 1790700 h 4572000"/>
                <a:gd name="connsiteX13" fmla="*/ 4313807 w 4461324"/>
                <a:gd name="connsiteY13" fmla="*/ 1790700 h 4572000"/>
                <a:gd name="connsiteX14" fmla="*/ 4277306 w 4461324"/>
                <a:gd name="connsiteY14" fmla="*/ 1648741 h 4572000"/>
                <a:gd name="connsiteX15" fmla="*/ 2230662 w 4461324"/>
                <a:gd name="connsiteY15" fmla="*/ 143012 h 4572000"/>
                <a:gd name="connsiteX16" fmla="*/ 184019 w 4461324"/>
                <a:gd name="connsiteY16" fmla="*/ 1648741 h 4572000"/>
                <a:gd name="connsiteX17" fmla="*/ 147517 w 4461324"/>
                <a:gd name="connsiteY17" fmla="*/ 1790700 h 4572000"/>
                <a:gd name="connsiteX18" fmla="*/ 0 w 4461324"/>
                <a:gd name="connsiteY18" fmla="*/ 1790700 h 4572000"/>
                <a:gd name="connsiteX19" fmla="*/ 47436 w 4461324"/>
                <a:gd name="connsiteY19" fmla="*/ 1606214 h 4572000"/>
                <a:gd name="connsiteX20" fmla="*/ 2230662 w 4461324"/>
                <a:gd name="connsiteY20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61324" h="4572000">
                  <a:moveTo>
                    <a:pt x="0" y="2781300"/>
                  </a:moveTo>
                  <a:lnTo>
                    <a:pt x="147517" y="2781300"/>
                  </a:lnTo>
                  <a:lnTo>
                    <a:pt x="184019" y="2923259"/>
                  </a:lnTo>
                  <a:cubicBezTo>
                    <a:pt x="455346" y="3795603"/>
                    <a:pt x="1269036" y="4428988"/>
                    <a:pt x="2230662" y="4428988"/>
                  </a:cubicBezTo>
                  <a:cubicBezTo>
                    <a:pt x="3192288" y="4428988"/>
                    <a:pt x="4005979" y="3795603"/>
                    <a:pt x="4277306" y="2923259"/>
                  </a:cubicBezTo>
                  <a:lnTo>
                    <a:pt x="4313807" y="2781300"/>
                  </a:lnTo>
                  <a:lnTo>
                    <a:pt x="4461324" y="2781300"/>
                  </a:lnTo>
                  <a:lnTo>
                    <a:pt x="4413888" y="2965787"/>
                  </a:lnTo>
                  <a:cubicBezTo>
                    <a:pt x="4124454" y="3896346"/>
                    <a:pt x="3256462" y="4572000"/>
                    <a:pt x="2230662" y="4572000"/>
                  </a:cubicBezTo>
                  <a:cubicBezTo>
                    <a:pt x="1204862" y="4572000"/>
                    <a:pt x="336870" y="3896346"/>
                    <a:pt x="47436" y="2965787"/>
                  </a:cubicBezTo>
                  <a:close/>
                  <a:moveTo>
                    <a:pt x="2230662" y="0"/>
                  </a:moveTo>
                  <a:cubicBezTo>
                    <a:pt x="3256462" y="0"/>
                    <a:pt x="4124454" y="675655"/>
                    <a:pt x="4413888" y="1606214"/>
                  </a:cubicBezTo>
                  <a:lnTo>
                    <a:pt x="4461324" y="1790700"/>
                  </a:lnTo>
                  <a:lnTo>
                    <a:pt x="4313807" y="1790700"/>
                  </a:lnTo>
                  <a:lnTo>
                    <a:pt x="4277306" y="1648741"/>
                  </a:lnTo>
                  <a:cubicBezTo>
                    <a:pt x="4005979" y="776398"/>
                    <a:pt x="3192288" y="143012"/>
                    <a:pt x="2230662" y="143012"/>
                  </a:cubicBezTo>
                  <a:cubicBezTo>
                    <a:pt x="1269036" y="143012"/>
                    <a:pt x="455346" y="776398"/>
                    <a:pt x="184019" y="1648741"/>
                  </a:cubicBezTo>
                  <a:lnTo>
                    <a:pt x="147517" y="1790700"/>
                  </a:lnTo>
                  <a:lnTo>
                    <a:pt x="0" y="1790700"/>
                  </a:lnTo>
                  <a:lnTo>
                    <a:pt x="47436" y="1606214"/>
                  </a:lnTo>
                  <a:cubicBezTo>
                    <a:pt x="336870" y="675655"/>
                    <a:pt x="1204862" y="0"/>
                    <a:pt x="2230662" y="0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809471">
                <a:defRPr/>
              </a:pPr>
              <a:endParaRPr lang="en-GB" sz="3192" kern="0">
                <a:solidFill>
                  <a:prstClr val="black"/>
                </a:solidFill>
                <a:latin typeface="Intel Clear"/>
              </a:endParaRPr>
            </a:p>
          </p:txBody>
        </p:sp>
        <p:sp>
          <p:nvSpPr>
            <p:cNvPr id="308" name="Freeform 307"/>
            <p:cNvSpPr/>
            <p:nvPr/>
          </p:nvSpPr>
          <p:spPr>
            <a:xfrm>
              <a:off x="7774784" y="1600200"/>
              <a:ext cx="2555873" cy="2743200"/>
            </a:xfrm>
            <a:custGeom>
              <a:avLst/>
              <a:gdLst>
                <a:gd name="connsiteX0" fmla="*/ 0 w 2555873"/>
                <a:gd name="connsiteY0" fmla="*/ 1866900 h 2743200"/>
                <a:gd name="connsiteX1" fmla="*/ 146965 w 2555873"/>
                <a:gd name="connsiteY1" fmla="*/ 1866900 h 2743200"/>
                <a:gd name="connsiteX2" fmla="*/ 191955 w 2555873"/>
                <a:gd name="connsiteY2" fmla="*/ 1960295 h 2743200"/>
                <a:gd name="connsiteX3" fmla="*/ 1277936 w 2555873"/>
                <a:gd name="connsiteY3" fmla="*/ 2606644 h 2743200"/>
                <a:gd name="connsiteX4" fmla="*/ 2363917 w 2555873"/>
                <a:gd name="connsiteY4" fmla="*/ 1960295 h 2743200"/>
                <a:gd name="connsiteX5" fmla="*/ 2408908 w 2555873"/>
                <a:gd name="connsiteY5" fmla="*/ 1866900 h 2743200"/>
                <a:gd name="connsiteX6" fmla="*/ 2555873 w 2555873"/>
                <a:gd name="connsiteY6" fmla="*/ 1866900 h 2743200"/>
                <a:gd name="connsiteX7" fmla="*/ 2541749 w 2555873"/>
                <a:gd name="connsiteY7" fmla="*/ 1905489 h 2743200"/>
                <a:gd name="connsiteX8" fmla="*/ 1277936 w 2555873"/>
                <a:gd name="connsiteY8" fmla="*/ 2743200 h 2743200"/>
                <a:gd name="connsiteX9" fmla="*/ 14123 w 2555873"/>
                <a:gd name="connsiteY9" fmla="*/ 1905489 h 2743200"/>
                <a:gd name="connsiteX10" fmla="*/ 1277936 w 2555873"/>
                <a:gd name="connsiteY10" fmla="*/ 0 h 2743200"/>
                <a:gd name="connsiteX11" fmla="*/ 2541749 w 2555873"/>
                <a:gd name="connsiteY11" fmla="*/ 837711 h 2743200"/>
                <a:gd name="connsiteX12" fmla="*/ 2555873 w 2555873"/>
                <a:gd name="connsiteY12" fmla="*/ 876300 h 2743200"/>
                <a:gd name="connsiteX13" fmla="*/ 2408908 w 2555873"/>
                <a:gd name="connsiteY13" fmla="*/ 876300 h 2743200"/>
                <a:gd name="connsiteX14" fmla="*/ 2363917 w 2555873"/>
                <a:gd name="connsiteY14" fmla="*/ 782905 h 2743200"/>
                <a:gd name="connsiteX15" fmla="*/ 1277936 w 2555873"/>
                <a:gd name="connsiteY15" fmla="*/ 136556 h 2743200"/>
                <a:gd name="connsiteX16" fmla="*/ 191955 w 2555873"/>
                <a:gd name="connsiteY16" fmla="*/ 782905 h 2743200"/>
                <a:gd name="connsiteX17" fmla="*/ 146965 w 2555873"/>
                <a:gd name="connsiteY17" fmla="*/ 876300 h 2743200"/>
                <a:gd name="connsiteX18" fmla="*/ 0 w 2555873"/>
                <a:gd name="connsiteY18" fmla="*/ 876300 h 2743200"/>
                <a:gd name="connsiteX19" fmla="*/ 14123 w 2555873"/>
                <a:gd name="connsiteY19" fmla="*/ 837711 h 2743200"/>
                <a:gd name="connsiteX20" fmla="*/ 1277936 w 2555873"/>
                <a:gd name="connsiteY20" fmla="*/ 0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55873" h="2743200">
                  <a:moveTo>
                    <a:pt x="0" y="1866900"/>
                  </a:moveTo>
                  <a:lnTo>
                    <a:pt x="146965" y="1866900"/>
                  </a:lnTo>
                  <a:lnTo>
                    <a:pt x="191955" y="1960295"/>
                  </a:lnTo>
                  <a:cubicBezTo>
                    <a:pt x="401097" y="2345290"/>
                    <a:pt x="808995" y="2606644"/>
                    <a:pt x="1277936" y="2606644"/>
                  </a:cubicBezTo>
                  <a:cubicBezTo>
                    <a:pt x="1746877" y="2606644"/>
                    <a:pt x="2154775" y="2345290"/>
                    <a:pt x="2363917" y="1960295"/>
                  </a:cubicBezTo>
                  <a:lnTo>
                    <a:pt x="2408908" y="1866900"/>
                  </a:lnTo>
                  <a:lnTo>
                    <a:pt x="2555873" y="1866900"/>
                  </a:lnTo>
                  <a:lnTo>
                    <a:pt x="2541749" y="1905489"/>
                  </a:lnTo>
                  <a:cubicBezTo>
                    <a:pt x="2333529" y="2397777"/>
                    <a:pt x="1846072" y="2743200"/>
                    <a:pt x="1277936" y="2743200"/>
                  </a:cubicBezTo>
                  <a:cubicBezTo>
                    <a:pt x="709801" y="2743200"/>
                    <a:pt x="222344" y="2397777"/>
                    <a:pt x="14123" y="1905489"/>
                  </a:cubicBezTo>
                  <a:close/>
                  <a:moveTo>
                    <a:pt x="1277936" y="0"/>
                  </a:moveTo>
                  <a:cubicBezTo>
                    <a:pt x="1846072" y="0"/>
                    <a:pt x="2333529" y="345423"/>
                    <a:pt x="2541749" y="837711"/>
                  </a:cubicBezTo>
                  <a:lnTo>
                    <a:pt x="2555873" y="876300"/>
                  </a:lnTo>
                  <a:lnTo>
                    <a:pt x="2408908" y="876300"/>
                  </a:lnTo>
                  <a:lnTo>
                    <a:pt x="2363917" y="782905"/>
                  </a:lnTo>
                  <a:cubicBezTo>
                    <a:pt x="2154775" y="397910"/>
                    <a:pt x="1746877" y="136556"/>
                    <a:pt x="1277936" y="136556"/>
                  </a:cubicBezTo>
                  <a:cubicBezTo>
                    <a:pt x="808995" y="136556"/>
                    <a:pt x="401097" y="397910"/>
                    <a:pt x="191955" y="782905"/>
                  </a:cubicBezTo>
                  <a:lnTo>
                    <a:pt x="146965" y="876300"/>
                  </a:lnTo>
                  <a:lnTo>
                    <a:pt x="0" y="876300"/>
                  </a:lnTo>
                  <a:lnTo>
                    <a:pt x="14123" y="837711"/>
                  </a:lnTo>
                  <a:cubicBezTo>
                    <a:pt x="222344" y="345423"/>
                    <a:pt x="709801" y="0"/>
                    <a:pt x="1277936" y="0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809471">
                <a:defRPr/>
              </a:pPr>
              <a:endParaRPr lang="en-GB" sz="3192" kern="0">
                <a:solidFill>
                  <a:prstClr val="black"/>
                </a:solidFill>
                <a:latin typeface="Intel Clear"/>
              </a:endParaRPr>
            </a:p>
          </p:txBody>
        </p:sp>
        <p:sp>
          <p:nvSpPr>
            <p:cNvPr id="309" name="Freeform 308"/>
            <p:cNvSpPr/>
            <p:nvPr/>
          </p:nvSpPr>
          <p:spPr>
            <a:xfrm>
              <a:off x="6233319" y="2438400"/>
              <a:ext cx="5638800" cy="1066800"/>
            </a:xfrm>
            <a:custGeom>
              <a:avLst/>
              <a:gdLst>
                <a:gd name="connsiteX0" fmla="*/ 228603 w 5638800"/>
                <a:gd name="connsiteY0" fmla="*/ 76200 h 1066800"/>
                <a:gd name="connsiteX1" fmla="*/ 76200 w 5638800"/>
                <a:gd name="connsiteY1" fmla="*/ 228603 h 1066800"/>
                <a:gd name="connsiteX2" fmla="*/ 76200 w 5638800"/>
                <a:gd name="connsiteY2" fmla="*/ 838197 h 1066800"/>
                <a:gd name="connsiteX3" fmla="*/ 228603 w 5638800"/>
                <a:gd name="connsiteY3" fmla="*/ 990600 h 1066800"/>
                <a:gd name="connsiteX4" fmla="*/ 5410197 w 5638800"/>
                <a:gd name="connsiteY4" fmla="*/ 990600 h 1066800"/>
                <a:gd name="connsiteX5" fmla="*/ 5562600 w 5638800"/>
                <a:gd name="connsiteY5" fmla="*/ 838197 h 1066800"/>
                <a:gd name="connsiteX6" fmla="*/ 5562600 w 5638800"/>
                <a:gd name="connsiteY6" fmla="*/ 228603 h 1066800"/>
                <a:gd name="connsiteX7" fmla="*/ 5410197 w 5638800"/>
                <a:gd name="connsiteY7" fmla="*/ 76200 h 1066800"/>
                <a:gd name="connsiteX8" fmla="*/ 222257 w 5638800"/>
                <a:gd name="connsiteY8" fmla="*/ 0 h 1066800"/>
                <a:gd name="connsiteX9" fmla="*/ 5416543 w 5638800"/>
                <a:gd name="connsiteY9" fmla="*/ 0 h 1066800"/>
                <a:gd name="connsiteX10" fmla="*/ 5638800 w 5638800"/>
                <a:gd name="connsiteY10" fmla="*/ 222257 h 1066800"/>
                <a:gd name="connsiteX11" fmla="*/ 5638800 w 5638800"/>
                <a:gd name="connsiteY11" fmla="*/ 844543 h 1066800"/>
                <a:gd name="connsiteX12" fmla="*/ 5416543 w 5638800"/>
                <a:gd name="connsiteY12" fmla="*/ 1066800 h 1066800"/>
                <a:gd name="connsiteX13" fmla="*/ 222257 w 5638800"/>
                <a:gd name="connsiteY13" fmla="*/ 1066800 h 1066800"/>
                <a:gd name="connsiteX14" fmla="*/ 0 w 5638800"/>
                <a:gd name="connsiteY14" fmla="*/ 844543 h 1066800"/>
                <a:gd name="connsiteX15" fmla="*/ 0 w 5638800"/>
                <a:gd name="connsiteY15" fmla="*/ 222257 h 1066800"/>
                <a:gd name="connsiteX16" fmla="*/ 222257 w 5638800"/>
                <a:gd name="connsiteY16" fmla="*/ 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38800" h="1066800">
                  <a:moveTo>
                    <a:pt x="228603" y="76200"/>
                  </a:moveTo>
                  <a:cubicBezTo>
                    <a:pt x="144433" y="76200"/>
                    <a:pt x="76200" y="144433"/>
                    <a:pt x="76200" y="228603"/>
                  </a:cubicBezTo>
                  <a:lnTo>
                    <a:pt x="76200" y="838197"/>
                  </a:lnTo>
                  <a:cubicBezTo>
                    <a:pt x="76200" y="922367"/>
                    <a:pt x="144433" y="990600"/>
                    <a:pt x="228603" y="990600"/>
                  </a:cubicBezTo>
                  <a:lnTo>
                    <a:pt x="5410197" y="990600"/>
                  </a:lnTo>
                  <a:cubicBezTo>
                    <a:pt x="5494367" y="990600"/>
                    <a:pt x="5562600" y="922367"/>
                    <a:pt x="5562600" y="838197"/>
                  </a:cubicBezTo>
                  <a:lnTo>
                    <a:pt x="5562600" y="228603"/>
                  </a:lnTo>
                  <a:cubicBezTo>
                    <a:pt x="5562600" y="144433"/>
                    <a:pt x="5494367" y="76200"/>
                    <a:pt x="5410197" y="76200"/>
                  </a:cubicBezTo>
                  <a:close/>
                  <a:moveTo>
                    <a:pt x="222257" y="0"/>
                  </a:moveTo>
                  <a:lnTo>
                    <a:pt x="5416543" y="0"/>
                  </a:lnTo>
                  <a:cubicBezTo>
                    <a:pt x="5539292" y="0"/>
                    <a:pt x="5638800" y="99508"/>
                    <a:pt x="5638800" y="222257"/>
                  </a:cubicBezTo>
                  <a:lnTo>
                    <a:pt x="5638800" y="844543"/>
                  </a:lnTo>
                  <a:cubicBezTo>
                    <a:pt x="5638800" y="967292"/>
                    <a:pt x="5539292" y="1066800"/>
                    <a:pt x="5416543" y="1066800"/>
                  </a:cubicBezTo>
                  <a:lnTo>
                    <a:pt x="222257" y="1066800"/>
                  </a:lnTo>
                  <a:cubicBezTo>
                    <a:pt x="99508" y="1066800"/>
                    <a:pt x="0" y="967292"/>
                    <a:pt x="0" y="844543"/>
                  </a:cubicBezTo>
                  <a:lnTo>
                    <a:pt x="0" y="222257"/>
                  </a:lnTo>
                  <a:cubicBezTo>
                    <a:pt x="0" y="99508"/>
                    <a:pt x="99508" y="0"/>
                    <a:pt x="222257" y="0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809471">
                <a:defRPr/>
              </a:pPr>
              <a:endParaRPr lang="en-GB" sz="3192" kern="0" dirty="0">
                <a:solidFill>
                  <a:prstClr val="white">
                    <a:lumMod val="50000"/>
                  </a:prstClr>
                </a:solidFill>
                <a:latin typeface="Intel Clear"/>
              </a:endParaRPr>
            </a:p>
          </p:txBody>
        </p:sp>
        <p:sp>
          <p:nvSpPr>
            <p:cNvPr id="310" name="5-Point Star 309"/>
            <p:cNvSpPr/>
            <p:nvPr/>
          </p:nvSpPr>
          <p:spPr>
            <a:xfrm>
              <a:off x="8747919" y="1774825"/>
              <a:ext cx="609600" cy="609600"/>
            </a:xfrm>
            <a:prstGeom prst="star5">
              <a:avLst/>
            </a:pr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09471">
                <a:defRPr/>
              </a:pPr>
              <a:endParaRPr lang="en-GB" sz="3192" kern="0">
                <a:solidFill>
                  <a:prstClr val="white"/>
                </a:solidFill>
                <a:latin typeface="Intel Clear"/>
              </a:endParaRPr>
            </a:p>
          </p:txBody>
        </p:sp>
        <p:sp>
          <p:nvSpPr>
            <p:cNvPr id="311" name="5-Point Star 310"/>
            <p:cNvSpPr/>
            <p:nvPr/>
          </p:nvSpPr>
          <p:spPr>
            <a:xfrm>
              <a:off x="8268494" y="1981199"/>
              <a:ext cx="403225" cy="403225"/>
            </a:xfrm>
            <a:prstGeom prst="star5">
              <a:avLst/>
            </a:pr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09471">
                <a:defRPr/>
              </a:pPr>
              <a:endParaRPr lang="en-GB" sz="3192" kern="0">
                <a:solidFill>
                  <a:prstClr val="white"/>
                </a:solidFill>
                <a:latin typeface="Intel Clear"/>
              </a:endParaRPr>
            </a:p>
          </p:txBody>
        </p:sp>
        <p:sp>
          <p:nvSpPr>
            <p:cNvPr id="312" name="5-Point Star 311"/>
            <p:cNvSpPr/>
            <p:nvPr/>
          </p:nvSpPr>
          <p:spPr>
            <a:xfrm>
              <a:off x="9433719" y="1981199"/>
              <a:ext cx="403225" cy="403225"/>
            </a:xfrm>
            <a:prstGeom prst="star5">
              <a:avLst/>
            </a:pr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09471">
                <a:defRPr/>
              </a:pPr>
              <a:endParaRPr lang="en-GB" sz="3192" kern="0">
                <a:solidFill>
                  <a:prstClr val="white"/>
                </a:solidFill>
                <a:latin typeface="Intel Clear"/>
              </a:endParaRPr>
            </a:p>
          </p:txBody>
        </p:sp>
        <p:sp>
          <p:nvSpPr>
            <p:cNvPr id="313" name="5-Point Star 312"/>
            <p:cNvSpPr/>
            <p:nvPr/>
          </p:nvSpPr>
          <p:spPr>
            <a:xfrm>
              <a:off x="8747919" y="3546475"/>
              <a:ext cx="609600" cy="609600"/>
            </a:xfrm>
            <a:prstGeom prst="star5">
              <a:avLst/>
            </a:pr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09471">
                <a:defRPr/>
              </a:pPr>
              <a:endParaRPr lang="en-GB" sz="3192" kern="0">
                <a:solidFill>
                  <a:prstClr val="white"/>
                </a:solidFill>
                <a:latin typeface="Intel Clear"/>
              </a:endParaRPr>
            </a:p>
          </p:txBody>
        </p:sp>
        <p:sp>
          <p:nvSpPr>
            <p:cNvPr id="314" name="5-Point Star 313"/>
            <p:cNvSpPr/>
            <p:nvPr/>
          </p:nvSpPr>
          <p:spPr>
            <a:xfrm>
              <a:off x="8268494" y="3546475"/>
              <a:ext cx="403225" cy="403225"/>
            </a:xfrm>
            <a:prstGeom prst="star5">
              <a:avLst/>
            </a:pr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09471">
                <a:defRPr/>
              </a:pPr>
              <a:endParaRPr lang="en-GB" sz="3192" kern="0">
                <a:solidFill>
                  <a:prstClr val="white"/>
                </a:solidFill>
                <a:latin typeface="Intel Clear"/>
              </a:endParaRPr>
            </a:p>
          </p:txBody>
        </p:sp>
        <p:sp>
          <p:nvSpPr>
            <p:cNvPr id="315" name="5-Point Star 314"/>
            <p:cNvSpPr/>
            <p:nvPr/>
          </p:nvSpPr>
          <p:spPr>
            <a:xfrm>
              <a:off x="9433719" y="3546474"/>
              <a:ext cx="403225" cy="403225"/>
            </a:xfrm>
            <a:prstGeom prst="star5">
              <a:avLst/>
            </a:pr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09471">
                <a:defRPr/>
              </a:pPr>
              <a:endParaRPr lang="en-GB" sz="3192" kern="0">
                <a:solidFill>
                  <a:prstClr val="white"/>
                </a:solidFill>
                <a:latin typeface="Intel Clear"/>
              </a:endParaRPr>
            </a:p>
          </p:txBody>
        </p:sp>
        <p:pic>
          <p:nvPicPr>
            <p:cNvPr id="316" name="Picture 31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18" r="9418"/>
            <a:stretch/>
          </p:blipFill>
          <p:spPr>
            <a:xfrm>
              <a:off x="6363381" y="1000633"/>
              <a:ext cx="5378676" cy="39810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21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" grpId="0" animBg="1"/>
      <p:bldP spid="5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Down Arrow 227"/>
          <p:cNvSpPr/>
          <p:nvPr/>
        </p:nvSpPr>
        <p:spPr bwMode="auto">
          <a:xfrm>
            <a:off x="7499800" y="2516862"/>
            <a:ext cx="609973" cy="1317532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528" tIns="60767" rIns="121528" bIns="60767" numCol="1" rtlCol="0" anchor="t" anchorCtr="1" compatLnSpc="1">
            <a:prstTxWarp prst="textNoShape">
              <a:avLst/>
            </a:prstTxWarp>
            <a:noAutofit/>
          </a:bodyPr>
          <a:lstStyle/>
          <a:p>
            <a:pPr algn="ctr" defTabSz="1216152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</a:pPr>
            <a:endParaRPr lang="en-US" sz="266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Code Related Patent License – Apache v2.0</a:t>
            </a:r>
            <a:endParaRPr lang="en-GB" dirty="0"/>
          </a:p>
        </p:txBody>
      </p:sp>
      <p:cxnSp>
        <p:nvCxnSpPr>
          <p:cNvPr id="526" name="Straight Arrow Connector 525"/>
          <p:cNvCxnSpPr/>
          <p:nvPr/>
        </p:nvCxnSpPr>
        <p:spPr>
          <a:xfrm flipV="1">
            <a:off x="6281267" y="2010119"/>
            <a:ext cx="608092" cy="304046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7" name="Rectangle 526"/>
          <p:cNvSpPr/>
          <p:nvPr/>
        </p:nvSpPr>
        <p:spPr>
          <a:xfrm>
            <a:off x="6988316" y="1329140"/>
            <a:ext cx="1524971" cy="95656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197"/>
              </a:spcBef>
            </a:pPr>
            <a:r>
              <a:rPr lang="en-GB" sz="1795" dirty="0" smtClean="0"/>
              <a:t>Developer</a:t>
            </a:r>
            <a:br>
              <a:rPr lang="en-GB" sz="1795" dirty="0" smtClean="0"/>
            </a:br>
            <a:r>
              <a:rPr lang="en-GB" sz="1795" dirty="0" smtClean="0"/>
              <a:t>or User</a:t>
            </a:r>
            <a:endParaRPr lang="en-US" sz="1795" dirty="0"/>
          </a:p>
        </p:txBody>
      </p:sp>
      <p:sp>
        <p:nvSpPr>
          <p:cNvPr id="528" name="Rectangle 527"/>
          <p:cNvSpPr/>
          <p:nvPr/>
        </p:nvSpPr>
        <p:spPr>
          <a:xfrm>
            <a:off x="506745" y="5253276"/>
            <a:ext cx="10798560" cy="9121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Outbound license is terminated if company sues</a:t>
            </a:r>
            <a:br>
              <a:rPr lang="en-GB" sz="2400" dirty="0"/>
            </a:br>
            <a:r>
              <a:rPr lang="en-GB" sz="2400" dirty="0"/>
              <a:t>another code user for patent infringement by the open source code</a:t>
            </a:r>
          </a:p>
        </p:txBody>
      </p:sp>
      <p:grpSp>
        <p:nvGrpSpPr>
          <p:cNvPr id="799" name="Group 798"/>
          <p:cNvGrpSpPr/>
          <p:nvPr/>
        </p:nvGrpSpPr>
        <p:grpSpPr>
          <a:xfrm>
            <a:off x="2508378" y="1300679"/>
            <a:ext cx="3772890" cy="3781226"/>
            <a:chOff x="5547519" y="1295400"/>
            <a:chExt cx="3782246" cy="3790604"/>
          </a:xfrm>
        </p:grpSpPr>
        <p:pic>
          <p:nvPicPr>
            <p:cNvPr id="187" name="Picture 18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7519" y="1295400"/>
              <a:ext cx="3782246" cy="3790604"/>
            </a:xfrm>
            <a:prstGeom prst="rect">
              <a:avLst/>
            </a:prstGeom>
          </p:spPr>
        </p:pic>
        <p:pic>
          <p:nvPicPr>
            <p:cNvPr id="798" name="Picture 79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70604" y="1676485"/>
              <a:ext cx="3218967" cy="3048264"/>
            </a:xfrm>
            <a:prstGeom prst="rect">
              <a:avLst/>
            </a:prstGeom>
          </p:spPr>
        </p:pic>
      </p:grpSp>
      <p:sp>
        <p:nvSpPr>
          <p:cNvPr id="229" name="Rectangle 228"/>
          <p:cNvSpPr/>
          <p:nvPr/>
        </p:nvSpPr>
        <p:spPr>
          <a:xfrm>
            <a:off x="6988316" y="3963001"/>
            <a:ext cx="1524971" cy="99230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197"/>
              </a:spcBef>
            </a:pPr>
            <a:r>
              <a:rPr lang="en-GB" sz="1795" dirty="0" smtClean="0"/>
              <a:t>Developer</a:t>
            </a:r>
            <a:r>
              <a:rPr lang="en-US" sz="1795" dirty="0"/>
              <a:t/>
            </a:r>
            <a:br>
              <a:rPr lang="en-US" sz="1795" dirty="0"/>
            </a:br>
            <a:r>
              <a:rPr lang="en-US" sz="1795" dirty="0" smtClean="0"/>
              <a:t>or User</a:t>
            </a:r>
            <a:endParaRPr lang="en-GB" sz="1795" dirty="0" smtClean="0"/>
          </a:p>
        </p:txBody>
      </p:sp>
      <p:cxnSp>
        <p:nvCxnSpPr>
          <p:cNvPr id="233" name="Straight Arrow Connector 232"/>
          <p:cNvCxnSpPr/>
          <p:nvPr/>
        </p:nvCxnSpPr>
        <p:spPr>
          <a:xfrm>
            <a:off x="6281267" y="3935743"/>
            <a:ext cx="608092" cy="304046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0" name="Group 229"/>
          <p:cNvGrpSpPr/>
          <p:nvPr/>
        </p:nvGrpSpPr>
        <p:grpSpPr>
          <a:xfrm>
            <a:off x="6797031" y="2695709"/>
            <a:ext cx="2461671" cy="810789"/>
            <a:chOff x="5110416" y="2020418"/>
            <a:chExt cx="1850832" cy="609600"/>
          </a:xfrm>
        </p:grpSpPr>
        <p:pic>
          <p:nvPicPr>
            <p:cNvPr id="227" name="Picture 2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60144" flipH="1">
              <a:off x="5110416" y="2079480"/>
              <a:ext cx="511135" cy="491476"/>
            </a:xfrm>
            <a:prstGeom prst="rect">
              <a:avLst/>
            </a:prstGeom>
          </p:spPr>
        </p:pic>
        <p:sp>
          <p:nvSpPr>
            <p:cNvPr id="236" name="Rectangle 235"/>
            <p:cNvSpPr/>
            <p:nvPr/>
          </p:nvSpPr>
          <p:spPr bwMode="auto">
            <a:xfrm>
              <a:off x="5629162" y="2020418"/>
              <a:ext cx="1332086" cy="6096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528" tIns="60767" rIns="121528" bIns="60767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defTabSz="1216152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</a:pPr>
              <a:r>
                <a:rPr lang="en-GB" sz="1600" b="1" dirty="0">
                  <a:solidFill>
                    <a:schemeClr val="bg2"/>
                  </a:solidFill>
                  <a:cs typeface="Arial" charset="0"/>
                </a:rPr>
                <a:t>Suit for infringement of patent</a:t>
              </a:r>
              <a:endParaRPr lang="en-US" sz="1600" b="1" dirty="0">
                <a:solidFill>
                  <a:schemeClr val="bg2"/>
                </a:solidFill>
                <a:cs typeface="Arial" charset="0"/>
              </a:endParaRPr>
            </a:p>
          </p:txBody>
        </p:sp>
      </p:grpSp>
      <p:sp>
        <p:nvSpPr>
          <p:cNvPr id="231" name="&quot;No&quot; Symbol 230"/>
          <p:cNvSpPr/>
          <p:nvPr/>
        </p:nvSpPr>
        <p:spPr bwMode="auto">
          <a:xfrm>
            <a:off x="6054095" y="1655398"/>
            <a:ext cx="1040311" cy="1040311"/>
          </a:xfrm>
          <a:prstGeom prst="noSmoking">
            <a:avLst>
              <a:gd name="adj" fmla="val 12500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528" tIns="60767" rIns="121528" bIns="60767" numCol="1" rtlCol="0" anchor="t" anchorCtr="1" compatLnSpc="1">
            <a:prstTxWarp prst="textNoShape">
              <a:avLst/>
            </a:prstTxWarp>
            <a:noAutofit/>
          </a:bodyPr>
          <a:lstStyle/>
          <a:p>
            <a:pPr algn="ctr" defTabSz="1216152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</a:pPr>
            <a:endParaRPr lang="en-US" sz="266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4759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 animBg="1"/>
      <p:bldP spid="528" grpId="0" animBg="1"/>
      <p:bldP spid="23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33436" y="3711878"/>
            <a:ext cx="3876582" cy="1145700"/>
            <a:chOff x="6433436" y="3711878"/>
            <a:chExt cx="3876582" cy="1145700"/>
          </a:xfrm>
        </p:grpSpPr>
        <p:sp>
          <p:nvSpPr>
            <p:cNvPr id="153" name="Rectangle 152"/>
            <p:cNvSpPr/>
            <p:nvPr/>
          </p:nvSpPr>
          <p:spPr>
            <a:xfrm>
              <a:off x="6433436" y="4097463"/>
              <a:ext cx="1824275" cy="760115"/>
            </a:xfrm>
            <a:prstGeom prst="rect">
              <a:avLst/>
            </a:prstGeom>
            <a:solidFill>
              <a:srgbClr val="F57E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795" dirty="0">
                  <a:solidFill>
                    <a:schemeClr val="bg2"/>
                  </a:solidFill>
                </a:rPr>
                <a:t>Member</a:t>
              </a:r>
              <a:endParaRPr lang="en-US" sz="1795" dirty="0">
                <a:solidFill>
                  <a:schemeClr val="bg2"/>
                </a:solidFill>
              </a:endParaRPr>
            </a:p>
          </p:txBody>
        </p:sp>
        <p:grpSp>
          <p:nvGrpSpPr>
            <p:cNvPr id="154" name="Group 153"/>
            <p:cNvGrpSpPr/>
            <p:nvPr/>
          </p:nvGrpSpPr>
          <p:grpSpPr>
            <a:xfrm>
              <a:off x="7566696" y="4268834"/>
              <a:ext cx="538990" cy="456069"/>
              <a:chOff x="4252119" y="1676400"/>
              <a:chExt cx="990600" cy="838200"/>
            </a:xfrm>
            <a:solidFill>
              <a:schemeClr val="bg1"/>
            </a:solidFill>
          </p:grpSpPr>
          <p:sp>
            <p:nvSpPr>
              <p:cNvPr id="155" name="Rectangle 154"/>
              <p:cNvSpPr/>
              <p:nvPr/>
            </p:nvSpPr>
            <p:spPr>
              <a:xfrm>
                <a:off x="4252119" y="1981200"/>
                <a:ext cx="304800" cy="5334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4556919" y="1676400"/>
                <a:ext cx="381000" cy="838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4937919" y="2133600"/>
                <a:ext cx="304800" cy="381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4328319" y="23622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4328319" y="22098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4328319" y="20574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480719" y="23622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4480719" y="22098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4480719" y="20574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4633119" y="23622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4633119" y="22098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4633119" y="20574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4633119" y="1914525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4633119" y="1762125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4785519" y="23622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4785519" y="22098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4785519" y="20574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4785519" y="1914525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4785519" y="1762125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4937919" y="23622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4937919" y="22098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5090319" y="23622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5090319" y="22098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</p:grpSp>
        <p:sp>
          <p:nvSpPr>
            <p:cNvPr id="354" name="Rectangle 353"/>
            <p:cNvSpPr/>
            <p:nvPr/>
          </p:nvSpPr>
          <p:spPr>
            <a:xfrm>
              <a:off x="9169847" y="3711878"/>
              <a:ext cx="1140171" cy="1145700"/>
            </a:xfrm>
            <a:prstGeom prst="rect">
              <a:avLst/>
            </a:prstGeom>
            <a:solidFill>
              <a:srgbClr val="F57E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rtlCol="0" anchor="t"/>
            <a:lstStyle/>
            <a:p>
              <a:pPr algn="ctr"/>
              <a:r>
                <a:rPr lang="en-GB" sz="1862" dirty="0">
                  <a:solidFill>
                    <a:schemeClr val="tx1"/>
                  </a:solidFill>
                </a:rPr>
                <a:t>Product</a:t>
              </a:r>
              <a:endParaRPr lang="en-US" sz="1862" dirty="0">
                <a:solidFill>
                  <a:schemeClr val="tx1"/>
                </a:solidFill>
              </a:endParaRPr>
            </a:p>
          </p:txBody>
        </p:sp>
        <p:cxnSp>
          <p:nvCxnSpPr>
            <p:cNvPr id="355" name="Straight Arrow Connector 354"/>
            <p:cNvCxnSpPr/>
            <p:nvPr/>
          </p:nvCxnSpPr>
          <p:spPr>
            <a:xfrm>
              <a:off x="8333721" y="4496869"/>
              <a:ext cx="760115" cy="0"/>
            </a:xfrm>
            <a:prstGeom prst="straightConnector1">
              <a:avLst/>
            </a:prstGeom>
            <a:ln w="76200">
              <a:solidFill>
                <a:schemeClr val="accent1"/>
              </a:solidFill>
              <a:miter lim="800000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9" name="Rectangle 358"/>
          <p:cNvSpPr/>
          <p:nvPr/>
        </p:nvSpPr>
        <p:spPr>
          <a:xfrm>
            <a:off x="6357424" y="4576095"/>
            <a:ext cx="165732" cy="15501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Spec-Related Patent License – RAND-Z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3697023" y="1386387"/>
            <a:ext cx="4560690" cy="2058862"/>
            <a:chOff x="3697023" y="1386387"/>
            <a:chExt cx="4560690" cy="2058862"/>
          </a:xfrm>
        </p:grpSpPr>
        <p:grpSp>
          <p:nvGrpSpPr>
            <p:cNvPr id="23" name="Group 22"/>
            <p:cNvGrpSpPr/>
            <p:nvPr/>
          </p:nvGrpSpPr>
          <p:grpSpPr>
            <a:xfrm>
              <a:off x="6433437" y="1386387"/>
              <a:ext cx="1824276" cy="1552273"/>
              <a:chOff x="5157788" y="1171575"/>
              <a:chExt cx="2033587" cy="1730375"/>
            </a:xfrm>
            <a:solidFill>
              <a:schemeClr val="bg2">
                <a:lumMod val="75000"/>
                <a:lumOff val="25000"/>
              </a:schemeClr>
            </a:solidFill>
          </p:grpSpPr>
          <p:sp>
            <p:nvSpPr>
              <p:cNvPr id="327" name="Freeform 326"/>
              <p:cNvSpPr/>
              <p:nvPr/>
            </p:nvSpPr>
            <p:spPr>
              <a:xfrm>
                <a:off x="5226051" y="2627084"/>
                <a:ext cx="1911242" cy="241050"/>
              </a:xfrm>
              <a:custGeom>
                <a:avLst/>
                <a:gdLst>
                  <a:gd name="connsiteX0" fmla="*/ 6350 w 1885950"/>
                  <a:gd name="connsiteY0" fmla="*/ 0 h 1422400"/>
                  <a:gd name="connsiteX1" fmla="*/ 901700 w 1885950"/>
                  <a:gd name="connsiteY1" fmla="*/ 12700 h 1422400"/>
                  <a:gd name="connsiteX2" fmla="*/ 1873250 w 1885950"/>
                  <a:gd name="connsiteY2" fmla="*/ 19050 h 1422400"/>
                  <a:gd name="connsiteX3" fmla="*/ 1885950 w 1885950"/>
                  <a:gd name="connsiteY3" fmla="*/ 1422400 h 1422400"/>
                  <a:gd name="connsiteX4" fmla="*/ 927100 w 1885950"/>
                  <a:gd name="connsiteY4" fmla="*/ 1390650 h 1422400"/>
                  <a:gd name="connsiteX5" fmla="*/ 0 w 1885950"/>
                  <a:gd name="connsiteY5" fmla="*/ 1422400 h 1422400"/>
                  <a:gd name="connsiteX6" fmla="*/ 6350 w 1885950"/>
                  <a:gd name="connsiteY6" fmla="*/ 0 h 1422400"/>
                  <a:gd name="connsiteX0" fmla="*/ 6350 w 1885950"/>
                  <a:gd name="connsiteY0" fmla="*/ 0 h 1422400"/>
                  <a:gd name="connsiteX1" fmla="*/ 947302 w 1885950"/>
                  <a:gd name="connsiteY1" fmla="*/ 12700 h 1422400"/>
                  <a:gd name="connsiteX2" fmla="*/ 1873250 w 1885950"/>
                  <a:gd name="connsiteY2" fmla="*/ 19050 h 1422400"/>
                  <a:gd name="connsiteX3" fmla="*/ 1885950 w 1885950"/>
                  <a:gd name="connsiteY3" fmla="*/ 1422400 h 1422400"/>
                  <a:gd name="connsiteX4" fmla="*/ 927100 w 1885950"/>
                  <a:gd name="connsiteY4" fmla="*/ 1390650 h 1422400"/>
                  <a:gd name="connsiteX5" fmla="*/ 0 w 1885950"/>
                  <a:gd name="connsiteY5" fmla="*/ 1422400 h 1422400"/>
                  <a:gd name="connsiteX6" fmla="*/ 6350 w 1885950"/>
                  <a:gd name="connsiteY6" fmla="*/ 0 h 1422400"/>
                  <a:gd name="connsiteX0" fmla="*/ 6350 w 1885950"/>
                  <a:gd name="connsiteY0" fmla="*/ 59359 h 1481759"/>
                  <a:gd name="connsiteX1" fmla="*/ 947302 w 1885950"/>
                  <a:gd name="connsiteY1" fmla="*/ 72059 h 1481759"/>
                  <a:gd name="connsiteX2" fmla="*/ 1873250 w 1885950"/>
                  <a:gd name="connsiteY2" fmla="*/ 78409 h 1481759"/>
                  <a:gd name="connsiteX3" fmla="*/ 1885950 w 1885950"/>
                  <a:gd name="connsiteY3" fmla="*/ 1481759 h 1481759"/>
                  <a:gd name="connsiteX4" fmla="*/ 927100 w 1885950"/>
                  <a:gd name="connsiteY4" fmla="*/ 1450009 h 1481759"/>
                  <a:gd name="connsiteX5" fmla="*/ 0 w 1885950"/>
                  <a:gd name="connsiteY5" fmla="*/ 1481759 h 1481759"/>
                  <a:gd name="connsiteX6" fmla="*/ 6350 w 1885950"/>
                  <a:gd name="connsiteY6" fmla="*/ 59359 h 1481759"/>
                  <a:gd name="connsiteX0" fmla="*/ 6350 w 1885950"/>
                  <a:gd name="connsiteY0" fmla="*/ 66537 h 1488937"/>
                  <a:gd name="connsiteX1" fmla="*/ 947302 w 1885950"/>
                  <a:gd name="connsiteY1" fmla="*/ 79237 h 1488937"/>
                  <a:gd name="connsiteX2" fmla="*/ 1873250 w 1885950"/>
                  <a:gd name="connsiteY2" fmla="*/ 85587 h 1488937"/>
                  <a:gd name="connsiteX3" fmla="*/ 1885950 w 1885950"/>
                  <a:gd name="connsiteY3" fmla="*/ 1488937 h 1488937"/>
                  <a:gd name="connsiteX4" fmla="*/ 927100 w 1885950"/>
                  <a:gd name="connsiteY4" fmla="*/ 1457187 h 1488937"/>
                  <a:gd name="connsiteX5" fmla="*/ 0 w 1885950"/>
                  <a:gd name="connsiteY5" fmla="*/ 1488937 h 1488937"/>
                  <a:gd name="connsiteX6" fmla="*/ 6350 w 1885950"/>
                  <a:gd name="connsiteY6" fmla="*/ 66537 h 1488937"/>
                  <a:gd name="connsiteX0" fmla="*/ 6350 w 1885950"/>
                  <a:gd name="connsiteY0" fmla="*/ 59802 h 1482202"/>
                  <a:gd name="connsiteX1" fmla="*/ 947302 w 1885950"/>
                  <a:gd name="connsiteY1" fmla="*/ 72502 h 1482202"/>
                  <a:gd name="connsiteX2" fmla="*/ 1873250 w 1885950"/>
                  <a:gd name="connsiteY2" fmla="*/ 78852 h 1482202"/>
                  <a:gd name="connsiteX3" fmla="*/ 1885950 w 1885950"/>
                  <a:gd name="connsiteY3" fmla="*/ 1482202 h 1482202"/>
                  <a:gd name="connsiteX4" fmla="*/ 927100 w 1885950"/>
                  <a:gd name="connsiteY4" fmla="*/ 1450452 h 1482202"/>
                  <a:gd name="connsiteX5" fmla="*/ 0 w 1885950"/>
                  <a:gd name="connsiteY5" fmla="*/ 1482202 h 1482202"/>
                  <a:gd name="connsiteX6" fmla="*/ 6350 w 1885950"/>
                  <a:gd name="connsiteY6" fmla="*/ 59802 h 1482202"/>
                  <a:gd name="connsiteX0" fmla="*/ 6350 w 1885950"/>
                  <a:gd name="connsiteY0" fmla="*/ 71144 h 1493544"/>
                  <a:gd name="connsiteX1" fmla="*/ 947302 w 1885950"/>
                  <a:gd name="connsiteY1" fmla="*/ 83844 h 1493544"/>
                  <a:gd name="connsiteX2" fmla="*/ 1873250 w 1885950"/>
                  <a:gd name="connsiteY2" fmla="*/ 90194 h 1493544"/>
                  <a:gd name="connsiteX3" fmla="*/ 1885950 w 1885950"/>
                  <a:gd name="connsiteY3" fmla="*/ 1493544 h 1493544"/>
                  <a:gd name="connsiteX4" fmla="*/ 927100 w 1885950"/>
                  <a:gd name="connsiteY4" fmla="*/ 1461794 h 1493544"/>
                  <a:gd name="connsiteX5" fmla="*/ 0 w 1885950"/>
                  <a:gd name="connsiteY5" fmla="*/ 1493544 h 1493544"/>
                  <a:gd name="connsiteX6" fmla="*/ 6350 w 1885950"/>
                  <a:gd name="connsiteY6" fmla="*/ 71144 h 1493544"/>
                  <a:gd name="connsiteX0" fmla="*/ 6350 w 1885950"/>
                  <a:gd name="connsiteY0" fmla="*/ 71144 h 1493544"/>
                  <a:gd name="connsiteX1" fmla="*/ 947302 w 1885950"/>
                  <a:gd name="connsiteY1" fmla="*/ 83844 h 1493544"/>
                  <a:gd name="connsiteX2" fmla="*/ 1873250 w 1885950"/>
                  <a:gd name="connsiteY2" fmla="*/ 90194 h 1493544"/>
                  <a:gd name="connsiteX3" fmla="*/ 1885950 w 1885950"/>
                  <a:gd name="connsiteY3" fmla="*/ 1493544 h 1493544"/>
                  <a:gd name="connsiteX4" fmla="*/ 927100 w 1885950"/>
                  <a:gd name="connsiteY4" fmla="*/ 1461794 h 1493544"/>
                  <a:gd name="connsiteX5" fmla="*/ 0 w 1885950"/>
                  <a:gd name="connsiteY5" fmla="*/ 1493544 h 1493544"/>
                  <a:gd name="connsiteX6" fmla="*/ 6350 w 1885950"/>
                  <a:gd name="connsiteY6" fmla="*/ 71144 h 1493544"/>
                  <a:gd name="connsiteX0" fmla="*/ 6350 w 1885950"/>
                  <a:gd name="connsiteY0" fmla="*/ 71144 h 1493544"/>
                  <a:gd name="connsiteX1" fmla="*/ 947302 w 1885950"/>
                  <a:gd name="connsiteY1" fmla="*/ 83844 h 1493544"/>
                  <a:gd name="connsiteX2" fmla="*/ 1873250 w 1885950"/>
                  <a:gd name="connsiteY2" fmla="*/ 90194 h 1493544"/>
                  <a:gd name="connsiteX3" fmla="*/ 1885950 w 1885950"/>
                  <a:gd name="connsiteY3" fmla="*/ 1493544 h 1493544"/>
                  <a:gd name="connsiteX4" fmla="*/ 927100 w 1885950"/>
                  <a:gd name="connsiteY4" fmla="*/ 1461794 h 1493544"/>
                  <a:gd name="connsiteX5" fmla="*/ 0 w 1885950"/>
                  <a:gd name="connsiteY5" fmla="*/ 1493544 h 1493544"/>
                  <a:gd name="connsiteX6" fmla="*/ 6350 w 1885950"/>
                  <a:gd name="connsiteY6" fmla="*/ 71144 h 1493544"/>
                  <a:gd name="connsiteX0" fmla="*/ 6350 w 1885950"/>
                  <a:gd name="connsiteY0" fmla="*/ 71165 h 1493565"/>
                  <a:gd name="connsiteX1" fmla="*/ 947302 w 1885950"/>
                  <a:gd name="connsiteY1" fmla="*/ 83865 h 1493565"/>
                  <a:gd name="connsiteX2" fmla="*/ 1873250 w 1885950"/>
                  <a:gd name="connsiteY2" fmla="*/ 90215 h 1493565"/>
                  <a:gd name="connsiteX3" fmla="*/ 1885950 w 1885950"/>
                  <a:gd name="connsiteY3" fmla="*/ 1493565 h 1493565"/>
                  <a:gd name="connsiteX4" fmla="*/ 927100 w 1885950"/>
                  <a:gd name="connsiteY4" fmla="*/ 1461815 h 1493565"/>
                  <a:gd name="connsiteX5" fmla="*/ 0 w 1885950"/>
                  <a:gd name="connsiteY5" fmla="*/ 1493565 h 1493565"/>
                  <a:gd name="connsiteX6" fmla="*/ 6350 w 1885950"/>
                  <a:gd name="connsiteY6" fmla="*/ 71165 h 1493565"/>
                  <a:gd name="connsiteX0" fmla="*/ 6350 w 1885950"/>
                  <a:gd name="connsiteY0" fmla="*/ 71165 h 1493565"/>
                  <a:gd name="connsiteX1" fmla="*/ 947302 w 1885950"/>
                  <a:gd name="connsiteY1" fmla="*/ 83865 h 1493565"/>
                  <a:gd name="connsiteX2" fmla="*/ 1873250 w 1885950"/>
                  <a:gd name="connsiteY2" fmla="*/ 90215 h 1493565"/>
                  <a:gd name="connsiteX3" fmla="*/ 1885950 w 1885950"/>
                  <a:gd name="connsiteY3" fmla="*/ 1493565 h 1493565"/>
                  <a:gd name="connsiteX4" fmla="*/ 927100 w 1885950"/>
                  <a:gd name="connsiteY4" fmla="*/ 1461815 h 1493565"/>
                  <a:gd name="connsiteX5" fmla="*/ 0 w 1885950"/>
                  <a:gd name="connsiteY5" fmla="*/ 1493565 h 1493565"/>
                  <a:gd name="connsiteX6" fmla="*/ 6350 w 1885950"/>
                  <a:gd name="connsiteY6" fmla="*/ 71165 h 1493565"/>
                  <a:gd name="connsiteX0" fmla="*/ 6350 w 1885950"/>
                  <a:gd name="connsiteY0" fmla="*/ 71165 h 1493565"/>
                  <a:gd name="connsiteX1" fmla="*/ 947302 w 1885950"/>
                  <a:gd name="connsiteY1" fmla="*/ 83865 h 1493565"/>
                  <a:gd name="connsiteX2" fmla="*/ 1873250 w 1885950"/>
                  <a:gd name="connsiteY2" fmla="*/ 90215 h 1493565"/>
                  <a:gd name="connsiteX3" fmla="*/ 1885950 w 1885950"/>
                  <a:gd name="connsiteY3" fmla="*/ 1493565 h 1493565"/>
                  <a:gd name="connsiteX4" fmla="*/ 936871 w 1885950"/>
                  <a:gd name="connsiteY4" fmla="*/ 1480865 h 1493565"/>
                  <a:gd name="connsiteX5" fmla="*/ 0 w 1885950"/>
                  <a:gd name="connsiteY5" fmla="*/ 1493565 h 1493565"/>
                  <a:gd name="connsiteX6" fmla="*/ 6350 w 1885950"/>
                  <a:gd name="connsiteY6" fmla="*/ 71165 h 1493565"/>
                  <a:gd name="connsiteX0" fmla="*/ 6350 w 1885950"/>
                  <a:gd name="connsiteY0" fmla="*/ 71165 h 1493565"/>
                  <a:gd name="connsiteX1" fmla="*/ 947302 w 1885950"/>
                  <a:gd name="connsiteY1" fmla="*/ 83865 h 1493565"/>
                  <a:gd name="connsiteX2" fmla="*/ 1873250 w 1885950"/>
                  <a:gd name="connsiteY2" fmla="*/ 90215 h 1493565"/>
                  <a:gd name="connsiteX3" fmla="*/ 1885950 w 1885950"/>
                  <a:gd name="connsiteY3" fmla="*/ 1493565 h 1493565"/>
                  <a:gd name="connsiteX4" fmla="*/ 936871 w 1885950"/>
                  <a:gd name="connsiteY4" fmla="*/ 1480865 h 1493565"/>
                  <a:gd name="connsiteX5" fmla="*/ 0 w 1885950"/>
                  <a:gd name="connsiteY5" fmla="*/ 1493565 h 1493565"/>
                  <a:gd name="connsiteX6" fmla="*/ 6350 w 1885950"/>
                  <a:gd name="connsiteY6" fmla="*/ 71165 h 1493565"/>
                  <a:gd name="connsiteX0" fmla="*/ 6350 w 1885950"/>
                  <a:gd name="connsiteY0" fmla="*/ 71165 h 1493565"/>
                  <a:gd name="connsiteX1" fmla="*/ 947302 w 1885950"/>
                  <a:gd name="connsiteY1" fmla="*/ 83865 h 1493565"/>
                  <a:gd name="connsiteX2" fmla="*/ 1873250 w 1885950"/>
                  <a:gd name="connsiteY2" fmla="*/ 90215 h 1493565"/>
                  <a:gd name="connsiteX3" fmla="*/ 1885950 w 1885950"/>
                  <a:gd name="connsiteY3" fmla="*/ 1493565 h 1493565"/>
                  <a:gd name="connsiteX4" fmla="*/ 936871 w 1885950"/>
                  <a:gd name="connsiteY4" fmla="*/ 1480865 h 1493565"/>
                  <a:gd name="connsiteX5" fmla="*/ 0 w 1885950"/>
                  <a:gd name="connsiteY5" fmla="*/ 1493565 h 1493565"/>
                  <a:gd name="connsiteX6" fmla="*/ 6350 w 1885950"/>
                  <a:gd name="connsiteY6" fmla="*/ 71165 h 1493565"/>
                  <a:gd name="connsiteX0" fmla="*/ 6350 w 1885950"/>
                  <a:gd name="connsiteY0" fmla="*/ 71165 h 1493565"/>
                  <a:gd name="connsiteX1" fmla="*/ 947302 w 1885950"/>
                  <a:gd name="connsiteY1" fmla="*/ 83865 h 1493565"/>
                  <a:gd name="connsiteX2" fmla="*/ 1873250 w 1885950"/>
                  <a:gd name="connsiteY2" fmla="*/ 90215 h 1493565"/>
                  <a:gd name="connsiteX3" fmla="*/ 1885950 w 1885950"/>
                  <a:gd name="connsiteY3" fmla="*/ 1493565 h 1493565"/>
                  <a:gd name="connsiteX4" fmla="*/ 936871 w 1885950"/>
                  <a:gd name="connsiteY4" fmla="*/ 1480865 h 1493565"/>
                  <a:gd name="connsiteX5" fmla="*/ 0 w 1885950"/>
                  <a:gd name="connsiteY5" fmla="*/ 1493565 h 1493565"/>
                  <a:gd name="connsiteX6" fmla="*/ 6350 w 1885950"/>
                  <a:gd name="connsiteY6" fmla="*/ 71165 h 1493565"/>
                  <a:gd name="connsiteX0" fmla="*/ 6350 w 1885950"/>
                  <a:gd name="connsiteY0" fmla="*/ 71165 h 1493565"/>
                  <a:gd name="connsiteX1" fmla="*/ 947302 w 1885950"/>
                  <a:gd name="connsiteY1" fmla="*/ 83865 h 1493565"/>
                  <a:gd name="connsiteX2" fmla="*/ 1873250 w 1885950"/>
                  <a:gd name="connsiteY2" fmla="*/ 90215 h 1493565"/>
                  <a:gd name="connsiteX3" fmla="*/ 1885950 w 1885950"/>
                  <a:gd name="connsiteY3" fmla="*/ 1493565 h 1493565"/>
                  <a:gd name="connsiteX4" fmla="*/ 936871 w 1885950"/>
                  <a:gd name="connsiteY4" fmla="*/ 1480865 h 1493565"/>
                  <a:gd name="connsiteX5" fmla="*/ 0 w 1885950"/>
                  <a:gd name="connsiteY5" fmla="*/ 1493565 h 1493565"/>
                  <a:gd name="connsiteX6" fmla="*/ 6350 w 1885950"/>
                  <a:gd name="connsiteY6" fmla="*/ 71165 h 1493565"/>
                  <a:gd name="connsiteX0" fmla="*/ 6350 w 1885950"/>
                  <a:gd name="connsiteY0" fmla="*/ 71165 h 1493565"/>
                  <a:gd name="connsiteX1" fmla="*/ 947302 w 1885950"/>
                  <a:gd name="connsiteY1" fmla="*/ 83865 h 1493565"/>
                  <a:gd name="connsiteX2" fmla="*/ 1873250 w 1885950"/>
                  <a:gd name="connsiteY2" fmla="*/ 90215 h 1493565"/>
                  <a:gd name="connsiteX3" fmla="*/ 1885950 w 1885950"/>
                  <a:gd name="connsiteY3" fmla="*/ 1493565 h 1493565"/>
                  <a:gd name="connsiteX4" fmla="*/ 936871 w 1885950"/>
                  <a:gd name="connsiteY4" fmla="*/ 1480865 h 1493565"/>
                  <a:gd name="connsiteX5" fmla="*/ 0 w 1885950"/>
                  <a:gd name="connsiteY5" fmla="*/ 1493565 h 1493565"/>
                  <a:gd name="connsiteX6" fmla="*/ 6350 w 1885950"/>
                  <a:gd name="connsiteY6" fmla="*/ 71165 h 1493565"/>
                  <a:gd name="connsiteX0" fmla="*/ 6350 w 1885950"/>
                  <a:gd name="connsiteY0" fmla="*/ 71165 h 1493565"/>
                  <a:gd name="connsiteX1" fmla="*/ 947302 w 1885950"/>
                  <a:gd name="connsiteY1" fmla="*/ 83865 h 1493565"/>
                  <a:gd name="connsiteX2" fmla="*/ 1873250 w 1885950"/>
                  <a:gd name="connsiteY2" fmla="*/ 90215 h 1493565"/>
                  <a:gd name="connsiteX3" fmla="*/ 1885950 w 1885950"/>
                  <a:gd name="connsiteY3" fmla="*/ 1493565 h 1493565"/>
                  <a:gd name="connsiteX4" fmla="*/ 936871 w 1885950"/>
                  <a:gd name="connsiteY4" fmla="*/ 1480865 h 1493565"/>
                  <a:gd name="connsiteX5" fmla="*/ 0 w 1885950"/>
                  <a:gd name="connsiteY5" fmla="*/ 1493565 h 1493565"/>
                  <a:gd name="connsiteX6" fmla="*/ 6350 w 1885950"/>
                  <a:gd name="connsiteY6" fmla="*/ 71165 h 1493565"/>
                  <a:gd name="connsiteX0" fmla="*/ 6350 w 1885950"/>
                  <a:gd name="connsiteY0" fmla="*/ 71165 h 1493565"/>
                  <a:gd name="connsiteX1" fmla="*/ 947302 w 1885950"/>
                  <a:gd name="connsiteY1" fmla="*/ 83865 h 1493565"/>
                  <a:gd name="connsiteX2" fmla="*/ 1873250 w 1885950"/>
                  <a:gd name="connsiteY2" fmla="*/ 90215 h 1493565"/>
                  <a:gd name="connsiteX3" fmla="*/ 1885950 w 1885950"/>
                  <a:gd name="connsiteY3" fmla="*/ 1493565 h 1493565"/>
                  <a:gd name="connsiteX4" fmla="*/ 936871 w 1885950"/>
                  <a:gd name="connsiteY4" fmla="*/ 1480865 h 1493565"/>
                  <a:gd name="connsiteX5" fmla="*/ 0 w 1885950"/>
                  <a:gd name="connsiteY5" fmla="*/ 1493565 h 1493565"/>
                  <a:gd name="connsiteX6" fmla="*/ 6350 w 1885950"/>
                  <a:gd name="connsiteY6" fmla="*/ 71165 h 1493565"/>
                  <a:gd name="connsiteX0" fmla="*/ 6350 w 1885950"/>
                  <a:gd name="connsiteY0" fmla="*/ 75412 h 1497812"/>
                  <a:gd name="connsiteX1" fmla="*/ 947302 w 1885950"/>
                  <a:gd name="connsiteY1" fmla="*/ 88112 h 1497812"/>
                  <a:gd name="connsiteX2" fmla="*/ 1873250 w 1885950"/>
                  <a:gd name="connsiteY2" fmla="*/ 94462 h 1497812"/>
                  <a:gd name="connsiteX3" fmla="*/ 1885950 w 1885950"/>
                  <a:gd name="connsiteY3" fmla="*/ 1497812 h 1497812"/>
                  <a:gd name="connsiteX4" fmla="*/ 936871 w 1885950"/>
                  <a:gd name="connsiteY4" fmla="*/ 1485112 h 1497812"/>
                  <a:gd name="connsiteX5" fmla="*/ 0 w 1885950"/>
                  <a:gd name="connsiteY5" fmla="*/ 1497812 h 1497812"/>
                  <a:gd name="connsiteX6" fmla="*/ 6350 w 1885950"/>
                  <a:gd name="connsiteY6" fmla="*/ 75412 h 1497812"/>
                  <a:gd name="connsiteX0" fmla="*/ 6350 w 1885950"/>
                  <a:gd name="connsiteY0" fmla="*/ 75412 h 1497812"/>
                  <a:gd name="connsiteX1" fmla="*/ 947302 w 1885950"/>
                  <a:gd name="connsiteY1" fmla="*/ 88112 h 1497812"/>
                  <a:gd name="connsiteX2" fmla="*/ 1873250 w 1885950"/>
                  <a:gd name="connsiteY2" fmla="*/ 94462 h 1497812"/>
                  <a:gd name="connsiteX3" fmla="*/ 1885950 w 1885950"/>
                  <a:gd name="connsiteY3" fmla="*/ 1497812 h 1497812"/>
                  <a:gd name="connsiteX4" fmla="*/ 936871 w 1885950"/>
                  <a:gd name="connsiteY4" fmla="*/ 1485112 h 1497812"/>
                  <a:gd name="connsiteX5" fmla="*/ 0 w 1885950"/>
                  <a:gd name="connsiteY5" fmla="*/ 1497812 h 1497812"/>
                  <a:gd name="connsiteX6" fmla="*/ 6350 w 1885950"/>
                  <a:gd name="connsiteY6" fmla="*/ 75412 h 1497812"/>
                  <a:gd name="connsiteX0" fmla="*/ 6350 w 1885950"/>
                  <a:gd name="connsiteY0" fmla="*/ 77452 h 1499852"/>
                  <a:gd name="connsiteX1" fmla="*/ 947302 w 1885950"/>
                  <a:gd name="connsiteY1" fmla="*/ 90152 h 1499852"/>
                  <a:gd name="connsiteX2" fmla="*/ 1873250 w 1885950"/>
                  <a:gd name="connsiteY2" fmla="*/ 96502 h 1499852"/>
                  <a:gd name="connsiteX3" fmla="*/ 1885950 w 1885950"/>
                  <a:gd name="connsiteY3" fmla="*/ 1499852 h 1499852"/>
                  <a:gd name="connsiteX4" fmla="*/ 936871 w 1885950"/>
                  <a:gd name="connsiteY4" fmla="*/ 1487152 h 1499852"/>
                  <a:gd name="connsiteX5" fmla="*/ 0 w 1885950"/>
                  <a:gd name="connsiteY5" fmla="*/ 1499852 h 1499852"/>
                  <a:gd name="connsiteX6" fmla="*/ 6350 w 1885950"/>
                  <a:gd name="connsiteY6" fmla="*/ 77452 h 1499852"/>
                  <a:gd name="connsiteX0" fmla="*/ 6350 w 1885950"/>
                  <a:gd name="connsiteY0" fmla="*/ 93 h 1422493"/>
                  <a:gd name="connsiteX1" fmla="*/ 944153 w 1885950"/>
                  <a:gd name="connsiteY1" fmla="*/ 1263743 h 1422493"/>
                  <a:gd name="connsiteX2" fmla="*/ 1873250 w 1885950"/>
                  <a:gd name="connsiteY2" fmla="*/ 19143 h 1422493"/>
                  <a:gd name="connsiteX3" fmla="*/ 1885950 w 1885950"/>
                  <a:gd name="connsiteY3" fmla="*/ 1422493 h 1422493"/>
                  <a:gd name="connsiteX4" fmla="*/ 936871 w 1885950"/>
                  <a:gd name="connsiteY4" fmla="*/ 1409793 h 1422493"/>
                  <a:gd name="connsiteX5" fmla="*/ 0 w 1885950"/>
                  <a:gd name="connsiteY5" fmla="*/ 1422493 h 1422493"/>
                  <a:gd name="connsiteX6" fmla="*/ 6350 w 1885950"/>
                  <a:gd name="connsiteY6" fmla="*/ 93 h 1422493"/>
                  <a:gd name="connsiteX0" fmla="*/ 6350 w 1895289"/>
                  <a:gd name="connsiteY0" fmla="*/ 93 h 1422493"/>
                  <a:gd name="connsiteX1" fmla="*/ 944153 w 1895289"/>
                  <a:gd name="connsiteY1" fmla="*/ 1263743 h 1422493"/>
                  <a:gd name="connsiteX2" fmla="*/ 1895289 w 1895289"/>
                  <a:gd name="connsiteY2" fmla="*/ 1301843 h 1422493"/>
                  <a:gd name="connsiteX3" fmla="*/ 1885950 w 1895289"/>
                  <a:gd name="connsiteY3" fmla="*/ 1422493 h 1422493"/>
                  <a:gd name="connsiteX4" fmla="*/ 936871 w 1895289"/>
                  <a:gd name="connsiteY4" fmla="*/ 1409793 h 1422493"/>
                  <a:gd name="connsiteX5" fmla="*/ 0 w 1895289"/>
                  <a:gd name="connsiteY5" fmla="*/ 1422493 h 1422493"/>
                  <a:gd name="connsiteX6" fmla="*/ 6350 w 1895289"/>
                  <a:gd name="connsiteY6" fmla="*/ 93 h 1422493"/>
                  <a:gd name="connsiteX0" fmla="*/ 6350 w 1895289"/>
                  <a:gd name="connsiteY0" fmla="*/ 114050 h 267398"/>
                  <a:gd name="connsiteX1" fmla="*/ 944153 w 1895289"/>
                  <a:gd name="connsiteY1" fmla="*/ 82300 h 267398"/>
                  <a:gd name="connsiteX2" fmla="*/ 1895289 w 1895289"/>
                  <a:gd name="connsiteY2" fmla="*/ 120400 h 267398"/>
                  <a:gd name="connsiteX3" fmla="*/ 1885950 w 1895289"/>
                  <a:gd name="connsiteY3" fmla="*/ 241050 h 267398"/>
                  <a:gd name="connsiteX4" fmla="*/ 936871 w 1895289"/>
                  <a:gd name="connsiteY4" fmla="*/ 228350 h 267398"/>
                  <a:gd name="connsiteX5" fmla="*/ 0 w 1895289"/>
                  <a:gd name="connsiteY5" fmla="*/ 241050 h 267398"/>
                  <a:gd name="connsiteX6" fmla="*/ 6350 w 1895289"/>
                  <a:gd name="connsiteY6" fmla="*/ 114050 h 267398"/>
                  <a:gd name="connsiteX0" fmla="*/ 6350 w 1895289"/>
                  <a:gd name="connsiteY0" fmla="*/ 114050 h 241050"/>
                  <a:gd name="connsiteX1" fmla="*/ 944153 w 1895289"/>
                  <a:gd name="connsiteY1" fmla="*/ 82300 h 241050"/>
                  <a:gd name="connsiteX2" fmla="*/ 1895289 w 1895289"/>
                  <a:gd name="connsiteY2" fmla="*/ 120400 h 241050"/>
                  <a:gd name="connsiteX3" fmla="*/ 1885950 w 1895289"/>
                  <a:gd name="connsiteY3" fmla="*/ 241050 h 241050"/>
                  <a:gd name="connsiteX4" fmla="*/ 936871 w 1895289"/>
                  <a:gd name="connsiteY4" fmla="*/ 228350 h 241050"/>
                  <a:gd name="connsiteX5" fmla="*/ 0 w 1895289"/>
                  <a:gd name="connsiteY5" fmla="*/ 241050 h 241050"/>
                  <a:gd name="connsiteX6" fmla="*/ 6350 w 1895289"/>
                  <a:gd name="connsiteY6" fmla="*/ 114050 h 241050"/>
                  <a:gd name="connsiteX0" fmla="*/ 6350 w 1895289"/>
                  <a:gd name="connsiteY0" fmla="*/ 114050 h 241050"/>
                  <a:gd name="connsiteX1" fmla="*/ 944153 w 1895289"/>
                  <a:gd name="connsiteY1" fmla="*/ 82300 h 241050"/>
                  <a:gd name="connsiteX2" fmla="*/ 1895289 w 1895289"/>
                  <a:gd name="connsiteY2" fmla="*/ 120400 h 241050"/>
                  <a:gd name="connsiteX3" fmla="*/ 1885950 w 1895289"/>
                  <a:gd name="connsiteY3" fmla="*/ 241050 h 241050"/>
                  <a:gd name="connsiteX4" fmla="*/ 936871 w 1895289"/>
                  <a:gd name="connsiteY4" fmla="*/ 228350 h 241050"/>
                  <a:gd name="connsiteX5" fmla="*/ 0 w 1895289"/>
                  <a:gd name="connsiteY5" fmla="*/ 241050 h 241050"/>
                  <a:gd name="connsiteX6" fmla="*/ 6350 w 1895289"/>
                  <a:gd name="connsiteY6" fmla="*/ 114050 h 24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95289" h="241050">
                    <a:moveTo>
                      <a:pt x="6350" y="114050"/>
                    </a:moveTo>
                    <a:cubicBezTo>
                      <a:pt x="375374" y="102408"/>
                      <a:pt x="405275" y="-101850"/>
                      <a:pt x="944153" y="82300"/>
                    </a:cubicBezTo>
                    <a:cubicBezTo>
                      <a:pt x="1478533" y="-115166"/>
                      <a:pt x="1485665" y="102408"/>
                      <a:pt x="1895289" y="120400"/>
                    </a:cubicBezTo>
                    <a:lnTo>
                      <a:pt x="1885950" y="241050"/>
                    </a:lnTo>
                    <a:cubicBezTo>
                      <a:pt x="1543532" y="224117"/>
                      <a:pt x="1328148" y="92883"/>
                      <a:pt x="936871" y="228350"/>
                    </a:cubicBezTo>
                    <a:cubicBezTo>
                      <a:pt x="364001" y="92883"/>
                      <a:pt x="312290" y="236817"/>
                      <a:pt x="0" y="241050"/>
                    </a:cubicBezTo>
                    <a:cubicBezTo>
                      <a:pt x="5266" y="189192"/>
                      <a:pt x="13679" y="178608"/>
                      <a:pt x="6350" y="114050"/>
                    </a:cubicBez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5" dirty="0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5257800" y="1217947"/>
                <a:ext cx="1838325" cy="1499852"/>
              </a:xfrm>
              <a:custGeom>
                <a:avLst/>
                <a:gdLst>
                  <a:gd name="connsiteX0" fmla="*/ 6350 w 1885950"/>
                  <a:gd name="connsiteY0" fmla="*/ 0 h 1422400"/>
                  <a:gd name="connsiteX1" fmla="*/ 901700 w 1885950"/>
                  <a:gd name="connsiteY1" fmla="*/ 12700 h 1422400"/>
                  <a:gd name="connsiteX2" fmla="*/ 1873250 w 1885950"/>
                  <a:gd name="connsiteY2" fmla="*/ 19050 h 1422400"/>
                  <a:gd name="connsiteX3" fmla="*/ 1885950 w 1885950"/>
                  <a:gd name="connsiteY3" fmla="*/ 1422400 h 1422400"/>
                  <a:gd name="connsiteX4" fmla="*/ 927100 w 1885950"/>
                  <a:gd name="connsiteY4" fmla="*/ 1390650 h 1422400"/>
                  <a:gd name="connsiteX5" fmla="*/ 0 w 1885950"/>
                  <a:gd name="connsiteY5" fmla="*/ 1422400 h 1422400"/>
                  <a:gd name="connsiteX6" fmla="*/ 6350 w 1885950"/>
                  <a:gd name="connsiteY6" fmla="*/ 0 h 1422400"/>
                  <a:gd name="connsiteX0" fmla="*/ 6350 w 1885950"/>
                  <a:gd name="connsiteY0" fmla="*/ 0 h 1422400"/>
                  <a:gd name="connsiteX1" fmla="*/ 947302 w 1885950"/>
                  <a:gd name="connsiteY1" fmla="*/ 12700 h 1422400"/>
                  <a:gd name="connsiteX2" fmla="*/ 1873250 w 1885950"/>
                  <a:gd name="connsiteY2" fmla="*/ 19050 h 1422400"/>
                  <a:gd name="connsiteX3" fmla="*/ 1885950 w 1885950"/>
                  <a:gd name="connsiteY3" fmla="*/ 1422400 h 1422400"/>
                  <a:gd name="connsiteX4" fmla="*/ 927100 w 1885950"/>
                  <a:gd name="connsiteY4" fmla="*/ 1390650 h 1422400"/>
                  <a:gd name="connsiteX5" fmla="*/ 0 w 1885950"/>
                  <a:gd name="connsiteY5" fmla="*/ 1422400 h 1422400"/>
                  <a:gd name="connsiteX6" fmla="*/ 6350 w 1885950"/>
                  <a:gd name="connsiteY6" fmla="*/ 0 h 1422400"/>
                  <a:gd name="connsiteX0" fmla="*/ 6350 w 1885950"/>
                  <a:gd name="connsiteY0" fmla="*/ 59359 h 1481759"/>
                  <a:gd name="connsiteX1" fmla="*/ 947302 w 1885950"/>
                  <a:gd name="connsiteY1" fmla="*/ 72059 h 1481759"/>
                  <a:gd name="connsiteX2" fmla="*/ 1873250 w 1885950"/>
                  <a:gd name="connsiteY2" fmla="*/ 78409 h 1481759"/>
                  <a:gd name="connsiteX3" fmla="*/ 1885950 w 1885950"/>
                  <a:gd name="connsiteY3" fmla="*/ 1481759 h 1481759"/>
                  <a:gd name="connsiteX4" fmla="*/ 927100 w 1885950"/>
                  <a:gd name="connsiteY4" fmla="*/ 1450009 h 1481759"/>
                  <a:gd name="connsiteX5" fmla="*/ 0 w 1885950"/>
                  <a:gd name="connsiteY5" fmla="*/ 1481759 h 1481759"/>
                  <a:gd name="connsiteX6" fmla="*/ 6350 w 1885950"/>
                  <a:gd name="connsiteY6" fmla="*/ 59359 h 1481759"/>
                  <a:gd name="connsiteX0" fmla="*/ 6350 w 1885950"/>
                  <a:gd name="connsiteY0" fmla="*/ 66537 h 1488937"/>
                  <a:gd name="connsiteX1" fmla="*/ 947302 w 1885950"/>
                  <a:gd name="connsiteY1" fmla="*/ 79237 h 1488937"/>
                  <a:gd name="connsiteX2" fmla="*/ 1873250 w 1885950"/>
                  <a:gd name="connsiteY2" fmla="*/ 85587 h 1488937"/>
                  <a:gd name="connsiteX3" fmla="*/ 1885950 w 1885950"/>
                  <a:gd name="connsiteY3" fmla="*/ 1488937 h 1488937"/>
                  <a:gd name="connsiteX4" fmla="*/ 927100 w 1885950"/>
                  <a:gd name="connsiteY4" fmla="*/ 1457187 h 1488937"/>
                  <a:gd name="connsiteX5" fmla="*/ 0 w 1885950"/>
                  <a:gd name="connsiteY5" fmla="*/ 1488937 h 1488937"/>
                  <a:gd name="connsiteX6" fmla="*/ 6350 w 1885950"/>
                  <a:gd name="connsiteY6" fmla="*/ 66537 h 1488937"/>
                  <a:gd name="connsiteX0" fmla="*/ 6350 w 1885950"/>
                  <a:gd name="connsiteY0" fmla="*/ 59802 h 1482202"/>
                  <a:gd name="connsiteX1" fmla="*/ 947302 w 1885950"/>
                  <a:gd name="connsiteY1" fmla="*/ 72502 h 1482202"/>
                  <a:gd name="connsiteX2" fmla="*/ 1873250 w 1885950"/>
                  <a:gd name="connsiteY2" fmla="*/ 78852 h 1482202"/>
                  <a:gd name="connsiteX3" fmla="*/ 1885950 w 1885950"/>
                  <a:gd name="connsiteY3" fmla="*/ 1482202 h 1482202"/>
                  <a:gd name="connsiteX4" fmla="*/ 927100 w 1885950"/>
                  <a:gd name="connsiteY4" fmla="*/ 1450452 h 1482202"/>
                  <a:gd name="connsiteX5" fmla="*/ 0 w 1885950"/>
                  <a:gd name="connsiteY5" fmla="*/ 1482202 h 1482202"/>
                  <a:gd name="connsiteX6" fmla="*/ 6350 w 1885950"/>
                  <a:gd name="connsiteY6" fmla="*/ 59802 h 1482202"/>
                  <a:gd name="connsiteX0" fmla="*/ 6350 w 1885950"/>
                  <a:gd name="connsiteY0" fmla="*/ 71144 h 1493544"/>
                  <a:gd name="connsiteX1" fmla="*/ 947302 w 1885950"/>
                  <a:gd name="connsiteY1" fmla="*/ 83844 h 1493544"/>
                  <a:gd name="connsiteX2" fmla="*/ 1873250 w 1885950"/>
                  <a:gd name="connsiteY2" fmla="*/ 90194 h 1493544"/>
                  <a:gd name="connsiteX3" fmla="*/ 1885950 w 1885950"/>
                  <a:gd name="connsiteY3" fmla="*/ 1493544 h 1493544"/>
                  <a:gd name="connsiteX4" fmla="*/ 927100 w 1885950"/>
                  <a:gd name="connsiteY4" fmla="*/ 1461794 h 1493544"/>
                  <a:gd name="connsiteX5" fmla="*/ 0 w 1885950"/>
                  <a:gd name="connsiteY5" fmla="*/ 1493544 h 1493544"/>
                  <a:gd name="connsiteX6" fmla="*/ 6350 w 1885950"/>
                  <a:gd name="connsiteY6" fmla="*/ 71144 h 1493544"/>
                  <a:gd name="connsiteX0" fmla="*/ 6350 w 1885950"/>
                  <a:gd name="connsiteY0" fmla="*/ 71144 h 1493544"/>
                  <a:gd name="connsiteX1" fmla="*/ 947302 w 1885950"/>
                  <a:gd name="connsiteY1" fmla="*/ 83844 h 1493544"/>
                  <a:gd name="connsiteX2" fmla="*/ 1873250 w 1885950"/>
                  <a:gd name="connsiteY2" fmla="*/ 90194 h 1493544"/>
                  <a:gd name="connsiteX3" fmla="*/ 1885950 w 1885950"/>
                  <a:gd name="connsiteY3" fmla="*/ 1493544 h 1493544"/>
                  <a:gd name="connsiteX4" fmla="*/ 927100 w 1885950"/>
                  <a:gd name="connsiteY4" fmla="*/ 1461794 h 1493544"/>
                  <a:gd name="connsiteX5" fmla="*/ 0 w 1885950"/>
                  <a:gd name="connsiteY5" fmla="*/ 1493544 h 1493544"/>
                  <a:gd name="connsiteX6" fmla="*/ 6350 w 1885950"/>
                  <a:gd name="connsiteY6" fmla="*/ 71144 h 1493544"/>
                  <a:gd name="connsiteX0" fmla="*/ 6350 w 1885950"/>
                  <a:gd name="connsiteY0" fmla="*/ 71144 h 1493544"/>
                  <a:gd name="connsiteX1" fmla="*/ 947302 w 1885950"/>
                  <a:gd name="connsiteY1" fmla="*/ 83844 h 1493544"/>
                  <a:gd name="connsiteX2" fmla="*/ 1873250 w 1885950"/>
                  <a:gd name="connsiteY2" fmla="*/ 90194 h 1493544"/>
                  <a:gd name="connsiteX3" fmla="*/ 1885950 w 1885950"/>
                  <a:gd name="connsiteY3" fmla="*/ 1493544 h 1493544"/>
                  <a:gd name="connsiteX4" fmla="*/ 927100 w 1885950"/>
                  <a:gd name="connsiteY4" fmla="*/ 1461794 h 1493544"/>
                  <a:gd name="connsiteX5" fmla="*/ 0 w 1885950"/>
                  <a:gd name="connsiteY5" fmla="*/ 1493544 h 1493544"/>
                  <a:gd name="connsiteX6" fmla="*/ 6350 w 1885950"/>
                  <a:gd name="connsiteY6" fmla="*/ 71144 h 1493544"/>
                  <a:gd name="connsiteX0" fmla="*/ 6350 w 1885950"/>
                  <a:gd name="connsiteY0" fmla="*/ 71165 h 1493565"/>
                  <a:gd name="connsiteX1" fmla="*/ 947302 w 1885950"/>
                  <a:gd name="connsiteY1" fmla="*/ 83865 h 1493565"/>
                  <a:gd name="connsiteX2" fmla="*/ 1873250 w 1885950"/>
                  <a:gd name="connsiteY2" fmla="*/ 90215 h 1493565"/>
                  <a:gd name="connsiteX3" fmla="*/ 1885950 w 1885950"/>
                  <a:gd name="connsiteY3" fmla="*/ 1493565 h 1493565"/>
                  <a:gd name="connsiteX4" fmla="*/ 927100 w 1885950"/>
                  <a:gd name="connsiteY4" fmla="*/ 1461815 h 1493565"/>
                  <a:gd name="connsiteX5" fmla="*/ 0 w 1885950"/>
                  <a:gd name="connsiteY5" fmla="*/ 1493565 h 1493565"/>
                  <a:gd name="connsiteX6" fmla="*/ 6350 w 1885950"/>
                  <a:gd name="connsiteY6" fmla="*/ 71165 h 1493565"/>
                  <a:gd name="connsiteX0" fmla="*/ 6350 w 1885950"/>
                  <a:gd name="connsiteY0" fmla="*/ 71165 h 1493565"/>
                  <a:gd name="connsiteX1" fmla="*/ 947302 w 1885950"/>
                  <a:gd name="connsiteY1" fmla="*/ 83865 h 1493565"/>
                  <a:gd name="connsiteX2" fmla="*/ 1873250 w 1885950"/>
                  <a:gd name="connsiteY2" fmla="*/ 90215 h 1493565"/>
                  <a:gd name="connsiteX3" fmla="*/ 1885950 w 1885950"/>
                  <a:gd name="connsiteY3" fmla="*/ 1493565 h 1493565"/>
                  <a:gd name="connsiteX4" fmla="*/ 927100 w 1885950"/>
                  <a:gd name="connsiteY4" fmla="*/ 1461815 h 1493565"/>
                  <a:gd name="connsiteX5" fmla="*/ 0 w 1885950"/>
                  <a:gd name="connsiteY5" fmla="*/ 1493565 h 1493565"/>
                  <a:gd name="connsiteX6" fmla="*/ 6350 w 1885950"/>
                  <a:gd name="connsiteY6" fmla="*/ 71165 h 1493565"/>
                  <a:gd name="connsiteX0" fmla="*/ 6350 w 1885950"/>
                  <a:gd name="connsiteY0" fmla="*/ 71165 h 1493565"/>
                  <a:gd name="connsiteX1" fmla="*/ 947302 w 1885950"/>
                  <a:gd name="connsiteY1" fmla="*/ 83865 h 1493565"/>
                  <a:gd name="connsiteX2" fmla="*/ 1873250 w 1885950"/>
                  <a:gd name="connsiteY2" fmla="*/ 90215 h 1493565"/>
                  <a:gd name="connsiteX3" fmla="*/ 1885950 w 1885950"/>
                  <a:gd name="connsiteY3" fmla="*/ 1493565 h 1493565"/>
                  <a:gd name="connsiteX4" fmla="*/ 936871 w 1885950"/>
                  <a:gd name="connsiteY4" fmla="*/ 1480865 h 1493565"/>
                  <a:gd name="connsiteX5" fmla="*/ 0 w 1885950"/>
                  <a:gd name="connsiteY5" fmla="*/ 1493565 h 1493565"/>
                  <a:gd name="connsiteX6" fmla="*/ 6350 w 1885950"/>
                  <a:gd name="connsiteY6" fmla="*/ 71165 h 1493565"/>
                  <a:gd name="connsiteX0" fmla="*/ 6350 w 1885950"/>
                  <a:gd name="connsiteY0" fmla="*/ 71165 h 1493565"/>
                  <a:gd name="connsiteX1" fmla="*/ 947302 w 1885950"/>
                  <a:gd name="connsiteY1" fmla="*/ 83865 h 1493565"/>
                  <a:gd name="connsiteX2" fmla="*/ 1873250 w 1885950"/>
                  <a:gd name="connsiteY2" fmla="*/ 90215 h 1493565"/>
                  <a:gd name="connsiteX3" fmla="*/ 1885950 w 1885950"/>
                  <a:gd name="connsiteY3" fmla="*/ 1493565 h 1493565"/>
                  <a:gd name="connsiteX4" fmla="*/ 936871 w 1885950"/>
                  <a:gd name="connsiteY4" fmla="*/ 1480865 h 1493565"/>
                  <a:gd name="connsiteX5" fmla="*/ 0 w 1885950"/>
                  <a:gd name="connsiteY5" fmla="*/ 1493565 h 1493565"/>
                  <a:gd name="connsiteX6" fmla="*/ 6350 w 1885950"/>
                  <a:gd name="connsiteY6" fmla="*/ 71165 h 1493565"/>
                  <a:gd name="connsiteX0" fmla="*/ 6350 w 1885950"/>
                  <a:gd name="connsiteY0" fmla="*/ 71165 h 1493565"/>
                  <a:gd name="connsiteX1" fmla="*/ 947302 w 1885950"/>
                  <a:gd name="connsiteY1" fmla="*/ 83865 h 1493565"/>
                  <a:gd name="connsiteX2" fmla="*/ 1873250 w 1885950"/>
                  <a:gd name="connsiteY2" fmla="*/ 90215 h 1493565"/>
                  <a:gd name="connsiteX3" fmla="*/ 1885950 w 1885950"/>
                  <a:gd name="connsiteY3" fmla="*/ 1493565 h 1493565"/>
                  <a:gd name="connsiteX4" fmla="*/ 936871 w 1885950"/>
                  <a:gd name="connsiteY4" fmla="*/ 1480865 h 1493565"/>
                  <a:gd name="connsiteX5" fmla="*/ 0 w 1885950"/>
                  <a:gd name="connsiteY5" fmla="*/ 1493565 h 1493565"/>
                  <a:gd name="connsiteX6" fmla="*/ 6350 w 1885950"/>
                  <a:gd name="connsiteY6" fmla="*/ 71165 h 1493565"/>
                  <a:gd name="connsiteX0" fmla="*/ 6350 w 1885950"/>
                  <a:gd name="connsiteY0" fmla="*/ 71165 h 1493565"/>
                  <a:gd name="connsiteX1" fmla="*/ 947302 w 1885950"/>
                  <a:gd name="connsiteY1" fmla="*/ 83865 h 1493565"/>
                  <a:gd name="connsiteX2" fmla="*/ 1873250 w 1885950"/>
                  <a:gd name="connsiteY2" fmla="*/ 90215 h 1493565"/>
                  <a:gd name="connsiteX3" fmla="*/ 1885950 w 1885950"/>
                  <a:gd name="connsiteY3" fmla="*/ 1493565 h 1493565"/>
                  <a:gd name="connsiteX4" fmla="*/ 936871 w 1885950"/>
                  <a:gd name="connsiteY4" fmla="*/ 1480865 h 1493565"/>
                  <a:gd name="connsiteX5" fmla="*/ 0 w 1885950"/>
                  <a:gd name="connsiteY5" fmla="*/ 1493565 h 1493565"/>
                  <a:gd name="connsiteX6" fmla="*/ 6350 w 1885950"/>
                  <a:gd name="connsiteY6" fmla="*/ 71165 h 1493565"/>
                  <a:gd name="connsiteX0" fmla="*/ 6350 w 1885950"/>
                  <a:gd name="connsiteY0" fmla="*/ 71165 h 1493565"/>
                  <a:gd name="connsiteX1" fmla="*/ 947302 w 1885950"/>
                  <a:gd name="connsiteY1" fmla="*/ 83865 h 1493565"/>
                  <a:gd name="connsiteX2" fmla="*/ 1873250 w 1885950"/>
                  <a:gd name="connsiteY2" fmla="*/ 90215 h 1493565"/>
                  <a:gd name="connsiteX3" fmla="*/ 1885950 w 1885950"/>
                  <a:gd name="connsiteY3" fmla="*/ 1493565 h 1493565"/>
                  <a:gd name="connsiteX4" fmla="*/ 936871 w 1885950"/>
                  <a:gd name="connsiteY4" fmla="*/ 1480865 h 1493565"/>
                  <a:gd name="connsiteX5" fmla="*/ 0 w 1885950"/>
                  <a:gd name="connsiteY5" fmla="*/ 1493565 h 1493565"/>
                  <a:gd name="connsiteX6" fmla="*/ 6350 w 1885950"/>
                  <a:gd name="connsiteY6" fmla="*/ 71165 h 1493565"/>
                  <a:gd name="connsiteX0" fmla="*/ 6350 w 1885950"/>
                  <a:gd name="connsiteY0" fmla="*/ 71165 h 1493565"/>
                  <a:gd name="connsiteX1" fmla="*/ 947302 w 1885950"/>
                  <a:gd name="connsiteY1" fmla="*/ 83865 h 1493565"/>
                  <a:gd name="connsiteX2" fmla="*/ 1873250 w 1885950"/>
                  <a:gd name="connsiteY2" fmla="*/ 90215 h 1493565"/>
                  <a:gd name="connsiteX3" fmla="*/ 1885950 w 1885950"/>
                  <a:gd name="connsiteY3" fmla="*/ 1493565 h 1493565"/>
                  <a:gd name="connsiteX4" fmla="*/ 936871 w 1885950"/>
                  <a:gd name="connsiteY4" fmla="*/ 1480865 h 1493565"/>
                  <a:gd name="connsiteX5" fmla="*/ 0 w 1885950"/>
                  <a:gd name="connsiteY5" fmla="*/ 1493565 h 1493565"/>
                  <a:gd name="connsiteX6" fmla="*/ 6350 w 1885950"/>
                  <a:gd name="connsiteY6" fmla="*/ 71165 h 1493565"/>
                  <a:gd name="connsiteX0" fmla="*/ 6350 w 1885950"/>
                  <a:gd name="connsiteY0" fmla="*/ 71165 h 1493565"/>
                  <a:gd name="connsiteX1" fmla="*/ 947302 w 1885950"/>
                  <a:gd name="connsiteY1" fmla="*/ 83865 h 1493565"/>
                  <a:gd name="connsiteX2" fmla="*/ 1873250 w 1885950"/>
                  <a:gd name="connsiteY2" fmla="*/ 90215 h 1493565"/>
                  <a:gd name="connsiteX3" fmla="*/ 1885950 w 1885950"/>
                  <a:gd name="connsiteY3" fmla="*/ 1493565 h 1493565"/>
                  <a:gd name="connsiteX4" fmla="*/ 936871 w 1885950"/>
                  <a:gd name="connsiteY4" fmla="*/ 1480865 h 1493565"/>
                  <a:gd name="connsiteX5" fmla="*/ 0 w 1885950"/>
                  <a:gd name="connsiteY5" fmla="*/ 1493565 h 1493565"/>
                  <a:gd name="connsiteX6" fmla="*/ 6350 w 1885950"/>
                  <a:gd name="connsiteY6" fmla="*/ 71165 h 1493565"/>
                  <a:gd name="connsiteX0" fmla="*/ 6350 w 1885950"/>
                  <a:gd name="connsiteY0" fmla="*/ 71165 h 1493565"/>
                  <a:gd name="connsiteX1" fmla="*/ 947302 w 1885950"/>
                  <a:gd name="connsiteY1" fmla="*/ 83865 h 1493565"/>
                  <a:gd name="connsiteX2" fmla="*/ 1873250 w 1885950"/>
                  <a:gd name="connsiteY2" fmla="*/ 90215 h 1493565"/>
                  <a:gd name="connsiteX3" fmla="*/ 1885950 w 1885950"/>
                  <a:gd name="connsiteY3" fmla="*/ 1493565 h 1493565"/>
                  <a:gd name="connsiteX4" fmla="*/ 936871 w 1885950"/>
                  <a:gd name="connsiteY4" fmla="*/ 1480865 h 1493565"/>
                  <a:gd name="connsiteX5" fmla="*/ 0 w 1885950"/>
                  <a:gd name="connsiteY5" fmla="*/ 1493565 h 1493565"/>
                  <a:gd name="connsiteX6" fmla="*/ 6350 w 1885950"/>
                  <a:gd name="connsiteY6" fmla="*/ 71165 h 1493565"/>
                  <a:gd name="connsiteX0" fmla="*/ 6350 w 1885950"/>
                  <a:gd name="connsiteY0" fmla="*/ 75412 h 1497812"/>
                  <a:gd name="connsiteX1" fmla="*/ 947302 w 1885950"/>
                  <a:gd name="connsiteY1" fmla="*/ 88112 h 1497812"/>
                  <a:gd name="connsiteX2" fmla="*/ 1873250 w 1885950"/>
                  <a:gd name="connsiteY2" fmla="*/ 94462 h 1497812"/>
                  <a:gd name="connsiteX3" fmla="*/ 1885950 w 1885950"/>
                  <a:gd name="connsiteY3" fmla="*/ 1497812 h 1497812"/>
                  <a:gd name="connsiteX4" fmla="*/ 936871 w 1885950"/>
                  <a:gd name="connsiteY4" fmla="*/ 1485112 h 1497812"/>
                  <a:gd name="connsiteX5" fmla="*/ 0 w 1885950"/>
                  <a:gd name="connsiteY5" fmla="*/ 1497812 h 1497812"/>
                  <a:gd name="connsiteX6" fmla="*/ 6350 w 1885950"/>
                  <a:gd name="connsiteY6" fmla="*/ 75412 h 1497812"/>
                  <a:gd name="connsiteX0" fmla="*/ 6350 w 1885950"/>
                  <a:gd name="connsiteY0" fmla="*/ 75412 h 1497812"/>
                  <a:gd name="connsiteX1" fmla="*/ 947302 w 1885950"/>
                  <a:gd name="connsiteY1" fmla="*/ 88112 h 1497812"/>
                  <a:gd name="connsiteX2" fmla="*/ 1873250 w 1885950"/>
                  <a:gd name="connsiteY2" fmla="*/ 94462 h 1497812"/>
                  <a:gd name="connsiteX3" fmla="*/ 1885950 w 1885950"/>
                  <a:gd name="connsiteY3" fmla="*/ 1497812 h 1497812"/>
                  <a:gd name="connsiteX4" fmla="*/ 936871 w 1885950"/>
                  <a:gd name="connsiteY4" fmla="*/ 1485112 h 1497812"/>
                  <a:gd name="connsiteX5" fmla="*/ 0 w 1885950"/>
                  <a:gd name="connsiteY5" fmla="*/ 1497812 h 1497812"/>
                  <a:gd name="connsiteX6" fmla="*/ 6350 w 1885950"/>
                  <a:gd name="connsiteY6" fmla="*/ 75412 h 1497812"/>
                  <a:gd name="connsiteX0" fmla="*/ 6350 w 1885950"/>
                  <a:gd name="connsiteY0" fmla="*/ 77452 h 1499852"/>
                  <a:gd name="connsiteX1" fmla="*/ 947302 w 1885950"/>
                  <a:gd name="connsiteY1" fmla="*/ 90152 h 1499852"/>
                  <a:gd name="connsiteX2" fmla="*/ 1873250 w 1885950"/>
                  <a:gd name="connsiteY2" fmla="*/ 96502 h 1499852"/>
                  <a:gd name="connsiteX3" fmla="*/ 1885950 w 1885950"/>
                  <a:gd name="connsiteY3" fmla="*/ 1499852 h 1499852"/>
                  <a:gd name="connsiteX4" fmla="*/ 936871 w 1885950"/>
                  <a:gd name="connsiteY4" fmla="*/ 1487152 h 1499852"/>
                  <a:gd name="connsiteX5" fmla="*/ 0 w 1885950"/>
                  <a:gd name="connsiteY5" fmla="*/ 1499852 h 1499852"/>
                  <a:gd name="connsiteX6" fmla="*/ 6350 w 1885950"/>
                  <a:gd name="connsiteY6" fmla="*/ 77452 h 1499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5950" h="1499852">
                    <a:moveTo>
                      <a:pt x="6350" y="77452"/>
                    </a:moveTo>
                    <a:cubicBezTo>
                      <a:pt x="375374" y="65810"/>
                      <a:pt x="408424" y="-93998"/>
                      <a:pt x="947302" y="90152"/>
                    </a:cubicBezTo>
                    <a:cubicBezTo>
                      <a:pt x="1481682" y="-107314"/>
                      <a:pt x="1463626" y="78510"/>
                      <a:pt x="1873250" y="96502"/>
                    </a:cubicBezTo>
                    <a:lnTo>
                      <a:pt x="1885950" y="1499852"/>
                    </a:lnTo>
                    <a:cubicBezTo>
                      <a:pt x="1543532" y="1482919"/>
                      <a:pt x="1328148" y="1351685"/>
                      <a:pt x="936871" y="1487152"/>
                    </a:cubicBezTo>
                    <a:cubicBezTo>
                      <a:pt x="364001" y="1351685"/>
                      <a:pt x="312290" y="1495619"/>
                      <a:pt x="0" y="1499852"/>
                    </a:cubicBezTo>
                    <a:cubicBezTo>
                      <a:pt x="2117" y="1025719"/>
                      <a:pt x="4233" y="551585"/>
                      <a:pt x="6350" y="77452"/>
                    </a:cubicBez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5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5157788" y="1171575"/>
                <a:ext cx="1016000" cy="160338"/>
              </a:xfrm>
              <a:custGeom>
                <a:avLst/>
                <a:gdLst>
                  <a:gd name="T0" fmla="*/ 1270 w 1280"/>
                  <a:gd name="T1" fmla="*/ 94 h 203"/>
                  <a:gd name="T2" fmla="*/ 1250 w 1280"/>
                  <a:gd name="T3" fmla="*/ 85 h 203"/>
                  <a:gd name="T4" fmla="*/ 1230 w 1280"/>
                  <a:gd name="T5" fmla="*/ 76 h 203"/>
                  <a:gd name="T6" fmla="*/ 1207 w 1280"/>
                  <a:gd name="T7" fmla="*/ 68 h 203"/>
                  <a:gd name="T8" fmla="*/ 1185 w 1280"/>
                  <a:gd name="T9" fmla="*/ 60 h 203"/>
                  <a:gd name="T10" fmla="*/ 1162 w 1280"/>
                  <a:gd name="T11" fmla="*/ 53 h 203"/>
                  <a:gd name="T12" fmla="*/ 1139 w 1280"/>
                  <a:gd name="T13" fmla="*/ 45 h 203"/>
                  <a:gd name="T14" fmla="*/ 1102 w 1280"/>
                  <a:gd name="T15" fmla="*/ 36 h 203"/>
                  <a:gd name="T16" fmla="*/ 1052 w 1280"/>
                  <a:gd name="T17" fmla="*/ 24 h 203"/>
                  <a:gd name="T18" fmla="*/ 1000 w 1280"/>
                  <a:gd name="T19" fmla="*/ 16 h 203"/>
                  <a:gd name="T20" fmla="*/ 949 w 1280"/>
                  <a:gd name="T21" fmla="*/ 9 h 203"/>
                  <a:gd name="T22" fmla="*/ 842 w 1280"/>
                  <a:gd name="T23" fmla="*/ 1 h 203"/>
                  <a:gd name="T24" fmla="*/ 687 w 1280"/>
                  <a:gd name="T25" fmla="*/ 5 h 203"/>
                  <a:gd name="T26" fmla="*/ 589 w 1280"/>
                  <a:gd name="T27" fmla="*/ 20 h 203"/>
                  <a:gd name="T28" fmla="*/ 544 w 1280"/>
                  <a:gd name="T29" fmla="*/ 30 h 203"/>
                  <a:gd name="T30" fmla="*/ 501 w 1280"/>
                  <a:gd name="T31" fmla="*/ 43 h 203"/>
                  <a:gd name="T32" fmla="*/ 474 w 1280"/>
                  <a:gd name="T33" fmla="*/ 51 h 203"/>
                  <a:gd name="T34" fmla="*/ 446 w 1280"/>
                  <a:gd name="T35" fmla="*/ 59 h 203"/>
                  <a:gd name="T36" fmla="*/ 417 w 1280"/>
                  <a:gd name="T37" fmla="*/ 66 h 203"/>
                  <a:gd name="T38" fmla="*/ 354 w 1280"/>
                  <a:gd name="T39" fmla="*/ 77 h 203"/>
                  <a:gd name="T40" fmla="*/ 286 w 1280"/>
                  <a:gd name="T41" fmla="*/ 89 h 203"/>
                  <a:gd name="T42" fmla="*/ 218 w 1280"/>
                  <a:gd name="T43" fmla="*/ 96 h 203"/>
                  <a:gd name="T44" fmla="*/ 119 w 1280"/>
                  <a:gd name="T45" fmla="*/ 101 h 203"/>
                  <a:gd name="T46" fmla="*/ 0 w 1280"/>
                  <a:gd name="T47" fmla="*/ 199 h 203"/>
                  <a:gd name="T48" fmla="*/ 119 w 1280"/>
                  <a:gd name="T49" fmla="*/ 203 h 203"/>
                  <a:gd name="T50" fmla="*/ 286 w 1280"/>
                  <a:gd name="T51" fmla="*/ 188 h 203"/>
                  <a:gd name="T52" fmla="*/ 354 w 1280"/>
                  <a:gd name="T53" fmla="*/ 179 h 203"/>
                  <a:gd name="T54" fmla="*/ 417 w 1280"/>
                  <a:gd name="T55" fmla="*/ 166 h 203"/>
                  <a:gd name="T56" fmla="*/ 475 w 1280"/>
                  <a:gd name="T57" fmla="*/ 151 h 203"/>
                  <a:gd name="T58" fmla="*/ 501 w 1280"/>
                  <a:gd name="T59" fmla="*/ 144 h 203"/>
                  <a:gd name="T60" fmla="*/ 522 w 1280"/>
                  <a:gd name="T61" fmla="*/ 137 h 203"/>
                  <a:gd name="T62" fmla="*/ 567 w 1280"/>
                  <a:gd name="T63" fmla="*/ 126 h 203"/>
                  <a:gd name="T64" fmla="*/ 613 w 1280"/>
                  <a:gd name="T65" fmla="*/ 115 h 203"/>
                  <a:gd name="T66" fmla="*/ 662 w 1280"/>
                  <a:gd name="T67" fmla="*/ 108 h 203"/>
                  <a:gd name="T68" fmla="*/ 739 w 1280"/>
                  <a:gd name="T69" fmla="*/ 101 h 203"/>
                  <a:gd name="T70" fmla="*/ 895 w 1280"/>
                  <a:gd name="T71" fmla="*/ 104 h 203"/>
                  <a:gd name="T72" fmla="*/ 1000 w 1280"/>
                  <a:gd name="T73" fmla="*/ 115 h 203"/>
                  <a:gd name="T74" fmla="*/ 1052 w 1280"/>
                  <a:gd name="T75" fmla="*/ 126 h 203"/>
                  <a:gd name="T76" fmla="*/ 1102 w 1280"/>
                  <a:gd name="T77" fmla="*/ 136 h 203"/>
                  <a:gd name="T78" fmla="*/ 1150 w 1280"/>
                  <a:gd name="T79" fmla="*/ 150 h 203"/>
                  <a:gd name="T80" fmla="*/ 1185 w 1280"/>
                  <a:gd name="T81" fmla="*/ 160 h 203"/>
                  <a:gd name="T82" fmla="*/ 1207 w 1280"/>
                  <a:gd name="T83" fmla="*/ 168 h 203"/>
                  <a:gd name="T84" fmla="*/ 1230 w 1280"/>
                  <a:gd name="T85" fmla="*/ 176 h 203"/>
                  <a:gd name="T86" fmla="*/ 1250 w 1280"/>
                  <a:gd name="T87" fmla="*/ 186 h 203"/>
                  <a:gd name="T88" fmla="*/ 1270 w 1280"/>
                  <a:gd name="T89" fmla="*/ 195 h 203"/>
                  <a:gd name="T90" fmla="*/ 1280 w 1280"/>
                  <a:gd name="T91" fmla="*/ 99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80" h="203">
                    <a:moveTo>
                      <a:pt x="1280" y="99"/>
                    </a:moveTo>
                    <a:lnTo>
                      <a:pt x="1270" y="94"/>
                    </a:lnTo>
                    <a:lnTo>
                      <a:pt x="1261" y="90"/>
                    </a:lnTo>
                    <a:lnTo>
                      <a:pt x="1250" y="85"/>
                    </a:lnTo>
                    <a:lnTo>
                      <a:pt x="1240" y="81"/>
                    </a:lnTo>
                    <a:lnTo>
                      <a:pt x="1230" y="76"/>
                    </a:lnTo>
                    <a:lnTo>
                      <a:pt x="1218" y="71"/>
                    </a:lnTo>
                    <a:lnTo>
                      <a:pt x="1207" y="68"/>
                    </a:lnTo>
                    <a:lnTo>
                      <a:pt x="1196" y="63"/>
                    </a:lnTo>
                    <a:lnTo>
                      <a:pt x="1185" y="60"/>
                    </a:lnTo>
                    <a:lnTo>
                      <a:pt x="1173" y="55"/>
                    </a:lnTo>
                    <a:lnTo>
                      <a:pt x="1162" y="53"/>
                    </a:lnTo>
                    <a:lnTo>
                      <a:pt x="1150" y="48"/>
                    </a:lnTo>
                    <a:lnTo>
                      <a:pt x="1139" y="45"/>
                    </a:lnTo>
                    <a:lnTo>
                      <a:pt x="1126" y="41"/>
                    </a:lnTo>
                    <a:lnTo>
                      <a:pt x="1102" y="36"/>
                    </a:lnTo>
                    <a:lnTo>
                      <a:pt x="1076" y="30"/>
                    </a:lnTo>
                    <a:lnTo>
                      <a:pt x="1052" y="24"/>
                    </a:lnTo>
                    <a:lnTo>
                      <a:pt x="1027" y="20"/>
                    </a:lnTo>
                    <a:lnTo>
                      <a:pt x="1000" y="16"/>
                    </a:lnTo>
                    <a:lnTo>
                      <a:pt x="975" y="12"/>
                    </a:lnTo>
                    <a:lnTo>
                      <a:pt x="949" y="9"/>
                    </a:lnTo>
                    <a:lnTo>
                      <a:pt x="895" y="5"/>
                    </a:lnTo>
                    <a:lnTo>
                      <a:pt x="842" y="1"/>
                    </a:lnTo>
                    <a:lnTo>
                      <a:pt x="791" y="0"/>
                    </a:lnTo>
                    <a:lnTo>
                      <a:pt x="687" y="5"/>
                    </a:lnTo>
                    <a:lnTo>
                      <a:pt x="637" y="12"/>
                    </a:lnTo>
                    <a:lnTo>
                      <a:pt x="589" y="20"/>
                    </a:lnTo>
                    <a:lnTo>
                      <a:pt x="566" y="24"/>
                    </a:lnTo>
                    <a:lnTo>
                      <a:pt x="544" y="30"/>
                    </a:lnTo>
                    <a:lnTo>
                      <a:pt x="522" y="36"/>
                    </a:lnTo>
                    <a:lnTo>
                      <a:pt x="501" y="43"/>
                    </a:lnTo>
                    <a:lnTo>
                      <a:pt x="489" y="47"/>
                    </a:lnTo>
                    <a:lnTo>
                      <a:pt x="474" y="51"/>
                    </a:lnTo>
                    <a:lnTo>
                      <a:pt x="461" y="54"/>
                    </a:lnTo>
                    <a:lnTo>
                      <a:pt x="446" y="59"/>
                    </a:lnTo>
                    <a:lnTo>
                      <a:pt x="432" y="62"/>
                    </a:lnTo>
                    <a:lnTo>
                      <a:pt x="417" y="66"/>
                    </a:lnTo>
                    <a:lnTo>
                      <a:pt x="385" y="71"/>
                    </a:lnTo>
                    <a:lnTo>
                      <a:pt x="354" y="77"/>
                    </a:lnTo>
                    <a:lnTo>
                      <a:pt x="320" y="84"/>
                    </a:lnTo>
                    <a:lnTo>
                      <a:pt x="286" y="89"/>
                    </a:lnTo>
                    <a:lnTo>
                      <a:pt x="252" y="92"/>
                    </a:lnTo>
                    <a:lnTo>
                      <a:pt x="218" y="96"/>
                    </a:lnTo>
                    <a:lnTo>
                      <a:pt x="184" y="98"/>
                    </a:lnTo>
                    <a:lnTo>
                      <a:pt x="119" y="101"/>
                    </a:lnTo>
                    <a:lnTo>
                      <a:pt x="0" y="99"/>
                    </a:lnTo>
                    <a:lnTo>
                      <a:pt x="0" y="199"/>
                    </a:lnTo>
                    <a:lnTo>
                      <a:pt x="56" y="203"/>
                    </a:lnTo>
                    <a:lnTo>
                      <a:pt x="119" y="203"/>
                    </a:lnTo>
                    <a:lnTo>
                      <a:pt x="252" y="192"/>
                    </a:lnTo>
                    <a:lnTo>
                      <a:pt x="286" y="188"/>
                    </a:lnTo>
                    <a:lnTo>
                      <a:pt x="320" y="183"/>
                    </a:lnTo>
                    <a:lnTo>
                      <a:pt x="354" y="179"/>
                    </a:lnTo>
                    <a:lnTo>
                      <a:pt x="386" y="173"/>
                    </a:lnTo>
                    <a:lnTo>
                      <a:pt x="417" y="166"/>
                    </a:lnTo>
                    <a:lnTo>
                      <a:pt x="446" y="159"/>
                    </a:lnTo>
                    <a:lnTo>
                      <a:pt x="475" y="151"/>
                    </a:lnTo>
                    <a:lnTo>
                      <a:pt x="489" y="147"/>
                    </a:lnTo>
                    <a:lnTo>
                      <a:pt x="501" y="144"/>
                    </a:lnTo>
                    <a:lnTo>
                      <a:pt x="512" y="139"/>
                    </a:lnTo>
                    <a:lnTo>
                      <a:pt x="522" y="137"/>
                    </a:lnTo>
                    <a:lnTo>
                      <a:pt x="544" y="131"/>
                    </a:lnTo>
                    <a:lnTo>
                      <a:pt x="567" y="126"/>
                    </a:lnTo>
                    <a:lnTo>
                      <a:pt x="590" y="120"/>
                    </a:lnTo>
                    <a:lnTo>
                      <a:pt x="613" y="115"/>
                    </a:lnTo>
                    <a:lnTo>
                      <a:pt x="638" y="112"/>
                    </a:lnTo>
                    <a:lnTo>
                      <a:pt x="662" y="108"/>
                    </a:lnTo>
                    <a:lnTo>
                      <a:pt x="687" y="106"/>
                    </a:lnTo>
                    <a:lnTo>
                      <a:pt x="739" y="101"/>
                    </a:lnTo>
                    <a:lnTo>
                      <a:pt x="791" y="101"/>
                    </a:lnTo>
                    <a:lnTo>
                      <a:pt x="895" y="104"/>
                    </a:lnTo>
                    <a:lnTo>
                      <a:pt x="949" y="108"/>
                    </a:lnTo>
                    <a:lnTo>
                      <a:pt x="1000" y="115"/>
                    </a:lnTo>
                    <a:lnTo>
                      <a:pt x="1027" y="120"/>
                    </a:lnTo>
                    <a:lnTo>
                      <a:pt x="1052" y="126"/>
                    </a:lnTo>
                    <a:lnTo>
                      <a:pt x="1076" y="130"/>
                    </a:lnTo>
                    <a:lnTo>
                      <a:pt x="1102" y="136"/>
                    </a:lnTo>
                    <a:lnTo>
                      <a:pt x="1126" y="143"/>
                    </a:lnTo>
                    <a:lnTo>
                      <a:pt x="1150" y="150"/>
                    </a:lnTo>
                    <a:lnTo>
                      <a:pt x="1173" y="156"/>
                    </a:lnTo>
                    <a:lnTo>
                      <a:pt x="1185" y="160"/>
                    </a:lnTo>
                    <a:lnTo>
                      <a:pt x="1196" y="164"/>
                    </a:lnTo>
                    <a:lnTo>
                      <a:pt x="1207" y="168"/>
                    </a:lnTo>
                    <a:lnTo>
                      <a:pt x="1218" y="173"/>
                    </a:lnTo>
                    <a:lnTo>
                      <a:pt x="1230" y="176"/>
                    </a:lnTo>
                    <a:lnTo>
                      <a:pt x="1240" y="181"/>
                    </a:lnTo>
                    <a:lnTo>
                      <a:pt x="1250" y="186"/>
                    </a:lnTo>
                    <a:lnTo>
                      <a:pt x="1261" y="190"/>
                    </a:lnTo>
                    <a:lnTo>
                      <a:pt x="1270" y="195"/>
                    </a:lnTo>
                    <a:lnTo>
                      <a:pt x="1280" y="199"/>
                    </a:lnTo>
                    <a:lnTo>
                      <a:pt x="1280" y="99"/>
                    </a:lnTo>
                    <a:lnTo>
                      <a:pt x="1280" y="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214" tIns="45607" rIns="91214" bIns="4560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5" dirty="0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6173788" y="1171575"/>
                <a:ext cx="1017587" cy="160338"/>
              </a:xfrm>
              <a:custGeom>
                <a:avLst/>
                <a:gdLst>
                  <a:gd name="T0" fmla="*/ 11 w 1282"/>
                  <a:gd name="T1" fmla="*/ 94 h 203"/>
                  <a:gd name="T2" fmla="*/ 30 w 1282"/>
                  <a:gd name="T3" fmla="*/ 85 h 203"/>
                  <a:gd name="T4" fmla="*/ 52 w 1282"/>
                  <a:gd name="T5" fmla="*/ 76 h 203"/>
                  <a:gd name="T6" fmla="*/ 74 w 1282"/>
                  <a:gd name="T7" fmla="*/ 68 h 203"/>
                  <a:gd name="T8" fmla="*/ 96 w 1282"/>
                  <a:gd name="T9" fmla="*/ 60 h 203"/>
                  <a:gd name="T10" fmla="*/ 119 w 1282"/>
                  <a:gd name="T11" fmla="*/ 53 h 203"/>
                  <a:gd name="T12" fmla="*/ 142 w 1282"/>
                  <a:gd name="T13" fmla="*/ 45 h 203"/>
                  <a:gd name="T14" fmla="*/ 179 w 1282"/>
                  <a:gd name="T15" fmla="*/ 36 h 203"/>
                  <a:gd name="T16" fmla="*/ 229 w 1282"/>
                  <a:gd name="T17" fmla="*/ 24 h 203"/>
                  <a:gd name="T18" fmla="*/ 280 w 1282"/>
                  <a:gd name="T19" fmla="*/ 16 h 203"/>
                  <a:gd name="T20" fmla="*/ 333 w 1282"/>
                  <a:gd name="T21" fmla="*/ 9 h 203"/>
                  <a:gd name="T22" fmla="*/ 438 w 1282"/>
                  <a:gd name="T23" fmla="*/ 1 h 203"/>
                  <a:gd name="T24" fmla="*/ 595 w 1282"/>
                  <a:gd name="T25" fmla="*/ 5 h 203"/>
                  <a:gd name="T26" fmla="*/ 693 w 1282"/>
                  <a:gd name="T27" fmla="*/ 20 h 203"/>
                  <a:gd name="T28" fmla="*/ 738 w 1282"/>
                  <a:gd name="T29" fmla="*/ 30 h 203"/>
                  <a:gd name="T30" fmla="*/ 781 w 1282"/>
                  <a:gd name="T31" fmla="*/ 43 h 203"/>
                  <a:gd name="T32" fmla="*/ 806 w 1282"/>
                  <a:gd name="T33" fmla="*/ 51 h 203"/>
                  <a:gd name="T34" fmla="*/ 835 w 1282"/>
                  <a:gd name="T35" fmla="*/ 59 h 203"/>
                  <a:gd name="T36" fmla="*/ 865 w 1282"/>
                  <a:gd name="T37" fmla="*/ 66 h 203"/>
                  <a:gd name="T38" fmla="*/ 928 w 1282"/>
                  <a:gd name="T39" fmla="*/ 77 h 203"/>
                  <a:gd name="T40" fmla="*/ 995 w 1282"/>
                  <a:gd name="T41" fmla="*/ 89 h 203"/>
                  <a:gd name="T42" fmla="*/ 1063 w 1282"/>
                  <a:gd name="T43" fmla="*/ 96 h 203"/>
                  <a:gd name="T44" fmla="*/ 1163 w 1282"/>
                  <a:gd name="T45" fmla="*/ 101 h 203"/>
                  <a:gd name="T46" fmla="*/ 1282 w 1282"/>
                  <a:gd name="T47" fmla="*/ 199 h 203"/>
                  <a:gd name="T48" fmla="*/ 1163 w 1282"/>
                  <a:gd name="T49" fmla="*/ 203 h 203"/>
                  <a:gd name="T50" fmla="*/ 995 w 1282"/>
                  <a:gd name="T51" fmla="*/ 188 h 203"/>
                  <a:gd name="T52" fmla="*/ 928 w 1282"/>
                  <a:gd name="T53" fmla="*/ 179 h 203"/>
                  <a:gd name="T54" fmla="*/ 865 w 1282"/>
                  <a:gd name="T55" fmla="*/ 166 h 203"/>
                  <a:gd name="T56" fmla="*/ 806 w 1282"/>
                  <a:gd name="T57" fmla="*/ 151 h 203"/>
                  <a:gd name="T58" fmla="*/ 781 w 1282"/>
                  <a:gd name="T59" fmla="*/ 144 h 203"/>
                  <a:gd name="T60" fmla="*/ 760 w 1282"/>
                  <a:gd name="T61" fmla="*/ 137 h 203"/>
                  <a:gd name="T62" fmla="*/ 715 w 1282"/>
                  <a:gd name="T63" fmla="*/ 126 h 203"/>
                  <a:gd name="T64" fmla="*/ 669 w 1282"/>
                  <a:gd name="T65" fmla="*/ 115 h 203"/>
                  <a:gd name="T66" fmla="*/ 619 w 1282"/>
                  <a:gd name="T67" fmla="*/ 108 h 203"/>
                  <a:gd name="T68" fmla="*/ 543 w 1282"/>
                  <a:gd name="T69" fmla="*/ 101 h 203"/>
                  <a:gd name="T70" fmla="*/ 387 w 1282"/>
                  <a:gd name="T71" fmla="*/ 104 h 203"/>
                  <a:gd name="T72" fmla="*/ 280 w 1282"/>
                  <a:gd name="T73" fmla="*/ 115 h 203"/>
                  <a:gd name="T74" fmla="*/ 229 w 1282"/>
                  <a:gd name="T75" fmla="*/ 126 h 203"/>
                  <a:gd name="T76" fmla="*/ 179 w 1282"/>
                  <a:gd name="T77" fmla="*/ 136 h 203"/>
                  <a:gd name="T78" fmla="*/ 132 w 1282"/>
                  <a:gd name="T79" fmla="*/ 150 h 203"/>
                  <a:gd name="T80" fmla="*/ 96 w 1282"/>
                  <a:gd name="T81" fmla="*/ 160 h 203"/>
                  <a:gd name="T82" fmla="*/ 74 w 1282"/>
                  <a:gd name="T83" fmla="*/ 168 h 203"/>
                  <a:gd name="T84" fmla="*/ 52 w 1282"/>
                  <a:gd name="T85" fmla="*/ 176 h 203"/>
                  <a:gd name="T86" fmla="*/ 30 w 1282"/>
                  <a:gd name="T87" fmla="*/ 186 h 203"/>
                  <a:gd name="T88" fmla="*/ 11 w 1282"/>
                  <a:gd name="T89" fmla="*/ 195 h 203"/>
                  <a:gd name="T90" fmla="*/ 0 w 1282"/>
                  <a:gd name="T91" fmla="*/ 99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82" h="203">
                    <a:moveTo>
                      <a:pt x="0" y="99"/>
                    </a:moveTo>
                    <a:lnTo>
                      <a:pt x="11" y="94"/>
                    </a:lnTo>
                    <a:lnTo>
                      <a:pt x="20" y="90"/>
                    </a:lnTo>
                    <a:lnTo>
                      <a:pt x="30" y="85"/>
                    </a:lnTo>
                    <a:lnTo>
                      <a:pt x="41" y="81"/>
                    </a:lnTo>
                    <a:lnTo>
                      <a:pt x="52" y="76"/>
                    </a:lnTo>
                    <a:lnTo>
                      <a:pt x="63" y="71"/>
                    </a:lnTo>
                    <a:lnTo>
                      <a:pt x="74" y="68"/>
                    </a:lnTo>
                    <a:lnTo>
                      <a:pt x="86" y="63"/>
                    </a:lnTo>
                    <a:lnTo>
                      <a:pt x="96" y="60"/>
                    </a:lnTo>
                    <a:lnTo>
                      <a:pt x="108" y="55"/>
                    </a:lnTo>
                    <a:lnTo>
                      <a:pt x="119" y="53"/>
                    </a:lnTo>
                    <a:lnTo>
                      <a:pt x="132" y="48"/>
                    </a:lnTo>
                    <a:lnTo>
                      <a:pt x="142" y="45"/>
                    </a:lnTo>
                    <a:lnTo>
                      <a:pt x="155" y="41"/>
                    </a:lnTo>
                    <a:lnTo>
                      <a:pt x="179" y="36"/>
                    </a:lnTo>
                    <a:lnTo>
                      <a:pt x="204" y="30"/>
                    </a:lnTo>
                    <a:lnTo>
                      <a:pt x="229" y="24"/>
                    </a:lnTo>
                    <a:lnTo>
                      <a:pt x="255" y="20"/>
                    </a:lnTo>
                    <a:lnTo>
                      <a:pt x="280" y="16"/>
                    </a:lnTo>
                    <a:lnTo>
                      <a:pt x="307" y="12"/>
                    </a:lnTo>
                    <a:lnTo>
                      <a:pt x="333" y="9"/>
                    </a:lnTo>
                    <a:lnTo>
                      <a:pt x="387" y="5"/>
                    </a:lnTo>
                    <a:lnTo>
                      <a:pt x="438" y="1"/>
                    </a:lnTo>
                    <a:lnTo>
                      <a:pt x="491" y="0"/>
                    </a:lnTo>
                    <a:lnTo>
                      <a:pt x="595" y="5"/>
                    </a:lnTo>
                    <a:lnTo>
                      <a:pt x="645" y="12"/>
                    </a:lnTo>
                    <a:lnTo>
                      <a:pt x="693" y="20"/>
                    </a:lnTo>
                    <a:lnTo>
                      <a:pt x="715" y="24"/>
                    </a:lnTo>
                    <a:lnTo>
                      <a:pt x="738" y="30"/>
                    </a:lnTo>
                    <a:lnTo>
                      <a:pt x="760" y="36"/>
                    </a:lnTo>
                    <a:lnTo>
                      <a:pt x="781" y="43"/>
                    </a:lnTo>
                    <a:lnTo>
                      <a:pt x="793" y="47"/>
                    </a:lnTo>
                    <a:lnTo>
                      <a:pt x="806" y="51"/>
                    </a:lnTo>
                    <a:lnTo>
                      <a:pt x="821" y="54"/>
                    </a:lnTo>
                    <a:lnTo>
                      <a:pt x="835" y="59"/>
                    </a:lnTo>
                    <a:lnTo>
                      <a:pt x="850" y="62"/>
                    </a:lnTo>
                    <a:lnTo>
                      <a:pt x="865" y="66"/>
                    </a:lnTo>
                    <a:lnTo>
                      <a:pt x="897" y="71"/>
                    </a:lnTo>
                    <a:lnTo>
                      <a:pt x="928" y="77"/>
                    </a:lnTo>
                    <a:lnTo>
                      <a:pt x="962" y="84"/>
                    </a:lnTo>
                    <a:lnTo>
                      <a:pt x="995" y="89"/>
                    </a:lnTo>
                    <a:lnTo>
                      <a:pt x="1028" y="92"/>
                    </a:lnTo>
                    <a:lnTo>
                      <a:pt x="1063" y="96"/>
                    </a:lnTo>
                    <a:lnTo>
                      <a:pt x="1096" y="98"/>
                    </a:lnTo>
                    <a:lnTo>
                      <a:pt x="1163" y="101"/>
                    </a:lnTo>
                    <a:lnTo>
                      <a:pt x="1282" y="99"/>
                    </a:lnTo>
                    <a:lnTo>
                      <a:pt x="1282" y="199"/>
                    </a:lnTo>
                    <a:lnTo>
                      <a:pt x="1226" y="203"/>
                    </a:lnTo>
                    <a:lnTo>
                      <a:pt x="1163" y="203"/>
                    </a:lnTo>
                    <a:lnTo>
                      <a:pt x="1028" y="192"/>
                    </a:lnTo>
                    <a:lnTo>
                      <a:pt x="995" y="188"/>
                    </a:lnTo>
                    <a:lnTo>
                      <a:pt x="962" y="183"/>
                    </a:lnTo>
                    <a:lnTo>
                      <a:pt x="928" y="179"/>
                    </a:lnTo>
                    <a:lnTo>
                      <a:pt x="897" y="173"/>
                    </a:lnTo>
                    <a:lnTo>
                      <a:pt x="865" y="166"/>
                    </a:lnTo>
                    <a:lnTo>
                      <a:pt x="835" y="159"/>
                    </a:lnTo>
                    <a:lnTo>
                      <a:pt x="806" y="151"/>
                    </a:lnTo>
                    <a:lnTo>
                      <a:pt x="793" y="147"/>
                    </a:lnTo>
                    <a:lnTo>
                      <a:pt x="781" y="144"/>
                    </a:lnTo>
                    <a:lnTo>
                      <a:pt x="770" y="139"/>
                    </a:lnTo>
                    <a:lnTo>
                      <a:pt x="760" y="137"/>
                    </a:lnTo>
                    <a:lnTo>
                      <a:pt x="738" y="131"/>
                    </a:lnTo>
                    <a:lnTo>
                      <a:pt x="715" y="126"/>
                    </a:lnTo>
                    <a:lnTo>
                      <a:pt x="692" y="120"/>
                    </a:lnTo>
                    <a:lnTo>
                      <a:pt x="669" y="115"/>
                    </a:lnTo>
                    <a:lnTo>
                      <a:pt x="645" y="112"/>
                    </a:lnTo>
                    <a:lnTo>
                      <a:pt x="619" y="108"/>
                    </a:lnTo>
                    <a:lnTo>
                      <a:pt x="595" y="106"/>
                    </a:lnTo>
                    <a:lnTo>
                      <a:pt x="543" y="101"/>
                    </a:lnTo>
                    <a:lnTo>
                      <a:pt x="491" y="101"/>
                    </a:lnTo>
                    <a:lnTo>
                      <a:pt x="387" y="104"/>
                    </a:lnTo>
                    <a:lnTo>
                      <a:pt x="333" y="108"/>
                    </a:lnTo>
                    <a:lnTo>
                      <a:pt x="280" y="115"/>
                    </a:lnTo>
                    <a:lnTo>
                      <a:pt x="255" y="120"/>
                    </a:lnTo>
                    <a:lnTo>
                      <a:pt x="229" y="126"/>
                    </a:lnTo>
                    <a:lnTo>
                      <a:pt x="204" y="130"/>
                    </a:lnTo>
                    <a:lnTo>
                      <a:pt x="179" y="136"/>
                    </a:lnTo>
                    <a:lnTo>
                      <a:pt x="155" y="143"/>
                    </a:lnTo>
                    <a:lnTo>
                      <a:pt x="132" y="150"/>
                    </a:lnTo>
                    <a:lnTo>
                      <a:pt x="108" y="156"/>
                    </a:lnTo>
                    <a:lnTo>
                      <a:pt x="96" y="160"/>
                    </a:lnTo>
                    <a:lnTo>
                      <a:pt x="86" y="164"/>
                    </a:lnTo>
                    <a:lnTo>
                      <a:pt x="74" y="168"/>
                    </a:lnTo>
                    <a:lnTo>
                      <a:pt x="63" y="173"/>
                    </a:lnTo>
                    <a:lnTo>
                      <a:pt x="52" y="176"/>
                    </a:lnTo>
                    <a:lnTo>
                      <a:pt x="41" y="181"/>
                    </a:lnTo>
                    <a:lnTo>
                      <a:pt x="30" y="186"/>
                    </a:lnTo>
                    <a:lnTo>
                      <a:pt x="20" y="190"/>
                    </a:lnTo>
                    <a:lnTo>
                      <a:pt x="11" y="195"/>
                    </a:lnTo>
                    <a:lnTo>
                      <a:pt x="0" y="199"/>
                    </a:lnTo>
                    <a:lnTo>
                      <a:pt x="0" y="99"/>
                    </a:lnTo>
                    <a:lnTo>
                      <a:pt x="0" y="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214" tIns="45607" rIns="91214" bIns="4560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5" dirty="0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157788" y="1281113"/>
                <a:ext cx="133350" cy="1430338"/>
              </a:xfrm>
              <a:custGeom>
                <a:avLst/>
                <a:gdLst>
                  <a:gd name="T0" fmla="*/ 0 w 167"/>
                  <a:gd name="T1" fmla="*/ 0 h 1802"/>
                  <a:gd name="T2" fmla="*/ 0 w 167"/>
                  <a:gd name="T3" fmla="*/ 1802 h 1802"/>
                  <a:gd name="T4" fmla="*/ 167 w 167"/>
                  <a:gd name="T5" fmla="*/ 1802 h 1802"/>
                  <a:gd name="T6" fmla="*/ 167 w 167"/>
                  <a:gd name="T7" fmla="*/ 49 h 1802"/>
                  <a:gd name="T8" fmla="*/ 0 w 167"/>
                  <a:gd name="T9" fmla="*/ 0 h 1802"/>
                  <a:gd name="T10" fmla="*/ 0 w 167"/>
                  <a:gd name="T11" fmla="*/ 0 h 1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1802">
                    <a:moveTo>
                      <a:pt x="0" y="0"/>
                    </a:moveTo>
                    <a:lnTo>
                      <a:pt x="0" y="1802"/>
                    </a:lnTo>
                    <a:lnTo>
                      <a:pt x="167" y="1802"/>
                    </a:lnTo>
                    <a:lnTo>
                      <a:pt x="167" y="4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214" tIns="45607" rIns="91214" bIns="4560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5" dirty="0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7058025" y="1281113"/>
                <a:ext cx="133350" cy="1430338"/>
              </a:xfrm>
              <a:custGeom>
                <a:avLst/>
                <a:gdLst>
                  <a:gd name="T0" fmla="*/ 167 w 167"/>
                  <a:gd name="T1" fmla="*/ 0 h 1802"/>
                  <a:gd name="T2" fmla="*/ 0 w 167"/>
                  <a:gd name="T3" fmla="*/ 49 h 1802"/>
                  <a:gd name="T4" fmla="*/ 0 w 167"/>
                  <a:gd name="T5" fmla="*/ 1802 h 1802"/>
                  <a:gd name="T6" fmla="*/ 167 w 167"/>
                  <a:gd name="T7" fmla="*/ 1802 h 1802"/>
                  <a:gd name="T8" fmla="*/ 167 w 167"/>
                  <a:gd name="T9" fmla="*/ 0 h 1802"/>
                  <a:gd name="T10" fmla="*/ 167 w 167"/>
                  <a:gd name="T11" fmla="*/ 0 h 1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1802">
                    <a:moveTo>
                      <a:pt x="167" y="0"/>
                    </a:moveTo>
                    <a:lnTo>
                      <a:pt x="0" y="49"/>
                    </a:lnTo>
                    <a:lnTo>
                      <a:pt x="0" y="1802"/>
                    </a:lnTo>
                    <a:lnTo>
                      <a:pt x="167" y="1802"/>
                    </a:lnTo>
                    <a:lnTo>
                      <a:pt x="167" y="0"/>
                    </a:lnTo>
                    <a:lnTo>
                      <a:pt x="16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214" tIns="45607" rIns="91214" bIns="4560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5" dirty="0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5157788" y="2603500"/>
                <a:ext cx="1016000" cy="160338"/>
              </a:xfrm>
              <a:custGeom>
                <a:avLst/>
                <a:gdLst>
                  <a:gd name="T0" fmla="*/ 1270 w 1280"/>
                  <a:gd name="T1" fmla="*/ 95 h 203"/>
                  <a:gd name="T2" fmla="*/ 1250 w 1280"/>
                  <a:gd name="T3" fmla="*/ 85 h 203"/>
                  <a:gd name="T4" fmla="*/ 1230 w 1280"/>
                  <a:gd name="T5" fmla="*/ 76 h 203"/>
                  <a:gd name="T6" fmla="*/ 1207 w 1280"/>
                  <a:gd name="T7" fmla="*/ 67 h 203"/>
                  <a:gd name="T8" fmla="*/ 1185 w 1280"/>
                  <a:gd name="T9" fmla="*/ 59 h 203"/>
                  <a:gd name="T10" fmla="*/ 1162 w 1280"/>
                  <a:gd name="T11" fmla="*/ 52 h 203"/>
                  <a:gd name="T12" fmla="*/ 1139 w 1280"/>
                  <a:gd name="T13" fmla="*/ 45 h 203"/>
                  <a:gd name="T14" fmla="*/ 1102 w 1280"/>
                  <a:gd name="T15" fmla="*/ 35 h 203"/>
                  <a:gd name="T16" fmla="*/ 1052 w 1280"/>
                  <a:gd name="T17" fmla="*/ 24 h 203"/>
                  <a:gd name="T18" fmla="*/ 1000 w 1280"/>
                  <a:gd name="T19" fmla="*/ 16 h 203"/>
                  <a:gd name="T20" fmla="*/ 949 w 1280"/>
                  <a:gd name="T21" fmla="*/ 8 h 203"/>
                  <a:gd name="T22" fmla="*/ 842 w 1280"/>
                  <a:gd name="T23" fmla="*/ 1 h 203"/>
                  <a:gd name="T24" fmla="*/ 687 w 1280"/>
                  <a:gd name="T25" fmla="*/ 5 h 203"/>
                  <a:gd name="T26" fmla="*/ 589 w 1280"/>
                  <a:gd name="T27" fmla="*/ 20 h 203"/>
                  <a:gd name="T28" fmla="*/ 544 w 1280"/>
                  <a:gd name="T29" fmla="*/ 30 h 203"/>
                  <a:gd name="T30" fmla="*/ 501 w 1280"/>
                  <a:gd name="T31" fmla="*/ 43 h 203"/>
                  <a:gd name="T32" fmla="*/ 474 w 1280"/>
                  <a:gd name="T33" fmla="*/ 51 h 203"/>
                  <a:gd name="T34" fmla="*/ 446 w 1280"/>
                  <a:gd name="T35" fmla="*/ 59 h 203"/>
                  <a:gd name="T36" fmla="*/ 417 w 1280"/>
                  <a:gd name="T37" fmla="*/ 65 h 203"/>
                  <a:gd name="T38" fmla="*/ 354 w 1280"/>
                  <a:gd name="T39" fmla="*/ 77 h 203"/>
                  <a:gd name="T40" fmla="*/ 286 w 1280"/>
                  <a:gd name="T41" fmla="*/ 88 h 203"/>
                  <a:gd name="T42" fmla="*/ 218 w 1280"/>
                  <a:gd name="T43" fmla="*/ 95 h 203"/>
                  <a:gd name="T44" fmla="*/ 119 w 1280"/>
                  <a:gd name="T45" fmla="*/ 102 h 203"/>
                  <a:gd name="T46" fmla="*/ 0 w 1280"/>
                  <a:gd name="T47" fmla="*/ 200 h 203"/>
                  <a:gd name="T48" fmla="*/ 119 w 1280"/>
                  <a:gd name="T49" fmla="*/ 203 h 203"/>
                  <a:gd name="T50" fmla="*/ 286 w 1280"/>
                  <a:gd name="T51" fmla="*/ 188 h 203"/>
                  <a:gd name="T52" fmla="*/ 354 w 1280"/>
                  <a:gd name="T53" fmla="*/ 179 h 203"/>
                  <a:gd name="T54" fmla="*/ 417 w 1280"/>
                  <a:gd name="T55" fmla="*/ 166 h 203"/>
                  <a:gd name="T56" fmla="*/ 475 w 1280"/>
                  <a:gd name="T57" fmla="*/ 151 h 203"/>
                  <a:gd name="T58" fmla="*/ 501 w 1280"/>
                  <a:gd name="T59" fmla="*/ 143 h 203"/>
                  <a:gd name="T60" fmla="*/ 522 w 1280"/>
                  <a:gd name="T61" fmla="*/ 137 h 203"/>
                  <a:gd name="T62" fmla="*/ 567 w 1280"/>
                  <a:gd name="T63" fmla="*/ 125 h 203"/>
                  <a:gd name="T64" fmla="*/ 613 w 1280"/>
                  <a:gd name="T65" fmla="*/ 115 h 203"/>
                  <a:gd name="T66" fmla="*/ 662 w 1280"/>
                  <a:gd name="T67" fmla="*/ 109 h 203"/>
                  <a:gd name="T68" fmla="*/ 739 w 1280"/>
                  <a:gd name="T69" fmla="*/ 102 h 203"/>
                  <a:gd name="T70" fmla="*/ 895 w 1280"/>
                  <a:gd name="T71" fmla="*/ 104 h 203"/>
                  <a:gd name="T72" fmla="*/ 1000 w 1280"/>
                  <a:gd name="T73" fmla="*/ 115 h 203"/>
                  <a:gd name="T74" fmla="*/ 1052 w 1280"/>
                  <a:gd name="T75" fmla="*/ 125 h 203"/>
                  <a:gd name="T76" fmla="*/ 1102 w 1280"/>
                  <a:gd name="T77" fmla="*/ 136 h 203"/>
                  <a:gd name="T78" fmla="*/ 1150 w 1280"/>
                  <a:gd name="T79" fmla="*/ 149 h 203"/>
                  <a:gd name="T80" fmla="*/ 1185 w 1280"/>
                  <a:gd name="T81" fmla="*/ 160 h 203"/>
                  <a:gd name="T82" fmla="*/ 1207 w 1280"/>
                  <a:gd name="T83" fmla="*/ 167 h 203"/>
                  <a:gd name="T84" fmla="*/ 1230 w 1280"/>
                  <a:gd name="T85" fmla="*/ 177 h 203"/>
                  <a:gd name="T86" fmla="*/ 1250 w 1280"/>
                  <a:gd name="T87" fmla="*/ 186 h 203"/>
                  <a:gd name="T88" fmla="*/ 1270 w 1280"/>
                  <a:gd name="T89" fmla="*/ 195 h 203"/>
                  <a:gd name="T90" fmla="*/ 1280 w 1280"/>
                  <a:gd name="T91" fmla="*/ 99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80" h="203">
                    <a:moveTo>
                      <a:pt x="1280" y="99"/>
                    </a:moveTo>
                    <a:lnTo>
                      <a:pt x="1270" y="95"/>
                    </a:lnTo>
                    <a:lnTo>
                      <a:pt x="1261" y="89"/>
                    </a:lnTo>
                    <a:lnTo>
                      <a:pt x="1250" y="85"/>
                    </a:lnTo>
                    <a:lnTo>
                      <a:pt x="1240" y="81"/>
                    </a:lnTo>
                    <a:lnTo>
                      <a:pt x="1230" y="76"/>
                    </a:lnTo>
                    <a:lnTo>
                      <a:pt x="1218" y="72"/>
                    </a:lnTo>
                    <a:lnTo>
                      <a:pt x="1207" y="67"/>
                    </a:lnTo>
                    <a:lnTo>
                      <a:pt x="1196" y="64"/>
                    </a:lnTo>
                    <a:lnTo>
                      <a:pt x="1185" y="59"/>
                    </a:lnTo>
                    <a:lnTo>
                      <a:pt x="1173" y="56"/>
                    </a:lnTo>
                    <a:lnTo>
                      <a:pt x="1162" y="52"/>
                    </a:lnTo>
                    <a:lnTo>
                      <a:pt x="1150" y="49"/>
                    </a:lnTo>
                    <a:lnTo>
                      <a:pt x="1139" y="45"/>
                    </a:lnTo>
                    <a:lnTo>
                      <a:pt x="1126" y="42"/>
                    </a:lnTo>
                    <a:lnTo>
                      <a:pt x="1102" y="35"/>
                    </a:lnTo>
                    <a:lnTo>
                      <a:pt x="1076" y="29"/>
                    </a:lnTo>
                    <a:lnTo>
                      <a:pt x="1052" y="24"/>
                    </a:lnTo>
                    <a:lnTo>
                      <a:pt x="1027" y="20"/>
                    </a:lnTo>
                    <a:lnTo>
                      <a:pt x="1000" y="16"/>
                    </a:lnTo>
                    <a:lnTo>
                      <a:pt x="975" y="12"/>
                    </a:lnTo>
                    <a:lnTo>
                      <a:pt x="949" y="8"/>
                    </a:lnTo>
                    <a:lnTo>
                      <a:pt x="895" y="4"/>
                    </a:lnTo>
                    <a:lnTo>
                      <a:pt x="842" y="1"/>
                    </a:lnTo>
                    <a:lnTo>
                      <a:pt x="791" y="0"/>
                    </a:lnTo>
                    <a:lnTo>
                      <a:pt x="687" y="5"/>
                    </a:lnTo>
                    <a:lnTo>
                      <a:pt x="637" y="11"/>
                    </a:lnTo>
                    <a:lnTo>
                      <a:pt x="589" y="20"/>
                    </a:lnTo>
                    <a:lnTo>
                      <a:pt x="566" y="24"/>
                    </a:lnTo>
                    <a:lnTo>
                      <a:pt x="544" y="30"/>
                    </a:lnTo>
                    <a:lnTo>
                      <a:pt x="522" y="36"/>
                    </a:lnTo>
                    <a:lnTo>
                      <a:pt x="501" y="43"/>
                    </a:lnTo>
                    <a:lnTo>
                      <a:pt x="489" y="46"/>
                    </a:lnTo>
                    <a:lnTo>
                      <a:pt x="474" y="51"/>
                    </a:lnTo>
                    <a:lnTo>
                      <a:pt x="461" y="54"/>
                    </a:lnTo>
                    <a:lnTo>
                      <a:pt x="446" y="59"/>
                    </a:lnTo>
                    <a:lnTo>
                      <a:pt x="432" y="62"/>
                    </a:lnTo>
                    <a:lnTo>
                      <a:pt x="417" y="65"/>
                    </a:lnTo>
                    <a:lnTo>
                      <a:pt x="385" y="72"/>
                    </a:lnTo>
                    <a:lnTo>
                      <a:pt x="354" y="77"/>
                    </a:lnTo>
                    <a:lnTo>
                      <a:pt x="320" y="83"/>
                    </a:lnTo>
                    <a:lnTo>
                      <a:pt x="286" y="88"/>
                    </a:lnTo>
                    <a:lnTo>
                      <a:pt x="252" y="92"/>
                    </a:lnTo>
                    <a:lnTo>
                      <a:pt x="218" y="95"/>
                    </a:lnTo>
                    <a:lnTo>
                      <a:pt x="184" y="98"/>
                    </a:lnTo>
                    <a:lnTo>
                      <a:pt x="119" y="102"/>
                    </a:lnTo>
                    <a:lnTo>
                      <a:pt x="0" y="99"/>
                    </a:lnTo>
                    <a:lnTo>
                      <a:pt x="0" y="200"/>
                    </a:lnTo>
                    <a:lnTo>
                      <a:pt x="56" y="203"/>
                    </a:lnTo>
                    <a:lnTo>
                      <a:pt x="119" y="203"/>
                    </a:lnTo>
                    <a:lnTo>
                      <a:pt x="252" y="193"/>
                    </a:lnTo>
                    <a:lnTo>
                      <a:pt x="286" y="188"/>
                    </a:lnTo>
                    <a:lnTo>
                      <a:pt x="320" y="183"/>
                    </a:lnTo>
                    <a:lnTo>
                      <a:pt x="354" y="179"/>
                    </a:lnTo>
                    <a:lnTo>
                      <a:pt x="386" y="173"/>
                    </a:lnTo>
                    <a:lnTo>
                      <a:pt x="417" y="166"/>
                    </a:lnTo>
                    <a:lnTo>
                      <a:pt x="446" y="159"/>
                    </a:lnTo>
                    <a:lnTo>
                      <a:pt x="475" y="151"/>
                    </a:lnTo>
                    <a:lnTo>
                      <a:pt x="489" y="148"/>
                    </a:lnTo>
                    <a:lnTo>
                      <a:pt x="501" y="143"/>
                    </a:lnTo>
                    <a:lnTo>
                      <a:pt x="512" y="140"/>
                    </a:lnTo>
                    <a:lnTo>
                      <a:pt x="522" y="137"/>
                    </a:lnTo>
                    <a:lnTo>
                      <a:pt x="544" y="130"/>
                    </a:lnTo>
                    <a:lnTo>
                      <a:pt x="567" y="125"/>
                    </a:lnTo>
                    <a:lnTo>
                      <a:pt x="590" y="120"/>
                    </a:lnTo>
                    <a:lnTo>
                      <a:pt x="613" y="115"/>
                    </a:lnTo>
                    <a:lnTo>
                      <a:pt x="638" y="112"/>
                    </a:lnTo>
                    <a:lnTo>
                      <a:pt x="662" y="109"/>
                    </a:lnTo>
                    <a:lnTo>
                      <a:pt x="687" y="106"/>
                    </a:lnTo>
                    <a:lnTo>
                      <a:pt x="739" y="102"/>
                    </a:lnTo>
                    <a:lnTo>
                      <a:pt x="791" y="100"/>
                    </a:lnTo>
                    <a:lnTo>
                      <a:pt x="895" y="104"/>
                    </a:lnTo>
                    <a:lnTo>
                      <a:pt x="949" y="109"/>
                    </a:lnTo>
                    <a:lnTo>
                      <a:pt x="1000" y="115"/>
                    </a:lnTo>
                    <a:lnTo>
                      <a:pt x="1027" y="120"/>
                    </a:lnTo>
                    <a:lnTo>
                      <a:pt x="1052" y="125"/>
                    </a:lnTo>
                    <a:lnTo>
                      <a:pt x="1076" y="130"/>
                    </a:lnTo>
                    <a:lnTo>
                      <a:pt x="1102" y="136"/>
                    </a:lnTo>
                    <a:lnTo>
                      <a:pt x="1126" y="143"/>
                    </a:lnTo>
                    <a:lnTo>
                      <a:pt x="1150" y="149"/>
                    </a:lnTo>
                    <a:lnTo>
                      <a:pt x="1173" y="156"/>
                    </a:lnTo>
                    <a:lnTo>
                      <a:pt x="1185" y="160"/>
                    </a:lnTo>
                    <a:lnTo>
                      <a:pt x="1196" y="164"/>
                    </a:lnTo>
                    <a:lnTo>
                      <a:pt x="1207" y="167"/>
                    </a:lnTo>
                    <a:lnTo>
                      <a:pt x="1218" y="173"/>
                    </a:lnTo>
                    <a:lnTo>
                      <a:pt x="1230" y="177"/>
                    </a:lnTo>
                    <a:lnTo>
                      <a:pt x="1240" y="181"/>
                    </a:lnTo>
                    <a:lnTo>
                      <a:pt x="1250" y="186"/>
                    </a:lnTo>
                    <a:lnTo>
                      <a:pt x="1261" y="190"/>
                    </a:lnTo>
                    <a:lnTo>
                      <a:pt x="1270" y="195"/>
                    </a:lnTo>
                    <a:lnTo>
                      <a:pt x="1280" y="200"/>
                    </a:lnTo>
                    <a:lnTo>
                      <a:pt x="1280" y="99"/>
                    </a:lnTo>
                    <a:lnTo>
                      <a:pt x="1280" y="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214" tIns="45607" rIns="91214" bIns="4560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5" dirty="0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6173788" y="2603500"/>
                <a:ext cx="1017587" cy="160338"/>
              </a:xfrm>
              <a:custGeom>
                <a:avLst/>
                <a:gdLst>
                  <a:gd name="T0" fmla="*/ 11 w 1282"/>
                  <a:gd name="T1" fmla="*/ 95 h 203"/>
                  <a:gd name="T2" fmla="*/ 30 w 1282"/>
                  <a:gd name="T3" fmla="*/ 85 h 203"/>
                  <a:gd name="T4" fmla="*/ 52 w 1282"/>
                  <a:gd name="T5" fmla="*/ 76 h 203"/>
                  <a:gd name="T6" fmla="*/ 74 w 1282"/>
                  <a:gd name="T7" fmla="*/ 67 h 203"/>
                  <a:gd name="T8" fmla="*/ 96 w 1282"/>
                  <a:gd name="T9" fmla="*/ 59 h 203"/>
                  <a:gd name="T10" fmla="*/ 120 w 1282"/>
                  <a:gd name="T11" fmla="*/ 52 h 203"/>
                  <a:gd name="T12" fmla="*/ 142 w 1282"/>
                  <a:gd name="T13" fmla="*/ 45 h 203"/>
                  <a:gd name="T14" fmla="*/ 179 w 1282"/>
                  <a:gd name="T15" fmla="*/ 35 h 203"/>
                  <a:gd name="T16" fmla="*/ 229 w 1282"/>
                  <a:gd name="T17" fmla="*/ 24 h 203"/>
                  <a:gd name="T18" fmla="*/ 280 w 1282"/>
                  <a:gd name="T19" fmla="*/ 16 h 203"/>
                  <a:gd name="T20" fmla="*/ 333 w 1282"/>
                  <a:gd name="T21" fmla="*/ 8 h 203"/>
                  <a:gd name="T22" fmla="*/ 438 w 1282"/>
                  <a:gd name="T23" fmla="*/ 1 h 203"/>
                  <a:gd name="T24" fmla="*/ 595 w 1282"/>
                  <a:gd name="T25" fmla="*/ 5 h 203"/>
                  <a:gd name="T26" fmla="*/ 693 w 1282"/>
                  <a:gd name="T27" fmla="*/ 20 h 203"/>
                  <a:gd name="T28" fmla="*/ 738 w 1282"/>
                  <a:gd name="T29" fmla="*/ 30 h 203"/>
                  <a:gd name="T30" fmla="*/ 781 w 1282"/>
                  <a:gd name="T31" fmla="*/ 43 h 203"/>
                  <a:gd name="T32" fmla="*/ 807 w 1282"/>
                  <a:gd name="T33" fmla="*/ 51 h 203"/>
                  <a:gd name="T34" fmla="*/ 835 w 1282"/>
                  <a:gd name="T35" fmla="*/ 59 h 203"/>
                  <a:gd name="T36" fmla="*/ 865 w 1282"/>
                  <a:gd name="T37" fmla="*/ 65 h 203"/>
                  <a:gd name="T38" fmla="*/ 928 w 1282"/>
                  <a:gd name="T39" fmla="*/ 77 h 203"/>
                  <a:gd name="T40" fmla="*/ 995 w 1282"/>
                  <a:gd name="T41" fmla="*/ 88 h 203"/>
                  <a:gd name="T42" fmla="*/ 1063 w 1282"/>
                  <a:gd name="T43" fmla="*/ 95 h 203"/>
                  <a:gd name="T44" fmla="*/ 1163 w 1282"/>
                  <a:gd name="T45" fmla="*/ 102 h 203"/>
                  <a:gd name="T46" fmla="*/ 1282 w 1282"/>
                  <a:gd name="T47" fmla="*/ 200 h 203"/>
                  <a:gd name="T48" fmla="*/ 1163 w 1282"/>
                  <a:gd name="T49" fmla="*/ 203 h 203"/>
                  <a:gd name="T50" fmla="*/ 995 w 1282"/>
                  <a:gd name="T51" fmla="*/ 188 h 203"/>
                  <a:gd name="T52" fmla="*/ 928 w 1282"/>
                  <a:gd name="T53" fmla="*/ 179 h 203"/>
                  <a:gd name="T54" fmla="*/ 865 w 1282"/>
                  <a:gd name="T55" fmla="*/ 166 h 203"/>
                  <a:gd name="T56" fmla="*/ 806 w 1282"/>
                  <a:gd name="T57" fmla="*/ 151 h 203"/>
                  <a:gd name="T58" fmla="*/ 781 w 1282"/>
                  <a:gd name="T59" fmla="*/ 143 h 203"/>
                  <a:gd name="T60" fmla="*/ 760 w 1282"/>
                  <a:gd name="T61" fmla="*/ 137 h 203"/>
                  <a:gd name="T62" fmla="*/ 715 w 1282"/>
                  <a:gd name="T63" fmla="*/ 125 h 203"/>
                  <a:gd name="T64" fmla="*/ 669 w 1282"/>
                  <a:gd name="T65" fmla="*/ 115 h 203"/>
                  <a:gd name="T66" fmla="*/ 619 w 1282"/>
                  <a:gd name="T67" fmla="*/ 109 h 203"/>
                  <a:gd name="T68" fmla="*/ 543 w 1282"/>
                  <a:gd name="T69" fmla="*/ 102 h 203"/>
                  <a:gd name="T70" fmla="*/ 387 w 1282"/>
                  <a:gd name="T71" fmla="*/ 104 h 203"/>
                  <a:gd name="T72" fmla="*/ 280 w 1282"/>
                  <a:gd name="T73" fmla="*/ 115 h 203"/>
                  <a:gd name="T74" fmla="*/ 229 w 1282"/>
                  <a:gd name="T75" fmla="*/ 125 h 203"/>
                  <a:gd name="T76" fmla="*/ 179 w 1282"/>
                  <a:gd name="T77" fmla="*/ 136 h 203"/>
                  <a:gd name="T78" fmla="*/ 132 w 1282"/>
                  <a:gd name="T79" fmla="*/ 149 h 203"/>
                  <a:gd name="T80" fmla="*/ 96 w 1282"/>
                  <a:gd name="T81" fmla="*/ 160 h 203"/>
                  <a:gd name="T82" fmla="*/ 74 w 1282"/>
                  <a:gd name="T83" fmla="*/ 167 h 203"/>
                  <a:gd name="T84" fmla="*/ 52 w 1282"/>
                  <a:gd name="T85" fmla="*/ 177 h 203"/>
                  <a:gd name="T86" fmla="*/ 30 w 1282"/>
                  <a:gd name="T87" fmla="*/ 186 h 203"/>
                  <a:gd name="T88" fmla="*/ 11 w 1282"/>
                  <a:gd name="T89" fmla="*/ 195 h 203"/>
                  <a:gd name="T90" fmla="*/ 0 w 1282"/>
                  <a:gd name="T91" fmla="*/ 99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82" h="203">
                    <a:moveTo>
                      <a:pt x="0" y="99"/>
                    </a:moveTo>
                    <a:lnTo>
                      <a:pt x="11" y="95"/>
                    </a:lnTo>
                    <a:lnTo>
                      <a:pt x="20" y="89"/>
                    </a:lnTo>
                    <a:lnTo>
                      <a:pt x="30" y="85"/>
                    </a:lnTo>
                    <a:lnTo>
                      <a:pt x="41" y="81"/>
                    </a:lnTo>
                    <a:lnTo>
                      <a:pt x="52" y="76"/>
                    </a:lnTo>
                    <a:lnTo>
                      <a:pt x="63" y="72"/>
                    </a:lnTo>
                    <a:lnTo>
                      <a:pt x="74" y="67"/>
                    </a:lnTo>
                    <a:lnTo>
                      <a:pt x="86" y="64"/>
                    </a:lnTo>
                    <a:lnTo>
                      <a:pt x="96" y="59"/>
                    </a:lnTo>
                    <a:lnTo>
                      <a:pt x="109" y="56"/>
                    </a:lnTo>
                    <a:lnTo>
                      <a:pt x="120" y="52"/>
                    </a:lnTo>
                    <a:lnTo>
                      <a:pt x="132" y="49"/>
                    </a:lnTo>
                    <a:lnTo>
                      <a:pt x="142" y="45"/>
                    </a:lnTo>
                    <a:lnTo>
                      <a:pt x="155" y="42"/>
                    </a:lnTo>
                    <a:lnTo>
                      <a:pt x="179" y="35"/>
                    </a:lnTo>
                    <a:lnTo>
                      <a:pt x="204" y="29"/>
                    </a:lnTo>
                    <a:lnTo>
                      <a:pt x="229" y="24"/>
                    </a:lnTo>
                    <a:lnTo>
                      <a:pt x="255" y="20"/>
                    </a:lnTo>
                    <a:lnTo>
                      <a:pt x="280" y="16"/>
                    </a:lnTo>
                    <a:lnTo>
                      <a:pt x="307" y="12"/>
                    </a:lnTo>
                    <a:lnTo>
                      <a:pt x="333" y="8"/>
                    </a:lnTo>
                    <a:lnTo>
                      <a:pt x="387" y="4"/>
                    </a:lnTo>
                    <a:lnTo>
                      <a:pt x="438" y="1"/>
                    </a:lnTo>
                    <a:lnTo>
                      <a:pt x="491" y="0"/>
                    </a:lnTo>
                    <a:lnTo>
                      <a:pt x="595" y="5"/>
                    </a:lnTo>
                    <a:lnTo>
                      <a:pt x="645" y="11"/>
                    </a:lnTo>
                    <a:lnTo>
                      <a:pt x="693" y="20"/>
                    </a:lnTo>
                    <a:lnTo>
                      <a:pt x="715" y="24"/>
                    </a:lnTo>
                    <a:lnTo>
                      <a:pt x="738" y="30"/>
                    </a:lnTo>
                    <a:lnTo>
                      <a:pt x="760" y="36"/>
                    </a:lnTo>
                    <a:lnTo>
                      <a:pt x="781" y="43"/>
                    </a:lnTo>
                    <a:lnTo>
                      <a:pt x="794" y="46"/>
                    </a:lnTo>
                    <a:lnTo>
                      <a:pt x="807" y="51"/>
                    </a:lnTo>
                    <a:lnTo>
                      <a:pt x="821" y="54"/>
                    </a:lnTo>
                    <a:lnTo>
                      <a:pt x="835" y="59"/>
                    </a:lnTo>
                    <a:lnTo>
                      <a:pt x="850" y="62"/>
                    </a:lnTo>
                    <a:lnTo>
                      <a:pt x="865" y="65"/>
                    </a:lnTo>
                    <a:lnTo>
                      <a:pt x="897" y="72"/>
                    </a:lnTo>
                    <a:lnTo>
                      <a:pt x="928" y="77"/>
                    </a:lnTo>
                    <a:lnTo>
                      <a:pt x="962" y="83"/>
                    </a:lnTo>
                    <a:lnTo>
                      <a:pt x="995" y="88"/>
                    </a:lnTo>
                    <a:lnTo>
                      <a:pt x="1030" y="92"/>
                    </a:lnTo>
                    <a:lnTo>
                      <a:pt x="1063" y="95"/>
                    </a:lnTo>
                    <a:lnTo>
                      <a:pt x="1096" y="98"/>
                    </a:lnTo>
                    <a:lnTo>
                      <a:pt x="1163" y="102"/>
                    </a:lnTo>
                    <a:lnTo>
                      <a:pt x="1282" y="99"/>
                    </a:lnTo>
                    <a:lnTo>
                      <a:pt x="1282" y="200"/>
                    </a:lnTo>
                    <a:lnTo>
                      <a:pt x="1226" y="203"/>
                    </a:lnTo>
                    <a:lnTo>
                      <a:pt x="1163" y="203"/>
                    </a:lnTo>
                    <a:lnTo>
                      <a:pt x="1028" y="193"/>
                    </a:lnTo>
                    <a:lnTo>
                      <a:pt x="995" y="188"/>
                    </a:lnTo>
                    <a:lnTo>
                      <a:pt x="962" y="183"/>
                    </a:lnTo>
                    <a:lnTo>
                      <a:pt x="928" y="179"/>
                    </a:lnTo>
                    <a:lnTo>
                      <a:pt x="897" y="173"/>
                    </a:lnTo>
                    <a:lnTo>
                      <a:pt x="865" y="166"/>
                    </a:lnTo>
                    <a:lnTo>
                      <a:pt x="835" y="159"/>
                    </a:lnTo>
                    <a:lnTo>
                      <a:pt x="806" y="151"/>
                    </a:lnTo>
                    <a:lnTo>
                      <a:pt x="793" y="148"/>
                    </a:lnTo>
                    <a:lnTo>
                      <a:pt x="781" y="143"/>
                    </a:lnTo>
                    <a:lnTo>
                      <a:pt x="770" y="140"/>
                    </a:lnTo>
                    <a:lnTo>
                      <a:pt x="760" y="137"/>
                    </a:lnTo>
                    <a:lnTo>
                      <a:pt x="738" y="130"/>
                    </a:lnTo>
                    <a:lnTo>
                      <a:pt x="715" y="125"/>
                    </a:lnTo>
                    <a:lnTo>
                      <a:pt x="693" y="120"/>
                    </a:lnTo>
                    <a:lnTo>
                      <a:pt x="669" y="115"/>
                    </a:lnTo>
                    <a:lnTo>
                      <a:pt x="645" y="112"/>
                    </a:lnTo>
                    <a:lnTo>
                      <a:pt x="619" y="109"/>
                    </a:lnTo>
                    <a:lnTo>
                      <a:pt x="595" y="106"/>
                    </a:lnTo>
                    <a:lnTo>
                      <a:pt x="543" y="102"/>
                    </a:lnTo>
                    <a:lnTo>
                      <a:pt x="491" y="100"/>
                    </a:lnTo>
                    <a:lnTo>
                      <a:pt x="387" y="104"/>
                    </a:lnTo>
                    <a:lnTo>
                      <a:pt x="333" y="109"/>
                    </a:lnTo>
                    <a:lnTo>
                      <a:pt x="280" y="115"/>
                    </a:lnTo>
                    <a:lnTo>
                      <a:pt x="255" y="120"/>
                    </a:lnTo>
                    <a:lnTo>
                      <a:pt x="229" y="125"/>
                    </a:lnTo>
                    <a:lnTo>
                      <a:pt x="204" y="130"/>
                    </a:lnTo>
                    <a:lnTo>
                      <a:pt x="179" y="136"/>
                    </a:lnTo>
                    <a:lnTo>
                      <a:pt x="155" y="143"/>
                    </a:lnTo>
                    <a:lnTo>
                      <a:pt x="132" y="149"/>
                    </a:lnTo>
                    <a:lnTo>
                      <a:pt x="108" y="156"/>
                    </a:lnTo>
                    <a:lnTo>
                      <a:pt x="96" y="160"/>
                    </a:lnTo>
                    <a:lnTo>
                      <a:pt x="86" y="164"/>
                    </a:lnTo>
                    <a:lnTo>
                      <a:pt x="74" y="167"/>
                    </a:lnTo>
                    <a:lnTo>
                      <a:pt x="63" y="173"/>
                    </a:lnTo>
                    <a:lnTo>
                      <a:pt x="52" y="177"/>
                    </a:lnTo>
                    <a:lnTo>
                      <a:pt x="41" y="181"/>
                    </a:lnTo>
                    <a:lnTo>
                      <a:pt x="30" y="186"/>
                    </a:lnTo>
                    <a:lnTo>
                      <a:pt x="20" y="190"/>
                    </a:lnTo>
                    <a:lnTo>
                      <a:pt x="11" y="195"/>
                    </a:lnTo>
                    <a:lnTo>
                      <a:pt x="0" y="200"/>
                    </a:lnTo>
                    <a:lnTo>
                      <a:pt x="0" y="99"/>
                    </a:lnTo>
                    <a:lnTo>
                      <a:pt x="0" y="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214" tIns="45607" rIns="91214" bIns="4560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5" dirty="0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6129338" y="1281113"/>
                <a:ext cx="88900" cy="1430338"/>
              </a:xfrm>
              <a:custGeom>
                <a:avLst/>
                <a:gdLst>
                  <a:gd name="T0" fmla="*/ 0 w 113"/>
                  <a:gd name="T1" fmla="*/ 0 h 1802"/>
                  <a:gd name="T2" fmla="*/ 0 w 113"/>
                  <a:gd name="T3" fmla="*/ 1802 h 1802"/>
                  <a:gd name="T4" fmla="*/ 113 w 113"/>
                  <a:gd name="T5" fmla="*/ 1802 h 1802"/>
                  <a:gd name="T6" fmla="*/ 113 w 113"/>
                  <a:gd name="T7" fmla="*/ 0 h 1802"/>
                  <a:gd name="T8" fmla="*/ 0 w 113"/>
                  <a:gd name="T9" fmla="*/ 0 h 1802"/>
                  <a:gd name="T10" fmla="*/ 0 w 113"/>
                  <a:gd name="T11" fmla="*/ 0 h 1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1802">
                    <a:moveTo>
                      <a:pt x="0" y="0"/>
                    </a:moveTo>
                    <a:lnTo>
                      <a:pt x="0" y="1802"/>
                    </a:lnTo>
                    <a:lnTo>
                      <a:pt x="113" y="1802"/>
                    </a:lnTo>
                    <a:lnTo>
                      <a:pt x="11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214" tIns="45607" rIns="91214" bIns="4560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5" dirty="0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5157788" y="2740025"/>
                <a:ext cx="2033587" cy="161925"/>
              </a:xfrm>
              <a:custGeom>
                <a:avLst/>
                <a:gdLst>
                  <a:gd name="T0" fmla="*/ 1195 w 2562"/>
                  <a:gd name="T1" fmla="*/ 182 h 204"/>
                  <a:gd name="T2" fmla="*/ 1139 w 2562"/>
                  <a:gd name="T3" fmla="*/ 164 h 204"/>
                  <a:gd name="T4" fmla="*/ 1108 w 2562"/>
                  <a:gd name="T5" fmla="*/ 145 h 204"/>
                  <a:gd name="T6" fmla="*/ 1079 w 2562"/>
                  <a:gd name="T7" fmla="*/ 129 h 204"/>
                  <a:gd name="T8" fmla="*/ 1046 w 2562"/>
                  <a:gd name="T9" fmla="*/ 118 h 204"/>
                  <a:gd name="T10" fmla="*/ 975 w 2562"/>
                  <a:gd name="T11" fmla="*/ 105 h 204"/>
                  <a:gd name="T12" fmla="*/ 781 w 2562"/>
                  <a:gd name="T13" fmla="*/ 103 h 204"/>
                  <a:gd name="T14" fmla="*/ 621 w 2562"/>
                  <a:gd name="T15" fmla="*/ 116 h 204"/>
                  <a:gd name="T16" fmla="*/ 526 w 2562"/>
                  <a:gd name="T17" fmla="*/ 134 h 204"/>
                  <a:gd name="T18" fmla="*/ 475 w 2562"/>
                  <a:gd name="T19" fmla="*/ 150 h 204"/>
                  <a:gd name="T20" fmla="*/ 432 w 2562"/>
                  <a:gd name="T21" fmla="*/ 160 h 204"/>
                  <a:gd name="T22" fmla="*/ 354 w 2562"/>
                  <a:gd name="T23" fmla="*/ 176 h 204"/>
                  <a:gd name="T24" fmla="*/ 252 w 2562"/>
                  <a:gd name="T25" fmla="*/ 191 h 204"/>
                  <a:gd name="T26" fmla="*/ 119 w 2562"/>
                  <a:gd name="T27" fmla="*/ 201 h 204"/>
                  <a:gd name="T28" fmla="*/ 55 w 2562"/>
                  <a:gd name="T29" fmla="*/ 100 h 204"/>
                  <a:gd name="T30" fmla="*/ 286 w 2562"/>
                  <a:gd name="T31" fmla="*/ 86 h 204"/>
                  <a:gd name="T32" fmla="*/ 385 w 2562"/>
                  <a:gd name="T33" fmla="*/ 70 h 204"/>
                  <a:gd name="T34" fmla="*/ 474 w 2562"/>
                  <a:gd name="T35" fmla="*/ 48 h 204"/>
                  <a:gd name="T36" fmla="*/ 514 w 2562"/>
                  <a:gd name="T37" fmla="*/ 37 h 204"/>
                  <a:gd name="T38" fmla="*/ 559 w 2562"/>
                  <a:gd name="T39" fmla="*/ 25 h 204"/>
                  <a:gd name="T40" fmla="*/ 632 w 2562"/>
                  <a:gd name="T41" fmla="*/ 14 h 204"/>
                  <a:gd name="T42" fmla="*/ 795 w 2562"/>
                  <a:gd name="T43" fmla="*/ 1 h 204"/>
                  <a:gd name="T44" fmla="*/ 1013 w 2562"/>
                  <a:gd name="T45" fmla="*/ 12 h 204"/>
                  <a:gd name="T46" fmla="*/ 1068 w 2562"/>
                  <a:gd name="T47" fmla="*/ 28 h 204"/>
                  <a:gd name="T48" fmla="*/ 1102 w 2562"/>
                  <a:gd name="T49" fmla="*/ 44 h 204"/>
                  <a:gd name="T50" fmla="*/ 1143 w 2562"/>
                  <a:gd name="T51" fmla="*/ 63 h 204"/>
                  <a:gd name="T52" fmla="*/ 1189 w 2562"/>
                  <a:gd name="T53" fmla="*/ 82 h 204"/>
                  <a:gd name="T54" fmla="*/ 1235 w 2562"/>
                  <a:gd name="T55" fmla="*/ 93 h 204"/>
                  <a:gd name="T56" fmla="*/ 1312 w 2562"/>
                  <a:gd name="T57" fmla="*/ 91 h 204"/>
                  <a:gd name="T58" fmla="*/ 1374 w 2562"/>
                  <a:gd name="T59" fmla="*/ 74 h 204"/>
                  <a:gd name="T60" fmla="*/ 1419 w 2562"/>
                  <a:gd name="T61" fmla="*/ 59 h 204"/>
                  <a:gd name="T62" fmla="*/ 1459 w 2562"/>
                  <a:gd name="T63" fmla="*/ 43 h 204"/>
                  <a:gd name="T64" fmla="*/ 1494 w 2562"/>
                  <a:gd name="T65" fmla="*/ 28 h 204"/>
                  <a:gd name="T66" fmla="*/ 1524 w 2562"/>
                  <a:gd name="T67" fmla="*/ 17 h 204"/>
                  <a:gd name="T68" fmla="*/ 1610 w 2562"/>
                  <a:gd name="T69" fmla="*/ 5 h 204"/>
                  <a:gd name="T70" fmla="*/ 1850 w 2562"/>
                  <a:gd name="T71" fmla="*/ 7 h 204"/>
                  <a:gd name="T72" fmla="*/ 2002 w 2562"/>
                  <a:gd name="T73" fmla="*/ 29 h 204"/>
                  <a:gd name="T74" fmla="*/ 2073 w 2562"/>
                  <a:gd name="T75" fmla="*/ 48 h 204"/>
                  <a:gd name="T76" fmla="*/ 2115 w 2562"/>
                  <a:gd name="T77" fmla="*/ 60 h 204"/>
                  <a:gd name="T78" fmla="*/ 2176 w 2562"/>
                  <a:gd name="T79" fmla="*/ 73 h 204"/>
                  <a:gd name="T80" fmla="*/ 2275 w 2562"/>
                  <a:gd name="T81" fmla="*/ 89 h 204"/>
                  <a:gd name="T82" fmla="*/ 2376 w 2562"/>
                  <a:gd name="T83" fmla="*/ 99 h 204"/>
                  <a:gd name="T84" fmla="*/ 2562 w 2562"/>
                  <a:gd name="T85" fmla="*/ 201 h 204"/>
                  <a:gd name="T86" fmla="*/ 2308 w 2562"/>
                  <a:gd name="T87" fmla="*/ 194 h 204"/>
                  <a:gd name="T88" fmla="*/ 2208 w 2562"/>
                  <a:gd name="T89" fmla="*/ 179 h 204"/>
                  <a:gd name="T90" fmla="*/ 2115 w 2562"/>
                  <a:gd name="T91" fmla="*/ 159 h 204"/>
                  <a:gd name="T92" fmla="*/ 2061 w 2562"/>
                  <a:gd name="T93" fmla="*/ 144 h 204"/>
                  <a:gd name="T94" fmla="*/ 2023 w 2562"/>
                  <a:gd name="T95" fmla="*/ 134 h 204"/>
                  <a:gd name="T96" fmla="*/ 1940 w 2562"/>
                  <a:gd name="T97" fmla="*/ 119 h 204"/>
                  <a:gd name="T98" fmla="*/ 1821 w 2562"/>
                  <a:gd name="T99" fmla="*/ 106 h 204"/>
                  <a:gd name="T100" fmla="*/ 1622 w 2562"/>
                  <a:gd name="T101" fmla="*/ 103 h 204"/>
                  <a:gd name="T102" fmla="*/ 1492 w 2562"/>
                  <a:gd name="T103" fmla="*/ 126 h 204"/>
                  <a:gd name="T104" fmla="*/ 1463 w 2562"/>
                  <a:gd name="T105" fmla="*/ 141 h 204"/>
                  <a:gd name="T106" fmla="*/ 1434 w 2562"/>
                  <a:gd name="T107" fmla="*/ 158 h 204"/>
                  <a:gd name="T108" fmla="*/ 1397 w 2562"/>
                  <a:gd name="T109" fmla="*/ 175 h 204"/>
                  <a:gd name="T110" fmla="*/ 1348 w 2562"/>
                  <a:gd name="T111" fmla="*/ 188 h 204"/>
                  <a:gd name="T112" fmla="*/ 1280 w 2562"/>
                  <a:gd name="T113" fmla="*/ 19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62" h="204">
                    <a:moveTo>
                      <a:pt x="1280" y="192"/>
                    </a:moveTo>
                    <a:lnTo>
                      <a:pt x="1233" y="189"/>
                    </a:lnTo>
                    <a:lnTo>
                      <a:pt x="1195" y="182"/>
                    </a:lnTo>
                    <a:lnTo>
                      <a:pt x="1164" y="174"/>
                    </a:lnTo>
                    <a:lnTo>
                      <a:pt x="1150" y="169"/>
                    </a:lnTo>
                    <a:lnTo>
                      <a:pt x="1139" y="164"/>
                    </a:lnTo>
                    <a:lnTo>
                      <a:pt x="1128" y="157"/>
                    </a:lnTo>
                    <a:lnTo>
                      <a:pt x="1117" y="151"/>
                    </a:lnTo>
                    <a:lnTo>
                      <a:pt x="1108" y="145"/>
                    </a:lnTo>
                    <a:lnTo>
                      <a:pt x="1098" y="139"/>
                    </a:lnTo>
                    <a:lnTo>
                      <a:pt x="1088" y="135"/>
                    </a:lnTo>
                    <a:lnTo>
                      <a:pt x="1079" y="129"/>
                    </a:lnTo>
                    <a:lnTo>
                      <a:pt x="1068" y="124"/>
                    </a:lnTo>
                    <a:lnTo>
                      <a:pt x="1058" y="121"/>
                    </a:lnTo>
                    <a:lnTo>
                      <a:pt x="1046" y="118"/>
                    </a:lnTo>
                    <a:lnTo>
                      <a:pt x="1035" y="114"/>
                    </a:lnTo>
                    <a:lnTo>
                      <a:pt x="1006" y="108"/>
                    </a:lnTo>
                    <a:lnTo>
                      <a:pt x="975" y="105"/>
                    </a:lnTo>
                    <a:lnTo>
                      <a:pt x="940" y="103"/>
                    </a:lnTo>
                    <a:lnTo>
                      <a:pt x="864" y="100"/>
                    </a:lnTo>
                    <a:lnTo>
                      <a:pt x="781" y="103"/>
                    </a:lnTo>
                    <a:lnTo>
                      <a:pt x="700" y="107"/>
                    </a:lnTo>
                    <a:lnTo>
                      <a:pt x="660" y="112"/>
                    </a:lnTo>
                    <a:lnTo>
                      <a:pt x="621" y="116"/>
                    </a:lnTo>
                    <a:lnTo>
                      <a:pt x="587" y="121"/>
                    </a:lnTo>
                    <a:lnTo>
                      <a:pt x="553" y="128"/>
                    </a:lnTo>
                    <a:lnTo>
                      <a:pt x="526" y="134"/>
                    </a:lnTo>
                    <a:lnTo>
                      <a:pt x="501" y="142"/>
                    </a:lnTo>
                    <a:lnTo>
                      <a:pt x="489" y="145"/>
                    </a:lnTo>
                    <a:lnTo>
                      <a:pt x="475" y="150"/>
                    </a:lnTo>
                    <a:lnTo>
                      <a:pt x="461" y="153"/>
                    </a:lnTo>
                    <a:lnTo>
                      <a:pt x="446" y="157"/>
                    </a:lnTo>
                    <a:lnTo>
                      <a:pt x="432" y="160"/>
                    </a:lnTo>
                    <a:lnTo>
                      <a:pt x="417" y="164"/>
                    </a:lnTo>
                    <a:lnTo>
                      <a:pt x="386" y="171"/>
                    </a:lnTo>
                    <a:lnTo>
                      <a:pt x="354" y="176"/>
                    </a:lnTo>
                    <a:lnTo>
                      <a:pt x="320" y="181"/>
                    </a:lnTo>
                    <a:lnTo>
                      <a:pt x="286" y="187"/>
                    </a:lnTo>
                    <a:lnTo>
                      <a:pt x="252" y="191"/>
                    </a:lnTo>
                    <a:lnTo>
                      <a:pt x="218" y="194"/>
                    </a:lnTo>
                    <a:lnTo>
                      <a:pt x="184" y="197"/>
                    </a:lnTo>
                    <a:lnTo>
                      <a:pt x="119" y="201"/>
                    </a:lnTo>
                    <a:lnTo>
                      <a:pt x="0" y="198"/>
                    </a:lnTo>
                    <a:lnTo>
                      <a:pt x="0" y="97"/>
                    </a:lnTo>
                    <a:lnTo>
                      <a:pt x="55" y="100"/>
                    </a:lnTo>
                    <a:lnTo>
                      <a:pt x="119" y="100"/>
                    </a:lnTo>
                    <a:lnTo>
                      <a:pt x="252" y="91"/>
                    </a:lnTo>
                    <a:lnTo>
                      <a:pt x="286" y="86"/>
                    </a:lnTo>
                    <a:lnTo>
                      <a:pt x="320" y="81"/>
                    </a:lnTo>
                    <a:lnTo>
                      <a:pt x="354" y="76"/>
                    </a:lnTo>
                    <a:lnTo>
                      <a:pt x="385" y="70"/>
                    </a:lnTo>
                    <a:lnTo>
                      <a:pt x="417" y="63"/>
                    </a:lnTo>
                    <a:lnTo>
                      <a:pt x="446" y="57"/>
                    </a:lnTo>
                    <a:lnTo>
                      <a:pt x="474" y="48"/>
                    </a:lnTo>
                    <a:lnTo>
                      <a:pt x="489" y="45"/>
                    </a:lnTo>
                    <a:lnTo>
                      <a:pt x="501" y="42"/>
                    </a:lnTo>
                    <a:lnTo>
                      <a:pt x="514" y="37"/>
                    </a:lnTo>
                    <a:lnTo>
                      <a:pt x="529" y="33"/>
                    </a:lnTo>
                    <a:lnTo>
                      <a:pt x="543" y="30"/>
                    </a:lnTo>
                    <a:lnTo>
                      <a:pt x="559" y="25"/>
                    </a:lnTo>
                    <a:lnTo>
                      <a:pt x="576" y="23"/>
                    </a:lnTo>
                    <a:lnTo>
                      <a:pt x="594" y="20"/>
                    </a:lnTo>
                    <a:lnTo>
                      <a:pt x="632" y="14"/>
                    </a:lnTo>
                    <a:lnTo>
                      <a:pt x="671" y="9"/>
                    </a:lnTo>
                    <a:lnTo>
                      <a:pt x="711" y="6"/>
                    </a:lnTo>
                    <a:lnTo>
                      <a:pt x="795" y="1"/>
                    </a:lnTo>
                    <a:lnTo>
                      <a:pt x="876" y="0"/>
                    </a:lnTo>
                    <a:lnTo>
                      <a:pt x="951" y="4"/>
                    </a:lnTo>
                    <a:lnTo>
                      <a:pt x="1013" y="12"/>
                    </a:lnTo>
                    <a:lnTo>
                      <a:pt x="1038" y="17"/>
                    </a:lnTo>
                    <a:lnTo>
                      <a:pt x="1058" y="23"/>
                    </a:lnTo>
                    <a:lnTo>
                      <a:pt x="1068" y="28"/>
                    </a:lnTo>
                    <a:lnTo>
                      <a:pt x="1078" y="32"/>
                    </a:lnTo>
                    <a:lnTo>
                      <a:pt x="1089" y="38"/>
                    </a:lnTo>
                    <a:lnTo>
                      <a:pt x="1102" y="44"/>
                    </a:lnTo>
                    <a:lnTo>
                      <a:pt x="1116" y="51"/>
                    </a:lnTo>
                    <a:lnTo>
                      <a:pt x="1129" y="58"/>
                    </a:lnTo>
                    <a:lnTo>
                      <a:pt x="1143" y="63"/>
                    </a:lnTo>
                    <a:lnTo>
                      <a:pt x="1158" y="70"/>
                    </a:lnTo>
                    <a:lnTo>
                      <a:pt x="1173" y="76"/>
                    </a:lnTo>
                    <a:lnTo>
                      <a:pt x="1189" y="82"/>
                    </a:lnTo>
                    <a:lnTo>
                      <a:pt x="1204" y="86"/>
                    </a:lnTo>
                    <a:lnTo>
                      <a:pt x="1219" y="91"/>
                    </a:lnTo>
                    <a:lnTo>
                      <a:pt x="1235" y="93"/>
                    </a:lnTo>
                    <a:lnTo>
                      <a:pt x="1250" y="96"/>
                    </a:lnTo>
                    <a:lnTo>
                      <a:pt x="1280" y="96"/>
                    </a:lnTo>
                    <a:lnTo>
                      <a:pt x="1312" y="91"/>
                    </a:lnTo>
                    <a:lnTo>
                      <a:pt x="1344" y="84"/>
                    </a:lnTo>
                    <a:lnTo>
                      <a:pt x="1359" y="78"/>
                    </a:lnTo>
                    <a:lnTo>
                      <a:pt x="1374" y="74"/>
                    </a:lnTo>
                    <a:lnTo>
                      <a:pt x="1389" y="69"/>
                    </a:lnTo>
                    <a:lnTo>
                      <a:pt x="1404" y="63"/>
                    </a:lnTo>
                    <a:lnTo>
                      <a:pt x="1419" y="59"/>
                    </a:lnTo>
                    <a:lnTo>
                      <a:pt x="1433" y="53"/>
                    </a:lnTo>
                    <a:lnTo>
                      <a:pt x="1445" y="47"/>
                    </a:lnTo>
                    <a:lnTo>
                      <a:pt x="1459" y="43"/>
                    </a:lnTo>
                    <a:lnTo>
                      <a:pt x="1472" y="37"/>
                    </a:lnTo>
                    <a:lnTo>
                      <a:pt x="1483" y="31"/>
                    </a:lnTo>
                    <a:lnTo>
                      <a:pt x="1494" y="28"/>
                    </a:lnTo>
                    <a:lnTo>
                      <a:pt x="1503" y="23"/>
                    </a:lnTo>
                    <a:lnTo>
                      <a:pt x="1513" y="20"/>
                    </a:lnTo>
                    <a:lnTo>
                      <a:pt x="1524" y="17"/>
                    </a:lnTo>
                    <a:lnTo>
                      <a:pt x="1548" y="12"/>
                    </a:lnTo>
                    <a:lnTo>
                      <a:pt x="1578" y="7"/>
                    </a:lnTo>
                    <a:lnTo>
                      <a:pt x="1610" y="5"/>
                    </a:lnTo>
                    <a:lnTo>
                      <a:pt x="1685" y="1"/>
                    </a:lnTo>
                    <a:lnTo>
                      <a:pt x="1767" y="2"/>
                    </a:lnTo>
                    <a:lnTo>
                      <a:pt x="1850" y="7"/>
                    </a:lnTo>
                    <a:lnTo>
                      <a:pt x="1930" y="17"/>
                    </a:lnTo>
                    <a:lnTo>
                      <a:pt x="1967" y="22"/>
                    </a:lnTo>
                    <a:lnTo>
                      <a:pt x="2002" y="29"/>
                    </a:lnTo>
                    <a:lnTo>
                      <a:pt x="2033" y="36"/>
                    </a:lnTo>
                    <a:lnTo>
                      <a:pt x="2061" y="44"/>
                    </a:lnTo>
                    <a:lnTo>
                      <a:pt x="2073" y="48"/>
                    </a:lnTo>
                    <a:lnTo>
                      <a:pt x="2086" y="52"/>
                    </a:lnTo>
                    <a:lnTo>
                      <a:pt x="2101" y="55"/>
                    </a:lnTo>
                    <a:lnTo>
                      <a:pt x="2115" y="60"/>
                    </a:lnTo>
                    <a:lnTo>
                      <a:pt x="2130" y="62"/>
                    </a:lnTo>
                    <a:lnTo>
                      <a:pt x="2145" y="67"/>
                    </a:lnTo>
                    <a:lnTo>
                      <a:pt x="2176" y="73"/>
                    </a:lnTo>
                    <a:lnTo>
                      <a:pt x="2208" y="78"/>
                    </a:lnTo>
                    <a:lnTo>
                      <a:pt x="2240" y="84"/>
                    </a:lnTo>
                    <a:lnTo>
                      <a:pt x="2275" y="89"/>
                    </a:lnTo>
                    <a:lnTo>
                      <a:pt x="2308" y="92"/>
                    </a:lnTo>
                    <a:lnTo>
                      <a:pt x="2343" y="97"/>
                    </a:lnTo>
                    <a:lnTo>
                      <a:pt x="2376" y="99"/>
                    </a:lnTo>
                    <a:lnTo>
                      <a:pt x="2443" y="103"/>
                    </a:lnTo>
                    <a:lnTo>
                      <a:pt x="2562" y="100"/>
                    </a:lnTo>
                    <a:lnTo>
                      <a:pt x="2562" y="201"/>
                    </a:lnTo>
                    <a:lnTo>
                      <a:pt x="2506" y="204"/>
                    </a:lnTo>
                    <a:lnTo>
                      <a:pt x="2443" y="203"/>
                    </a:lnTo>
                    <a:lnTo>
                      <a:pt x="2308" y="194"/>
                    </a:lnTo>
                    <a:lnTo>
                      <a:pt x="2274" y="189"/>
                    </a:lnTo>
                    <a:lnTo>
                      <a:pt x="2240" y="184"/>
                    </a:lnTo>
                    <a:lnTo>
                      <a:pt x="2208" y="179"/>
                    </a:lnTo>
                    <a:lnTo>
                      <a:pt x="2176" y="173"/>
                    </a:lnTo>
                    <a:lnTo>
                      <a:pt x="2145" y="167"/>
                    </a:lnTo>
                    <a:lnTo>
                      <a:pt x="2115" y="159"/>
                    </a:lnTo>
                    <a:lnTo>
                      <a:pt x="2086" y="152"/>
                    </a:lnTo>
                    <a:lnTo>
                      <a:pt x="2073" y="149"/>
                    </a:lnTo>
                    <a:lnTo>
                      <a:pt x="2061" y="144"/>
                    </a:lnTo>
                    <a:lnTo>
                      <a:pt x="2048" y="141"/>
                    </a:lnTo>
                    <a:lnTo>
                      <a:pt x="2035" y="137"/>
                    </a:lnTo>
                    <a:lnTo>
                      <a:pt x="2023" y="134"/>
                    </a:lnTo>
                    <a:lnTo>
                      <a:pt x="2006" y="130"/>
                    </a:lnTo>
                    <a:lnTo>
                      <a:pt x="1974" y="124"/>
                    </a:lnTo>
                    <a:lnTo>
                      <a:pt x="1940" y="119"/>
                    </a:lnTo>
                    <a:lnTo>
                      <a:pt x="1902" y="114"/>
                    </a:lnTo>
                    <a:lnTo>
                      <a:pt x="1862" y="108"/>
                    </a:lnTo>
                    <a:lnTo>
                      <a:pt x="1821" y="106"/>
                    </a:lnTo>
                    <a:lnTo>
                      <a:pt x="1779" y="103"/>
                    </a:lnTo>
                    <a:lnTo>
                      <a:pt x="1698" y="101"/>
                    </a:lnTo>
                    <a:lnTo>
                      <a:pt x="1622" y="103"/>
                    </a:lnTo>
                    <a:lnTo>
                      <a:pt x="1554" y="108"/>
                    </a:lnTo>
                    <a:lnTo>
                      <a:pt x="1503" y="121"/>
                    </a:lnTo>
                    <a:lnTo>
                      <a:pt x="1492" y="126"/>
                    </a:lnTo>
                    <a:lnTo>
                      <a:pt x="1482" y="130"/>
                    </a:lnTo>
                    <a:lnTo>
                      <a:pt x="1473" y="135"/>
                    </a:lnTo>
                    <a:lnTo>
                      <a:pt x="1463" y="141"/>
                    </a:lnTo>
                    <a:lnTo>
                      <a:pt x="1453" y="146"/>
                    </a:lnTo>
                    <a:lnTo>
                      <a:pt x="1444" y="152"/>
                    </a:lnTo>
                    <a:lnTo>
                      <a:pt x="1434" y="158"/>
                    </a:lnTo>
                    <a:lnTo>
                      <a:pt x="1422" y="164"/>
                    </a:lnTo>
                    <a:lnTo>
                      <a:pt x="1411" y="169"/>
                    </a:lnTo>
                    <a:lnTo>
                      <a:pt x="1397" y="175"/>
                    </a:lnTo>
                    <a:lnTo>
                      <a:pt x="1383" y="180"/>
                    </a:lnTo>
                    <a:lnTo>
                      <a:pt x="1366" y="183"/>
                    </a:lnTo>
                    <a:lnTo>
                      <a:pt x="1348" y="188"/>
                    </a:lnTo>
                    <a:lnTo>
                      <a:pt x="1328" y="190"/>
                    </a:lnTo>
                    <a:lnTo>
                      <a:pt x="1280" y="192"/>
                    </a:lnTo>
                    <a:lnTo>
                      <a:pt x="1280" y="19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214" tIns="45607" rIns="91214" bIns="4560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5" dirty="0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5157788" y="2647950"/>
                <a:ext cx="133350" cy="222250"/>
              </a:xfrm>
              <a:custGeom>
                <a:avLst/>
                <a:gdLst>
                  <a:gd name="T0" fmla="*/ 0 w 167"/>
                  <a:gd name="T1" fmla="*/ 281 h 281"/>
                  <a:gd name="T2" fmla="*/ 0 w 167"/>
                  <a:gd name="T3" fmla="*/ 0 h 281"/>
                  <a:gd name="T4" fmla="*/ 167 w 167"/>
                  <a:gd name="T5" fmla="*/ 80 h 281"/>
                  <a:gd name="T6" fmla="*/ 111 w 167"/>
                  <a:gd name="T7" fmla="*/ 260 h 281"/>
                  <a:gd name="T8" fmla="*/ 0 w 167"/>
                  <a:gd name="T9" fmla="*/ 281 h 281"/>
                  <a:gd name="T10" fmla="*/ 0 w 167"/>
                  <a:gd name="T11" fmla="*/ 28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281">
                    <a:moveTo>
                      <a:pt x="0" y="281"/>
                    </a:moveTo>
                    <a:lnTo>
                      <a:pt x="0" y="0"/>
                    </a:lnTo>
                    <a:lnTo>
                      <a:pt x="167" y="80"/>
                    </a:lnTo>
                    <a:lnTo>
                      <a:pt x="111" y="260"/>
                    </a:lnTo>
                    <a:lnTo>
                      <a:pt x="0" y="281"/>
                    </a:lnTo>
                    <a:lnTo>
                      <a:pt x="0" y="2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214" tIns="45607" rIns="91214" bIns="4560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5" dirty="0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7058025" y="2654300"/>
                <a:ext cx="133350" cy="193675"/>
              </a:xfrm>
              <a:custGeom>
                <a:avLst/>
                <a:gdLst>
                  <a:gd name="T0" fmla="*/ 0 w 167"/>
                  <a:gd name="T1" fmla="*/ 72 h 244"/>
                  <a:gd name="T2" fmla="*/ 55 w 167"/>
                  <a:gd name="T3" fmla="*/ 244 h 244"/>
                  <a:gd name="T4" fmla="*/ 167 w 167"/>
                  <a:gd name="T5" fmla="*/ 244 h 244"/>
                  <a:gd name="T6" fmla="*/ 167 w 167"/>
                  <a:gd name="T7" fmla="*/ 0 h 244"/>
                  <a:gd name="T8" fmla="*/ 0 w 167"/>
                  <a:gd name="T9" fmla="*/ 72 h 244"/>
                  <a:gd name="T10" fmla="*/ 0 w 167"/>
                  <a:gd name="T11" fmla="*/ 72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7" h="244">
                    <a:moveTo>
                      <a:pt x="0" y="72"/>
                    </a:moveTo>
                    <a:lnTo>
                      <a:pt x="55" y="244"/>
                    </a:lnTo>
                    <a:lnTo>
                      <a:pt x="167" y="244"/>
                    </a:lnTo>
                    <a:lnTo>
                      <a:pt x="167" y="0"/>
                    </a:lnTo>
                    <a:lnTo>
                      <a:pt x="0" y="72"/>
                    </a:lnTo>
                    <a:lnTo>
                      <a:pt x="0" y="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214" tIns="45607" rIns="91214" bIns="4560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5" dirty="0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5997575" y="2635250"/>
                <a:ext cx="87312" cy="211138"/>
              </a:xfrm>
              <a:custGeom>
                <a:avLst/>
                <a:gdLst>
                  <a:gd name="T0" fmla="*/ 0 w 111"/>
                  <a:gd name="T1" fmla="*/ 0 h 266"/>
                  <a:gd name="T2" fmla="*/ 0 w 111"/>
                  <a:gd name="T3" fmla="*/ 225 h 266"/>
                  <a:gd name="T4" fmla="*/ 111 w 111"/>
                  <a:gd name="T5" fmla="*/ 266 h 266"/>
                  <a:gd name="T6" fmla="*/ 111 w 111"/>
                  <a:gd name="T7" fmla="*/ 24 h 266"/>
                  <a:gd name="T8" fmla="*/ 0 w 111"/>
                  <a:gd name="T9" fmla="*/ 0 h 266"/>
                  <a:gd name="T10" fmla="*/ 0 w 111"/>
                  <a:gd name="T11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266">
                    <a:moveTo>
                      <a:pt x="0" y="0"/>
                    </a:moveTo>
                    <a:lnTo>
                      <a:pt x="0" y="225"/>
                    </a:lnTo>
                    <a:lnTo>
                      <a:pt x="111" y="266"/>
                    </a:lnTo>
                    <a:lnTo>
                      <a:pt x="111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214" tIns="45607" rIns="91214" bIns="4560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5" dirty="0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6262688" y="2635250"/>
                <a:ext cx="87312" cy="211138"/>
              </a:xfrm>
              <a:custGeom>
                <a:avLst/>
                <a:gdLst>
                  <a:gd name="T0" fmla="*/ 0 w 111"/>
                  <a:gd name="T1" fmla="*/ 24 h 266"/>
                  <a:gd name="T2" fmla="*/ 0 w 111"/>
                  <a:gd name="T3" fmla="*/ 266 h 266"/>
                  <a:gd name="T4" fmla="*/ 111 w 111"/>
                  <a:gd name="T5" fmla="*/ 225 h 266"/>
                  <a:gd name="T6" fmla="*/ 111 w 111"/>
                  <a:gd name="T7" fmla="*/ 0 h 266"/>
                  <a:gd name="T8" fmla="*/ 0 w 111"/>
                  <a:gd name="T9" fmla="*/ 24 h 266"/>
                  <a:gd name="T10" fmla="*/ 0 w 111"/>
                  <a:gd name="T11" fmla="*/ 24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266">
                    <a:moveTo>
                      <a:pt x="0" y="24"/>
                    </a:moveTo>
                    <a:lnTo>
                      <a:pt x="0" y="266"/>
                    </a:lnTo>
                    <a:lnTo>
                      <a:pt x="111" y="225"/>
                    </a:lnTo>
                    <a:lnTo>
                      <a:pt x="111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214" tIns="45607" rIns="91214" bIns="4560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5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6433436" y="1820285"/>
              <a:ext cx="1824277" cy="60613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0" b="1" dirty="0">
                  <a:solidFill>
                    <a:schemeClr val="bg2"/>
                  </a:solidFill>
                  <a:effectLst>
                    <a:glow rad="101600">
                      <a:schemeClr val="bg2">
                        <a:lumMod val="25000"/>
                        <a:lumOff val="75000"/>
                        <a:alpha val="60000"/>
                      </a:schemeClr>
                    </a:glow>
                  </a:effectLst>
                </a:rPr>
                <a:t>SPEC</a:t>
              </a:r>
              <a:endParaRPr lang="en-US" sz="2660" b="1" dirty="0">
                <a:solidFill>
                  <a:schemeClr val="bg2"/>
                </a:solidFill>
                <a:effectLst>
                  <a:glow rad="101600">
                    <a:schemeClr val="bg2">
                      <a:lumMod val="25000"/>
                      <a:lumOff val="75000"/>
                      <a:alpha val="60000"/>
                    </a:schemeClr>
                  </a:glow>
                </a:effectLst>
              </a:endParaRPr>
            </a:p>
          </p:txBody>
        </p:sp>
        <p:cxnSp>
          <p:nvCxnSpPr>
            <p:cNvPr id="338" name="Elbow Connector 337"/>
            <p:cNvCxnSpPr/>
            <p:nvPr/>
          </p:nvCxnSpPr>
          <p:spPr>
            <a:xfrm flipV="1">
              <a:off x="3697023" y="2380871"/>
              <a:ext cx="2662777" cy="1064378"/>
            </a:xfrm>
            <a:prstGeom prst="bentConnector3">
              <a:avLst>
                <a:gd name="adj1" fmla="val 68793"/>
              </a:avLst>
            </a:prstGeom>
            <a:ln w="76200">
              <a:solidFill>
                <a:schemeClr val="accent6">
                  <a:lumMod val="75000"/>
                </a:schemeClr>
              </a:solidFill>
              <a:miter lim="800000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Elbow Connector 339"/>
            <p:cNvCxnSpPr/>
            <p:nvPr/>
          </p:nvCxnSpPr>
          <p:spPr>
            <a:xfrm flipV="1">
              <a:off x="3697023" y="2007148"/>
              <a:ext cx="2656443" cy="528737"/>
            </a:xfrm>
            <a:prstGeom prst="bentConnector3">
              <a:avLst>
                <a:gd name="adj1" fmla="val 54292"/>
              </a:avLst>
            </a:prstGeom>
            <a:ln w="76200">
              <a:solidFill>
                <a:schemeClr val="accent4">
                  <a:lumMod val="75000"/>
                </a:schemeClr>
              </a:solidFill>
              <a:miter lim="800000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Arrow Connector 343"/>
            <p:cNvCxnSpPr/>
            <p:nvPr/>
          </p:nvCxnSpPr>
          <p:spPr>
            <a:xfrm>
              <a:off x="3697023" y="1614422"/>
              <a:ext cx="2665805" cy="0"/>
            </a:xfrm>
            <a:prstGeom prst="straightConnector1">
              <a:avLst/>
            </a:prstGeom>
            <a:ln w="76200">
              <a:solidFill>
                <a:schemeClr val="accent3">
                  <a:lumMod val="75000"/>
                </a:schemeClr>
              </a:solidFill>
              <a:miter lim="800000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2" name="Group 411"/>
          <p:cNvGrpSpPr/>
          <p:nvPr/>
        </p:nvGrpSpPr>
        <p:grpSpPr>
          <a:xfrm>
            <a:off x="8333722" y="1398549"/>
            <a:ext cx="1976299" cy="1762493"/>
            <a:chOff x="8383012" y="1383792"/>
            <a:chExt cx="1981200" cy="1766864"/>
          </a:xfrm>
        </p:grpSpPr>
        <p:grpSp>
          <p:nvGrpSpPr>
            <p:cNvPr id="411" name="Group 410"/>
            <p:cNvGrpSpPr/>
            <p:nvPr/>
          </p:nvGrpSpPr>
          <p:grpSpPr>
            <a:xfrm>
              <a:off x="9220498" y="1383792"/>
              <a:ext cx="1143714" cy="1766864"/>
              <a:chOff x="9220498" y="1383792"/>
              <a:chExt cx="1143714" cy="176686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9220498" y="1383792"/>
                <a:ext cx="1143714" cy="15153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5" dirty="0"/>
              </a:p>
            </p:txBody>
          </p:sp>
          <p:sp>
            <p:nvSpPr>
              <p:cNvPr id="329" name="Rectangle 328"/>
              <p:cNvSpPr/>
              <p:nvPr/>
            </p:nvSpPr>
            <p:spPr>
              <a:xfrm>
                <a:off x="9297412" y="1447800"/>
                <a:ext cx="990600" cy="1370411"/>
              </a:xfrm>
              <a:prstGeom prst="rect">
                <a:avLst/>
              </a:prstGeom>
              <a:solidFill>
                <a:schemeClr val="bg2">
                  <a:lumMod val="25000"/>
                  <a:lumOff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5" dirty="0"/>
              </a:p>
            </p:txBody>
          </p:sp>
          <p:sp>
            <p:nvSpPr>
              <p:cNvPr id="330" name="Rectangle 329"/>
              <p:cNvSpPr/>
              <p:nvPr/>
            </p:nvSpPr>
            <p:spPr>
              <a:xfrm>
                <a:off x="9221213" y="1806574"/>
                <a:ext cx="1142999" cy="60764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dirty="0" smtClean="0">
                    <a:solidFill>
                      <a:schemeClr val="bg2"/>
                    </a:solidFill>
                  </a:rPr>
                  <a:t>Certification</a:t>
                </a:r>
              </a:p>
              <a:p>
                <a:pPr algn="ctr"/>
                <a:r>
                  <a:rPr lang="en-GB" sz="1200" b="1" dirty="0" smtClean="0">
                    <a:solidFill>
                      <a:schemeClr val="bg2"/>
                    </a:solidFill>
                  </a:rPr>
                  <a:t>Program</a:t>
                </a:r>
                <a:endParaRPr lang="en-US" sz="1200" b="1" dirty="0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9791017" y="2343520"/>
                <a:ext cx="496995" cy="807136"/>
                <a:chOff x="9738519" y="1608120"/>
                <a:chExt cx="914400" cy="1485016"/>
              </a:xfrm>
              <a:solidFill>
                <a:schemeClr val="accent4"/>
              </a:solidFill>
            </p:grpSpPr>
            <p:sp>
              <p:nvSpPr>
                <p:cNvPr id="27" name="12-Point Star 26"/>
                <p:cNvSpPr/>
                <p:nvPr/>
              </p:nvSpPr>
              <p:spPr>
                <a:xfrm>
                  <a:off x="9738519" y="1608120"/>
                  <a:ext cx="914400" cy="914400"/>
                </a:xfrm>
                <a:prstGeom prst="star12">
                  <a:avLst/>
                </a:prstGeom>
                <a:solidFill>
                  <a:srgbClr val="C0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95" dirty="0"/>
                </a:p>
              </p:txBody>
            </p:sp>
            <p:grpSp>
              <p:nvGrpSpPr>
                <p:cNvPr id="30" name="Group 29"/>
                <p:cNvGrpSpPr/>
                <p:nvPr/>
              </p:nvGrpSpPr>
              <p:grpSpPr>
                <a:xfrm>
                  <a:off x="9968008" y="2173992"/>
                  <a:ext cx="456311" cy="919144"/>
                  <a:chOff x="9970296" y="2173992"/>
                  <a:chExt cx="456311" cy="919144"/>
                </a:xfrm>
                <a:grpFill/>
              </p:grpSpPr>
              <p:sp>
                <p:nvSpPr>
                  <p:cNvPr id="333" name="Freeform 332"/>
                  <p:cNvSpPr/>
                  <p:nvPr/>
                </p:nvSpPr>
                <p:spPr>
                  <a:xfrm rot="6300000">
                    <a:off x="9631356" y="2525596"/>
                    <a:ext cx="906480" cy="228600"/>
                  </a:xfrm>
                  <a:custGeom>
                    <a:avLst/>
                    <a:gdLst>
                      <a:gd name="connsiteX0" fmla="*/ 0 w 906480"/>
                      <a:gd name="connsiteY0" fmla="*/ 228600 h 228600"/>
                      <a:gd name="connsiteX1" fmla="*/ 0 w 906480"/>
                      <a:gd name="connsiteY1" fmla="*/ 0 h 228600"/>
                      <a:gd name="connsiteX2" fmla="*/ 754080 w 906480"/>
                      <a:gd name="connsiteY2" fmla="*/ 0 h 228600"/>
                      <a:gd name="connsiteX3" fmla="*/ 906480 w 906480"/>
                      <a:gd name="connsiteY3" fmla="*/ 0 h 228600"/>
                      <a:gd name="connsiteX4" fmla="*/ 792226 w 906480"/>
                      <a:gd name="connsiteY4" fmla="*/ 117549 h 228600"/>
                      <a:gd name="connsiteX5" fmla="*/ 906480 w 906480"/>
                      <a:gd name="connsiteY5" fmla="*/ 228600 h 228600"/>
                      <a:gd name="connsiteX6" fmla="*/ 754080 w 906480"/>
                      <a:gd name="connsiteY6" fmla="*/ 228600 h 228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06480" h="228600">
                        <a:moveTo>
                          <a:pt x="0" y="228600"/>
                        </a:moveTo>
                        <a:lnTo>
                          <a:pt x="0" y="0"/>
                        </a:lnTo>
                        <a:lnTo>
                          <a:pt x="754080" y="0"/>
                        </a:lnTo>
                        <a:lnTo>
                          <a:pt x="906480" y="0"/>
                        </a:lnTo>
                        <a:lnTo>
                          <a:pt x="792226" y="117549"/>
                        </a:lnTo>
                        <a:lnTo>
                          <a:pt x="906480" y="228600"/>
                        </a:lnTo>
                        <a:lnTo>
                          <a:pt x="754080" y="228600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95" dirty="0"/>
                  </a:p>
                </p:txBody>
              </p:sp>
              <p:sp>
                <p:nvSpPr>
                  <p:cNvPr id="334" name="Freeform 333"/>
                  <p:cNvSpPr/>
                  <p:nvPr/>
                </p:nvSpPr>
                <p:spPr>
                  <a:xfrm rot="4500000">
                    <a:off x="9859067" y="2512932"/>
                    <a:ext cx="906480" cy="228600"/>
                  </a:xfrm>
                  <a:custGeom>
                    <a:avLst/>
                    <a:gdLst>
                      <a:gd name="connsiteX0" fmla="*/ 0 w 906480"/>
                      <a:gd name="connsiteY0" fmla="*/ 228600 h 228600"/>
                      <a:gd name="connsiteX1" fmla="*/ 0 w 906480"/>
                      <a:gd name="connsiteY1" fmla="*/ 0 h 228600"/>
                      <a:gd name="connsiteX2" fmla="*/ 754080 w 906480"/>
                      <a:gd name="connsiteY2" fmla="*/ 0 h 228600"/>
                      <a:gd name="connsiteX3" fmla="*/ 906480 w 906480"/>
                      <a:gd name="connsiteY3" fmla="*/ 0 h 228600"/>
                      <a:gd name="connsiteX4" fmla="*/ 792226 w 906480"/>
                      <a:gd name="connsiteY4" fmla="*/ 117549 h 228600"/>
                      <a:gd name="connsiteX5" fmla="*/ 906480 w 906480"/>
                      <a:gd name="connsiteY5" fmla="*/ 228600 h 228600"/>
                      <a:gd name="connsiteX6" fmla="*/ 754080 w 906480"/>
                      <a:gd name="connsiteY6" fmla="*/ 228600 h 228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06480" h="228600">
                        <a:moveTo>
                          <a:pt x="0" y="228600"/>
                        </a:moveTo>
                        <a:lnTo>
                          <a:pt x="0" y="0"/>
                        </a:lnTo>
                        <a:lnTo>
                          <a:pt x="754080" y="0"/>
                        </a:lnTo>
                        <a:lnTo>
                          <a:pt x="906480" y="0"/>
                        </a:lnTo>
                        <a:lnTo>
                          <a:pt x="792226" y="117549"/>
                        </a:lnTo>
                        <a:lnTo>
                          <a:pt x="906480" y="228600"/>
                        </a:lnTo>
                        <a:lnTo>
                          <a:pt x="754080" y="228600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95" dirty="0"/>
                  </a:p>
                </p:txBody>
              </p:sp>
            </p:grpSp>
          </p:grpSp>
        </p:grpSp>
        <p:cxnSp>
          <p:nvCxnSpPr>
            <p:cNvPr id="352" name="Straight Arrow Connector 351"/>
            <p:cNvCxnSpPr/>
            <p:nvPr/>
          </p:nvCxnSpPr>
          <p:spPr>
            <a:xfrm>
              <a:off x="8383012" y="2141481"/>
              <a:ext cx="762000" cy="0"/>
            </a:xfrm>
            <a:prstGeom prst="straightConnector1">
              <a:avLst/>
            </a:prstGeom>
            <a:ln w="76200">
              <a:solidFill>
                <a:schemeClr val="accent1"/>
              </a:solidFill>
              <a:miter lim="800000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7" name="Group 416"/>
          <p:cNvGrpSpPr/>
          <p:nvPr/>
        </p:nvGrpSpPr>
        <p:grpSpPr>
          <a:xfrm>
            <a:off x="9320177" y="3017565"/>
            <a:ext cx="938874" cy="1937136"/>
            <a:chOff x="9371917" y="3006821"/>
            <a:chExt cx="941203" cy="1941938"/>
          </a:xfrm>
        </p:grpSpPr>
        <p:cxnSp>
          <p:nvCxnSpPr>
            <p:cNvPr id="353" name="Straight Arrow Connector 352"/>
            <p:cNvCxnSpPr/>
            <p:nvPr/>
          </p:nvCxnSpPr>
          <p:spPr>
            <a:xfrm>
              <a:off x="9792354" y="3006821"/>
              <a:ext cx="0" cy="620663"/>
            </a:xfrm>
            <a:prstGeom prst="straightConnector1">
              <a:avLst/>
            </a:prstGeom>
            <a:ln w="76200">
              <a:solidFill>
                <a:schemeClr val="accent1"/>
              </a:solidFill>
              <a:miter lim="800000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0" name="Rectangle 389"/>
            <p:cNvSpPr/>
            <p:nvPr/>
          </p:nvSpPr>
          <p:spPr>
            <a:xfrm>
              <a:off x="9371917" y="4291698"/>
              <a:ext cx="838200" cy="379717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97" b="1" dirty="0">
                  <a:solidFill>
                    <a:schemeClr val="tx1"/>
                  </a:solidFill>
                </a:rPr>
                <a:t>Compliant Portion</a:t>
              </a:r>
              <a:endParaRPr lang="en-US" sz="1197" b="1" dirty="0">
                <a:solidFill>
                  <a:schemeClr val="tx1"/>
                </a:solidFill>
              </a:endParaRPr>
            </a:p>
          </p:txBody>
        </p:sp>
        <p:grpSp>
          <p:nvGrpSpPr>
            <p:cNvPr id="391" name="Group 390"/>
            <p:cNvGrpSpPr/>
            <p:nvPr/>
          </p:nvGrpSpPr>
          <p:grpSpPr>
            <a:xfrm>
              <a:off x="10039030" y="4503628"/>
              <a:ext cx="274090" cy="445131"/>
              <a:chOff x="9738519" y="1872600"/>
              <a:chExt cx="914400" cy="1485016"/>
            </a:xfrm>
            <a:solidFill>
              <a:schemeClr val="accent4"/>
            </a:solidFill>
          </p:grpSpPr>
          <p:sp>
            <p:nvSpPr>
              <p:cNvPr id="392" name="12-Point Star 391"/>
              <p:cNvSpPr/>
              <p:nvPr/>
            </p:nvSpPr>
            <p:spPr>
              <a:xfrm>
                <a:off x="9738519" y="1872600"/>
                <a:ext cx="914400" cy="914399"/>
              </a:xfrm>
              <a:prstGeom prst="star12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5" dirty="0"/>
              </a:p>
            </p:txBody>
          </p:sp>
          <p:grpSp>
            <p:nvGrpSpPr>
              <p:cNvPr id="393" name="Group 392"/>
              <p:cNvGrpSpPr/>
              <p:nvPr/>
            </p:nvGrpSpPr>
            <p:grpSpPr>
              <a:xfrm>
                <a:off x="9968005" y="2438474"/>
                <a:ext cx="456316" cy="919142"/>
                <a:chOff x="9970293" y="2438474"/>
                <a:chExt cx="456316" cy="919142"/>
              </a:xfrm>
              <a:grpFill/>
            </p:grpSpPr>
            <p:sp>
              <p:nvSpPr>
                <p:cNvPr id="394" name="Freeform 393"/>
                <p:cNvSpPr/>
                <p:nvPr/>
              </p:nvSpPr>
              <p:spPr>
                <a:xfrm rot="6300000">
                  <a:off x="9631355" y="2790076"/>
                  <a:ext cx="906478" cy="228601"/>
                </a:xfrm>
                <a:custGeom>
                  <a:avLst/>
                  <a:gdLst>
                    <a:gd name="connsiteX0" fmla="*/ 0 w 906480"/>
                    <a:gd name="connsiteY0" fmla="*/ 228600 h 228600"/>
                    <a:gd name="connsiteX1" fmla="*/ 0 w 906480"/>
                    <a:gd name="connsiteY1" fmla="*/ 0 h 228600"/>
                    <a:gd name="connsiteX2" fmla="*/ 754080 w 906480"/>
                    <a:gd name="connsiteY2" fmla="*/ 0 h 228600"/>
                    <a:gd name="connsiteX3" fmla="*/ 906480 w 906480"/>
                    <a:gd name="connsiteY3" fmla="*/ 0 h 228600"/>
                    <a:gd name="connsiteX4" fmla="*/ 792226 w 906480"/>
                    <a:gd name="connsiteY4" fmla="*/ 117549 h 228600"/>
                    <a:gd name="connsiteX5" fmla="*/ 906480 w 906480"/>
                    <a:gd name="connsiteY5" fmla="*/ 228600 h 228600"/>
                    <a:gd name="connsiteX6" fmla="*/ 754080 w 906480"/>
                    <a:gd name="connsiteY6" fmla="*/ 22860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6480" h="228600">
                      <a:moveTo>
                        <a:pt x="0" y="228600"/>
                      </a:moveTo>
                      <a:lnTo>
                        <a:pt x="0" y="0"/>
                      </a:lnTo>
                      <a:lnTo>
                        <a:pt x="754080" y="0"/>
                      </a:lnTo>
                      <a:lnTo>
                        <a:pt x="906480" y="0"/>
                      </a:lnTo>
                      <a:lnTo>
                        <a:pt x="792226" y="117549"/>
                      </a:lnTo>
                      <a:lnTo>
                        <a:pt x="906480" y="228600"/>
                      </a:lnTo>
                      <a:lnTo>
                        <a:pt x="754080" y="22860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95" dirty="0"/>
                </a:p>
              </p:txBody>
            </p:sp>
            <p:sp>
              <p:nvSpPr>
                <p:cNvPr id="395" name="Freeform 394"/>
                <p:cNvSpPr/>
                <p:nvPr/>
              </p:nvSpPr>
              <p:spPr>
                <a:xfrm rot="4500000">
                  <a:off x="9859069" y="2777414"/>
                  <a:ext cx="906480" cy="228600"/>
                </a:xfrm>
                <a:custGeom>
                  <a:avLst/>
                  <a:gdLst>
                    <a:gd name="connsiteX0" fmla="*/ 0 w 906480"/>
                    <a:gd name="connsiteY0" fmla="*/ 228600 h 228600"/>
                    <a:gd name="connsiteX1" fmla="*/ 0 w 906480"/>
                    <a:gd name="connsiteY1" fmla="*/ 0 h 228600"/>
                    <a:gd name="connsiteX2" fmla="*/ 754080 w 906480"/>
                    <a:gd name="connsiteY2" fmla="*/ 0 h 228600"/>
                    <a:gd name="connsiteX3" fmla="*/ 906480 w 906480"/>
                    <a:gd name="connsiteY3" fmla="*/ 0 h 228600"/>
                    <a:gd name="connsiteX4" fmla="*/ 792226 w 906480"/>
                    <a:gd name="connsiteY4" fmla="*/ 117549 h 228600"/>
                    <a:gd name="connsiteX5" fmla="*/ 906480 w 906480"/>
                    <a:gd name="connsiteY5" fmla="*/ 228600 h 228600"/>
                    <a:gd name="connsiteX6" fmla="*/ 754080 w 906480"/>
                    <a:gd name="connsiteY6" fmla="*/ 22860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6480" h="228600">
                      <a:moveTo>
                        <a:pt x="0" y="228600"/>
                      </a:moveTo>
                      <a:lnTo>
                        <a:pt x="0" y="0"/>
                      </a:lnTo>
                      <a:lnTo>
                        <a:pt x="754080" y="0"/>
                      </a:lnTo>
                      <a:lnTo>
                        <a:pt x="906480" y="0"/>
                      </a:lnTo>
                      <a:lnTo>
                        <a:pt x="792226" y="117549"/>
                      </a:lnTo>
                      <a:lnTo>
                        <a:pt x="906480" y="228600"/>
                      </a:lnTo>
                      <a:lnTo>
                        <a:pt x="754080" y="22860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95" dirty="0"/>
                </a:p>
              </p:txBody>
            </p:sp>
          </p:grpSp>
        </p:grpSp>
      </p:grpSp>
      <p:grpSp>
        <p:nvGrpSpPr>
          <p:cNvPr id="5" name="Group 4"/>
          <p:cNvGrpSpPr/>
          <p:nvPr/>
        </p:nvGrpSpPr>
        <p:grpSpPr>
          <a:xfrm>
            <a:off x="3644144" y="1916973"/>
            <a:ext cx="2660402" cy="3206678"/>
            <a:chOff x="2772663" y="1427626"/>
            <a:chExt cx="2000250" cy="2410973"/>
          </a:xfrm>
        </p:grpSpPr>
        <p:grpSp>
          <p:nvGrpSpPr>
            <p:cNvPr id="527" name="Group 526"/>
            <p:cNvGrpSpPr/>
            <p:nvPr/>
          </p:nvGrpSpPr>
          <p:grpSpPr>
            <a:xfrm rot="19800000">
              <a:off x="3131537" y="3545827"/>
              <a:ext cx="361086" cy="292772"/>
              <a:chOff x="6233319" y="685800"/>
              <a:chExt cx="5638800" cy="4572000"/>
            </a:xfrm>
          </p:grpSpPr>
          <p:sp>
            <p:nvSpPr>
              <p:cNvPr id="536" name="Freeform 535"/>
              <p:cNvSpPr/>
              <p:nvPr/>
            </p:nvSpPr>
            <p:spPr>
              <a:xfrm>
                <a:off x="6822057" y="685800"/>
                <a:ext cx="4461324" cy="4572000"/>
              </a:xfrm>
              <a:custGeom>
                <a:avLst/>
                <a:gdLst>
                  <a:gd name="connsiteX0" fmla="*/ 0 w 4461324"/>
                  <a:gd name="connsiteY0" fmla="*/ 2781300 h 4572000"/>
                  <a:gd name="connsiteX1" fmla="*/ 147517 w 4461324"/>
                  <a:gd name="connsiteY1" fmla="*/ 2781300 h 4572000"/>
                  <a:gd name="connsiteX2" fmla="*/ 184019 w 4461324"/>
                  <a:gd name="connsiteY2" fmla="*/ 2923259 h 4572000"/>
                  <a:gd name="connsiteX3" fmla="*/ 2230662 w 4461324"/>
                  <a:gd name="connsiteY3" fmla="*/ 4428988 h 4572000"/>
                  <a:gd name="connsiteX4" fmla="*/ 4277306 w 4461324"/>
                  <a:gd name="connsiteY4" fmla="*/ 2923259 h 4572000"/>
                  <a:gd name="connsiteX5" fmla="*/ 4313807 w 4461324"/>
                  <a:gd name="connsiteY5" fmla="*/ 2781300 h 4572000"/>
                  <a:gd name="connsiteX6" fmla="*/ 4461324 w 4461324"/>
                  <a:gd name="connsiteY6" fmla="*/ 2781300 h 4572000"/>
                  <a:gd name="connsiteX7" fmla="*/ 4413888 w 4461324"/>
                  <a:gd name="connsiteY7" fmla="*/ 2965787 h 4572000"/>
                  <a:gd name="connsiteX8" fmla="*/ 2230662 w 4461324"/>
                  <a:gd name="connsiteY8" fmla="*/ 4572000 h 4572000"/>
                  <a:gd name="connsiteX9" fmla="*/ 47436 w 4461324"/>
                  <a:gd name="connsiteY9" fmla="*/ 2965787 h 4572000"/>
                  <a:gd name="connsiteX10" fmla="*/ 2230662 w 4461324"/>
                  <a:gd name="connsiteY10" fmla="*/ 0 h 4572000"/>
                  <a:gd name="connsiteX11" fmla="*/ 4413888 w 4461324"/>
                  <a:gd name="connsiteY11" fmla="*/ 1606214 h 4572000"/>
                  <a:gd name="connsiteX12" fmla="*/ 4461324 w 4461324"/>
                  <a:gd name="connsiteY12" fmla="*/ 1790700 h 4572000"/>
                  <a:gd name="connsiteX13" fmla="*/ 4313807 w 4461324"/>
                  <a:gd name="connsiteY13" fmla="*/ 1790700 h 4572000"/>
                  <a:gd name="connsiteX14" fmla="*/ 4277306 w 4461324"/>
                  <a:gd name="connsiteY14" fmla="*/ 1648741 h 4572000"/>
                  <a:gd name="connsiteX15" fmla="*/ 2230662 w 4461324"/>
                  <a:gd name="connsiteY15" fmla="*/ 143012 h 4572000"/>
                  <a:gd name="connsiteX16" fmla="*/ 184019 w 4461324"/>
                  <a:gd name="connsiteY16" fmla="*/ 1648741 h 4572000"/>
                  <a:gd name="connsiteX17" fmla="*/ 147517 w 4461324"/>
                  <a:gd name="connsiteY17" fmla="*/ 1790700 h 4572000"/>
                  <a:gd name="connsiteX18" fmla="*/ 0 w 4461324"/>
                  <a:gd name="connsiteY18" fmla="*/ 1790700 h 4572000"/>
                  <a:gd name="connsiteX19" fmla="*/ 47436 w 4461324"/>
                  <a:gd name="connsiteY19" fmla="*/ 1606214 h 4572000"/>
                  <a:gd name="connsiteX20" fmla="*/ 2230662 w 4461324"/>
                  <a:gd name="connsiteY20" fmla="*/ 0 h 457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461324" h="4572000">
                    <a:moveTo>
                      <a:pt x="0" y="2781300"/>
                    </a:moveTo>
                    <a:lnTo>
                      <a:pt x="147517" y="2781300"/>
                    </a:lnTo>
                    <a:lnTo>
                      <a:pt x="184019" y="2923259"/>
                    </a:lnTo>
                    <a:cubicBezTo>
                      <a:pt x="455346" y="3795603"/>
                      <a:pt x="1269036" y="4428988"/>
                      <a:pt x="2230662" y="4428988"/>
                    </a:cubicBezTo>
                    <a:cubicBezTo>
                      <a:pt x="3192288" y="4428988"/>
                      <a:pt x="4005979" y="3795603"/>
                      <a:pt x="4277306" y="2923259"/>
                    </a:cubicBezTo>
                    <a:lnTo>
                      <a:pt x="4313807" y="2781300"/>
                    </a:lnTo>
                    <a:lnTo>
                      <a:pt x="4461324" y="2781300"/>
                    </a:lnTo>
                    <a:lnTo>
                      <a:pt x="4413888" y="2965787"/>
                    </a:lnTo>
                    <a:cubicBezTo>
                      <a:pt x="4124454" y="3896346"/>
                      <a:pt x="3256462" y="4572000"/>
                      <a:pt x="2230662" y="4572000"/>
                    </a:cubicBezTo>
                    <a:cubicBezTo>
                      <a:pt x="1204862" y="4572000"/>
                      <a:pt x="336870" y="3896346"/>
                      <a:pt x="47436" y="2965787"/>
                    </a:cubicBezTo>
                    <a:close/>
                    <a:moveTo>
                      <a:pt x="2230662" y="0"/>
                    </a:moveTo>
                    <a:cubicBezTo>
                      <a:pt x="3256462" y="0"/>
                      <a:pt x="4124454" y="675655"/>
                      <a:pt x="4413888" y="1606214"/>
                    </a:cubicBezTo>
                    <a:lnTo>
                      <a:pt x="4461324" y="1790700"/>
                    </a:lnTo>
                    <a:lnTo>
                      <a:pt x="4313807" y="1790700"/>
                    </a:lnTo>
                    <a:lnTo>
                      <a:pt x="4277306" y="1648741"/>
                    </a:lnTo>
                    <a:cubicBezTo>
                      <a:pt x="4005979" y="776398"/>
                      <a:pt x="3192288" y="143012"/>
                      <a:pt x="2230662" y="143012"/>
                    </a:cubicBezTo>
                    <a:cubicBezTo>
                      <a:pt x="1269036" y="143012"/>
                      <a:pt x="455346" y="776398"/>
                      <a:pt x="184019" y="1648741"/>
                    </a:cubicBezTo>
                    <a:lnTo>
                      <a:pt x="147517" y="1790700"/>
                    </a:lnTo>
                    <a:lnTo>
                      <a:pt x="0" y="1790700"/>
                    </a:lnTo>
                    <a:lnTo>
                      <a:pt x="47436" y="1606214"/>
                    </a:lnTo>
                    <a:cubicBezTo>
                      <a:pt x="336870" y="675655"/>
                      <a:pt x="1204862" y="0"/>
                      <a:pt x="2230662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black"/>
                  </a:solidFill>
                  <a:latin typeface="Intel Clear"/>
                </a:endParaRPr>
              </a:p>
            </p:txBody>
          </p:sp>
          <p:sp>
            <p:nvSpPr>
              <p:cNvPr id="537" name="Freeform 536"/>
              <p:cNvSpPr/>
              <p:nvPr/>
            </p:nvSpPr>
            <p:spPr>
              <a:xfrm>
                <a:off x="7774784" y="1600200"/>
                <a:ext cx="2555873" cy="2743200"/>
              </a:xfrm>
              <a:custGeom>
                <a:avLst/>
                <a:gdLst>
                  <a:gd name="connsiteX0" fmla="*/ 0 w 2555873"/>
                  <a:gd name="connsiteY0" fmla="*/ 1866900 h 2743200"/>
                  <a:gd name="connsiteX1" fmla="*/ 146965 w 2555873"/>
                  <a:gd name="connsiteY1" fmla="*/ 1866900 h 2743200"/>
                  <a:gd name="connsiteX2" fmla="*/ 191955 w 2555873"/>
                  <a:gd name="connsiteY2" fmla="*/ 1960295 h 2743200"/>
                  <a:gd name="connsiteX3" fmla="*/ 1277936 w 2555873"/>
                  <a:gd name="connsiteY3" fmla="*/ 2606644 h 2743200"/>
                  <a:gd name="connsiteX4" fmla="*/ 2363917 w 2555873"/>
                  <a:gd name="connsiteY4" fmla="*/ 1960295 h 2743200"/>
                  <a:gd name="connsiteX5" fmla="*/ 2408908 w 2555873"/>
                  <a:gd name="connsiteY5" fmla="*/ 1866900 h 2743200"/>
                  <a:gd name="connsiteX6" fmla="*/ 2555873 w 2555873"/>
                  <a:gd name="connsiteY6" fmla="*/ 1866900 h 2743200"/>
                  <a:gd name="connsiteX7" fmla="*/ 2541749 w 2555873"/>
                  <a:gd name="connsiteY7" fmla="*/ 1905489 h 2743200"/>
                  <a:gd name="connsiteX8" fmla="*/ 1277936 w 2555873"/>
                  <a:gd name="connsiteY8" fmla="*/ 2743200 h 2743200"/>
                  <a:gd name="connsiteX9" fmla="*/ 14123 w 2555873"/>
                  <a:gd name="connsiteY9" fmla="*/ 1905489 h 2743200"/>
                  <a:gd name="connsiteX10" fmla="*/ 1277936 w 2555873"/>
                  <a:gd name="connsiteY10" fmla="*/ 0 h 2743200"/>
                  <a:gd name="connsiteX11" fmla="*/ 2541749 w 2555873"/>
                  <a:gd name="connsiteY11" fmla="*/ 837711 h 2743200"/>
                  <a:gd name="connsiteX12" fmla="*/ 2555873 w 2555873"/>
                  <a:gd name="connsiteY12" fmla="*/ 876300 h 2743200"/>
                  <a:gd name="connsiteX13" fmla="*/ 2408908 w 2555873"/>
                  <a:gd name="connsiteY13" fmla="*/ 876300 h 2743200"/>
                  <a:gd name="connsiteX14" fmla="*/ 2363917 w 2555873"/>
                  <a:gd name="connsiteY14" fmla="*/ 782905 h 2743200"/>
                  <a:gd name="connsiteX15" fmla="*/ 1277936 w 2555873"/>
                  <a:gd name="connsiteY15" fmla="*/ 136556 h 2743200"/>
                  <a:gd name="connsiteX16" fmla="*/ 191955 w 2555873"/>
                  <a:gd name="connsiteY16" fmla="*/ 782905 h 2743200"/>
                  <a:gd name="connsiteX17" fmla="*/ 146965 w 2555873"/>
                  <a:gd name="connsiteY17" fmla="*/ 876300 h 2743200"/>
                  <a:gd name="connsiteX18" fmla="*/ 0 w 2555873"/>
                  <a:gd name="connsiteY18" fmla="*/ 876300 h 2743200"/>
                  <a:gd name="connsiteX19" fmla="*/ 14123 w 2555873"/>
                  <a:gd name="connsiteY19" fmla="*/ 837711 h 2743200"/>
                  <a:gd name="connsiteX20" fmla="*/ 1277936 w 2555873"/>
                  <a:gd name="connsiteY20" fmla="*/ 0 h 27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55873" h="2743200">
                    <a:moveTo>
                      <a:pt x="0" y="1866900"/>
                    </a:moveTo>
                    <a:lnTo>
                      <a:pt x="146965" y="1866900"/>
                    </a:lnTo>
                    <a:lnTo>
                      <a:pt x="191955" y="1960295"/>
                    </a:lnTo>
                    <a:cubicBezTo>
                      <a:pt x="401097" y="2345290"/>
                      <a:pt x="808995" y="2606644"/>
                      <a:pt x="1277936" y="2606644"/>
                    </a:cubicBezTo>
                    <a:cubicBezTo>
                      <a:pt x="1746877" y="2606644"/>
                      <a:pt x="2154775" y="2345290"/>
                      <a:pt x="2363917" y="1960295"/>
                    </a:cubicBezTo>
                    <a:lnTo>
                      <a:pt x="2408908" y="1866900"/>
                    </a:lnTo>
                    <a:lnTo>
                      <a:pt x="2555873" y="1866900"/>
                    </a:lnTo>
                    <a:lnTo>
                      <a:pt x="2541749" y="1905489"/>
                    </a:lnTo>
                    <a:cubicBezTo>
                      <a:pt x="2333529" y="2397777"/>
                      <a:pt x="1846072" y="2743200"/>
                      <a:pt x="1277936" y="2743200"/>
                    </a:cubicBezTo>
                    <a:cubicBezTo>
                      <a:pt x="709801" y="2743200"/>
                      <a:pt x="222344" y="2397777"/>
                      <a:pt x="14123" y="1905489"/>
                    </a:cubicBezTo>
                    <a:close/>
                    <a:moveTo>
                      <a:pt x="1277936" y="0"/>
                    </a:moveTo>
                    <a:cubicBezTo>
                      <a:pt x="1846072" y="0"/>
                      <a:pt x="2333529" y="345423"/>
                      <a:pt x="2541749" y="837711"/>
                    </a:cubicBezTo>
                    <a:lnTo>
                      <a:pt x="2555873" y="876300"/>
                    </a:lnTo>
                    <a:lnTo>
                      <a:pt x="2408908" y="876300"/>
                    </a:lnTo>
                    <a:lnTo>
                      <a:pt x="2363917" y="782905"/>
                    </a:lnTo>
                    <a:cubicBezTo>
                      <a:pt x="2154775" y="397910"/>
                      <a:pt x="1746877" y="136556"/>
                      <a:pt x="1277936" y="136556"/>
                    </a:cubicBezTo>
                    <a:cubicBezTo>
                      <a:pt x="808995" y="136556"/>
                      <a:pt x="401097" y="397910"/>
                      <a:pt x="191955" y="782905"/>
                    </a:cubicBezTo>
                    <a:lnTo>
                      <a:pt x="146965" y="876300"/>
                    </a:lnTo>
                    <a:lnTo>
                      <a:pt x="0" y="876300"/>
                    </a:lnTo>
                    <a:lnTo>
                      <a:pt x="14123" y="837711"/>
                    </a:lnTo>
                    <a:cubicBezTo>
                      <a:pt x="222344" y="345423"/>
                      <a:pt x="709801" y="0"/>
                      <a:pt x="1277936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black"/>
                  </a:solidFill>
                  <a:latin typeface="Intel Clear"/>
                </a:endParaRPr>
              </a:p>
            </p:txBody>
          </p:sp>
          <p:sp>
            <p:nvSpPr>
              <p:cNvPr id="538" name="Freeform 537"/>
              <p:cNvSpPr/>
              <p:nvPr/>
            </p:nvSpPr>
            <p:spPr>
              <a:xfrm>
                <a:off x="6233319" y="2438400"/>
                <a:ext cx="5638800" cy="1066800"/>
              </a:xfrm>
              <a:custGeom>
                <a:avLst/>
                <a:gdLst>
                  <a:gd name="connsiteX0" fmla="*/ 228603 w 5638800"/>
                  <a:gd name="connsiteY0" fmla="*/ 76200 h 1066800"/>
                  <a:gd name="connsiteX1" fmla="*/ 76200 w 5638800"/>
                  <a:gd name="connsiteY1" fmla="*/ 228603 h 1066800"/>
                  <a:gd name="connsiteX2" fmla="*/ 76200 w 5638800"/>
                  <a:gd name="connsiteY2" fmla="*/ 838197 h 1066800"/>
                  <a:gd name="connsiteX3" fmla="*/ 228603 w 5638800"/>
                  <a:gd name="connsiteY3" fmla="*/ 990600 h 1066800"/>
                  <a:gd name="connsiteX4" fmla="*/ 5410197 w 5638800"/>
                  <a:gd name="connsiteY4" fmla="*/ 990600 h 1066800"/>
                  <a:gd name="connsiteX5" fmla="*/ 5562600 w 5638800"/>
                  <a:gd name="connsiteY5" fmla="*/ 838197 h 1066800"/>
                  <a:gd name="connsiteX6" fmla="*/ 5562600 w 5638800"/>
                  <a:gd name="connsiteY6" fmla="*/ 228603 h 1066800"/>
                  <a:gd name="connsiteX7" fmla="*/ 5410197 w 5638800"/>
                  <a:gd name="connsiteY7" fmla="*/ 76200 h 1066800"/>
                  <a:gd name="connsiteX8" fmla="*/ 222257 w 5638800"/>
                  <a:gd name="connsiteY8" fmla="*/ 0 h 1066800"/>
                  <a:gd name="connsiteX9" fmla="*/ 5416543 w 5638800"/>
                  <a:gd name="connsiteY9" fmla="*/ 0 h 1066800"/>
                  <a:gd name="connsiteX10" fmla="*/ 5638800 w 5638800"/>
                  <a:gd name="connsiteY10" fmla="*/ 222257 h 1066800"/>
                  <a:gd name="connsiteX11" fmla="*/ 5638800 w 5638800"/>
                  <a:gd name="connsiteY11" fmla="*/ 844543 h 1066800"/>
                  <a:gd name="connsiteX12" fmla="*/ 5416543 w 5638800"/>
                  <a:gd name="connsiteY12" fmla="*/ 1066800 h 1066800"/>
                  <a:gd name="connsiteX13" fmla="*/ 222257 w 5638800"/>
                  <a:gd name="connsiteY13" fmla="*/ 1066800 h 1066800"/>
                  <a:gd name="connsiteX14" fmla="*/ 0 w 5638800"/>
                  <a:gd name="connsiteY14" fmla="*/ 844543 h 1066800"/>
                  <a:gd name="connsiteX15" fmla="*/ 0 w 5638800"/>
                  <a:gd name="connsiteY15" fmla="*/ 222257 h 1066800"/>
                  <a:gd name="connsiteX16" fmla="*/ 222257 w 5638800"/>
                  <a:gd name="connsiteY16" fmla="*/ 0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38800" h="1066800">
                    <a:moveTo>
                      <a:pt x="228603" y="76200"/>
                    </a:moveTo>
                    <a:cubicBezTo>
                      <a:pt x="144433" y="76200"/>
                      <a:pt x="76200" y="144433"/>
                      <a:pt x="76200" y="228603"/>
                    </a:cubicBezTo>
                    <a:lnTo>
                      <a:pt x="76200" y="838197"/>
                    </a:lnTo>
                    <a:cubicBezTo>
                      <a:pt x="76200" y="922367"/>
                      <a:pt x="144433" y="990600"/>
                      <a:pt x="228603" y="990600"/>
                    </a:cubicBezTo>
                    <a:lnTo>
                      <a:pt x="5410197" y="990600"/>
                    </a:lnTo>
                    <a:cubicBezTo>
                      <a:pt x="5494367" y="990600"/>
                      <a:pt x="5562600" y="922367"/>
                      <a:pt x="5562600" y="838197"/>
                    </a:cubicBezTo>
                    <a:lnTo>
                      <a:pt x="5562600" y="228603"/>
                    </a:lnTo>
                    <a:cubicBezTo>
                      <a:pt x="5562600" y="144433"/>
                      <a:pt x="5494367" y="76200"/>
                      <a:pt x="5410197" y="76200"/>
                    </a:cubicBezTo>
                    <a:close/>
                    <a:moveTo>
                      <a:pt x="222257" y="0"/>
                    </a:moveTo>
                    <a:lnTo>
                      <a:pt x="5416543" y="0"/>
                    </a:lnTo>
                    <a:cubicBezTo>
                      <a:pt x="5539292" y="0"/>
                      <a:pt x="5638800" y="99508"/>
                      <a:pt x="5638800" y="222257"/>
                    </a:cubicBezTo>
                    <a:lnTo>
                      <a:pt x="5638800" y="844543"/>
                    </a:lnTo>
                    <a:cubicBezTo>
                      <a:pt x="5638800" y="967292"/>
                      <a:pt x="5539292" y="1066800"/>
                      <a:pt x="5416543" y="1066800"/>
                    </a:cubicBezTo>
                    <a:lnTo>
                      <a:pt x="222257" y="1066800"/>
                    </a:lnTo>
                    <a:cubicBezTo>
                      <a:pt x="99508" y="1066800"/>
                      <a:pt x="0" y="967292"/>
                      <a:pt x="0" y="844543"/>
                    </a:cubicBezTo>
                    <a:lnTo>
                      <a:pt x="0" y="222257"/>
                    </a:lnTo>
                    <a:cubicBezTo>
                      <a:pt x="0" y="99508"/>
                      <a:pt x="99508" y="0"/>
                      <a:pt x="222257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809471">
                  <a:defRPr/>
                </a:pPr>
                <a:endParaRPr lang="en-GB" sz="3192" kern="0" dirty="0">
                  <a:solidFill>
                    <a:prstClr val="white">
                      <a:lumMod val="50000"/>
                    </a:prstClr>
                  </a:solidFill>
                  <a:latin typeface="Intel Clear"/>
                </a:endParaRPr>
              </a:p>
            </p:txBody>
          </p:sp>
          <p:sp>
            <p:nvSpPr>
              <p:cNvPr id="539" name="5-Point Star 538"/>
              <p:cNvSpPr/>
              <p:nvPr/>
            </p:nvSpPr>
            <p:spPr>
              <a:xfrm>
                <a:off x="8747919" y="1774825"/>
                <a:ext cx="609600" cy="609600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sp>
            <p:nvSpPr>
              <p:cNvPr id="540" name="5-Point Star 539"/>
              <p:cNvSpPr/>
              <p:nvPr/>
            </p:nvSpPr>
            <p:spPr>
              <a:xfrm>
                <a:off x="8268494" y="1981199"/>
                <a:ext cx="403225" cy="403225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sp>
            <p:nvSpPr>
              <p:cNvPr id="541" name="5-Point Star 540"/>
              <p:cNvSpPr/>
              <p:nvPr/>
            </p:nvSpPr>
            <p:spPr>
              <a:xfrm>
                <a:off x="9433719" y="1981199"/>
                <a:ext cx="403225" cy="403225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sp>
            <p:nvSpPr>
              <p:cNvPr id="542" name="5-Point Star 541"/>
              <p:cNvSpPr/>
              <p:nvPr/>
            </p:nvSpPr>
            <p:spPr>
              <a:xfrm>
                <a:off x="8747919" y="3546475"/>
                <a:ext cx="609600" cy="609600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sp>
            <p:nvSpPr>
              <p:cNvPr id="543" name="5-Point Star 542"/>
              <p:cNvSpPr/>
              <p:nvPr/>
            </p:nvSpPr>
            <p:spPr>
              <a:xfrm>
                <a:off x="8268494" y="3546475"/>
                <a:ext cx="403225" cy="403225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sp>
            <p:nvSpPr>
              <p:cNvPr id="544" name="5-Point Star 543"/>
              <p:cNvSpPr/>
              <p:nvPr/>
            </p:nvSpPr>
            <p:spPr>
              <a:xfrm>
                <a:off x="9433719" y="3546474"/>
                <a:ext cx="403225" cy="403225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pic>
            <p:nvPicPr>
              <p:cNvPr id="545" name="Picture 54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18" r="9418"/>
              <a:stretch/>
            </p:blipFill>
            <p:spPr>
              <a:xfrm>
                <a:off x="6363381" y="1000633"/>
                <a:ext cx="5378676" cy="3981033"/>
              </a:xfrm>
              <a:prstGeom prst="rect">
                <a:avLst/>
              </a:prstGeom>
            </p:spPr>
          </p:pic>
        </p:grpSp>
        <p:cxnSp>
          <p:nvCxnSpPr>
            <p:cNvPr id="356" name="Straight Arrow Connector 355"/>
            <p:cNvCxnSpPr>
              <a:stCxn id="374" idx="3"/>
              <a:endCxn id="359" idx="1"/>
            </p:cNvCxnSpPr>
            <p:nvPr/>
          </p:nvCxnSpPr>
          <p:spPr>
            <a:xfrm>
              <a:off x="2772663" y="3485188"/>
              <a:ext cx="2000250" cy="0"/>
            </a:xfrm>
            <a:prstGeom prst="straightConnector1">
              <a:avLst/>
            </a:prstGeom>
            <a:ln w="76200">
              <a:solidFill>
                <a:schemeClr val="tx2"/>
              </a:solidFill>
              <a:miter lim="800000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Elbow Connector 362"/>
            <p:cNvCxnSpPr>
              <a:stCxn id="377" idx="3"/>
              <a:endCxn id="359" idx="1"/>
            </p:cNvCxnSpPr>
            <p:nvPr/>
          </p:nvCxnSpPr>
          <p:spPr>
            <a:xfrm>
              <a:off x="2772663" y="2799226"/>
              <a:ext cx="2000250" cy="685962"/>
            </a:xfrm>
            <a:prstGeom prst="bentConnector3">
              <a:avLst>
                <a:gd name="adj1" fmla="val 50000"/>
              </a:avLst>
            </a:prstGeom>
            <a:ln w="76200">
              <a:solidFill>
                <a:schemeClr val="tx2"/>
              </a:solidFill>
              <a:miter lim="800000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Elbow Connector 366"/>
            <p:cNvCxnSpPr>
              <a:stCxn id="380" idx="3"/>
              <a:endCxn id="359" idx="1"/>
            </p:cNvCxnSpPr>
            <p:nvPr/>
          </p:nvCxnSpPr>
          <p:spPr>
            <a:xfrm>
              <a:off x="2772663" y="2113426"/>
              <a:ext cx="2000250" cy="1371762"/>
            </a:xfrm>
            <a:prstGeom prst="bentConnector3">
              <a:avLst>
                <a:gd name="adj1" fmla="val 50000"/>
              </a:avLst>
            </a:prstGeom>
            <a:ln w="76200">
              <a:solidFill>
                <a:schemeClr val="tx2"/>
              </a:solidFill>
              <a:miter lim="800000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Elbow Connector 369"/>
            <p:cNvCxnSpPr>
              <a:stCxn id="383" idx="3"/>
              <a:endCxn id="359" idx="1"/>
            </p:cNvCxnSpPr>
            <p:nvPr/>
          </p:nvCxnSpPr>
          <p:spPr>
            <a:xfrm>
              <a:off x="2772663" y="1427626"/>
              <a:ext cx="2000250" cy="2057562"/>
            </a:xfrm>
            <a:prstGeom prst="bentConnector3">
              <a:avLst>
                <a:gd name="adj1" fmla="val 50000"/>
              </a:avLst>
            </a:prstGeom>
            <a:ln w="76200">
              <a:solidFill>
                <a:schemeClr val="tx2"/>
              </a:solidFill>
              <a:miter lim="800000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9" name="Rectangle 408"/>
            <p:cNvSpPr/>
            <p:nvPr/>
          </p:nvSpPr>
          <p:spPr>
            <a:xfrm>
              <a:off x="3521433" y="3614175"/>
              <a:ext cx="948338" cy="15196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GB" sz="1995" b="1" dirty="0">
                  <a:solidFill>
                    <a:schemeClr val="bg1">
                      <a:lumMod val="50000"/>
                    </a:schemeClr>
                  </a:solidFill>
                </a:rPr>
                <a:t>License</a:t>
              </a:r>
              <a:endParaRPr lang="en-US" sz="1995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16" name="Rectangle 415"/>
          <p:cNvSpPr/>
          <p:nvPr/>
        </p:nvSpPr>
        <p:spPr>
          <a:xfrm>
            <a:off x="1722927" y="5479749"/>
            <a:ext cx="8715984" cy="6433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60" b="1" dirty="0"/>
              <a:t>Patent license covers everything in specification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83233" y="1384171"/>
            <a:ext cx="1824276" cy="3496528"/>
            <a:chOff x="1883233" y="1384171"/>
            <a:chExt cx="1824276" cy="3496528"/>
          </a:xfrm>
        </p:grpSpPr>
        <p:sp>
          <p:nvSpPr>
            <p:cNvPr id="374" name="Rectangle 373"/>
            <p:cNvSpPr/>
            <p:nvPr/>
          </p:nvSpPr>
          <p:spPr>
            <a:xfrm>
              <a:off x="3531291" y="4576095"/>
              <a:ext cx="165732" cy="15501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 dirty="0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3531291" y="3663741"/>
              <a:ext cx="165732" cy="15501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 dirty="0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3531291" y="2751603"/>
              <a:ext cx="165732" cy="15501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 dirty="0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3531291" y="1839466"/>
              <a:ext cx="165732" cy="15501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 dirty="0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1883233" y="2296309"/>
              <a:ext cx="1824276" cy="76011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 dirty="0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1883233" y="3208446"/>
              <a:ext cx="1824276" cy="76011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 dirty="0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1883233" y="4120584"/>
              <a:ext cx="1824276" cy="7601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 dirty="0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1883233" y="1384171"/>
              <a:ext cx="1824276" cy="760115"/>
            </a:xfrm>
            <a:prstGeom prst="rect">
              <a:avLst/>
            </a:prstGeom>
            <a:solidFill>
              <a:schemeClr val="accent3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5" dirty="0"/>
            </a:p>
          </p:txBody>
        </p:sp>
        <p:grpSp>
          <p:nvGrpSpPr>
            <p:cNvPr id="246" name="Group 245"/>
            <p:cNvGrpSpPr/>
            <p:nvPr/>
          </p:nvGrpSpPr>
          <p:grpSpPr>
            <a:xfrm>
              <a:off x="2940484" y="4348619"/>
              <a:ext cx="538990" cy="456069"/>
              <a:chOff x="4252119" y="1676400"/>
              <a:chExt cx="990600" cy="838200"/>
            </a:xfrm>
            <a:solidFill>
              <a:schemeClr val="bg1"/>
            </a:solidFill>
          </p:grpSpPr>
          <p:sp>
            <p:nvSpPr>
              <p:cNvPr id="247" name="Rectangle 246"/>
              <p:cNvSpPr/>
              <p:nvPr/>
            </p:nvSpPr>
            <p:spPr>
              <a:xfrm>
                <a:off x="4252119" y="1981200"/>
                <a:ext cx="304800" cy="533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4556919" y="1676400"/>
                <a:ext cx="381000" cy="838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4937919" y="2133600"/>
                <a:ext cx="304800" cy="381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4328319" y="23622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4328319" y="22098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4328319" y="20574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4480719" y="23622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4480719" y="22098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4480719" y="20574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4633119" y="23622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4633119" y="22098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4633119" y="20574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4633119" y="1914525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4633119" y="1762125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4785519" y="23622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4785519" y="22098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4785519" y="20574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4785519" y="1914525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4785519" y="1762125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4937919" y="23622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4937919" y="22098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5090319" y="23622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5090319" y="22098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</p:grpSp>
        <p:grpSp>
          <p:nvGrpSpPr>
            <p:cNvPr id="270" name="Group 269"/>
            <p:cNvGrpSpPr/>
            <p:nvPr/>
          </p:nvGrpSpPr>
          <p:grpSpPr>
            <a:xfrm>
              <a:off x="2947394" y="2524343"/>
              <a:ext cx="538990" cy="456069"/>
              <a:chOff x="4252119" y="1676400"/>
              <a:chExt cx="990600" cy="838200"/>
            </a:xfrm>
            <a:solidFill>
              <a:schemeClr val="bg1"/>
            </a:solidFill>
          </p:grpSpPr>
          <p:sp>
            <p:nvSpPr>
              <p:cNvPr id="271" name="Rectangle 270"/>
              <p:cNvSpPr/>
              <p:nvPr/>
            </p:nvSpPr>
            <p:spPr>
              <a:xfrm>
                <a:off x="4252119" y="1981200"/>
                <a:ext cx="304800" cy="533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4556919" y="1676400"/>
                <a:ext cx="381000" cy="838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4937919" y="2133600"/>
                <a:ext cx="304800" cy="381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4328319" y="23622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4328319" y="22098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4328319" y="20574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4480719" y="23622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4480719" y="22098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4480719" y="20574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4633119" y="23622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81" name="Rectangle 280"/>
              <p:cNvSpPr/>
              <p:nvPr/>
            </p:nvSpPr>
            <p:spPr>
              <a:xfrm>
                <a:off x="4633119" y="22098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82" name="Rectangle 281"/>
              <p:cNvSpPr/>
              <p:nvPr/>
            </p:nvSpPr>
            <p:spPr>
              <a:xfrm>
                <a:off x="4633119" y="20574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83" name="Rectangle 282"/>
              <p:cNvSpPr/>
              <p:nvPr/>
            </p:nvSpPr>
            <p:spPr>
              <a:xfrm>
                <a:off x="4633119" y="1914525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84" name="Rectangle 283"/>
              <p:cNvSpPr/>
              <p:nvPr/>
            </p:nvSpPr>
            <p:spPr>
              <a:xfrm>
                <a:off x="4633119" y="1762125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85" name="Rectangle 284"/>
              <p:cNvSpPr/>
              <p:nvPr/>
            </p:nvSpPr>
            <p:spPr>
              <a:xfrm>
                <a:off x="4785519" y="23622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86" name="Rectangle 285"/>
              <p:cNvSpPr/>
              <p:nvPr/>
            </p:nvSpPr>
            <p:spPr>
              <a:xfrm>
                <a:off x="4785519" y="22098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87" name="Rectangle 286"/>
              <p:cNvSpPr/>
              <p:nvPr/>
            </p:nvSpPr>
            <p:spPr>
              <a:xfrm>
                <a:off x="4785519" y="20574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88" name="Rectangle 287"/>
              <p:cNvSpPr/>
              <p:nvPr/>
            </p:nvSpPr>
            <p:spPr>
              <a:xfrm>
                <a:off x="4785519" y="1914525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89" name="Rectangle 288"/>
              <p:cNvSpPr/>
              <p:nvPr/>
            </p:nvSpPr>
            <p:spPr>
              <a:xfrm>
                <a:off x="4785519" y="1762125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90" name="Rectangle 289"/>
              <p:cNvSpPr/>
              <p:nvPr/>
            </p:nvSpPr>
            <p:spPr>
              <a:xfrm>
                <a:off x="4937919" y="23622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91" name="Rectangle 290"/>
              <p:cNvSpPr/>
              <p:nvPr/>
            </p:nvSpPr>
            <p:spPr>
              <a:xfrm>
                <a:off x="4937919" y="22098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92" name="Rectangle 291"/>
              <p:cNvSpPr/>
              <p:nvPr/>
            </p:nvSpPr>
            <p:spPr>
              <a:xfrm>
                <a:off x="5090319" y="23622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93" name="Rectangle 292"/>
              <p:cNvSpPr/>
              <p:nvPr/>
            </p:nvSpPr>
            <p:spPr>
              <a:xfrm>
                <a:off x="5090319" y="22098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</p:grpSp>
        <p:grpSp>
          <p:nvGrpSpPr>
            <p:cNvPr id="294" name="Group 293"/>
            <p:cNvGrpSpPr/>
            <p:nvPr/>
          </p:nvGrpSpPr>
          <p:grpSpPr>
            <a:xfrm>
              <a:off x="2940484" y="3436481"/>
              <a:ext cx="538990" cy="456069"/>
              <a:chOff x="4252119" y="1676400"/>
              <a:chExt cx="990600" cy="838200"/>
            </a:xfrm>
            <a:solidFill>
              <a:schemeClr val="bg1"/>
            </a:solidFill>
          </p:grpSpPr>
          <p:sp>
            <p:nvSpPr>
              <p:cNvPr id="295" name="Rectangle 294"/>
              <p:cNvSpPr/>
              <p:nvPr/>
            </p:nvSpPr>
            <p:spPr>
              <a:xfrm>
                <a:off x="4252119" y="1981200"/>
                <a:ext cx="304800" cy="533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96" name="Rectangle 295"/>
              <p:cNvSpPr/>
              <p:nvPr/>
            </p:nvSpPr>
            <p:spPr>
              <a:xfrm>
                <a:off x="4556919" y="1676400"/>
                <a:ext cx="381000" cy="838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97" name="Rectangle 296"/>
              <p:cNvSpPr/>
              <p:nvPr/>
            </p:nvSpPr>
            <p:spPr>
              <a:xfrm>
                <a:off x="4937919" y="2133600"/>
                <a:ext cx="304800" cy="381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98" name="Rectangle 297"/>
              <p:cNvSpPr/>
              <p:nvPr/>
            </p:nvSpPr>
            <p:spPr>
              <a:xfrm>
                <a:off x="4328319" y="23622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299" name="Rectangle 298"/>
              <p:cNvSpPr/>
              <p:nvPr/>
            </p:nvSpPr>
            <p:spPr>
              <a:xfrm>
                <a:off x="4328319" y="22098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300" name="Rectangle 299"/>
              <p:cNvSpPr/>
              <p:nvPr/>
            </p:nvSpPr>
            <p:spPr>
              <a:xfrm>
                <a:off x="4328319" y="20574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301" name="Rectangle 300"/>
              <p:cNvSpPr/>
              <p:nvPr/>
            </p:nvSpPr>
            <p:spPr>
              <a:xfrm>
                <a:off x="4480719" y="23622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302" name="Rectangle 301"/>
              <p:cNvSpPr/>
              <p:nvPr/>
            </p:nvSpPr>
            <p:spPr>
              <a:xfrm>
                <a:off x="4480719" y="22098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303" name="Rectangle 302"/>
              <p:cNvSpPr/>
              <p:nvPr/>
            </p:nvSpPr>
            <p:spPr>
              <a:xfrm>
                <a:off x="4480719" y="20574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304" name="Rectangle 303"/>
              <p:cNvSpPr/>
              <p:nvPr/>
            </p:nvSpPr>
            <p:spPr>
              <a:xfrm>
                <a:off x="4633119" y="23622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305" name="Rectangle 304"/>
              <p:cNvSpPr/>
              <p:nvPr/>
            </p:nvSpPr>
            <p:spPr>
              <a:xfrm>
                <a:off x="4633119" y="22098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306" name="Rectangle 305"/>
              <p:cNvSpPr/>
              <p:nvPr/>
            </p:nvSpPr>
            <p:spPr>
              <a:xfrm>
                <a:off x="4633119" y="20574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307" name="Rectangle 306"/>
              <p:cNvSpPr/>
              <p:nvPr/>
            </p:nvSpPr>
            <p:spPr>
              <a:xfrm>
                <a:off x="4633119" y="1914525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308" name="Rectangle 307"/>
              <p:cNvSpPr/>
              <p:nvPr/>
            </p:nvSpPr>
            <p:spPr>
              <a:xfrm>
                <a:off x="4633119" y="1762125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309" name="Rectangle 308"/>
              <p:cNvSpPr/>
              <p:nvPr/>
            </p:nvSpPr>
            <p:spPr>
              <a:xfrm>
                <a:off x="4785519" y="23622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310" name="Rectangle 309"/>
              <p:cNvSpPr/>
              <p:nvPr/>
            </p:nvSpPr>
            <p:spPr>
              <a:xfrm>
                <a:off x="4785519" y="22098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311" name="Rectangle 310"/>
              <p:cNvSpPr/>
              <p:nvPr/>
            </p:nvSpPr>
            <p:spPr>
              <a:xfrm>
                <a:off x="4785519" y="20574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312" name="Rectangle 311"/>
              <p:cNvSpPr/>
              <p:nvPr/>
            </p:nvSpPr>
            <p:spPr>
              <a:xfrm>
                <a:off x="4785519" y="1914525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4785519" y="1762125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4937919" y="23622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315" name="Rectangle 314"/>
              <p:cNvSpPr/>
              <p:nvPr/>
            </p:nvSpPr>
            <p:spPr>
              <a:xfrm>
                <a:off x="4937919" y="22098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316" name="Rectangle 315"/>
              <p:cNvSpPr/>
              <p:nvPr/>
            </p:nvSpPr>
            <p:spPr>
              <a:xfrm>
                <a:off x="5090319" y="23622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317" name="Rectangle 316"/>
              <p:cNvSpPr/>
              <p:nvPr/>
            </p:nvSpPr>
            <p:spPr>
              <a:xfrm>
                <a:off x="5090319" y="22098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</p:grpSp>
        <p:grpSp>
          <p:nvGrpSpPr>
            <p:cNvPr id="318" name="Group 317"/>
            <p:cNvGrpSpPr/>
            <p:nvPr/>
          </p:nvGrpSpPr>
          <p:grpSpPr>
            <a:xfrm>
              <a:off x="2940484" y="1612205"/>
              <a:ext cx="538990" cy="456069"/>
              <a:chOff x="4252119" y="1676400"/>
              <a:chExt cx="990600" cy="838200"/>
            </a:xfrm>
            <a:solidFill>
              <a:schemeClr val="bg1"/>
            </a:solidFill>
          </p:grpSpPr>
          <p:sp>
            <p:nvSpPr>
              <p:cNvPr id="319" name="Rectangle 318"/>
              <p:cNvSpPr/>
              <p:nvPr/>
            </p:nvSpPr>
            <p:spPr>
              <a:xfrm>
                <a:off x="4252119" y="1981200"/>
                <a:ext cx="304800" cy="533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320" name="Rectangle 319"/>
              <p:cNvSpPr/>
              <p:nvPr/>
            </p:nvSpPr>
            <p:spPr>
              <a:xfrm>
                <a:off x="4556919" y="1676400"/>
                <a:ext cx="381000" cy="838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321" name="Rectangle 320"/>
              <p:cNvSpPr/>
              <p:nvPr/>
            </p:nvSpPr>
            <p:spPr>
              <a:xfrm>
                <a:off x="4937919" y="2133600"/>
                <a:ext cx="304800" cy="381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322" name="Rectangle 321"/>
              <p:cNvSpPr/>
              <p:nvPr/>
            </p:nvSpPr>
            <p:spPr>
              <a:xfrm>
                <a:off x="4328319" y="23622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323" name="Rectangle 322"/>
              <p:cNvSpPr/>
              <p:nvPr/>
            </p:nvSpPr>
            <p:spPr>
              <a:xfrm>
                <a:off x="4328319" y="22098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324" name="Rectangle 323"/>
              <p:cNvSpPr/>
              <p:nvPr/>
            </p:nvSpPr>
            <p:spPr>
              <a:xfrm>
                <a:off x="4328319" y="20574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325" name="Rectangle 324"/>
              <p:cNvSpPr/>
              <p:nvPr/>
            </p:nvSpPr>
            <p:spPr>
              <a:xfrm>
                <a:off x="4480719" y="23622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326" name="Rectangle 325"/>
              <p:cNvSpPr/>
              <p:nvPr/>
            </p:nvSpPr>
            <p:spPr>
              <a:xfrm>
                <a:off x="4480719" y="22098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328" name="Rectangle 327"/>
              <p:cNvSpPr/>
              <p:nvPr/>
            </p:nvSpPr>
            <p:spPr>
              <a:xfrm>
                <a:off x="4480719" y="20574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398" name="Rectangle 397"/>
              <p:cNvSpPr/>
              <p:nvPr/>
            </p:nvSpPr>
            <p:spPr>
              <a:xfrm>
                <a:off x="4633119" y="23622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399" name="Rectangle 398"/>
              <p:cNvSpPr/>
              <p:nvPr/>
            </p:nvSpPr>
            <p:spPr>
              <a:xfrm>
                <a:off x="4633119" y="22098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400" name="Rectangle 399"/>
              <p:cNvSpPr/>
              <p:nvPr/>
            </p:nvSpPr>
            <p:spPr>
              <a:xfrm>
                <a:off x="4633119" y="20574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401" name="Rectangle 400"/>
              <p:cNvSpPr/>
              <p:nvPr/>
            </p:nvSpPr>
            <p:spPr>
              <a:xfrm>
                <a:off x="4633119" y="1914525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402" name="Rectangle 401"/>
              <p:cNvSpPr/>
              <p:nvPr/>
            </p:nvSpPr>
            <p:spPr>
              <a:xfrm>
                <a:off x="4633119" y="1762125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403" name="Rectangle 402"/>
              <p:cNvSpPr/>
              <p:nvPr/>
            </p:nvSpPr>
            <p:spPr>
              <a:xfrm>
                <a:off x="4785519" y="23622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404" name="Rectangle 403"/>
              <p:cNvSpPr/>
              <p:nvPr/>
            </p:nvSpPr>
            <p:spPr>
              <a:xfrm>
                <a:off x="4785519" y="22098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405" name="Rectangle 404"/>
              <p:cNvSpPr/>
              <p:nvPr/>
            </p:nvSpPr>
            <p:spPr>
              <a:xfrm>
                <a:off x="4785519" y="20574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406" name="Rectangle 405"/>
              <p:cNvSpPr/>
              <p:nvPr/>
            </p:nvSpPr>
            <p:spPr>
              <a:xfrm>
                <a:off x="4785519" y="1914525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407" name="Rectangle 406"/>
              <p:cNvSpPr/>
              <p:nvPr/>
            </p:nvSpPr>
            <p:spPr>
              <a:xfrm>
                <a:off x="4785519" y="1762125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408" name="Rectangle 407"/>
              <p:cNvSpPr/>
              <p:nvPr/>
            </p:nvSpPr>
            <p:spPr>
              <a:xfrm>
                <a:off x="4937919" y="23622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415" name="Rectangle 414"/>
              <p:cNvSpPr/>
              <p:nvPr/>
            </p:nvSpPr>
            <p:spPr>
              <a:xfrm>
                <a:off x="4937919" y="22098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523" name="Rectangle 522"/>
              <p:cNvSpPr/>
              <p:nvPr/>
            </p:nvSpPr>
            <p:spPr>
              <a:xfrm>
                <a:off x="5090319" y="23622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  <p:sp>
            <p:nvSpPr>
              <p:cNvPr id="524" name="Rectangle 523"/>
              <p:cNvSpPr/>
              <p:nvPr/>
            </p:nvSpPr>
            <p:spPr>
              <a:xfrm>
                <a:off x="5090319" y="2209800"/>
                <a:ext cx="76200" cy="762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95" dirty="0"/>
              </a:p>
            </p:txBody>
          </p:sp>
        </p:grpSp>
        <p:grpSp>
          <p:nvGrpSpPr>
            <p:cNvPr id="525" name="Group 524"/>
            <p:cNvGrpSpPr/>
            <p:nvPr/>
          </p:nvGrpSpPr>
          <p:grpSpPr>
            <a:xfrm rot="19800000">
              <a:off x="2029992" y="1464624"/>
              <a:ext cx="734763" cy="595753"/>
              <a:chOff x="6233319" y="685800"/>
              <a:chExt cx="5638800" cy="4572000"/>
            </a:xfrm>
            <a:effectLst>
              <a:glow rad="76200">
                <a:schemeClr val="bg1">
                  <a:alpha val="68000"/>
                </a:schemeClr>
              </a:glow>
            </a:effectLst>
          </p:grpSpPr>
          <p:sp>
            <p:nvSpPr>
              <p:cNvPr id="526" name="Freeform 525"/>
              <p:cNvSpPr/>
              <p:nvPr/>
            </p:nvSpPr>
            <p:spPr>
              <a:xfrm>
                <a:off x="6822057" y="685800"/>
                <a:ext cx="4461324" cy="4572000"/>
              </a:xfrm>
              <a:custGeom>
                <a:avLst/>
                <a:gdLst>
                  <a:gd name="connsiteX0" fmla="*/ 0 w 4461324"/>
                  <a:gd name="connsiteY0" fmla="*/ 2781300 h 4572000"/>
                  <a:gd name="connsiteX1" fmla="*/ 147517 w 4461324"/>
                  <a:gd name="connsiteY1" fmla="*/ 2781300 h 4572000"/>
                  <a:gd name="connsiteX2" fmla="*/ 184019 w 4461324"/>
                  <a:gd name="connsiteY2" fmla="*/ 2923259 h 4572000"/>
                  <a:gd name="connsiteX3" fmla="*/ 2230662 w 4461324"/>
                  <a:gd name="connsiteY3" fmla="*/ 4428988 h 4572000"/>
                  <a:gd name="connsiteX4" fmla="*/ 4277306 w 4461324"/>
                  <a:gd name="connsiteY4" fmla="*/ 2923259 h 4572000"/>
                  <a:gd name="connsiteX5" fmla="*/ 4313807 w 4461324"/>
                  <a:gd name="connsiteY5" fmla="*/ 2781300 h 4572000"/>
                  <a:gd name="connsiteX6" fmla="*/ 4461324 w 4461324"/>
                  <a:gd name="connsiteY6" fmla="*/ 2781300 h 4572000"/>
                  <a:gd name="connsiteX7" fmla="*/ 4413888 w 4461324"/>
                  <a:gd name="connsiteY7" fmla="*/ 2965787 h 4572000"/>
                  <a:gd name="connsiteX8" fmla="*/ 2230662 w 4461324"/>
                  <a:gd name="connsiteY8" fmla="*/ 4572000 h 4572000"/>
                  <a:gd name="connsiteX9" fmla="*/ 47436 w 4461324"/>
                  <a:gd name="connsiteY9" fmla="*/ 2965787 h 4572000"/>
                  <a:gd name="connsiteX10" fmla="*/ 2230662 w 4461324"/>
                  <a:gd name="connsiteY10" fmla="*/ 0 h 4572000"/>
                  <a:gd name="connsiteX11" fmla="*/ 4413888 w 4461324"/>
                  <a:gd name="connsiteY11" fmla="*/ 1606214 h 4572000"/>
                  <a:gd name="connsiteX12" fmla="*/ 4461324 w 4461324"/>
                  <a:gd name="connsiteY12" fmla="*/ 1790700 h 4572000"/>
                  <a:gd name="connsiteX13" fmla="*/ 4313807 w 4461324"/>
                  <a:gd name="connsiteY13" fmla="*/ 1790700 h 4572000"/>
                  <a:gd name="connsiteX14" fmla="*/ 4277306 w 4461324"/>
                  <a:gd name="connsiteY14" fmla="*/ 1648741 h 4572000"/>
                  <a:gd name="connsiteX15" fmla="*/ 2230662 w 4461324"/>
                  <a:gd name="connsiteY15" fmla="*/ 143012 h 4572000"/>
                  <a:gd name="connsiteX16" fmla="*/ 184019 w 4461324"/>
                  <a:gd name="connsiteY16" fmla="*/ 1648741 h 4572000"/>
                  <a:gd name="connsiteX17" fmla="*/ 147517 w 4461324"/>
                  <a:gd name="connsiteY17" fmla="*/ 1790700 h 4572000"/>
                  <a:gd name="connsiteX18" fmla="*/ 0 w 4461324"/>
                  <a:gd name="connsiteY18" fmla="*/ 1790700 h 4572000"/>
                  <a:gd name="connsiteX19" fmla="*/ 47436 w 4461324"/>
                  <a:gd name="connsiteY19" fmla="*/ 1606214 h 4572000"/>
                  <a:gd name="connsiteX20" fmla="*/ 2230662 w 4461324"/>
                  <a:gd name="connsiteY20" fmla="*/ 0 h 457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461324" h="4572000">
                    <a:moveTo>
                      <a:pt x="0" y="2781300"/>
                    </a:moveTo>
                    <a:lnTo>
                      <a:pt x="147517" y="2781300"/>
                    </a:lnTo>
                    <a:lnTo>
                      <a:pt x="184019" y="2923259"/>
                    </a:lnTo>
                    <a:cubicBezTo>
                      <a:pt x="455346" y="3795603"/>
                      <a:pt x="1269036" y="4428988"/>
                      <a:pt x="2230662" y="4428988"/>
                    </a:cubicBezTo>
                    <a:cubicBezTo>
                      <a:pt x="3192288" y="4428988"/>
                      <a:pt x="4005979" y="3795603"/>
                      <a:pt x="4277306" y="2923259"/>
                    </a:cubicBezTo>
                    <a:lnTo>
                      <a:pt x="4313807" y="2781300"/>
                    </a:lnTo>
                    <a:lnTo>
                      <a:pt x="4461324" y="2781300"/>
                    </a:lnTo>
                    <a:lnTo>
                      <a:pt x="4413888" y="2965787"/>
                    </a:lnTo>
                    <a:cubicBezTo>
                      <a:pt x="4124454" y="3896346"/>
                      <a:pt x="3256462" y="4572000"/>
                      <a:pt x="2230662" y="4572000"/>
                    </a:cubicBezTo>
                    <a:cubicBezTo>
                      <a:pt x="1204862" y="4572000"/>
                      <a:pt x="336870" y="3896346"/>
                      <a:pt x="47436" y="2965787"/>
                    </a:cubicBezTo>
                    <a:close/>
                    <a:moveTo>
                      <a:pt x="2230662" y="0"/>
                    </a:moveTo>
                    <a:cubicBezTo>
                      <a:pt x="3256462" y="0"/>
                      <a:pt x="4124454" y="675655"/>
                      <a:pt x="4413888" y="1606214"/>
                    </a:cubicBezTo>
                    <a:lnTo>
                      <a:pt x="4461324" y="1790700"/>
                    </a:lnTo>
                    <a:lnTo>
                      <a:pt x="4313807" y="1790700"/>
                    </a:lnTo>
                    <a:lnTo>
                      <a:pt x="4277306" y="1648741"/>
                    </a:lnTo>
                    <a:cubicBezTo>
                      <a:pt x="4005979" y="776398"/>
                      <a:pt x="3192288" y="143012"/>
                      <a:pt x="2230662" y="143012"/>
                    </a:cubicBezTo>
                    <a:cubicBezTo>
                      <a:pt x="1269036" y="143012"/>
                      <a:pt x="455346" y="776398"/>
                      <a:pt x="184019" y="1648741"/>
                    </a:cubicBezTo>
                    <a:lnTo>
                      <a:pt x="147517" y="1790700"/>
                    </a:lnTo>
                    <a:lnTo>
                      <a:pt x="0" y="1790700"/>
                    </a:lnTo>
                    <a:lnTo>
                      <a:pt x="47436" y="1606214"/>
                    </a:lnTo>
                    <a:cubicBezTo>
                      <a:pt x="336870" y="675655"/>
                      <a:pt x="1204862" y="0"/>
                      <a:pt x="2230662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black"/>
                  </a:solidFill>
                  <a:latin typeface="Intel Clear"/>
                </a:endParaRPr>
              </a:p>
            </p:txBody>
          </p:sp>
          <p:sp>
            <p:nvSpPr>
              <p:cNvPr id="528" name="Freeform 527"/>
              <p:cNvSpPr/>
              <p:nvPr/>
            </p:nvSpPr>
            <p:spPr>
              <a:xfrm>
                <a:off x="7774784" y="1600200"/>
                <a:ext cx="2555873" cy="2743200"/>
              </a:xfrm>
              <a:custGeom>
                <a:avLst/>
                <a:gdLst>
                  <a:gd name="connsiteX0" fmla="*/ 0 w 2555873"/>
                  <a:gd name="connsiteY0" fmla="*/ 1866900 h 2743200"/>
                  <a:gd name="connsiteX1" fmla="*/ 146965 w 2555873"/>
                  <a:gd name="connsiteY1" fmla="*/ 1866900 h 2743200"/>
                  <a:gd name="connsiteX2" fmla="*/ 191955 w 2555873"/>
                  <a:gd name="connsiteY2" fmla="*/ 1960295 h 2743200"/>
                  <a:gd name="connsiteX3" fmla="*/ 1277936 w 2555873"/>
                  <a:gd name="connsiteY3" fmla="*/ 2606644 h 2743200"/>
                  <a:gd name="connsiteX4" fmla="*/ 2363917 w 2555873"/>
                  <a:gd name="connsiteY4" fmla="*/ 1960295 h 2743200"/>
                  <a:gd name="connsiteX5" fmla="*/ 2408908 w 2555873"/>
                  <a:gd name="connsiteY5" fmla="*/ 1866900 h 2743200"/>
                  <a:gd name="connsiteX6" fmla="*/ 2555873 w 2555873"/>
                  <a:gd name="connsiteY6" fmla="*/ 1866900 h 2743200"/>
                  <a:gd name="connsiteX7" fmla="*/ 2541749 w 2555873"/>
                  <a:gd name="connsiteY7" fmla="*/ 1905489 h 2743200"/>
                  <a:gd name="connsiteX8" fmla="*/ 1277936 w 2555873"/>
                  <a:gd name="connsiteY8" fmla="*/ 2743200 h 2743200"/>
                  <a:gd name="connsiteX9" fmla="*/ 14123 w 2555873"/>
                  <a:gd name="connsiteY9" fmla="*/ 1905489 h 2743200"/>
                  <a:gd name="connsiteX10" fmla="*/ 1277936 w 2555873"/>
                  <a:gd name="connsiteY10" fmla="*/ 0 h 2743200"/>
                  <a:gd name="connsiteX11" fmla="*/ 2541749 w 2555873"/>
                  <a:gd name="connsiteY11" fmla="*/ 837711 h 2743200"/>
                  <a:gd name="connsiteX12" fmla="*/ 2555873 w 2555873"/>
                  <a:gd name="connsiteY12" fmla="*/ 876300 h 2743200"/>
                  <a:gd name="connsiteX13" fmla="*/ 2408908 w 2555873"/>
                  <a:gd name="connsiteY13" fmla="*/ 876300 h 2743200"/>
                  <a:gd name="connsiteX14" fmla="*/ 2363917 w 2555873"/>
                  <a:gd name="connsiteY14" fmla="*/ 782905 h 2743200"/>
                  <a:gd name="connsiteX15" fmla="*/ 1277936 w 2555873"/>
                  <a:gd name="connsiteY15" fmla="*/ 136556 h 2743200"/>
                  <a:gd name="connsiteX16" fmla="*/ 191955 w 2555873"/>
                  <a:gd name="connsiteY16" fmla="*/ 782905 h 2743200"/>
                  <a:gd name="connsiteX17" fmla="*/ 146965 w 2555873"/>
                  <a:gd name="connsiteY17" fmla="*/ 876300 h 2743200"/>
                  <a:gd name="connsiteX18" fmla="*/ 0 w 2555873"/>
                  <a:gd name="connsiteY18" fmla="*/ 876300 h 2743200"/>
                  <a:gd name="connsiteX19" fmla="*/ 14123 w 2555873"/>
                  <a:gd name="connsiteY19" fmla="*/ 837711 h 2743200"/>
                  <a:gd name="connsiteX20" fmla="*/ 1277936 w 2555873"/>
                  <a:gd name="connsiteY20" fmla="*/ 0 h 27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55873" h="2743200">
                    <a:moveTo>
                      <a:pt x="0" y="1866900"/>
                    </a:moveTo>
                    <a:lnTo>
                      <a:pt x="146965" y="1866900"/>
                    </a:lnTo>
                    <a:lnTo>
                      <a:pt x="191955" y="1960295"/>
                    </a:lnTo>
                    <a:cubicBezTo>
                      <a:pt x="401097" y="2345290"/>
                      <a:pt x="808995" y="2606644"/>
                      <a:pt x="1277936" y="2606644"/>
                    </a:cubicBezTo>
                    <a:cubicBezTo>
                      <a:pt x="1746877" y="2606644"/>
                      <a:pt x="2154775" y="2345290"/>
                      <a:pt x="2363917" y="1960295"/>
                    </a:cubicBezTo>
                    <a:lnTo>
                      <a:pt x="2408908" y="1866900"/>
                    </a:lnTo>
                    <a:lnTo>
                      <a:pt x="2555873" y="1866900"/>
                    </a:lnTo>
                    <a:lnTo>
                      <a:pt x="2541749" y="1905489"/>
                    </a:lnTo>
                    <a:cubicBezTo>
                      <a:pt x="2333529" y="2397777"/>
                      <a:pt x="1846072" y="2743200"/>
                      <a:pt x="1277936" y="2743200"/>
                    </a:cubicBezTo>
                    <a:cubicBezTo>
                      <a:pt x="709801" y="2743200"/>
                      <a:pt x="222344" y="2397777"/>
                      <a:pt x="14123" y="1905489"/>
                    </a:cubicBezTo>
                    <a:close/>
                    <a:moveTo>
                      <a:pt x="1277936" y="0"/>
                    </a:moveTo>
                    <a:cubicBezTo>
                      <a:pt x="1846072" y="0"/>
                      <a:pt x="2333529" y="345423"/>
                      <a:pt x="2541749" y="837711"/>
                    </a:cubicBezTo>
                    <a:lnTo>
                      <a:pt x="2555873" y="876300"/>
                    </a:lnTo>
                    <a:lnTo>
                      <a:pt x="2408908" y="876300"/>
                    </a:lnTo>
                    <a:lnTo>
                      <a:pt x="2363917" y="782905"/>
                    </a:lnTo>
                    <a:cubicBezTo>
                      <a:pt x="2154775" y="397910"/>
                      <a:pt x="1746877" y="136556"/>
                      <a:pt x="1277936" y="136556"/>
                    </a:cubicBezTo>
                    <a:cubicBezTo>
                      <a:pt x="808995" y="136556"/>
                      <a:pt x="401097" y="397910"/>
                      <a:pt x="191955" y="782905"/>
                    </a:cubicBezTo>
                    <a:lnTo>
                      <a:pt x="146965" y="876300"/>
                    </a:lnTo>
                    <a:lnTo>
                      <a:pt x="0" y="876300"/>
                    </a:lnTo>
                    <a:lnTo>
                      <a:pt x="14123" y="837711"/>
                    </a:lnTo>
                    <a:cubicBezTo>
                      <a:pt x="222344" y="345423"/>
                      <a:pt x="709801" y="0"/>
                      <a:pt x="1277936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black"/>
                  </a:solidFill>
                  <a:latin typeface="Intel Clear"/>
                </a:endParaRPr>
              </a:p>
            </p:txBody>
          </p:sp>
          <p:sp>
            <p:nvSpPr>
              <p:cNvPr id="529" name="Freeform 528"/>
              <p:cNvSpPr/>
              <p:nvPr/>
            </p:nvSpPr>
            <p:spPr>
              <a:xfrm>
                <a:off x="6233319" y="2438400"/>
                <a:ext cx="5638800" cy="1066800"/>
              </a:xfrm>
              <a:custGeom>
                <a:avLst/>
                <a:gdLst>
                  <a:gd name="connsiteX0" fmla="*/ 228603 w 5638800"/>
                  <a:gd name="connsiteY0" fmla="*/ 76200 h 1066800"/>
                  <a:gd name="connsiteX1" fmla="*/ 76200 w 5638800"/>
                  <a:gd name="connsiteY1" fmla="*/ 228603 h 1066800"/>
                  <a:gd name="connsiteX2" fmla="*/ 76200 w 5638800"/>
                  <a:gd name="connsiteY2" fmla="*/ 838197 h 1066800"/>
                  <a:gd name="connsiteX3" fmla="*/ 228603 w 5638800"/>
                  <a:gd name="connsiteY3" fmla="*/ 990600 h 1066800"/>
                  <a:gd name="connsiteX4" fmla="*/ 5410197 w 5638800"/>
                  <a:gd name="connsiteY4" fmla="*/ 990600 h 1066800"/>
                  <a:gd name="connsiteX5" fmla="*/ 5562600 w 5638800"/>
                  <a:gd name="connsiteY5" fmla="*/ 838197 h 1066800"/>
                  <a:gd name="connsiteX6" fmla="*/ 5562600 w 5638800"/>
                  <a:gd name="connsiteY6" fmla="*/ 228603 h 1066800"/>
                  <a:gd name="connsiteX7" fmla="*/ 5410197 w 5638800"/>
                  <a:gd name="connsiteY7" fmla="*/ 76200 h 1066800"/>
                  <a:gd name="connsiteX8" fmla="*/ 222257 w 5638800"/>
                  <a:gd name="connsiteY8" fmla="*/ 0 h 1066800"/>
                  <a:gd name="connsiteX9" fmla="*/ 5416543 w 5638800"/>
                  <a:gd name="connsiteY9" fmla="*/ 0 h 1066800"/>
                  <a:gd name="connsiteX10" fmla="*/ 5638800 w 5638800"/>
                  <a:gd name="connsiteY10" fmla="*/ 222257 h 1066800"/>
                  <a:gd name="connsiteX11" fmla="*/ 5638800 w 5638800"/>
                  <a:gd name="connsiteY11" fmla="*/ 844543 h 1066800"/>
                  <a:gd name="connsiteX12" fmla="*/ 5416543 w 5638800"/>
                  <a:gd name="connsiteY12" fmla="*/ 1066800 h 1066800"/>
                  <a:gd name="connsiteX13" fmla="*/ 222257 w 5638800"/>
                  <a:gd name="connsiteY13" fmla="*/ 1066800 h 1066800"/>
                  <a:gd name="connsiteX14" fmla="*/ 0 w 5638800"/>
                  <a:gd name="connsiteY14" fmla="*/ 844543 h 1066800"/>
                  <a:gd name="connsiteX15" fmla="*/ 0 w 5638800"/>
                  <a:gd name="connsiteY15" fmla="*/ 222257 h 1066800"/>
                  <a:gd name="connsiteX16" fmla="*/ 222257 w 5638800"/>
                  <a:gd name="connsiteY16" fmla="*/ 0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38800" h="1066800">
                    <a:moveTo>
                      <a:pt x="228603" y="76200"/>
                    </a:moveTo>
                    <a:cubicBezTo>
                      <a:pt x="144433" y="76200"/>
                      <a:pt x="76200" y="144433"/>
                      <a:pt x="76200" y="228603"/>
                    </a:cubicBezTo>
                    <a:lnTo>
                      <a:pt x="76200" y="838197"/>
                    </a:lnTo>
                    <a:cubicBezTo>
                      <a:pt x="76200" y="922367"/>
                      <a:pt x="144433" y="990600"/>
                      <a:pt x="228603" y="990600"/>
                    </a:cubicBezTo>
                    <a:lnTo>
                      <a:pt x="5410197" y="990600"/>
                    </a:lnTo>
                    <a:cubicBezTo>
                      <a:pt x="5494367" y="990600"/>
                      <a:pt x="5562600" y="922367"/>
                      <a:pt x="5562600" y="838197"/>
                    </a:cubicBezTo>
                    <a:lnTo>
                      <a:pt x="5562600" y="228603"/>
                    </a:lnTo>
                    <a:cubicBezTo>
                      <a:pt x="5562600" y="144433"/>
                      <a:pt x="5494367" y="76200"/>
                      <a:pt x="5410197" y="76200"/>
                    </a:cubicBezTo>
                    <a:close/>
                    <a:moveTo>
                      <a:pt x="222257" y="0"/>
                    </a:moveTo>
                    <a:lnTo>
                      <a:pt x="5416543" y="0"/>
                    </a:lnTo>
                    <a:cubicBezTo>
                      <a:pt x="5539292" y="0"/>
                      <a:pt x="5638800" y="99508"/>
                      <a:pt x="5638800" y="222257"/>
                    </a:cubicBezTo>
                    <a:lnTo>
                      <a:pt x="5638800" y="844543"/>
                    </a:lnTo>
                    <a:cubicBezTo>
                      <a:pt x="5638800" y="967292"/>
                      <a:pt x="5539292" y="1066800"/>
                      <a:pt x="5416543" y="1066800"/>
                    </a:cubicBezTo>
                    <a:lnTo>
                      <a:pt x="222257" y="1066800"/>
                    </a:lnTo>
                    <a:cubicBezTo>
                      <a:pt x="99508" y="1066800"/>
                      <a:pt x="0" y="967292"/>
                      <a:pt x="0" y="844543"/>
                    </a:cubicBezTo>
                    <a:lnTo>
                      <a:pt x="0" y="222257"/>
                    </a:lnTo>
                    <a:cubicBezTo>
                      <a:pt x="0" y="99508"/>
                      <a:pt x="99508" y="0"/>
                      <a:pt x="222257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809471">
                  <a:defRPr/>
                </a:pPr>
                <a:endParaRPr lang="en-GB" sz="3192" kern="0" dirty="0">
                  <a:solidFill>
                    <a:prstClr val="white">
                      <a:lumMod val="50000"/>
                    </a:prstClr>
                  </a:solidFill>
                  <a:latin typeface="Intel Clear"/>
                </a:endParaRPr>
              </a:p>
            </p:txBody>
          </p:sp>
          <p:sp>
            <p:nvSpPr>
              <p:cNvPr id="530" name="5-Point Star 529"/>
              <p:cNvSpPr/>
              <p:nvPr/>
            </p:nvSpPr>
            <p:spPr>
              <a:xfrm>
                <a:off x="8747919" y="1774825"/>
                <a:ext cx="609600" cy="609600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sp>
            <p:nvSpPr>
              <p:cNvPr id="531" name="5-Point Star 530"/>
              <p:cNvSpPr/>
              <p:nvPr/>
            </p:nvSpPr>
            <p:spPr>
              <a:xfrm>
                <a:off x="8268494" y="1981199"/>
                <a:ext cx="403225" cy="403225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sp>
            <p:nvSpPr>
              <p:cNvPr id="532" name="5-Point Star 531"/>
              <p:cNvSpPr/>
              <p:nvPr/>
            </p:nvSpPr>
            <p:spPr>
              <a:xfrm>
                <a:off x="9433719" y="1981199"/>
                <a:ext cx="403225" cy="403225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sp>
            <p:nvSpPr>
              <p:cNvPr id="533" name="5-Point Star 532"/>
              <p:cNvSpPr/>
              <p:nvPr/>
            </p:nvSpPr>
            <p:spPr>
              <a:xfrm>
                <a:off x="8747919" y="3546475"/>
                <a:ext cx="609600" cy="609600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sp>
            <p:nvSpPr>
              <p:cNvPr id="534" name="5-Point Star 533"/>
              <p:cNvSpPr/>
              <p:nvPr/>
            </p:nvSpPr>
            <p:spPr>
              <a:xfrm>
                <a:off x="8268494" y="3546475"/>
                <a:ext cx="403225" cy="403225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sp>
            <p:nvSpPr>
              <p:cNvPr id="535" name="5-Point Star 534"/>
              <p:cNvSpPr/>
              <p:nvPr/>
            </p:nvSpPr>
            <p:spPr>
              <a:xfrm>
                <a:off x="9433719" y="3546474"/>
                <a:ext cx="403225" cy="403225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pic>
            <p:nvPicPr>
              <p:cNvPr id="546" name="Picture 54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18" r="9418"/>
              <a:stretch/>
            </p:blipFill>
            <p:spPr>
              <a:xfrm>
                <a:off x="6363381" y="1000633"/>
                <a:ext cx="5378676" cy="3981033"/>
              </a:xfrm>
              <a:prstGeom prst="rect">
                <a:avLst/>
              </a:prstGeom>
            </p:spPr>
          </p:pic>
        </p:grpSp>
        <p:grpSp>
          <p:nvGrpSpPr>
            <p:cNvPr id="547" name="Group 546"/>
            <p:cNvGrpSpPr/>
            <p:nvPr/>
          </p:nvGrpSpPr>
          <p:grpSpPr>
            <a:xfrm rot="19800000">
              <a:off x="2029992" y="2366077"/>
              <a:ext cx="734763" cy="595753"/>
              <a:chOff x="6233319" y="685800"/>
              <a:chExt cx="5638800" cy="4572000"/>
            </a:xfrm>
            <a:effectLst>
              <a:glow rad="76200">
                <a:schemeClr val="bg1">
                  <a:alpha val="68000"/>
                </a:schemeClr>
              </a:glow>
            </a:effectLst>
          </p:grpSpPr>
          <p:sp>
            <p:nvSpPr>
              <p:cNvPr id="548" name="Freeform 547"/>
              <p:cNvSpPr/>
              <p:nvPr/>
            </p:nvSpPr>
            <p:spPr>
              <a:xfrm>
                <a:off x="6822057" y="685800"/>
                <a:ext cx="4461324" cy="4572000"/>
              </a:xfrm>
              <a:custGeom>
                <a:avLst/>
                <a:gdLst>
                  <a:gd name="connsiteX0" fmla="*/ 0 w 4461324"/>
                  <a:gd name="connsiteY0" fmla="*/ 2781300 h 4572000"/>
                  <a:gd name="connsiteX1" fmla="*/ 147517 w 4461324"/>
                  <a:gd name="connsiteY1" fmla="*/ 2781300 h 4572000"/>
                  <a:gd name="connsiteX2" fmla="*/ 184019 w 4461324"/>
                  <a:gd name="connsiteY2" fmla="*/ 2923259 h 4572000"/>
                  <a:gd name="connsiteX3" fmla="*/ 2230662 w 4461324"/>
                  <a:gd name="connsiteY3" fmla="*/ 4428988 h 4572000"/>
                  <a:gd name="connsiteX4" fmla="*/ 4277306 w 4461324"/>
                  <a:gd name="connsiteY4" fmla="*/ 2923259 h 4572000"/>
                  <a:gd name="connsiteX5" fmla="*/ 4313807 w 4461324"/>
                  <a:gd name="connsiteY5" fmla="*/ 2781300 h 4572000"/>
                  <a:gd name="connsiteX6" fmla="*/ 4461324 w 4461324"/>
                  <a:gd name="connsiteY6" fmla="*/ 2781300 h 4572000"/>
                  <a:gd name="connsiteX7" fmla="*/ 4413888 w 4461324"/>
                  <a:gd name="connsiteY7" fmla="*/ 2965787 h 4572000"/>
                  <a:gd name="connsiteX8" fmla="*/ 2230662 w 4461324"/>
                  <a:gd name="connsiteY8" fmla="*/ 4572000 h 4572000"/>
                  <a:gd name="connsiteX9" fmla="*/ 47436 w 4461324"/>
                  <a:gd name="connsiteY9" fmla="*/ 2965787 h 4572000"/>
                  <a:gd name="connsiteX10" fmla="*/ 2230662 w 4461324"/>
                  <a:gd name="connsiteY10" fmla="*/ 0 h 4572000"/>
                  <a:gd name="connsiteX11" fmla="*/ 4413888 w 4461324"/>
                  <a:gd name="connsiteY11" fmla="*/ 1606214 h 4572000"/>
                  <a:gd name="connsiteX12" fmla="*/ 4461324 w 4461324"/>
                  <a:gd name="connsiteY12" fmla="*/ 1790700 h 4572000"/>
                  <a:gd name="connsiteX13" fmla="*/ 4313807 w 4461324"/>
                  <a:gd name="connsiteY13" fmla="*/ 1790700 h 4572000"/>
                  <a:gd name="connsiteX14" fmla="*/ 4277306 w 4461324"/>
                  <a:gd name="connsiteY14" fmla="*/ 1648741 h 4572000"/>
                  <a:gd name="connsiteX15" fmla="*/ 2230662 w 4461324"/>
                  <a:gd name="connsiteY15" fmla="*/ 143012 h 4572000"/>
                  <a:gd name="connsiteX16" fmla="*/ 184019 w 4461324"/>
                  <a:gd name="connsiteY16" fmla="*/ 1648741 h 4572000"/>
                  <a:gd name="connsiteX17" fmla="*/ 147517 w 4461324"/>
                  <a:gd name="connsiteY17" fmla="*/ 1790700 h 4572000"/>
                  <a:gd name="connsiteX18" fmla="*/ 0 w 4461324"/>
                  <a:gd name="connsiteY18" fmla="*/ 1790700 h 4572000"/>
                  <a:gd name="connsiteX19" fmla="*/ 47436 w 4461324"/>
                  <a:gd name="connsiteY19" fmla="*/ 1606214 h 4572000"/>
                  <a:gd name="connsiteX20" fmla="*/ 2230662 w 4461324"/>
                  <a:gd name="connsiteY20" fmla="*/ 0 h 457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461324" h="4572000">
                    <a:moveTo>
                      <a:pt x="0" y="2781300"/>
                    </a:moveTo>
                    <a:lnTo>
                      <a:pt x="147517" y="2781300"/>
                    </a:lnTo>
                    <a:lnTo>
                      <a:pt x="184019" y="2923259"/>
                    </a:lnTo>
                    <a:cubicBezTo>
                      <a:pt x="455346" y="3795603"/>
                      <a:pt x="1269036" y="4428988"/>
                      <a:pt x="2230662" y="4428988"/>
                    </a:cubicBezTo>
                    <a:cubicBezTo>
                      <a:pt x="3192288" y="4428988"/>
                      <a:pt x="4005979" y="3795603"/>
                      <a:pt x="4277306" y="2923259"/>
                    </a:cubicBezTo>
                    <a:lnTo>
                      <a:pt x="4313807" y="2781300"/>
                    </a:lnTo>
                    <a:lnTo>
                      <a:pt x="4461324" y="2781300"/>
                    </a:lnTo>
                    <a:lnTo>
                      <a:pt x="4413888" y="2965787"/>
                    </a:lnTo>
                    <a:cubicBezTo>
                      <a:pt x="4124454" y="3896346"/>
                      <a:pt x="3256462" y="4572000"/>
                      <a:pt x="2230662" y="4572000"/>
                    </a:cubicBezTo>
                    <a:cubicBezTo>
                      <a:pt x="1204862" y="4572000"/>
                      <a:pt x="336870" y="3896346"/>
                      <a:pt x="47436" y="2965787"/>
                    </a:cubicBezTo>
                    <a:close/>
                    <a:moveTo>
                      <a:pt x="2230662" y="0"/>
                    </a:moveTo>
                    <a:cubicBezTo>
                      <a:pt x="3256462" y="0"/>
                      <a:pt x="4124454" y="675655"/>
                      <a:pt x="4413888" y="1606214"/>
                    </a:cubicBezTo>
                    <a:lnTo>
                      <a:pt x="4461324" y="1790700"/>
                    </a:lnTo>
                    <a:lnTo>
                      <a:pt x="4313807" y="1790700"/>
                    </a:lnTo>
                    <a:lnTo>
                      <a:pt x="4277306" y="1648741"/>
                    </a:lnTo>
                    <a:cubicBezTo>
                      <a:pt x="4005979" y="776398"/>
                      <a:pt x="3192288" y="143012"/>
                      <a:pt x="2230662" y="143012"/>
                    </a:cubicBezTo>
                    <a:cubicBezTo>
                      <a:pt x="1269036" y="143012"/>
                      <a:pt x="455346" y="776398"/>
                      <a:pt x="184019" y="1648741"/>
                    </a:cubicBezTo>
                    <a:lnTo>
                      <a:pt x="147517" y="1790700"/>
                    </a:lnTo>
                    <a:lnTo>
                      <a:pt x="0" y="1790700"/>
                    </a:lnTo>
                    <a:lnTo>
                      <a:pt x="47436" y="1606214"/>
                    </a:lnTo>
                    <a:cubicBezTo>
                      <a:pt x="336870" y="675655"/>
                      <a:pt x="1204862" y="0"/>
                      <a:pt x="2230662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black"/>
                  </a:solidFill>
                  <a:latin typeface="Intel Clear"/>
                </a:endParaRPr>
              </a:p>
            </p:txBody>
          </p:sp>
          <p:sp>
            <p:nvSpPr>
              <p:cNvPr id="549" name="Freeform 548"/>
              <p:cNvSpPr/>
              <p:nvPr/>
            </p:nvSpPr>
            <p:spPr>
              <a:xfrm>
                <a:off x="7774784" y="1600200"/>
                <a:ext cx="2555873" cy="2743200"/>
              </a:xfrm>
              <a:custGeom>
                <a:avLst/>
                <a:gdLst>
                  <a:gd name="connsiteX0" fmla="*/ 0 w 2555873"/>
                  <a:gd name="connsiteY0" fmla="*/ 1866900 h 2743200"/>
                  <a:gd name="connsiteX1" fmla="*/ 146965 w 2555873"/>
                  <a:gd name="connsiteY1" fmla="*/ 1866900 h 2743200"/>
                  <a:gd name="connsiteX2" fmla="*/ 191955 w 2555873"/>
                  <a:gd name="connsiteY2" fmla="*/ 1960295 h 2743200"/>
                  <a:gd name="connsiteX3" fmla="*/ 1277936 w 2555873"/>
                  <a:gd name="connsiteY3" fmla="*/ 2606644 h 2743200"/>
                  <a:gd name="connsiteX4" fmla="*/ 2363917 w 2555873"/>
                  <a:gd name="connsiteY4" fmla="*/ 1960295 h 2743200"/>
                  <a:gd name="connsiteX5" fmla="*/ 2408908 w 2555873"/>
                  <a:gd name="connsiteY5" fmla="*/ 1866900 h 2743200"/>
                  <a:gd name="connsiteX6" fmla="*/ 2555873 w 2555873"/>
                  <a:gd name="connsiteY6" fmla="*/ 1866900 h 2743200"/>
                  <a:gd name="connsiteX7" fmla="*/ 2541749 w 2555873"/>
                  <a:gd name="connsiteY7" fmla="*/ 1905489 h 2743200"/>
                  <a:gd name="connsiteX8" fmla="*/ 1277936 w 2555873"/>
                  <a:gd name="connsiteY8" fmla="*/ 2743200 h 2743200"/>
                  <a:gd name="connsiteX9" fmla="*/ 14123 w 2555873"/>
                  <a:gd name="connsiteY9" fmla="*/ 1905489 h 2743200"/>
                  <a:gd name="connsiteX10" fmla="*/ 1277936 w 2555873"/>
                  <a:gd name="connsiteY10" fmla="*/ 0 h 2743200"/>
                  <a:gd name="connsiteX11" fmla="*/ 2541749 w 2555873"/>
                  <a:gd name="connsiteY11" fmla="*/ 837711 h 2743200"/>
                  <a:gd name="connsiteX12" fmla="*/ 2555873 w 2555873"/>
                  <a:gd name="connsiteY12" fmla="*/ 876300 h 2743200"/>
                  <a:gd name="connsiteX13" fmla="*/ 2408908 w 2555873"/>
                  <a:gd name="connsiteY13" fmla="*/ 876300 h 2743200"/>
                  <a:gd name="connsiteX14" fmla="*/ 2363917 w 2555873"/>
                  <a:gd name="connsiteY14" fmla="*/ 782905 h 2743200"/>
                  <a:gd name="connsiteX15" fmla="*/ 1277936 w 2555873"/>
                  <a:gd name="connsiteY15" fmla="*/ 136556 h 2743200"/>
                  <a:gd name="connsiteX16" fmla="*/ 191955 w 2555873"/>
                  <a:gd name="connsiteY16" fmla="*/ 782905 h 2743200"/>
                  <a:gd name="connsiteX17" fmla="*/ 146965 w 2555873"/>
                  <a:gd name="connsiteY17" fmla="*/ 876300 h 2743200"/>
                  <a:gd name="connsiteX18" fmla="*/ 0 w 2555873"/>
                  <a:gd name="connsiteY18" fmla="*/ 876300 h 2743200"/>
                  <a:gd name="connsiteX19" fmla="*/ 14123 w 2555873"/>
                  <a:gd name="connsiteY19" fmla="*/ 837711 h 2743200"/>
                  <a:gd name="connsiteX20" fmla="*/ 1277936 w 2555873"/>
                  <a:gd name="connsiteY20" fmla="*/ 0 h 27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55873" h="2743200">
                    <a:moveTo>
                      <a:pt x="0" y="1866900"/>
                    </a:moveTo>
                    <a:lnTo>
                      <a:pt x="146965" y="1866900"/>
                    </a:lnTo>
                    <a:lnTo>
                      <a:pt x="191955" y="1960295"/>
                    </a:lnTo>
                    <a:cubicBezTo>
                      <a:pt x="401097" y="2345290"/>
                      <a:pt x="808995" y="2606644"/>
                      <a:pt x="1277936" y="2606644"/>
                    </a:cubicBezTo>
                    <a:cubicBezTo>
                      <a:pt x="1746877" y="2606644"/>
                      <a:pt x="2154775" y="2345290"/>
                      <a:pt x="2363917" y="1960295"/>
                    </a:cubicBezTo>
                    <a:lnTo>
                      <a:pt x="2408908" y="1866900"/>
                    </a:lnTo>
                    <a:lnTo>
                      <a:pt x="2555873" y="1866900"/>
                    </a:lnTo>
                    <a:lnTo>
                      <a:pt x="2541749" y="1905489"/>
                    </a:lnTo>
                    <a:cubicBezTo>
                      <a:pt x="2333529" y="2397777"/>
                      <a:pt x="1846072" y="2743200"/>
                      <a:pt x="1277936" y="2743200"/>
                    </a:cubicBezTo>
                    <a:cubicBezTo>
                      <a:pt x="709801" y="2743200"/>
                      <a:pt x="222344" y="2397777"/>
                      <a:pt x="14123" y="1905489"/>
                    </a:cubicBezTo>
                    <a:close/>
                    <a:moveTo>
                      <a:pt x="1277936" y="0"/>
                    </a:moveTo>
                    <a:cubicBezTo>
                      <a:pt x="1846072" y="0"/>
                      <a:pt x="2333529" y="345423"/>
                      <a:pt x="2541749" y="837711"/>
                    </a:cubicBezTo>
                    <a:lnTo>
                      <a:pt x="2555873" y="876300"/>
                    </a:lnTo>
                    <a:lnTo>
                      <a:pt x="2408908" y="876300"/>
                    </a:lnTo>
                    <a:lnTo>
                      <a:pt x="2363917" y="782905"/>
                    </a:lnTo>
                    <a:cubicBezTo>
                      <a:pt x="2154775" y="397910"/>
                      <a:pt x="1746877" y="136556"/>
                      <a:pt x="1277936" y="136556"/>
                    </a:cubicBezTo>
                    <a:cubicBezTo>
                      <a:pt x="808995" y="136556"/>
                      <a:pt x="401097" y="397910"/>
                      <a:pt x="191955" y="782905"/>
                    </a:cubicBezTo>
                    <a:lnTo>
                      <a:pt x="146965" y="876300"/>
                    </a:lnTo>
                    <a:lnTo>
                      <a:pt x="0" y="876300"/>
                    </a:lnTo>
                    <a:lnTo>
                      <a:pt x="14123" y="837711"/>
                    </a:lnTo>
                    <a:cubicBezTo>
                      <a:pt x="222344" y="345423"/>
                      <a:pt x="709801" y="0"/>
                      <a:pt x="1277936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black"/>
                  </a:solidFill>
                  <a:latin typeface="Intel Clear"/>
                </a:endParaRPr>
              </a:p>
            </p:txBody>
          </p:sp>
          <p:sp>
            <p:nvSpPr>
              <p:cNvPr id="550" name="Freeform 549"/>
              <p:cNvSpPr/>
              <p:nvPr/>
            </p:nvSpPr>
            <p:spPr>
              <a:xfrm>
                <a:off x="6233319" y="2438400"/>
                <a:ext cx="5638800" cy="1066800"/>
              </a:xfrm>
              <a:custGeom>
                <a:avLst/>
                <a:gdLst>
                  <a:gd name="connsiteX0" fmla="*/ 228603 w 5638800"/>
                  <a:gd name="connsiteY0" fmla="*/ 76200 h 1066800"/>
                  <a:gd name="connsiteX1" fmla="*/ 76200 w 5638800"/>
                  <a:gd name="connsiteY1" fmla="*/ 228603 h 1066800"/>
                  <a:gd name="connsiteX2" fmla="*/ 76200 w 5638800"/>
                  <a:gd name="connsiteY2" fmla="*/ 838197 h 1066800"/>
                  <a:gd name="connsiteX3" fmla="*/ 228603 w 5638800"/>
                  <a:gd name="connsiteY3" fmla="*/ 990600 h 1066800"/>
                  <a:gd name="connsiteX4" fmla="*/ 5410197 w 5638800"/>
                  <a:gd name="connsiteY4" fmla="*/ 990600 h 1066800"/>
                  <a:gd name="connsiteX5" fmla="*/ 5562600 w 5638800"/>
                  <a:gd name="connsiteY5" fmla="*/ 838197 h 1066800"/>
                  <a:gd name="connsiteX6" fmla="*/ 5562600 w 5638800"/>
                  <a:gd name="connsiteY6" fmla="*/ 228603 h 1066800"/>
                  <a:gd name="connsiteX7" fmla="*/ 5410197 w 5638800"/>
                  <a:gd name="connsiteY7" fmla="*/ 76200 h 1066800"/>
                  <a:gd name="connsiteX8" fmla="*/ 222257 w 5638800"/>
                  <a:gd name="connsiteY8" fmla="*/ 0 h 1066800"/>
                  <a:gd name="connsiteX9" fmla="*/ 5416543 w 5638800"/>
                  <a:gd name="connsiteY9" fmla="*/ 0 h 1066800"/>
                  <a:gd name="connsiteX10" fmla="*/ 5638800 w 5638800"/>
                  <a:gd name="connsiteY10" fmla="*/ 222257 h 1066800"/>
                  <a:gd name="connsiteX11" fmla="*/ 5638800 w 5638800"/>
                  <a:gd name="connsiteY11" fmla="*/ 844543 h 1066800"/>
                  <a:gd name="connsiteX12" fmla="*/ 5416543 w 5638800"/>
                  <a:gd name="connsiteY12" fmla="*/ 1066800 h 1066800"/>
                  <a:gd name="connsiteX13" fmla="*/ 222257 w 5638800"/>
                  <a:gd name="connsiteY13" fmla="*/ 1066800 h 1066800"/>
                  <a:gd name="connsiteX14" fmla="*/ 0 w 5638800"/>
                  <a:gd name="connsiteY14" fmla="*/ 844543 h 1066800"/>
                  <a:gd name="connsiteX15" fmla="*/ 0 w 5638800"/>
                  <a:gd name="connsiteY15" fmla="*/ 222257 h 1066800"/>
                  <a:gd name="connsiteX16" fmla="*/ 222257 w 5638800"/>
                  <a:gd name="connsiteY16" fmla="*/ 0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38800" h="1066800">
                    <a:moveTo>
                      <a:pt x="228603" y="76200"/>
                    </a:moveTo>
                    <a:cubicBezTo>
                      <a:pt x="144433" y="76200"/>
                      <a:pt x="76200" y="144433"/>
                      <a:pt x="76200" y="228603"/>
                    </a:cubicBezTo>
                    <a:lnTo>
                      <a:pt x="76200" y="838197"/>
                    </a:lnTo>
                    <a:cubicBezTo>
                      <a:pt x="76200" y="922367"/>
                      <a:pt x="144433" y="990600"/>
                      <a:pt x="228603" y="990600"/>
                    </a:cubicBezTo>
                    <a:lnTo>
                      <a:pt x="5410197" y="990600"/>
                    </a:lnTo>
                    <a:cubicBezTo>
                      <a:pt x="5494367" y="990600"/>
                      <a:pt x="5562600" y="922367"/>
                      <a:pt x="5562600" y="838197"/>
                    </a:cubicBezTo>
                    <a:lnTo>
                      <a:pt x="5562600" y="228603"/>
                    </a:lnTo>
                    <a:cubicBezTo>
                      <a:pt x="5562600" y="144433"/>
                      <a:pt x="5494367" y="76200"/>
                      <a:pt x="5410197" y="76200"/>
                    </a:cubicBezTo>
                    <a:close/>
                    <a:moveTo>
                      <a:pt x="222257" y="0"/>
                    </a:moveTo>
                    <a:lnTo>
                      <a:pt x="5416543" y="0"/>
                    </a:lnTo>
                    <a:cubicBezTo>
                      <a:pt x="5539292" y="0"/>
                      <a:pt x="5638800" y="99508"/>
                      <a:pt x="5638800" y="222257"/>
                    </a:cubicBezTo>
                    <a:lnTo>
                      <a:pt x="5638800" y="844543"/>
                    </a:lnTo>
                    <a:cubicBezTo>
                      <a:pt x="5638800" y="967292"/>
                      <a:pt x="5539292" y="1066800"/>
                      <a:pt x="5416543" y="1066800"/>
                    </a:cubicBezTo>
                    <a:lnTo>
                      <a:pt x="222257" y="1066800"/>
                    </a:lnTo>
                    <a:cubicBezTo>
                      <a:pt x="99508" y="1066800"/>
                      <a:pt x="0" y="967292"/>
                      <a:pt x="0" y="844543"/>
                    </a:cubicBezTo>
                    <a:lnTo>
                      <a:pt x="0" y="222257"/>
                    </a:lnTo>
                    <a:cubicBezTo>
                      <a:pt x="0" y="99508"/>
                      <a:pt x="99508" y="0"/>
                      <a:pt x="222257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809471">
                  <a:defRPr/>
                </a:pPr>
                <a:endParaRPr lang="en-GB" sz="3192" kern="0" dirty="0">
                  <a:solidFill>
                    <a:prstClr val="white">
                      <a:lumMod val="50000"/>
                    </a:prstClr>
                  </a:solidFill>
                  <a:latin typeface="Intel Clear"/>
                </a:endParaRPr>
              </a:p>
            </p:txBody>
          </p:sp>
          <p:sp>
            <p:nvSpPr>
              <p:cNvPr id="551" name="5-Point Star 550"/>
              <p:cNvSpPr/>
              <p:nvPr/>
            </p:nvSpPr>
            <p:spPr>
              <a:xfrm>
                <a:off x="8747919" y="1774825"/>
                <a:ext cx="609600" cy="609600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sp>
            <p:nvSpPr>
              <p:cNvPr id="552" name="5-Point Star 551"/>
              <p:cNvSpPr/>
              <p:nvPr/>
            </p:nvSpPr>
            <p:spPr>
              <a:xfrm>
                <a:off x="8268494" y="1981199"/>
                <a:ext cx="403225" cy="403225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sp>
            <p:nvSpPr>
              <p:cNvPr id="553" name="5-Point Star 552"/>
              <p:cNvSpPr/>
              <p:nvPr/>
            </p:nvSpPr>
            <p:spPr>
              <a:xfrm>
                <a:off x="9433719" y="1981199"/>
                <a:ext cx="403225" cy="403225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sp>
            <p:nvSpPr>
              <p:cNvPr id="554" name="5-Point Star 553"/>
              <p:cNvSpPr/>
              <p:nvPr/>
            </p:nvSpPr>
            <p:spPr>
              <a:xfrm>
                <a:off x="8747919" y="3546475"/>
                <a:ext cx="609600" cy="609600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sp>
            <p:nvSpPr>
              <p:cNvPr id="555" name="5-Point Star 554"/>
              <p:cNvSpPr/>
              <p:nvPr/>
            </p:nvSpPr>
            <p:spPr>
              <a:xfrm>
                <a:off x="8268494" y="3546475"/>
                <a:ext cx="403225" cy="403225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sp>
            <p:nvSpPr>
              <p:cNvPr id="556" name="5-Point Star 555"/>
              <p:cNvSpPr/>
              <p:nvPr/>
            </p:nvSpPr>
            <p:spPr>
              <a:xfrm>
                <a:off x="9433719" y="3546474"/>
                <a:ext cx="403225" cy="403225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pic>
            <p:nvPicPr>
              <p:cNvPr id="557" name="Picture 55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18" r="9418"/>
              <a:stretch/>
            </p:blipFill>
            <p:spPr>
              <a:xfrm>
                <a:off x="6363381" y="1000633"/>
                <a:ext cx="5378676" cy="3981033"/>
              </a:xfrm>
              <a:prstGeom prst="rect">
                <a:avLst/>
              </a:prstGeom>
            </p:spPr>
          </p:pic>
        </p:grpSp>
        <p:grpSp>
          <p:nvGrpSpPr>
            <p:cNvPr id="558" name="Group 557"/>
            <p:cNvGrpSpPr/>
            <p:nvPr/>
          </p:nvGrpSpPr>
          <p:grpSpPr>
            <a:xfrm rot="19800000">
              <a:off x="2029993" y="3288899"/>
              <a:ext cx="734763" cy="595753"/>
              <a:chOff x="6233319" y="685800"/>
              <a:chExt cx="5638800" cy="4572000"/>
            </a:xfrm>
            <a:effectLst>
              <a:glow rad="76200">
                <a:schemeClr val="bg1">
                  <a:alpha val="68000"/>
                </a:schemeClr>
              </a:glow>
            </a:effectLst>
          </p:grpSpPr>
          <p:sp>
            <p:nvSpPr>
              <p:cNvPr id="559" name="Freeform 558"/>
              <p:cNvSpPr/>
              <p:nvPr/>
            </p:nvSpPr>
            <p:spPr>
              <a:xfrm>
                <a:off x="6822057" y="685800"/>
                <a:ext cx="4461324" cy="4572000"/>
              </a:xfrm>
              <a:custGeom>
                <a:avLst/>
                <a:gdLst>
                  <a:gd name="connsiteX0" fmla="*/ 0 w 4461324"/>
                  <a:gd name="connsiteY0" fmla="*/ 2781300 h 4572000"/>
                  <a:gd name="connsiteX1" fmla="*/ 147517 w 4461324"/>
                  <a:gd name="connsiteY1" fmla="*/ 2781300 h 4572000"/>
                  <a:gd name="connsiteX2" fmla="*/ 184019 w 4461324"/>
                  <a:gd name="connsiteY2" fmla="*/ 2923259 h 4572000"/>
                  <a:gd name="connsiteX3" fmla="*/ 2230662 w 4461324"/>
                  <a:gd name="connsiteY3" fmla="*/ 4428988 h 4572000"/>
                  <a:gd name="connsiteX4" fmla="*/ 4277306 w 4461324"/>
                  <a:gd name="connsiteY4" fmla="*/ 2923259 h 4572000"/>
                  <a:gd name="connsiteX5" fmla="*/ 4313807 w 4461324"/>
                  <a:gd name="connsiteY5" fmla="*/ 2781300 h 4572000"/>
                  <a:gd name="connsiteX6" fmla="*/ 4461324 w 4461324"/>
                  <a:gd name="connsiteY6" fmla="*/ 2781300 h 4572000"/>
                  <a:gd name="connsiteX7" fmla="*/ 4413888 w 4461324"/>
                  <a:gd name="connsiteY7" fmla="*/ 2965787 h 4572000"/>
                  <a:gd name="connsiteX8" fmla="*/ 2230662 w 4461324"/>
                  <a:gd name="connsiteY8" fmla="*/ 4572000 h 4572000"/>
                  <a:gd name="connsiteX9" fmla="*/ 47436 w 4461324"/>
                  <a:gd name="connsiteY9" fmla="*/ 2965787 h 4572000"/>
                  <a:gd name="connsiteX10" fmla="*/ 2230662 w 4461324"/>
                  <a:gd name="connsiteY10" fmla="*/ 0 h 4572000"/>
                  <a:gd name="connsiteX11" fmla="*/ 4413888 w 4461324"/>
                  <a:gd name="connsiteY11" fmla="*/ 1606214 h 4572000"/>
                  <a:gd name="connsiteX12" fmla="*/ 4461324 w 4461324"/>
                  <a:gd name="connsiteY12" fmla="*/ 1790700 h 4572000"/>
                  <a:gd name="connsiteX13" fmla="*/ 4313807 w 4461324"/>
                  <a:gd name="connsiteY13" fmla="*/ 1790700 h 4572000"/>
                  <a:gd name="connsiteX14" fmla="*/ 4277306 w 4461324"/>
                  <a:gd name="connsiteY14" fmla="*/ 1648741 h 4572000"/>
                  <a:gd name="connsiteX15" fmla="*/ 2230662 w 4461324"/>
                  <a:gd name="connsiteY15" fmla="*/ 143012 h 4572000"/>
                  <a:gd name="connsiteX16" fmla="*/ 184019 w 4461324"/>
                  <a:gd name="connsiteY16" fmla="*/ 1648741 h 4572000"/>
                  <a:gd name="connsiteX17" fmla="*/ 147517 w 4461324"/>
                  <a:gd name="connsiteY17" fmla="*/ 1790700 h 4572000"/>
                  <a:gd name="connsiteX18" fmla="*/ 0 w 4461324"/>
                  <a:gd name="connsiteY18" fmla="*/ 1790700 h 4572000"/>
                  <a:gd name="connsiteX19" fmla="*/ 47436 w 4461324"/>
                  <a:gd name="connsiteY19" fmla="*/ 1606214 h 4572000"/>
                  <a:gd name="connsiteX20" fmla="*/ 2230662 w 4461324"/>
                  <a:gd name="connsiteY20" fmla="*/ 0 h 457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461324" h="4572000">
                    <a:moveTo>
                      <a:pt x="0" y="2781300"/>
                    </a:moveTo>
                    <a:lnTo>
                      <a:pt x="147517" y="2781300"/>
                    </a:lnTo>
                    <a:lnTo>
                      <a:pt x="184019" y="2923259"/>
                    </a:lnTo>
                    <a:cubicBezTo>
                      <a:pt x="455346" y="3795603"/>
                      <a:pt x="1269036" y="4428988"/>
                      <a:pt x="2230662" y="4428988"/>
                    </a:cubicBezTo>
                    <a:cubicBezTo>
                      <a:pt x="3192288" y="4428988"/>
                      <a:pt x="4005979" y="3795603"/>
                      <a:pt x="4277306" y="2923259"/>
                    </a:cubicBezTo>
                    <a:lnTo>
                      <a:pt x="4313807" y="2781300"/>
                    </a:lnTo>
                    <a:lnTo>
                      <a:pt x="4461324" y="2781300"/>
                    </a:lnTo>
                    <a:lnTo>
                      <a:pt x="4413888" y="2965787"/>
                    </a:lnTo>
                    <a:cubicBezTo>
                      <a:pt x="4124454" y="3896346"/>
                      <a:pt x="3256462" y="4572000"/>
                      <a:pt x="2230662" y="4572000"/>
                    </a:cubicBezTo>
                    <a:cubicBezTo>
                      <a:pt x="1204862" y="4572000"/>
                      <a:pt x="336870" y="3896346"/>
                      <a:pt x="47436" y="2965787"/>
                    </a:cubicBezTo>
                    <a:close/>
                    <a:moveTo>
                      <a:pt x="2230662" y="0"/>
                    </a:moveTo>
                    <a:cubicBezTo>
                      <a:pt x="3256462" y="0"/>
                      <a:pt x="4124454" y="675655"/>
                      <a:pt x="4413888" y="1606214"/>
                    </a:cubicBezTo>
                    <a:lnTo>
                      <a:pt x="4461324" y="1790700"/>
                    </a:lnTo>
                    <a:lnTo>
                      <a:pt x="4313807" y="1790700"/>
                    </a:lnTo>
                    <a:lnTo>
                      <a:pt x="4277306" y="1648741"/>
                    </a:lnTo>
                    <a:cubicBezTo>
                      <a:pt x="4005979" y="776398"/>
                      <a:pt x="3192288" y="143012"/>
                      <a:pt x="2230662" y="143012"/>
                    </a:cubicBezTo>
                    <a:cubicBezTo>
                      <a:pt x="1269036" y="143012"/>
                      <a:pt x="455346" y="776398"/>
                      <a:pt x="184019" y="1648741"/>
                    </a:cubicBezTo>
                    <a:lnTo>
                      <a:pt x="147517" y="1790700"/>
                    </a:lnTo>
                    <a:lnTo>
                      <a:pt x="0" y="1790700"/>
                    </a:lnTo>
                    <a:lnTo>
                      <a:pt x="47436" y="1606214"/>
                    </a:lnTo>
                    <a:cubicBezTo>
                      <a:pt x="336870" y="675655"/>
                      <a:pt x="1204862" y="0"/>
                      <a:pt x="2230662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black"/>
                  </a:solidFill>
                  <a:latin typeface="Intel Clear"/>
                </a:endParaRPr>
              </a:p>
            </p:txBody>
          </p:sp>
          <p:sp>
            <p:nvSpPr>
              <p:cNvPr id="560" name="Freeform 559"/>
              <p:cNvSpPr/>
              <p:nvPr/>
            </p:nvSpPr>
            <p:spPr>
              <a:xfrm>
                <a:off x="7774784" y="1600200"/>
                <a:ext cx="2555873" cy="2743200"/>
              </a:xfrm>
              <a:custGeom>
                <a:avLst/>
                <a:gdLst>
                  <a:gd name="connsiteX0" fmla="*/ 0 w 2555873"/>
                  <a:gd name="connsiteY0" fmla="*/ 1866900 h 2743200"/>
                  <a:gd name="connsiteX1" fmla="*/ 146965 w 2555873"/>
                  <a:gd name="connsiteY1" fmla="*/ 1866900 h 2743200"/>
                  <a:gd name="connsiteX2" fmla="*/ 191955 w 2555873"/>
                  <a:gd name="connsiteY2" fmla="*/ 1960295 h 2743200"/>
                  <a:gd name="connsiteX3" fmla="*/ 1277936 w 2555873"/>
                  <a:gd name="connsiteY3" fmla="*/ 2606644 h 2743200"/>
                  <a:gd name="connsiteX4" fmla="*/ 2363917 w 2555873"/>
                  <a:gd name="connsiteY4" fmla="*/ 1960295 h 2743200"/>
                  <a:gd name="connsiteX5" fmla="*/ 2408908 w 2555873"/>
                  <a:gd name="connsiteY5" fmla="*/ 1866900 h 2743200"/>
                  <a:gd name="connsiteX6" fmla="*/ 2555873 w 2555873"/>
                  <a:gd name="connsiteY6" fmla="*/ 1866900 h 2743200"/>
                  <a:gd name="connsiteX7" fmla="*/ 2541749 w 2555873"/>
                  <a:gd name="connsiteY7" fmla="*/ 1905489 h 2743200"/>
                  <a:gd name="connsiteX8" fmla="*/ 1277936 w 2555873"/>
                  <a:gd name="connsiteY8" fmla="*/ 2743200 h 2743200"/>
                  <a:gd name="connsiteX9" fmla="*/ 14123 w 2555873"/>
                  <a:gd name="connsiteY9" fmla="*/ 1905489 h 2743200"/>
                  <a:gd name="connsiteX10" fmla="*/ 1277936 w 2555873"/>
                  <a:gd name="connsiteY10" fmla="*/ 0 h 2743200"/>
                  <a:gd name="connsiteX11" fmla="*/ 2541749 w 2555873"/>
                  <a:gd name="connsiteY11" fmla="*/ 837711 h 2743200"/>
                  <a:gd name="connsiteX12" fmla="*/ 2555873 w 2555873"/>
                  <a:gd name="connsiteY12" fmla="*/ 876300 h 2743200"/>
                  <a:gd name="connsiteX13" fmla="*/ 2408908 w 2555873"/>
                  <a:gd name="connsiteY13" fmla="*/ 876300 h 2743200"/>
                  <a:gd name="connsiteX14" fmla="*/ 2363917 w 2555873"/>
                  <a:gd name="connsiteY14" fmla="*/ 782905 h 2743200"/>
                  <a:gd name="connsiteX15" fmla="*/ 1277936 w 2555873"/>
                  <a:gd name="connsiteY15" fmla="*/ 136556 h 2743200"/>
                  <a:gd name="connsiteX16" fmla="*/ 191955 w 2555873"/>
                  <a:gd name="connsiteY16" fmla="*/ 782905 h 2743200"/>
                  <a:gd name="connsiteX17" fmla="*/ 146965 w 2555873"/>
                  <a:gd name="connsiteY17" fmla="*/ 876300 h 2743200"/>
                  <a:gd name="connsiteX18" fmla="*/ 0 w 2555873"/>
                  <a:gd name="connsiteY18" fmla="*/ 876300 h 2743200"/>
                  <a:gd name="connsiteX19" fmla="*/ 14123 w 2555873"/>
                  <a:gd name="connsiteY19" fmla="*/ 837711 h 2743200"/>
                  <a:gd name="connsiteX20" fmla="*/ 1277936 w 2555873"/>
                  <a:gd name="connsiteY20" fmla="*/ 0 h 27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55873" h="2743200">
                    <a:moveTo>
                      <a:pt x="0" y="1866900"/>
                    </a:moveTo>
                    <a:lnTo>
                      <a:pt x="146965" y="1866900"/>
                    </a:lnTo>
                    <a:lnTo>
                      <a:pt x="191955" y="1960295"/>
                    </a:lnTo>
                    <a:cubicBezTo>
                      <a:pt x="401097" y="2345290"/>
                      <a:pt x="808995" y="2606644"/>
                      <a:pt x="1277936" y="2606644"/>
                    </a:cubicBezTo>
                    <a:cubicBezTo>
                      <a:pt x="1746877" y="2606644"/>
                      <a:pt x="2154775" y="2345290"/>
                      <a:pt x="2363917" y="1960295"/>
                    </a:cubicBezTo>
                    <a:lnTo>
                      <a:pt x="2408908" y="1866900"/>
                    </a:lnTo>
                    <a:lnTo>
                      <a:pt x="2555873" y="1866900"/>
                    </a:lnTo>
                    <a:lnTo>
                      <a:pt x="2541749" y="1905489"/>
                    </a:lnTo>
                    <a:cubicBezTo>
                      <a:pt x="2333529" y="2397777"/>
                      <a:pt x="1846072" y="2743200"/>
                      <a:pt x="1277936" y="2743200"/>
                    </a:cubicBezTo>
                    <a:cubicBezTo>
                      <a:pt x="709801" y="2743200"/>
                      <a:pt x="222344" y="2397777"/>
                      <a:pt x="14123" y="1905489"/>
                    </a:cubicBezTo>
                    <a:close/>
                    <a:moveTo>
                      <a:pt x="1277936" y="0"/>
                    </a:moveTo>
                    <a:cubicBezTo>
                      <a:pt x="1846072" y="0"/>
                      <a:pt x="2333529" y="345423"/>
                      <a:pt x="2541749" y="837711"/>
                    </a:cubicBezTo>
                    <a:lnTo>
                      <a:pt x="2555873" y="876300"/>
                    </a:lnTo>
                    <a:lnTo>
                      <a:pt x="2408908" y="876300"/>
                    </a:lnTo>
                    <a:lnTo>
                      <a:pt x="2363917" y="782905"/>
                    </a:lnTo>
                    <a:cubicBezTo>
                      <a:pt x="2154775" y="397910"/>
                      <a:pt x="1746877" y="136556"/>
                      <a:pt x="1277936" y="136556"/>
                    </a:cubicBezTo>
                    <a:cubicBezTo>
                      <a:pt x="808995" y="136556"/>
                      <a:pt x="401097" y="397910"/>
                      <a:pt x="191955" y="782905"/>
                    </a:cubicBezTo>
                    <a:lnTo>
                      <a:pt x="146965" y="876300"/>
                    </a:lnTo>
                    <a:lnTo>
                      <a:pt x="0" y="876300"/>
                    </a:lnTo>
                    <a:lnTo>
                      <a:pt x="14123" y="837711"/>
                    </a:lnTo>
                    <a:cubicBezTo>
                      <a:pt x="222344" y="345423"/>
                      <a:pt x="709801" y="0"/>
                      <a:pt x="1277936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black"/>
                  </a:solidFill>
                  <a:latin typeface="Intel Clear"/>
                </a:endParaRPr>
              </a:p>
            </p:txBody>
          </p:sp>
          <p:sp>
            <p:nvSpPr>
              <p:cNvPr id="561" name="Freeform 560"/>
              <p:cNvSpPr/>
              <p:nvPr/>
            </p:nvSpPr>
            <p:spPr>
              <a:xfrm>
                <a:off x="6233319" y="2438400"/>
                <a:ext cx="5638800" cy="1066800"/>
              </a:xfrm>
              <a:custGeom>
                <a:avLst/>
                <a:gdLst>
                  <a:gd name="connsiteX0" fmla="*/ 228603 w 5638800"/>
                  <a:gd name="connsiteY0" fmla="*/ 76200 h 1066800"/>
                  <a:gd name="connsiteX1" fmla="*/ 76200 w 5638800"/>
                  <a:gd name="connsiteY1" fmla="*/ 228603 h 1066800"/>
                  <a:gd name="connsiteX2" fmla="*/ 76200 w 5638800"/>
                  <a:gd name="connsiteY2" fmla="*/ 838197 h 1066800"/>
                  <a:gd name="connsiteX3" fmla="*/ 228603 w 5638800"/>
                  <a:gd name="connsiteY3" fmla="*/ 990600 h 1066800"/>
                  <a:gd name="connsiteX4" fmla="*/ 5410197 w 5638800"/>
                  <a:gd name="connsiteY4" fmla="*/ 990600 h 1066800"/>
                  <a:gd name="connsiteX5" fmla="*/ 5562600 w 5638800"/>
                  <a:gd name="connsiteY5" fmla="*/ 838197 h 1066800"/>
                  <a:gd name="connsiteX6" fmla="*/ 5562600 w 5638800"/>
                  <a:gd name="connsiteY6" fmla="*/ 228603 h 1066800"/>
                  <a:gd name="connsiteX7" fmla="*/ 5410197 w 5638800"/>
                  <a:gd name="connsiteY7" fmla="*/ 76200 h 1066800"/>
                  <a:gd name="connsiteX8" fmla="*/ 222257 w 5638800"/>
                  <a:gd name="connsiteY8" fmla="*/ 0 h 1066800"/>
                  <a:gd name="connsiteX9" fmla="*/ 5416543 w 5638800"/>
                  <a:gd name="connsiteY9" fmla="*/ 0 h 1066800"/>
                  <a:gd name="connsiteX10" fmla="*/ 5638800 w 5638800"/>
                  <a:gd name="connsiteY10" fmla="*/ 222257 h 1066800"/>
                  <a:gd name="connsiteX11" fmla="*/ 5638800 w 5638800"/>
                  <a:gd name="connsiteY11" fmla="*/ 844543 h 1066800"/>
                  <a:gd name="connsiteX12" fmla="*/ 5416543 w 5638800"/>
                  <a:gd name="connsiteY12" fmla="*/ 1066800 h 1066800"/>
                  <a:gd name="connsiteX13" fmla="*/ 222257 w 5638800"/>
                  <a:gd name="connsiteY13" fmla="*/ 1066800 h 1066800"/>
                  <a:gd name="connsiteX14" fmla="*/ 0 w 5638800"/>
                  <a:gd name="connsiteY14" fmla="*/ 844543 h 1066800"/>
                  <a:gd name="connsiteX15" fmla="*/ 0 w 5638800"/>
                  <a:gd name="connsiteY15" fmla="*/ 222257 h 1066800"/>
                  <a:gd name="connsiteX16" fmla="*/ 222257 w 5638800"/>
                  <a:gd name="connsiteY16" fmla="*/ 0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38800" h="1066800">
                    <a:moveTo>
                      <a:pt x="228603" y="76200"/>
                    </a:moveTo>
                    <a:cubicBezTo>
                      <a:pt x="144433" y="76200"/>
                      <a:pt x="76200" y="144433"/>
                      <a:pt x="76200" y="228603"/>
                    </a:cubicBezTo>
                    <a:lnTo>
                      <a:pt x="76200" y="838197"/>
                    </a:lnTo>
                    <a:cubicBezTo>
                      <a:pt x="76200" y="922367"/>
                      <a:pt x="144433" y="990600"/>
                      <a:pt x="228603" y="990600"/>
                    </a:cubicBezTo>
                    <a:lnTo>
                      <a:pt x="5410197" y="990600"/>
                    </a:lnTo>
                    <a:cubicBezTo>
                      <a:pt x="5494367" y="990600"/>
                      <a:pt x="5562600" y="922367"/>
                      <a:pt x="5562600" y="838197"/>
                    </a:cubicBezTo>
                    <a:lnTo>
                      <a:pt x="5562600" y="228603"/>
                    </a:lnTo>
                    <a:cubicBezTo>
                      <a:pt x="5562600" y="144433"/>
                      <a:pt x="5494367" y="76200"/>
                      <a:pt x="5410197" y="76200"/>
                    </a:cubicBezTo>
                    <a:close/>
                    <a:moveTo>
                      <a:pt x="222257" y="0"/>
                    </a:moveTo>
                    <a:lnTo>
                      <a:pt x="5416543" y="0"/>
                    </a:lnTo>
                    <a:cubicBezTo>
                      <a:pt x="5539292" y="0"/>
                      <a:pt x="5638800" y="99508"/>
                      <a:pt x="5638800" y="222257"/>
                    </a:cubicBezTo>
                    <a:lnTo>
                      <a:pt x="5638800" y="844543"/>
                    </a:lnTo>
                    <a:cubicBezTo>
                      <a:pt x="5638800" y="967292"/>
                      <a:pt x="5539292" y="1066800"/>
                      <a:pt x="5416543" y="1066800"/>
                    </a:cubicBezTo>
                    <a:lnTo>
                      <a:pt x="222257" y="1066800"/>
                    </a:lnTo>
                    <a:cubicBezTo>
                      <a:pt x="99508" y="1066800"/>
                      <a:pt x="0" y="967292"/>
                      <a:pt x="0" y="844543"/>
                    </a:cubicBezTo>
                    <a:lnTo>
                      <a:pt x="0" y="222257"/>
                    </a:lnTo>
                    <a:cubicBezTo>
                      <a:pt x="0" y="99508"/>
                      <a:pt x="99508" y="0"/>
                      <a:pt x="222257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809471">
                  <a:defRPr/>
                </a:pPr>
                <a:endParaRPr lang="en-GB" sz="3192" kern="0" dirty="0">
                  <a:solidFill>
                    <a:prstClr val="white">
                      <a:lumMod val="50000"/>
                    </a:prstClr>
                  </a:solidFill>
                  <a:latin typeface="Intel Clear"/>
                </a:endParaRPr>
              </a:p>
            </p:txBody>
          </p:sp>
          <p:sp>
            <p:nvSpPr>
              <p:cNvPr id="562" name="5-Point Star 561"/>
              <p:cNvSpPr/>
              <p:nvPr/>
            </p:nvSpPr>
            <p:spPr>
              <a:xfrm>
                <a:off x="8747919" y="1774825"/>
                <a:ext cx="609600" cy="609600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sp>
            <p:nvSpPr>
              <p:cNvPr id="563" name="5-Point Star 562"/>
              <p:cNvSpPr/>
              <p:nvPr/>
            </p:nvSpPr>
            <p:spPr>
              <a:xfrm>
                <a:off x="8268494" y="1981199"/>
                <a:ext cx="403225" cy="403225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sp>
            <p:nvSpPr>
              <p:cNvPr id="564" name="5-Point Star 563"/>
              <p:cNvSpPr/>
              <p:nvPr/>
            </p:nvSpPr>
            <p:spPr>
              <a:xfrm>
                <a:off x="9433719" y="1981199"/>
                <a:ext cx="403225" cy="403225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sp>
            <p:nvSpPr>
              <p:cNvPr id="565" name="5-Point Star 564"/>
              <p:cNvSpPr/>
              <p:nvPr/>
            </p:nvSpPr>
            <p:spPr>
              <a:xfrm>
                <a:off x="8747919" y="3546475"/>
                <a:ext cx="609600" cy="609600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sp>
            <p:nvSpPr>
              <p:cNvPr id="566" name="5-Point Star 565"/>
              <p:cNvSpPr/>
              <p:nvPr/>
            </p:nvSpPr>
            <p:spPr>
              <a:xfrm>
                <a:off x="8268494" y="3546475"/>
                <a:ext cx="403225" cy="403225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sp>
            <p:nvSpPr>
              <p:cNvPr id="567" name="5-Point Star 566"/>
              <p:cNvSpPr/>
              <p:nvPr/>
            </p:nvSpPr>
            <p:spPr>
              <a:xfrm>
                <a:off x="9433719" y="3546474"/>
                <a:ext cx="403225" cy="403225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pic>
            <p:nvPicPr>
              <p:cNvPr id="568" name="Picture 56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18" r="9418"/>
              <a:stretch/>
            </p:blipFill>
            <p:spPr>
              <a:xfrm>
                <a:off x="6363381" y="1000633"/>
                <a:ext cx="5378676" cy="3981033"/>
              </a:xfrm>
              <a:prstGeom prst="rect">
                <a:avLst/>
              </a:prstGeom>
            </p:spPr>
          </p:pic>
        </p:grpSp>
        <p:grpSp>
          <p:nvGrpSpPr>
            <p:cNvPr id="569" name="Group 568"/>
            <p:cNvGrpSpPr/>
            <p:nvPr/>
          </p:nvGrpSpPr>
          <p:grpSpPr>
            <a:xfrm rot="19800000">
              <a:off x="2029994" y="4199466"/>
              <a:ext cx="734763" cy="595753"/>
              <a:chOff x="6233319" y="685800"/>
              <a:chExt cx="5638800" cy="4572000"/>
            </a:xfrm>
            <a:effectLst>
              <a:glow rad="76200">
                <a:schemeClr val="bg1">
                  <a:alpha val="68000"/>
                </a:schemeClr>
              </a:glow>
            </a:effectLst>
          </p:grpSpPr>
          <p:sp>
            <p:nvSpPr>
              <p:cNvPr id="570" name="Freeform 569"/>
              <p:cNvSpPr/>
              <p:nvPr/>
            </p:nvSpPr>
            <p:spPr>
              <a:xfrm>
                <a:off x="6822057" y="685800"/>
                <a:ext cx="4461324" cy="4572000"/>
              </a:xfrm>
              <a:custGeom>
                <a:avLst/>
                <a:gdLst>
                  <a:gd name="connsiteX0" fmla="*/ 0 w 4461324"/>
                  <a:gd name="connsiteY0" fmla="*/ 2781300 h 4572000"/>
                  <a:gd name="connsiteX1" fmla="*/ 147517 w 4461324"/>
                  <a:gd name="connsiteY1" fmla="*/ 2781300 h 4572000"/>
                  <a:gd name="connsiteX2" fmla="*/ 184019 w 4461324"/>
                  <a:gd name="connsiteY2" fmla="*/ 2923259 h 4572000"/>
                  <a:gd name="connsiteX3" fmla="*/ 2230662 w 4461324"/>
                  <a:gd name="connsiteY3" fmla="*/ 4428988 h 4572000"/>
                  <a:gd name="connsiteX4" fmla="*/ 4277306 w 4461324"/>
                  <a:gd name="connsiteY4" fmla="*/ 2923259 h 4572000"/>
                  <a:gd name="connsiteX5" fmla="*/ 4313807 w 4461324"/>
                  <a:gd name="connsiteY5" fmla="*/ 2781300 h 4572000"/>
                  <a:gd name="connsiteX6" fmla="*/ 4461324 w 4461324"/>
                  <a:gd name="connsiteY6" fmla="*/ 2781300 h 4572000"/>
                  <a:gd name="connsiteX7" fmla="*/ 4413888 w 4461324"/>
                  <a:gd name="connsiteY7" fmla="*/ 2965787 h 4572000"/>
                  <a:gd name="connsiteX8" fmla="*/ 2230662 w 4461324"/>
                  <a:gd name="connsiteY8" fmla="*/ 4572000 h 4572000"/>
                  <a:gd name="connsiteX9" fmla="*/ 47436 w 4461324"/>
                  <a:gd name="connsiteY9" fmla="*/ 2965787 h 4572000"/>
                  <a:gd name="connsiteX10" fmla="*/ 2230662 w 4461324"/>
                  <a:gd name="connsiteY10" fmla="*/ 0 h 4572000"/>
                  <a:gd name="connsiteX11" fmla="*/ 4413888 w 4461324"/>
                  <a:gd name="connsiteY11" fmla="*/ 1606214 h 4572000"/>
                  <a:gd name="connsiteX12" fmla="*/ 4461324 w 4461324"/>
                  <a:gd name="connsiteY12" fmla="*/ 1790700 h 4572000"/>
                  <a:gd name="connsiteX13" fmla="*/ 4313807 w 4461324"/>
                  <a:gd name="connsiteY13" fmla="*/ 1790700 h 4572000"/>
                  <a:gd name="connsiteX14" fmla="*/ 4277306 w 4461324"/>
                  <a:gd name="connsiteY14" fmla="*/ 1648741 h 4572000"/>
                  <a:gd name="connsiteX15" fmla="*/ 2230662 w 4461324"/>
                  <a:gd name="connsiteY15" fmla="*/ 143012 h 4572000"/>
                  <a:gd name="connsiteX16" fmla="*/ 184019 w 4461324"/>
                  <a:gd name="connsiteY16" fmla="*/ 1648741 h 4572000"/>
                  <a:gd name="connsiteX17" fmla="*/ 147517 w 4461324"/>
                  <a:gd name="connsiteY17" fmla="*/ 1790700 h 4572000"/>
                  <a:gd name="connsiteX18" fmla="*/ 0 w 4461324"/>
                  <a:gd name="connsiteY18" fmla="*/ 1790700 h 4572000"/>
                  <a:gd name="connsiteX19" fmla="*/ 47436 w 4461324"/>
                  <a:gd name="connsiteY19" fmla="*/ 1606214 h 4572000"/>
                  <a:gd name="connsiteX20" fmla="*/ 2230662 w 4461324"/>
                  <a:gd name="connsiteY20" fmla="*/ 0 h 457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461324" h="4572000">
                    <a:moveTo>
                      <a:pt x="0" y="2781300"/>
                    </a:moveTo>
                    <a:lnTo>
                      <a:pt x="147517" y="2781300"/>
                    </a:lnTo>
                    <a:lnTo>
                      <a:pt x="184019" y="2923259"/>
                    </a:lnTo>
                    <a:cubicBezTo>
                      <a:pt x="455346" y="3795603"/>
                      <a:pt x="1269036" y="4428988"/>
                      <a:pt x="2230662" y="4428988"/>
                    </a:cubicBezTo>
                    <a:cubicBezTo>
                      <a:pt x="3192288" y="4428988"/>
                      <a:pt x="4005979" y="3795603"/>
                      <a:pt x="4277306" y="2923259"/>
                    </a:cubicBezTo>
                    <a:lnTo>
                      <a:pt x="4313807" y="2781300"/>
                    </a:lnTo>
                    <a:lnTo>
                      <a:pt x="4461324" y="2781300"/>
                    </a:lnTo>
                    <a:lnTo>
                      <a:pt x="4413888" y="2965787"/>
                    </a:lnTo>
                    <a:cubicBezTo>
                      <a:pt x="4124454" y="3896346"/>
                      <a:pt x="3256462" y="4572000"/>
                      <a:pt x="2230662" y="4572000"/>
                    </a:cubicBezTo>
                    <a:cubicBezTo>
                      <a:pt x="1204862" y="4572000"/>
                      <a:pt x="336870" y="3896346"/>
                      <a:pt x="47436" y="2965787"/>
                    </a:cubicBezTo>
                    <a:close/>
                    <a:moveTo>
                      <a:pt x="2230662" y="0"/>
                    </a:moveTo>
                    <a:cubicBezTo>
                      <a:pt x="3256462" y="0"/>
                      <a:pt x="4124454" y="675655"/>
                      <a:pt x="4413888" y="1606214"/>
                    </a:cubicBezTo>
                    <a:lnTo>
                      <a:pt x="4461324" y="1790700"/>
                    </a:lnTo>
                    <a:lnTo>
                      <a:pt x="4313807" y="1790700"/>
                    </a:lnTo>
                    <a:lnTo>
                      <a:pt x="4277306" y="1648741"/>
                    </a:lnTo>
                    <a:cubicBezTo>
                      <a:pt x="4005979" y="776398"/>
                      <a:pt x="3192288" y="143012"/>
                      <a:pt x="2230662" y="143012"/>
                    </a:cubicBezTo>
                    <a:cubicBezTo>
                      <a:pt x="1269036" y="143012"/>
                      <a:pt x="455346" y="776398"/>
                      <a:pt x="184019" y="1648741"/>
                    </a:cubicBezTo>
                    <a:lnTo>
                      <a:pt x="147517" y="1790700"/>
                    </a:lnTo>
                    <a:lnTo>
                      <a:pt x="0" y="1790700"/>
                    </a:lnTo>
                    <a:lnTo>
                      <a:pt x="47436" y="1606214"/>
                    </a:lnTo>
                    <a:cubicBezTo>
                      <a:pt x="336870" y="675655"/>
                      <a:pt x="1204862" y="0"/>
                      <a:pt x="2230662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black"/>
                  </a:solidFill>
                  <a:latin typeface="Intel Clear"/>
                </a:endParaRPr>
              </a:p>
            </p:txBody>
          </p:sp>
          <p:sp>
            <p:nvSpPr>
              <p:cNvPr id="571" name="Freeform 570"/>
              <p:cNvSpPr/>
              <p:nvPr/>
            </p:nvSpPr>
            <p:spPr>
              <a:xfrm>
                <a:off x="7774784" y="1600200"/>
                <a:ext cx="2555873" cy="2743200"/>
              </a:xfrm>
              <a:custGeom>
                <a:avLst/>
                <a:gdLst>
                  <a:gd name="connsiteX0" fmla="*/ 0 w 2555873"/>
                  <a:gd name="connsiteY0" fmla="*/ 1866900 h 2743200"/>
                  <a:gd name="connsiteX1" fmla="*/ 146965 w 2555873"/>
                  <a:gd name="connsiteY1" fmla="*/ 1866900 h 2743200"/>
                  <a:gd name="connsiteX2" fmla="*/ 191955 w 2555873"/>
                  <a:gd name="connsiteY2" fmla="*/ 1960295 h 2743200"/>
                  <a:gd name="connsiteX3" fmla="*/ 1277936 w 2555873"/>
                  <a:gd name="connsiteY3" fmla="*/ 2606644 h 2743200"/>
                  <a:gd name="connsiteX4" fmla="*/ 2363917 w 2555873"/>
                  <a:gd name="connsiteY4" fmla="*/ 1960295 h 2743200"/>
                  <a:gd name="connsiteX5" fmla="*/ 2408908 w 2555873"/>
                  <a:gd name="connsiteY5" fmla="*/ 1866900 h 2743200"/>
                  <a:gd name="connsiteX6" fmla="*/ 2555873 w 2555873"/>
                  <a:gd name="connsiteY6" fmla="*/ 1866900 h 2743200"/>
                  <a:gd name="connsiteX7" fmla="*/ 2541749 w 2555873"/>
                  <a:gd name="connsiteY7" fmla="*/ 1905489 h 2743200"/>
                  <a:gd name="connsiteX8" fmla="*/ 1277936 w 2555873"/>
                  <a:gd name="connsiteY8" fmla="*/ 2743200 h 2743200"/>
                  <a:gd name="connsiteX9" fmla="*/ 14123 w 2555873"/>
                  <a:gd name="connsiteY9" fmla="*/ 1905489 h 2743200"/>
                  <a:gd name="connsiteX10" fmla="*/ 1277936 w 2555873"/>
                  <a:gd name="connsiteY10" fmla="*/ 0 h 2743200"/>
                  <a:gd name="connsiteX11" fmla="*/ 2541749 w 2555873"/>
                  <a:gd name="connsiteY11" fmla="*/ 837711 h 2743200"/>
                  <a:gd name="connsiteX12" fmla="*/ 2555873 w 2555873"/>
                  <a:gd name="connsiteY12" fmla="*/ 876300 h 2743200"/>
                  <a:gd name="connsiteX13" fmla="*/ 2408908 w 2555873"/>
                  <a:gd name="connsiteY13" fmla="*/ 876300 h 2743200"/>
                  <a:gd name="connsiteX14" fmla="*/ 2363917 w 2555873"/>
                  <a:gd name="connsiteY14" fmla="*/ 782905 h 2743200"/>
                  <a:gd name="connsiteX15" fmla="*/ 1277936 w 2555873"/>
                  <a:gd name="connsiteY15" fmla="*/ 136556 h 2743200"/>
                  <a:gd name="connsiteX16" fmla="*/ 191955 w 2555873"/>
                  <a:gd name="connsiteY16" fmla="*/ 782905 h 2743200"/>
                  <a:gd name="connsiteX17" fmla="*/ 146965 w 2555873"/>
                  <a:gd name="connsiteY17" fmla="*/ 876300 h 2743200"/>
                  <a:gd name="connsiteX18" fmla="*/ 0 w 2555873"/>
                  <a:gd name="connsiteY18" fmla="*/ 876300 h 2743200"/>
                  <a:gd name="connsiteX19" fmla="*/ 14123 w 2555873"/>
                  <a:gd name="connsiteY19" fmla="*/ 837711 h 2743200"/>
                  <a:gd name="connsiteX20" fmla="*/ 1277936 w 2555873"/>
                  <a:gd name="connsiteY20" fmla="*/ 0 h 27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55873" h="2743200">
                    <a:moveTo>
                      <a:pt x="0" y="1866900"/>
                    </a:moveTo>
                    <a:lnTo>
                      <a:pt x="146965" y="1866900"/>
                    </a:lnTo>
                    <a:lnTo>
                      <a:pt x="191955" y="1960295"/>
                    </a:lnTo>
                    <a:cubicBezTo>
                      <a:pt x="401097" y="2345290"/>
                      <a:pt x="808995" y="2606644"/>
                      <a:pt x="1277936" y="2606644"/>
                    </a:cubicBezTo>
                    <a:cubicBezTo>
                      <a:pt x="1746877" y="2606644"/>
                      <a:pt x="2154775" y="2345290"/>
                      <a:pt x="2363917" y="1960295"/>
                    </a:cubicBezTo>
                    <a:lnTo>
                      <a:pt x="2408908" y="1866900"/>
                    </a:lnTo>
                    <a:lnTo>
                      <a:pt x="2555873" y="1866900"/>
                    </a:lnTo>
                    <a:lnTo>
                      <a:pt x="2541749" y="1905489"/>
                    </a:lnTo>
                    <a:cubicBezTo>
                      <a:pt x="2333529" y="2397777"/>
                      <a:pt x="1846072" y="2743200"/>
                      <a:pt x="1277936" y="2743200"/>
                    </a:cubicBezTo>
                    <a:cubicBezTo>
                      <a:pt x="709801" y="2743200"/>
                      <a:pt x="222344" y="2397777"/>
                      <a:pt x="14123" y="1905489"/>
                    </a:cubicBezTo>
                    <a:close/>
                    <a:moveTo>
                      <a:pt x="1277936" y="0"/>
                    </a:moveTo>
                    <a:cubicBezTo>
                      <a:pt x="1846072" y="0"/>
                      <a:pt x="2333529" y="345423"/>
                      <a:pt x="2541749" y="837711"/>
                    </a:cubicBezTo>
                    <a:lnTo>
                      <a:pt x="2555873" y="876300"/>
                    </a:lnTo>
                    <a:lnTo>
                      <a:pt x="2408908" y="876300"/>
                    </a:lnTo>
                    <a:lnTo>
                      <a:pt x="2363917" y="782905"/>
                    </a:lnTo>
                    <a:cubicBezTo>
                      <a:pt x="2154775" y="397910"/>
                      <a:pt x="1746877" y="136556"/>
                      <a:pt x="1277936" y="136556"/>
                    </a:cubicBezTo>
                    <a:cubicBezTo>
                      <a:pt x="808995" y="136556"/>
                      <a:pt x="401097" y="397910"/>
                      <a:pt x="191955" y="782905"/>
                    </a:cubicBezTo>
                    <a:lnTo>
                      <a:pt x="146965" y="876300"/>
                    </a:lnTo>
                    <a:lnTo>
                      <a:pt x="0" y="876300"/>
                    </a:lnTo>
                    <a:lnTo>
                      <a:pt x="14123" y="837711"/>
                    </a:lnTo>
                    <a:cubicBezTo>
                      <a:pt x="222344" y="345423"/>
                      <a:pt x="709801" y="0"/>
                      <a:pt x="1277936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black"/>
                  </a:solidFill>
                  <a:latin typeface="Intel Clear"/>
                </a:endParaRPr>
              </a:p>
            </p:txBody>
          </p:sp>
          <p:sp>
            <p:nvSpPr>
              <p:cNvPr id="572" name="Freeform 571"/>
              <p:cNvSpPr/>
              <p:nvPr/>
            </p:nvSpPr>
            <p:spPr>
              <a:xfrm>
                <a:off x="6233319" y="2438400"/>
                <a:ext cx="5638800" cy="1066800"/>
              </a:xfrm>
              <a:custGeom>
                <a:avLst/>
                <a:gdLst>
                  <a:gd name="connsiteX0" fmla="*/ 228603 w 5638800"/>
                  <a:gd name="connsiteY0" fmla="*/ 76200 h 1066800"/>
                  <a:gd name="connsiteX1" fmla="*/ 76200 w 5638800"/>
                  <a:gd name="connsiteY1" fmla="*/ 228603 h 1066800"/>
                  <a:gd name="connsiteX2" fmla="*/ 76200 w 5638800"/>
                  <a:gd name="connsiteY2" fmla="*/ 838197 h 1066800"/>
                  <a:gd name="connsiteX3" fmla="*/ 228603 w 5638800"/>
                  <a:gd name="connsiteY3" fmla="*/ 990600 h 1066800"/>
                  <a:gd name="connsiteX4" fmla="*/ 5410197 w 5638800"/>
                  <a:gd name="connsiteY4" fmla="*/ 990600 h 1066800"/>
                  <a:gd name="connsiteX5" fmla="*/ 5562600 w 5638800"/>
                  <a:gd name="connsiteY5" fmla="*/ 838197 h 1066800"/>
                  <a:gd name="connsiteX6" fmla="*/ 5562600 w 5638800"/>
                  <a:gd name="connsiteY6" fmla="*/ 228603 h 1066800"/>
                  <a:gd name="connsiteX7" fmla="*/ 5410197 w 5638800"/>
                  <a:gd name="connsiteY7" fmla="*/ 76200 h 1066800"/>
                  <a:gd name="connsiteX8" fmla="*/ 222257 w 5638800"/>
                  <a:gd name="connsiteY8" fmla="*/ 0 h 1066800"/>
                  <a:gd name="connsiteX9" fmla="*/ 5416543 w 5638800"/>
                  <a:gd name="connsiteY9" fmla="*/ 0 h 1066800"/>
                  <a:gd name="connsiteX10" fmla="*/ 5638800 w 5638800"/>
                  <a:gd name="connsiteY10" fmla="*/ 222257 h 1066800"/>
                  <a:gd name="connsiteX11" fmla="*/ 5638800 w 5638800"/>
                  <a:gd name="connsiteY11" fmla="*/ 844543 h 1066800"/>
                  <a:gd name="connsiteX12" fmla="*/ 5416543 w 5638800"/>
                  <a:gd name="connsiteY12" fmla="*/ 1066800 h 1066800"/>
                  <a:gd name="connsiteX13" fmla="*/ 222257 w 5638800"/>
                  <a:gd name="connsiteY13" fmla="*/ 1066800 h 1066800"/>
                  <a:gd name="connsiteX14" fmla="*/ 0 w 5638800"/>
                  <a:gd name="connsiteY14" fmla="*/ 844543 h 1066800"/>
                  <a:gd name="connsiteX15" fmla="*/ 0 w 5638800"/>
                  <a:gd name="connsiteY15" fmla="*/ 222257 h 1066800"/>
                  <a:gd name="connsiteX16" fmla="*/ 222257 w 5638800"/>
                  <a:gd name="connsiteY16" fmla="*/ 0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38800" h="1066800">
                    <a:moveTo>
                      <a:pt x="228603" y="76200"/>
                    </a:moveTo>
                    <a:cubicBezTo>
                      <a:pt x="144433" y="76200"/>
                      <a:pt x="76200" y="144433"/>
                      <a:pt x="76200" y="228603"/>
                    </a:cubicBezTo>
                    <a:lnTo>
                      <a:pt x="76200" y="838197"/>
                    </a:lnTo>
                    <a:cubicBezTo>
                      <a:pt x="76200" y="922367"/>
                      <a:pt x="144433" y="990600"/>
                      <a:pt x="228603" y="990600"/>
                    </a:cubicBezTo>
                    <a:lnTo>
                      <a:pt x="5410197" y="990600"/>
                    </a:lnTo>
                    <a:cubicBezTo>
                      <a:pt x="5494367" y="990600"/>
                      <a:pt x="5562600" y="922367"/>
                      <a:pt x="5562600" y="838197"/>
                    </a:cubicBezTo>
                    <a:lnTo>
                      <a:pt x="5562600" y="228603"/>
                    </a:lnTo>
                    <a:cubicBezTo>
                      <a:pt x="5562600" y="144433"/>
                      <a:pt x="5494367" y="76200"/>
                      <a:pt x="5410197" y="76200"/>
                    </a:cubicBezTo>
                    <a:close/>
                    <a:moveTo>
                      <a:pt x="222257" y="0"/>
                    </a:moveTo>
                    <a:lnTo>
                      <a:pt x="5416543" y="0"/>
                    </a:lnTo>
                    <a:cubicBezTo>
                      <a:pt x="5539292" y="0"/>
                      <a:pt x="5638800" y="99508"/>
                      <a:pt x="5638800" y="222257"/>
                    </a:cubicBezTo>
                    <a:lnTo>
                      <a:pt x="5638800" y="844543"/>
                    </a:lnTo>
                    <a:cubicBezTo>
                      <a:pt x="5638800" y="967292"/>
                      <a:pt x="5539292" y="1066800"/>
                      <a:pt x="5416543" y="1066800"/>
                    </a:cubicBezTo>
                    <a:lnTo>
                      <a:pt x="222257" y="1066800"/>
                    </a:lnTo>
                    <a:cubicBezTo>
                      <a:pt x="99508" y="1066800"/>
                      <a:pt x="0" y="967292"/>
                      <a:pt x="0" y="844543"/>
                    </a:cubicBezTo>
                    <a:lnTo>
                      <a:pt x="0" y="222257"/>
                    </a:lnTo>
                    <a:cubicBezTo>
                      <a:pt x="0" y="99508"/>
                      <a:pt x="99508" y="0"/>
                      <a:pt x="222257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809471">
                  <a:defRPr/>
                </a:pPr>
                <a:endParaRPr lang="en-GB" sz="3192" kern="0" dirty="0">
                  <a:solidFill>
                    <a:prstClr val="white">
                      <a:lumMod val="50000"/>
                    </a:prstClr>
                  </a:solidFill>
                  <a:latin typeface="Intel Clear"/>
                </a:endParaRPr>
              </a:p>
            </p:txBody>
          </p:sp>
          <p:sp>
            <p:nvSpPr>
              <p:cNvPr id="573" name="5-Point Star 572"/>
              <p:cNvSpPr/>
              <p:nvPr/>
            </p:nvSpPr>
            <p:spPr>
              <a:xfrm>
                <a:off x="8747919" y="1774825"/>
                <a:ext cx="609600" cy="609600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sp>
            <p:nvSpPr>
              <p:cNvPr id="574" name="5-Point Star 573"/>
              <p:cNvSpPr/>
              <p:nvPr/>
            </p:nvSpPr>
            <p:spPr>
              <a:xfrm>
                <a:off x="8268494" y="1981199"/>
                <a:ext cx="403225" cy="403225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sp>
            <p:nvSpPr>
              <p:cNvPr id="575" name="5-Point Star 574"/>
              <p:cNvSpPr/>
              <p:nvPr/>
            </p:nvSpPr>
            <p:spPr>
              <a:xfrm>
                <a:off x="9433719" y="1981199"/>
                <a:ext cx="403225" cy="403225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sp>
            <p:nvSpPr>
              <p:cNvPr id="576" name="5-Point Star 575"/>
              <p:cNvSpPr/>
              <p:nvPr/>
            </p:nvSpPr>
            <p:spPr>
              <a:xfrm>
                <a:off x="8747919" y="3546475"/>
                <a:ext cx="609600" cy="609600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sp>
            <p:nvSpPr>
              <p:cNvPr id="577" name="5-Point Star 576"/>
              <p:cNvSpPr/>
              <p:nvPr/>
            </p:nvSpPr>
            <p:spPr>
              <a:xfrm>
                <a:off x="8268494" y="3546475"/>
                <a:ext cx="403225" cy="403225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sp>
            <p:nvSpPr>
              <p:cNvPr id="578" name="5-Point Star 577"/>
              <p:cNvSpPr/>
              <p:nvPr/>
            </p:nvSpPr>
            <p:spPr>
              <a:xfrm>
                <a:off x="9433719" y="3546474"/>
                <a:ext cx="403225" cy="403225"/>
              </a:xfrm>
              <a:prstGeom prst="star5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09471">
                  <a:defRPr/>
                </a:pPr>
                <a:endParaRPr lang="en-GB" sz="3192" kern="0">
                  <a:solidFill>
                    <a:prstClr val="white"/>
                  </a:solidFill>
                  <a:latin typeface="Intel Clear"/>
                </a:endParaRPr>
              </a:p>
            </p:txBody>
          </p:sp>
          <p:pic>
            <p:nvPicPr>
              <p:cNvPr id="579" name="Picture 57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18" r="9418"/>
              <a:stretch/>
            </p:blipFill>
            <p:spPr>
              <a:xfrm>
                <a:off x="6363381" y="1000633"/>
                <a:ext cx="5378676" cy="398103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902653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Patent Claims are Licensed?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1355" y="1225999"/>
            <a:ext cx="11505314" cy="484187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GB" dirty="0" smtClean="0"/>
              <a:t>Usually defined as “necessarily infringed”, “necessary claims”, or similar</a:t>
            </a:r>
          </a:p>
          <a:p>
            <a:pPr lvl="1">
              <a:spcBef>
                <a:spcPts val="1596"/>
              </a:spcBef>
            </a:pPr>
            <a:r>
              <a:rPr lang="en-GB" dirty="0" smtClean="0"/>
              <a:t>Specific patents claims are not defined, but…</a:t>
            </a:r>
          </a:p>
          <a:p>
            <a:pPr lvl="1">
              <a:spcBef>
                <a:spcPts val="1596"/>
              </a:spcBef>
            </a:pPr>
            <a:r>
              <a:rPr lang="en-GB" dirty="0" smtClean="0"/>
              <a:t>If A sues B for infringing specific patent claims, which are necessary to the specification or implementation, then those claims are covered</a:t>
            </a:r>
          </a:p>
          <a:p>
            <a:pPr>
              <a:spcBef>
                <a:spcPts val="2394"/>
              </a:spcBef>
            </a:pPr>
            <a:r>
              <a:rPr lang="en-GB" dirty="0" smtClean="0"/>
              <a:t>License only covers the “compliant portion” (RAND-Z) or a contributor’s “contributions” (i.e. code in Apache 2.0)</a:t>
            </a:r>
          </a:p>
          <a:p>
            <a:pPr lvl="1">
              <a:spcBef>
                <a:spcPts val="1596"/>
              </a:spcBef>
            </a:pPr>
            <a:r>
              <a:rPr lang="en-GB" dirty="0" smtClean="0"/>
              <a:t>The bit that implements the standard / open source project</a:t>
            </a:r>
          </a:p>
          <a:p>
            <a:pPr lvl="1">
              <a:spcBef>
                <a:spcPts val="1596"/>
              </a:spcBef>
            </a:pPr>
            <a:r>
              <a:rPr lang="en-GB" dirty="0" smtClean="0"/>
              <a:t>Infringe in 2 places, only one of which is part of the standard / open source?  You can still be sued based on the other infringement.</a:t>
            </a:r>
          </a:p>
          <a:p>
            <a:pPr>
              <a:spcBef>
                <a:spcPts val="1596"/>
              </a:spcBef>
            </a:pPr>
            <a:r>
              <a:rPr lang="en-GB" dirty="0" smtClean="0"/>
              <a:t>OCF license is limited by </a:t>
            </a:r>
            <a:r>
              <a:rPr lang="en-GB" b="1" dirty="0" smtClean="0"/>
              <a:t>defined scope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08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IoT &amp; Communication Frameworks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797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OCF IPR Scope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F2CC-F538-499A-8BE1-D7E128420D5E}" type="datetime1">
              <a:rPr lang="en-US" smtClean="0"/>
              <a:t>3/23/2016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5C656-E050-4F3D-A0DB-0D19E9E83691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b="1" dirty="0" smtClean="0"/>
              <a:t>Public Information – Not Subject to OCF NDA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19" y="926160"/>
            <a:ext cx="9144000" cy="539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86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Reasonable And Non-Discriminatory Licensing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1355" y="1225999"/>
            <a:ext cx="11657785" cy="484187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596"/>
              </a:spcBef>
            </a:pPr>
            <a:r>
              <a:rPr lang="en-GB" dirty="0" smtClean="0"/>
              <a:t>RAND (similar to FRAND)</a:t>
            </a:r>
          </a:p>
          <a:p>
            <a:pPr lvl="1">
              <a:spcBef>
                <a:spcPts val="1596"/>
              </a:spcBef>
            </a:pPr>
            <a:r>
              <a:rPr lang="en-GB" dirty="0" smtClean="0"/>
              <a:t>“Reasonable” royalties are permitted</a:t>
            </a:r>
          </a:p>
          <a:p>
            <a:pPr lvl="1">
              <a:spcBef>
                <a:spcPts val="1596"/>
              </a:spcBef>
            </a:pPr>
            <a:r>
              <a:rPr lang="en-GB" dirty="0" smtClean="0"/>
              <a:t>You are entitled to a license under reasonable &amp; non-discriminatory terms</a:t>
            </a:r>
          </a:p>
          <a:p>
            <a:pPr lvl="1">
              <a:spcBef>
                <a:spcPts val="1596"/>
              </a:spcBef>
            </a:pPr>
            <a:r>
              <a:rPr lang="en-GB" dirty="0" smtClean="0"/>
              <a:t>“Reasonable” is often ill defined in other organisation’s IPR policies; OCF defines it according to well recognised fairness principles</a:t>
            </a:r>
          </a:p>
          <a:p>
            <a:pPr>
              <a:spcBef>
                <a:spcPts val="2394"/>
              </a:spcBef>
            </a:pPr>
            <a:r>
              <a:rPr lang="en-GB" dirty="0" smtClean="0"/>
              <a:t>RAND-Z (Similar to RAND-RF)</a:t>
            </a:r>
          </a:p>
          <a:p>
            <a:pPr lvl="1">
              <a:spcBef>
                <a:spcPts val="1596"/>
              </a:spcBef>
            </a:pPr>
            <a:r>
              <a:rPr lang="en-GB" dirty="0" smtClean="0"/>
              <a:t>Zero Royalty </a:t>
            </a:r>
            <a:r>
              <a:rPr lang="en-GB" dirty="0"/>
              <a:t>(</a:t>
            </a:r>
            <a:r>
              <a:rPr lang="en-GB" dirty="0" smtClean="0"/>
              <a:t>Royalty Free)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5089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OCF RAND Exemption Process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F2CC-F538-499A-8BE1-D7E128420D5E}" type="datetime1">
              <a:rPr lang="en-US" smtClean="0"/>
              <a:t>3/23/2016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5C656-E050-4F3D-A0DB-0D19E9E83691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b="1" dirty="0" smtClean="0"/>
              <a:t>Public Information – Not Subject to OCF NDA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94519" y="1142999"/>
            <a:ext cx="10973594" cy="433674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dirty="0" smtClean="0"/>
              <a:t>During 60 day IPR review period of new specifications, OCF members may file a </a:t>
            </a:r>
            <a:r>
              <a:rPr lang="en-US" b="1" dirty="0" smtClean="0"/>
              <a:t>RAND Exemption</a:t>
            </a:r>
            <a:r>
              <a:rPr lang="en-US" dirty="0" smtClean="0"/>
              <a:t> for specific patents covering a narrowly defined area of technology</a:t>
            </a:r>
          </a:p>
          <a:p>
            <a:pPr lvl="1">
              <a:lnSpc>
                <a:spcPct val="120000"/>
              </a:lnSpc>
              <a:spcBef>
                <a:spcPts val="500"/>
              </a:spcBef>
            </a:pPr>
            <a:r>
              <a:rPr lang="en-US" dirty="0" smtClean="0"/>
              <a:t>Up to 4 exemptions permitted in any 60 month period independent of number of specs published during that period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dirty="0" smtClean="0"/>
              <a:t>Upon receiving an Exemption request the Board may choose to approve spec…</a:t>
            </a:r>
          </a:p>
          <a:p>
            <a:pPr lvl="1">
              <a:lnSpc>
                <a:spcPct val="120000"/>
              </a:lnSpc>
              <a:spcBef>
                <a:spcPts val="500"/>
              </a:spcBef>
            </a:pPr>
            <a:r>
              <a:rPr lang="en-US" dirty="0" smtClean="0"/>
              <a:t>Member may charge reasonable royalties (under fairness principles) for IP exempt from RAND-Z default license, but…</a:t>
            </a:r>
          </a:p>
          <a:p>
            <a:pPr lvl="1">
              <a:lnSpc>
                <a:spcPct val="120000"/>
              </a:lnSpc>
              <a:spcBef>
                <a:spcPts val="500"/>
              </a:spcBef>
            </a:pPr>
            <a:r>
              <a:rPr lang="en-US" dirty="0" smtClean="0"/>
              <a:t>If charged royalties, other members may similarly charge the exempting member fair, reasonable royalties for the other members’ IP that would otherwise be covered by RAND-Z license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dirty="0" smtClean="0"/>
              <a:t>…Or Board may choose to re-work specification to avoid the identified patents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4519" y="5334000"/>
            <a:ext cx="10972800" cy="93489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60" b="1" dirty="0" smtClean="0"/>
              <a:t>Delivers long-term predictability while not excluding all licensing</a:t>
            </a:r>
          </a:p>
          <a:p>
            <a:pPr algn="ctr"/>
            <a:r>
              <a:rPr lang="en-GB" sz="2000" dirty="0" smtClean="0"/>
              <a:t>No rising royalties as tech becomes increasingly essential</a:t>
            </a:r>
            <a:r>
              <a:rPr lang="en-GB" sz="2660" b="1" dirty="0" smtClean="0"/>
              <a:t> </a:t>
            </a:r>
            <a:endParaRPr lang="en-GB" sz="2660" b="1" dirty="0"/>
          </a:p>
        </p:txBody>
      </p:sp>
    </p:spTree>
    <p:extLst>
      <p:ext uri="{BB962C8B-B14F-4D97-AF65-F5344CB8AC3E}">
        <p14:creationId xmlns:p14="http://schemas.microsoft.com/office/powerpoint/2010/main" val="21825382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47919" y="4114800"/>
            <a:ext cx="152400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833519" y="4114800"/>
            <a:ext cx="152400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9730153" y="3352800"/>
            <a:ext cx="152400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956719" y="2971800"/>
            <a:ext cx="152400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816334" y="2895600"/>
            <a:ext cx="7100171" cy="2133600"/>
            <a:chOff x="816334" y="2895600"/>
            <a:chExt cx="7100171" cy="2133600"/>
          </a:xfrm>
        </p:grpSpPr>
        <p:sp>
          <p:nvSpPr>
            <p:cNvPr id="19" name="Rectangle 18"/>
            <p:cNvSpPr/>
            <p:nvPr/>
          </p:nvSpPr>
          <p:spPr>
            <a:xfrm>
              <a:off x="5166520" y="2895600"/>
              <a:ext cx="921186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6334" y="2895600"/>
              <a:ext cx="921186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73733" y="2895600"/>
              <a:ext cx="921186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995319" y="2895600"/>
              <a:ext cx="921186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276927" y="3124200"/>
              <a:ext cx="6178985" cy="1905000"/>
              <a:chOff x="1276927" y="3124200"/>
              <a:chExt cx="6178985" cy="19050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348449" y="4114800"/>
                <a:ext cx="4265870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Raise Objections &amp;</a:t>
                </a:r>
              </a:p>
              <a:p>
                <a:pPr algn="ctr"/>
                <a:r>
                  <a:rPr lang="en-GB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Highlight Out-of-Scope</a:t>
                </a:r>
                <a:endParaRPr lang="en-US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7" name="Elbow Connector 16"/>
              <p:cNvCxnSpPr>
                <a:stCxn id="15" idx="0"/>
                <a:endCxn id="39" idx="2"/>
              </p:cNvCxnSpPr>
              <p:nvPr/>
            </p:nvCxnSpPr>
            <p:spPr>
              <a:xfrm rot="5400000" flipH="1" flipV="1">
                <a:off x="4404851" y="3200733"/>
                <a:ext cx="990600" cy="837535"/>
              </a:xfrm>
              <a:prstGeom prst="bentConnector3">
                <a:avLst>
                  <a:gd name="adj1" fmla="val 50000"/>
                </a:avLst>
              </a:prstGeom>
              <a:ln w="57150">
                <a:solidFill>
                  <a:schemeClr val="accent6">
                    <a:lumMod val="50000"/>
                  </a:schemeClr>
                </a:solidFill>
                <a:miter lim="800000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Elbow Connector 25"/>
              <p:cNvCxnSpPr>
                <a:stCxn id="15" idx="0"/>
                <a:endCxn id="25" idx="2"/>
              </p:cNvCxnSpPr>
              <p:nvPr/>
            </p:nvCxnSpPr>
            <p:spPr>
              <a:xfrm rot="5400000" flipH="1" flipV="1">
                <a:off x="5473348" y="2132236"/>
                <a:ext cx="990600" cy="2974528"/>
              </a:xfrm>
              <a:prstGeom prst="bentConnector3">
                <a:avLst>
                  <a:gd name="adj1" fmla="val 50000"/>
                </a:avLst>
              </a:prstGeom>
              <a:ln w="57150">
                <a:solidFill>
                  <a:schemeClr val="accent6">
                    <a:lumMod val="50000"/>
                  </a:schemeClr>
                </a:solidFill>
                <a:miter lim="800000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lbow Connector 28"/>
              <p:cNvCxnSpPr>
                <a:stCxn id="15" idx="0"/>
                <a:endCxn id="34" idx="2"/>
              </p:cNvCxnSpPr>
              <p:nvPr/>
            </p:nvCxnSpPr>
            <p:spPr>
              <a:xfrm rot="16200000" flipV="1">
                <a:off x="3261852" y="2895267"/>
                <a:ext cx="990600" cy="1448465"/>
              </a:xfrm>
              <a:prstGeom prst="bentConnector3">
                <a:avLst>
                  <a:gd name="adj1" fmla="val 50000"/>
                </a:avLst>
              </a:prstGeom>
              <a:ln w="57150">
                <a:solidFill>
                  <a:schemeClr val="accent6">
                    <a:lumMod val="50000"/>
                  </a:schemeClr>
                </a:solidFill>
                <a:miter lim="800000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Elbow Connector 31"/>
              <p:cNvCxnSpPr>
                <a:stCxn id="15" idx="0"/>
                <a:endCxn id="22" idx="2"/>
              </p:cNvCxnSpPr>
              <p:nvPr/>
            </p:nvCxnSpPr>
            <p:spPr>
              <a:xfrm rot="16200000" flipV="1">
                <a:off x="2383856" y="2017271"/>
                <a:ext cx="990600" cy="3204457"/>
              </a:xfrm>
              <a:prstGeom prst="bentConnector3">
                <a:avLst>
                  <a:gd name="adj1" fmla="val 50000"/>
                </a:avLst>
              </a:prstGeom>
              <a:ln w="57150">
                <a:solidFill>
                  <a:schemeClr val="accent6">
                    <a:lumMod val="50000"/>
                  </a:schemeClr>
                </a:solidFill>
                <a:miter lim="800000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Rectangle 11"/>
          <p:cNvSpPr/>
          <p:nvPr/>
        </p:nvSpPr>
        <p:spPr>
          <a:xfrm>
            <a:off x="8976519" y="2514600"/>
            <a:ext cx="2590801" cy="609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algn="r"/>
            <a:r>
              <a:rPr lang="en-GB" dirty="0" smtClean="0"/>
              <a:t>Adoption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6690521" y="2362200"/>
            <a:ext cx="3048000" cy="914400"/>
          </a:xfrm>
          <a:prstGeom prst="rightArrow">
            <a:avLst>
              <a:gd name="adj1" fmla="val 66666"/>
              <a:gd name="adj2" fmla="val 9895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/>
          </a:p>
        </p:txBody>
      </p:sp>
      <p:sp>
        <p:nvSpPr>
          <p:cNvPr id="11" name="Right Arrow 10"/>
          <p:cNvSpPr/>
          <p:nvPr/>
        </p:nvSpPr>
        <p:spPr>
          <a:xfrm>
            <a:off x="7452520" y="2362200"/>
            <a:ext cx="2286000" cy="914400"/>
          </a:xfrm>
          <a:prstGeom prst="rightArrow">
            <a:avLst>
              <a:gd name="adj1" fmla="val 66666"/>
              <a:gd name="adj2" fmla="val 9895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/>
              <a:t>Board Approval</a:t>
            </a:r>
          </a:p>
          <a:p>
            <a:r>
              <a:rPr lang="en-GB" sz="1600" dirty="0" smtClean="0"/>
              <a:t>&amp; IPR Review</a:t>
            </a:r>
            <a:endParaRPr lang="en-US" sz="1600" dirty="0"/>
          </a:p>
        </p:txBody>
      </p:sp>
      <p:sp>
        <p:nvSpPr>
          <p:cNvPr id="8" name="Right Arrow 7"/>
          <p:cNvSpPr/>
          <p:nvPr/>
        </p:nvSpPr>
        <p:spPr>
          <a:xfrm>
            <a:off x="4404520" y="2362200"/>
            <a:ext cx="3047999" cy="914400"/>
          </a:xfrm>
          <a:prstGeom prst="rightArrow">
            <a:avLst>
              <a:gd name="adj1" fmla="val 66666"/>
              <a:gd name="adj2" fmla="val 98958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/>
          </a:p>
        </p:txBody>
      </p:sp>
      <p:sp>
        <p:nvSpPr>
          <p:cNvPr id="9" name="Right Arrow 8"/>
          <p:cNvSpPr/>
          <p:nvPr/>
        </p:nvSpPr>
        <p:spPr>
          <a:xfrm>
            <a:off x="5166520" y="2362200"/>
            <a:ext cx="2285999" cy="914400"/>
          </a:xfrm>
          <a:prstGeom prst="rightArrow">
            <a:avLst>
              <a:gd name="adj1" fmla="val 66666"/>
              <a:gd name="adj2" fmla="val 98958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/>
              <a:t>Certification</a:t>
            </a:r>
          </a:p>
          <a:p>
            <a:r>
              <a:rPr lang="en-GB" sz="1600" dirty="0" smtClean="0"/>
              <a:t>Test Dev.</a:t>
            </a:r>
            <a:endParaRPr lang="en-US" sz="1600" dirty="0"/>
          </a:p>
        </p:txBody>
      </p:sp>
      <p:sp>
        <p:nvSpPr>
          <p:cNvPr id="7" name="Right Arrow 6"/>
          <p:cNvSpPr/>
          <p:nvPr/>
        </p:nvSpPr>
        <p:spPr>
          <a:xfrm>
            <a:off x="2118520" y="2362200"/>
            <a:ext cx="3047999" cy="914400"/>
          </a:xfrm>
          <a:prstGeom prst="rightArrow">
            <a:avLst>
              <a:gd name="adj1" fmla="val 66666"/>
              <a:gd name="adj2" fmla="val 9895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OCF Development Process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594519" y="2362200"/>
            <a:ext cx="2286000" cy="914400"/>
          </a:xfrm>
          <a:prstGeom prst="rightArrow">
            <a:avLst>
              <a:gd name="adj1" fmla="val 66666"/>
              <a:gd name="adj2" fmla="val 98958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/>
              <a:t>Market Requirements</a:t>
            </a:r>
            <a:endParaRPr lang="en-US" sz="1600" dirty="0"/>
          </a:p>
        </p:txBody>
      </p:sp>
      <p:sp>
        <p:nvSpPr>
          <p:cNvPr id="6" name="Right Arrow 5"/>
          <p:cNvSpPr/>
          <p:nvPr/>
        </p:nvSpPr>
        <p:spPr>
          <a:xfrm>
            <a:off x="2880520" y="2362200"/>
            <a:ext cx="2285999" cy="914400"/>
          </a:xfrm>
          <a:prstGeom prst="rightArrow">
            <a:avLst>
              <a:gd name="adj1" fmla="val 66666"/>
              <a:gd name="adj2" fmla="val 9895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/>
              <a:t>Technical</a:t>
            </a:r>
          </a:p>
          <a:p>
            <a:r>
              <a:rPr lang="en-GB" sz="1600" dirty="0" smtClean="0"/>
              <a:t>Specification</a:t>
            </a:r>
            <a:endParaRPr lang="en-US" sz="16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594519" y="1600200"/>
            <a:ext cx="10972801" cy="457200"/>
            <a:chOff x="594519" y="1600200"/>
            <a:chExt cx="10972801" cy="457200"/>
          </a:xfrm>
        </p:grpSpPr>
        <p:sp>
          <p:nvSpPr>
            <p:cNvPr id="13" name="Left-Right Arrow 12"/>
            <p:cNvSpPr/>
            <p:nvPr/>
          </p:nvSpPr>
          <p:spPr>
            <a:xfrm>
              <a:off x="594519" y="1600200"/>
              <a:ext cx="10972801" cy="457200"/>
            </a:xfrm>
            <a:prstGeom prst="leftRightArrow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52119" y="1600200"/>
              <a:ext cx="3657600" cy="4572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 smtClean="0">
                  <a:solidFill>
                    <a:schemeClr val="tx2"/>
                  </a:solidFill>
                </a:rPr>
                <a:t>1 – 2 Years</a:t>
              </a:r>
              <a:endParaRPr lang="en-US" sz="4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3566319" y="2971800"/>
            <a:ext cx="152400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242719" y="2971800"/>
            <a:ext cx="152400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3642519" y="3124200"/>
            <a:ext cx="6102786" cy="2209800"/>
            <a:chOff x="3642519" y="3124200"/>
            <a:chExt cx="6102786" cy="2209800"/>
          </a:xfrm>
        </p:grpSpPr>
        <p:sp>
          <p:nvSpPr>
            <p:cNvPr id="41" name="Rectangle 40"/>
            <p:cNvSpPr/>
            <p:nvPr/>
          </p:nvSpPr>
          <p:spPr>
            <a:xfrm>
              <a:off x="6995319" y="4114800"/>
              <a:ext cx="2749986" cy="12192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File RAND</a:t>
              </a:r>
            </a:p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Exemption</a:t>
              </a:r>
            </a:p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(Rare)</a:t>
              </a:r>
            </a:p>
          </p:txBody>
        </p:sp>
        <p:cxnSp>
          <p:nvCxnSpPr>
            <p:cNvPr id="28" name="Elbow Connector 27"/>
            <p:cNvCxnSpPr>
              <a:stCxn id="5" idx="0"/>
              <a:endCxn id="44" idx="1"/>
            </p:cNvCxnSpPr>
            <p:nvPr/>
          </p:nvCxnSpPr>
          <p:spPr>
            <a:xfrm rot="5400000" flipH="1" flipV="1">
              <a:off x="8934236" y="3318883"/>
              <a:ext cx="685800" cy="906034"/>
            </a:xfrm>
            <a:prstGeom prst="bentConnector2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ysDot"/>
              <a:miter lim="800000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52"/>
            <p:cNvCxnSpPr>
              <a:stCxn id="33" idx="0"/>
              <a:endCxn id="37" idx="2"/>
            </p:cNvCxnSpPr>
            <p:nvPr/>
          </p:nvCxnSpPr>
          <p:spPr>
            <a:xfrm rot="16200000" flipV="1">
              <a:off x="5280819" y="1485900"/>
              <a:ext cx="990600" cy="4267200"/>
            </a:xfrm>
            <a:prstGeom prst="bentConnector3">
              <a:avLst>
                <a:gd name="adj1" fmla="val 25874"/>
              </a:avLst>
            </a:prstGeom>
            <a:ln w="57150">
              <a:solidFill>
                <a:schemeClr val="accent6">
                  <a:lumMod val="75000"/>
                </a:schemeClr>
              </a:solidFill>
              <a:prstDash val="sysDot"/>
              <a:miter lim="800000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32340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8" grpId="0" animBg="1"/>
      <p:bldP spid="9" grpId="0" animBg="1"/>
      <p:bldP spid="7" grpId="0" animBg="1"/>
      <p:bldP spid="4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Technical Architecture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78002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+mn-lt"/>
              </a:rPr>
              <a:t>Table of Contents</a:t>
            </a:r>
            <a:endParaRPr lang="ko-KR" altLang="en-US" dirty="0">
              <a:latin typeface="+mn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934528" y="1600204"/>
            <a:ext cx="10181147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dirty="0">
                <a:latin typeface="+mn-lt"/>
              </a:rPr>
              <a:t>Internet of Things </a:t>
            </a:r>
            <a:r>
              <a:rPr lang="en-US" altLang="ko-KR" dirty="0" smtClean="0">
                <a:latin typeface="+mn-lt"/>
              </a:rPr>
              <a:t>Standard Consideration</a:t>
            </a:r>
            <a:endParaRPr lang="en-US" altLang="ko-KR" dirty="0">
              <a:latin typeface="+mn-lt"/>
            </a:endParaRPr>
          </a:p>
          <a:p>
            <a:r>
              <a:rPr lang="en-US" altLang="ko-KR" dirty="0" smtClean="0">
                <a:latin typeface="+mn-lt"/>
              </a:rPr>
              <a:t>Introduction of Open </a:t>
            </a:r>
            <a:r>
              <a:rPr lang="en-US" altLang="ko-KR" dirty="0">
                <a:latin typeface="+mn-lt"/>
              </a:rPr>
              <a:t>Interconnect </a:t>
            </a:r>
            <a:r>
              <a:rPr lang="en-US" altLang="ko-KR" dirty="0" smtClean="0">
                <a:latin typeface="+mn-lt"/>
              </a:rPr>
              <a:t>Consortium</a:t>
            </a:r>
            <a:endParaRPr lang="en-US" altLang="ko-KR" dirty="0">
              <a:latin typeface="+mn-lt"/>
            </a:endParaRPr>
          </a:p>
          <a:p>
            <a:pPr marL="800100" lvl="1" indent="-342900">
              <a:buFontTx/>
              <a:buChar char="-"/>
            </a:pPr>
            <a:r>
              <a:rPr lang="en-US" altLang="ko-KR" dirty="0" smtClean="0"/>
              <a:t>Overview</a:t>
            </a:r>
          </a:p>
          <a:p>
            <a:pPr marL="800100" lvl="1" indent="-342900">
              <a:buFontTx/>
              <a:buChar char="-"/>
            </a:pPr>
            <a:r>
              <a:rPr lang="en-US" altLang="ko-KR" dirty="0" smtClean="0"/>
              <a:t>Core Framework </a:t>
            </a:r>
          </a:p>
          <a:p>
            <a:pPr marL="800100" lvl="1" indent="-342900">
              <a:buFontTx/>
              <a:buChar char="-"/>
            </a:pPr>
            <a:r>
              <a:rPr lang="en-US" altLang="ko-KR" dirty="0" smtClean="0"/>
              <a:t>Smart Home Profile </a:t>
            </a:r>
          </a:p>
          <a:p>
            <a:pPr marL="800100" lvl="1" indent="-342900">
              <a:buFontTx/>
              <a:buChar char="-"/>
            </a:pPr>
            <a:r>
              <a:rPr lang="en-US" altLang="ko-KR" dirty="0" smtClean="0"/>
              <a:t>Security</a:t>
            </a:r>
          </a:p>
          <a:p>
            <a:pPr marL="800100" lvl="1" indent="-342900">
              <a:buFontTx/>
              <a:buChar char="-"/>
            </a:pPr>
            <a:r>
              <a:rPr lang="en-US" altLang="ko-KR" dirty="0" smtClean="0"/>
              <a:t>Remote Access</a:t>
            </a:r>
          </a:p>
          <a:p>
            <a:pPr marL="800100" lvl="1" indent="-342900">
              <a:buFontTx/>
              <a:buChar char="-"/>
            </a:pPr>
            <a:endParaRPr lang="ko-KR" altLang="en-US" dirty="0">
              <a:latin typeface="+mn-lt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159991" y="6509559"/>
            <a:ext cx="1596451" cy="247603"/>
          </a:xfrm>
          <a:prstGeom prst="rect">
            <a:avLst/>
          </a:prstGeom>
        </p:spPr>
        <p:txBody>
          <a:bodyPr/>
          <a:lstStyle/>
          <a:p>
            <a:fld id="{17A5C656-E050-4F3D-A0DB-0D19E9E83691}" type="slidenum">
              <a:rPr lang="en-US" smtClean="0">
                <a:solidFill>
                  <a:srgbClr val="1C3339"/>
                </a:solidFill>
              </a:rPr>
              <a:pPr/>
              <a:t>45</a:t>
            </a:fld>
            <a:endParaRPr lang="en-US" dirty="0">
              <a:solidFill>
                <a:srgbClr val="1C3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826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Technical Principles for an </a:t>
            </a:r>
            <a:br>
              <a:rPr lang="en-US" altLang="ko-KR" dirty="0" smtClean="0"/>
            </a:br>
            <a:r>
              <a:rPr lang="en-US" altLang="ko-KR" dirty="0" smtClean="0"/>
              <a:t>Internet of Things Ecosystem</a:t>
            </a:r>
            <a:endParaRPr lang="ko-KR" alt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573838" y="6400800"/>
            <a:ext cx="55880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Open Interconnect Consortium, Inc. </a:t>
            </a:r>
          </a:p>
        </p:txBody>
      </p:sp>
    </p:spTree>
    <p:extLst>
      <p:ext uri="{BB962C8B-B14F-4D97-AF65-F5344CB8AC3E}">
        <p14:creationId xmlns:p14="http://schemas.microsoft.com/office/powerpoint/2010/main" val="3103003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+mn-lt"/>
              </a:rPr>
              <a:t>Scope of </a:t>
            </a:r>
            <a:r>
              <a:rPr lang="en-US" altLang="ko-KR" dirty="0" err="1" smtClean="0">
                <a:latin typeface="+mn-lt"/>
              </a:rPr>
              <a:t>IoT</a:t>
            </a:r>
            <a:endParaRPr lang="ko-KR" altLang="en-US" dirty="0">
              <a:latin typeface="+mn-lt"/>
            </a:endParaRPr>
          </a:p>
        </p:txBody>
      </p:sp>
      <p:sp>
        <p:nvSpPr>
          <p:cNvPr id="7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159991" y="6509559"/>
            <a:ext cx="1596451" cy="247603"/>
          </a:xfrm>
          <a:prstGeom prst="rect">
            <a:avLst/>
          </a:prstGeom>
        </p:spPr>
        <p:txBody>
          <a:bodyPr/>
          <a:lstStyle/>
          <a:p>
            <a:fld id="{17A5C656-E050-4F3D-A0DB-0D19E9E83691}" type="slidenum">
              <a:rPr lang="en-US" smtClean="0">
                <a:solidFill>
                  <a:srgbClr val="1C3339"/>
                </a:solidFill>
              </a:rPr>
              <a:pPr/>
              <a:t>47</a:t>
            </a:fld>
            <a:endParaRPr lang="en-US" dirty="0">
              <a:solidFill>
                <a:srgbClr val="1C3339"/>
              </a:solidFill>
            </a:endParaRPr>
          </a:p>
        </p:txBody>
      </p:sp>
      <p:pic>
        <p:nvPicPr>
          <p:cNvPr id="4" name="Picture 4" descr="http://us.123rf.com/450wm/frbird/frbird1406/frbird140600055/29578078-%EC%8A%A4%EB%A7%88%ED%8A%B8-%ED%99%88%EA%B3%BC-%EC%8A%A4%EB%A7%88%ED%8A%B8-%ED%95%98%EC%9A%B0%EC%8A%A4-%EC%95%84%EC%9D%B4%EC%BD%98-%ED%99%88-%EC%9E%90%EB%8F%99%ED%99%94-%EC%A0%9C%EC%96%B4-%EC%8B%9C%EC%8A%A4%ED%85%9C-simplus-%EC%8B%9C%EB%A6%AC%EC%A6%88-%EB%9E%98%C3%AC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83" b="95299" l="6838" r="96154">
                        <a14:foregroundMark x1="14316" y1="15171" x2="14316" y2="15171"/>
                        <a14:foregroundMark x1="20299" y1="10897" x2="20299" y2="10897"/>
                        <a14:foregroundMark x1="66667" y1="21154" x2="66667" y2="21154"/>
                        <a14:foregroundMark x1="56410" y1="10897" x2="56410" y2="10897"/>
                        <a14:foregroundMark x1="58120" y1="11325" x2="58120" y2="11325"/>
                        <a14:foregroundMark x1="83333" y1="15598" x2="83333" y2="15598"/>
                        <a14:foregroundMark x1="16667" y1="45299" x2="16453" y2="33120"/>
                        <a14:foregroundMark x1="38889" y1="38462" x2="38889" y2="38462"/>
                        <a14:foregroundMark x1="59402" y1="38675" x2="59402" y2="38675"/>
                        <a14:foregroundMark x1="84829" y1="39744" x2="84829" y2="39744"/>
                        <a14:foregroundMark x1="32906" y1="61325" x2="32906" y2="61325"/>
                        <a14:foregroundMark x1="13034" y1="63889" x2="13034" y2="63889"/>
                        <a14:foregroundMark x1="17735" y1="55983" x2="17735" y2="55983"/>
                        <a14:foregroundMark x1="39530" y1="61966" x2="39530" y2="61966"/>
                        <a14:foregroundMark x1="60043" y1="58974" x2="60043" y2="58974"/>
                        <a14:foregroundMark x1="62821" y1="61538" x2="62821" y2="61538"/>
                        <a14:foregroundMark x1="64744" y1="55983" x2="64744" y2="55983"/>
                        <a14:foregroundMark x1="55769" y1="58761" x2="55769" y2="58761"/>
                        <a14:foregroundMark x1="60470" y1="63675" x2="60470" y2="63675"/>
                        <a14:foregroundMark x1="61111" y1="66667" x2="61111" y2="66667"/>
                        <a14:foregroundMark x1="62179" y1="68162" x2="62179" y2="68162"/>
                        <a14:foregroundMark x1="66239" y1="66667" x2="66239" y2="66667"/>
                        <a14:foregroundMark x1="77564" y1="64744" x2="77564" y2="64744"/>
                        <a14:foregroundMark x1="84829" y1="61111" x2="84829" y2="61111"/>
                        <a14:foregroundMark x1="83974" y1="67094" x2="83974" y2="67094"/>
                        <a14:foregroundMark x1="11325" y1="85256" x2="11325" y2="85256"/>
                        <a14:foregroundMark x1="18162" y1="88675" x2="18162" y2="88675"/>
                        <a14:foregroundMark x1="13889" y1="81838" x2="13889" y2="81838"/>
                        <a14:foregroundMark x1="16026" y1="80983" x2="16026" y2="80983"/>
                        <a14:foregroundMark x1="16880" y1="80556" x2="16880" y2="80556"/>
                        <a14:foregroundMark x1="18803" y1="81197" x2="18803" y2="81197"/>
                        <a14:foregroundMark x1="17094" y1="77778" x2="17094" y2="77778"/>
                        <a14:foregroundMark x1="20940" y1="80342" x2="20940" y2="80342"/>
                        <a14:foregroundMark x1="32265" y1="79701" x2="32265" y2="79701"/>
                        <a14:foregroundMark x1="35470" y1="81410" x2="35470" y2="81410"/>
                        <a14:foregroundMark x1="33761" y1="91026" x2="33761" y2="91026"/>
                        <a14:foregroundMark x1="43803" y1="90385" x2="43803" y2="90385"/>
                        <a14:foregroundMark x1="58761" y1="82906" x2="58761" y2="82906"/>
                        <a14:foregroundMark x1="61325" y1="84188" x2="61325" y2="84188"/>
                        <a14:foregroundMark x1="63034" y1="92735" x2="63034" y2="92735"/>
                        <a14:foregroundMark x1="54487" y1="82265" x2="54487" y2="82265"/>
                        <a14:foregroundMark x1="56624" y1="77778" x2="56624" y2="77778"/>
                        <a14:foregroundMark x1="60897" y1="75427" x2="60897" y2="75427"/>
                        <a14:foregroundMark x1="66239" y1="77350" x2="66239" y2="77350"/>
                        <a14:foregroundMark x1="67735" y1="82051" x2="67735" y2="82051"/>
                        <a14:foregroundMark x1="78632" y1="79060" x2="78632" y2="79060"/>
                        <a14:foregroundMark x1="82051" y1="81197" x2="82051" y2="81197"/>
                        <a14:foregroundMark x1="82051" y1="85470" x2="82051" y2="85470"/>
                        <a14:foregroundMark x1="83974" y1="20940" x2="83974" y2="20940"/>
                        <a14:foregroundMark x1="84402" y1="22650" x2="84402" y2="22650"/>
                        <a14:foregroundMark x1="84188" y1="23504" x2="84188" y2="23504"/>
                        <a14:foregroundMark x1="38675" y1="34402" x2="38675" y2="34402"/>
                        <a14:foregroundMark x1="60684" y1="65812" x2="60684" y2="65812"/>
                        <a14:foregroundMark x1="38889" y1="85256" x2="38889" y2="85256"/>
                        <a14:foregroundMark x1="42094" y1="88675" x2="42094" y2="88675"/>
                        <a14:foregroundMark x1="32906" y1="85897" x2="32906" y2="85897"/>
                        <a14:foregroundMark x1="40385" y1="89316" x2="40385" y2="89316"/>
                        <a14:foregroundMark x1="59615" y1="92735" x2="59615" y2="92735"/>
                        <a14:backgroundMark x1="61966" y1="55128" x2="61966" y2="55128"/>
                        <a14:backgroundMark x1="63889" y1="55128" x2="63889" y2="55128"/>
                        <a14:backgroundMark x1="58547" y1="59615" x2="58547" y2="59615"/>
                        <a14:backgroundMark x1="15598" y1="86966" x2="15598" y2="86966"/>
                        <a14:backgroundMark x1="17521" y1="85470" x2="17521" y2="85470"/>
                        <a14:backgroundMark x1="15598" y1="85470" x2="15598" y2="85470"/>
                        <a14:backgroundMark x1="20085" y1="85684" x2="20085" y2="85684"/>
                        <a14:backgroundMark x1="36111" y1="86752" x2="36111" y2="86752"/>
                        <a14:backgroundMark x1="38675" y1="88462" x2="38675" y2="88462"/>
                        <a14:backgroundMark x1="33761" y1="87821" x2="33761" y2="87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77" y="2830645"/>
            <a:ext cx="2509450" cy="251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직선 연결선 4"/>
          <p:cNvCxnSpPr/>
          <p:nvPr/>
        </p:nvCxnSpPr>
        <p:spPr>
          <a:xfrm>
            <a:off x="5623719" y="3995052"/>
            <a:ext cx="674309" cy="743734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자유형 5"/>
          <p:cNvSpPr/>
          <p:nvPr/>
        </p:nvSpPr>
        <p:spPr>
          <a:xfrm>
            <a:off x="5710996" y="3847865"/>
            <a:ext cx="1797059" cy="805065"/>
          </a:xfrm>
          <a:custGeom>
            <a:avLst/>
            <a:gdLst>
              <a:gd name="connsiteX0" fmla="*/ 948905 w 994913"/>
              <a:gd name="connsiteY0" fmla="*/ 1107057 h 1210575"/>
              <a:gd name="connsiteX1" fmla="*/ 948905 w 994913"/>
              <a:gd name="connsiteY1" fmla="*/ 1055299 h 1210575"/>
              <a:gd name="connsiteX2" fmla="*/ 836762 w 994913"/>
              <a:gd name="connsiteY2" fmla="*/ 175404 h 1210575"/>
              <a:gd name="connsiteX3" fmla="*/ 0 w 994913"/>
              <a:gd name="connsiteY3" fmla="*/ 2876 h 1210575"/>
              <a:gd name="connsiteX0" fmla="*/ 948905 w 994913"/>
              <a:gd name="connsiteY0" fmla="*/ 1105619 h 1209137"/>
              <a:gd name="connsiteX1" fmla="*/ 948905 w 994913"/>
              <a:gd name="connsiteY1" fmla="*/ 1053861 h 1209137"/>
              <a:gd name="connsiteX2" fmla="*/ 836762 w 994913"/>
              <a:gd name="connsiteY2" fmla="*/ 173966 h 1209137"/>
              <a:gd name="connsiteX3" fmla="*/ 0 w 994913"/>
              <a:gd name="connsiteY3" fmla="*/ 1438 h 1209137"/>
              <a:gd name="connsiteX0" fmla="*/ 948905 w 967596"/>
              <a:gd name="connsiteY0" fmla="*/ 1105619 h 1209137"/>
              <a:gd name="connsiteX1" fmla="*/ 948905 w 967596"/>
              <a:gd name="connsiteY1" fmla="*/ 1053861 h 1209137"/>
              <a:gd name="connsiteX2" fmla="*/ 836762 w 967596"/>
              <a:gd name="connsiteY2" fmla="*/ 173966 h 1209137"/>
              <a:gd name="connsiteX3" fmla="*/ 0 w 967596"/>
              <a:gd name="connsiteY3" fmla="*/ 1438 h 1209137"/>
              <a:gd name="connsiteX0" fmla="*/ 948905 w 967596"/>
              <a:gd name="connsiteY0" fmla="*/ 1105619 h 1209137"/>
              <a:gd name="connsiteX1" fmla="*/ 948905 w 967596"/>
              <a:gd name="connsiteY1" fmla="*/ 1053861 h 1209137"/>
              <a:gd name="connsiteX2" fmla="*/ 836762 w 967596"/>
              <a:gd name="connsiteY2" fmla="*/ 173966 h 1209137"/>
              <a:gd name="connsiteX3" fmla="*/ 0 w 967596"/>
              <a:gd name="connsiteY3" fmla="*/ 1438 h 1209137"/>
              <a:gd name="connsiteX0" fmla="*/ 948905 w 994913"/>
              <a:gd name="connsiteY0" fmla="*/ 1105619 h 1105619"/>
              <a:gd name="connsiteX1" fmla="*/ 836762 w 994913"/>
              <a:gd name="connsiteY1" fmla="*/ 173966 h 1105619"/>
              <a:gd name="connsiteX2" fmla="*/ 0 w 994913"/>
              <a:gd name="connsiteY2" fmla="*/ 1438 h 1105619"/>
              <a:gd name="connsiteX0" fmla="*/ 948905 w 994913"/>
              <a:gd name="connsiteY0" fmla="*/ 1105619 h 1105619"/>
              <a:gd name="connsiteX1" fmla="*/ 836762 w 994913"/>
              <a:gd name="connsiteY1" fmla="*/ 173966 h 1105619"/>
              <a:gd name="connsiteX2" fmla="*/ 0 w 994913"/>
              <a:gd name="connsiteY2" fmla="*/ 1438 h 1105619"/>
              <a:gd name="connsiteX0" fmla="*/ 948905 w 948905"/>
              <a:gd name="connsiteY0" fmla="*/ 1105619 h 1105619"/>
              <a:gd name="connsiteX1" fmla="*/ 836762 w 948905"/>
              <a:gd name="connsiteY1" fmla="*/ 173966 h 1105619"/>
              <a:gd name="connsiteX2" fmla="*/ 0 w 948905"/>
              <a:gd name="connsiteY2" fmla="*/ 1438 h 1105619"/>
              <a:gd name="connsiteX0" fmla="*/ 948905 w 948905"/>
              <a:gd name="connsiteY0" fmla="*/ 1104181 h 1104181"/>
              <a:gd name="connsiteX1" fmla="*/ 836762 w 948905"/>
              <a:gd name="connsiteY1" fmla="*/ 172528 h 1104181"/>
              <a:gd name="connsiteX2" fmla="*/ 0 w 948905"/>
              <a:gd name="connsiteY2" fmla="*/ 0 h 1104181"/>
              <a:gd name="connsiteX0" fmla="*/ 948905 w 948905"/>
              <a:gd name="connsiteY0" fmla="*/ 1104181 h 1104181"/>
              <a:gd name="connsiteX1" fmla="*/ 836762 w 948905"/>
              <a:gd name="connsiteY1" fmla="*/ 172528 h 1104181"/>
              <a:gd name="connsiteX2" fmla="*/ 0 w 948905"/>
              <a:gd name="connsiteY2" fmla="*/ 0 h 1104181"/>
              <a:gd name="connsiteX0" fmla="*/ 948905 w 948905"/>
              <a:gd name="connsiteY0" fmla="*/ 1104181 h 1104181"/>
              <a:gd name="connsiteX1" fmla="*/ 836762 w 948905"/>
              <a:gd name="connsiteY1" fmla="*/ 172528 h 1104181"/>
              <a:gd name="connsiteX2" fmla="*/ 0 w 948905"/>
              <a:gd name="connsiteY2" fmla="*/ 0 h 1104181"/>
              <a:gd name="connsiteX0" fmla="*/ 948905 w 948905"/>
              <a:gd name="connsiteY0" fmla="*/ 1104181 h 1104181"/>
              <a:gd name="connsiteX1" fmla="*/ 836762 w 948905"/>
              <a:gd name="connsiteY1" fmla="*/ 172528 h 1104181"/>
              <a:gd name="connsiteX2" fmla="*/ 0 w 948905"/>
              <a:gd name="connsiteY2" fmla="*/ 0 h 1104181"/>
              <a:gd name="connsiteX0" fmla="*/ 948905 w 948905"/>
              <a:gd name="connsiteY0" fmla="*/ 1104181 h 1104181"/>
              <a:gd name="connsiteX1" fmla="*/ 836762 w 948905"/>
              <a:gd name="connsiteY1" fmla="*/ 172528 h 1104181"/>
              <a:gd name="connsiteX2" fmla="*/ 0 w 948905"/>
              <a:gd name="connsiteY2" fmla="*/ 0 h 1104181"/>
              <a:gd name="connsiteX0" fmla="*/ 948905 w 948905"/>
              <a:gd name="connsiteY0" fmla="*/ 1104181 h 1104181"/>
              <a:gd name="connsiteX1" fmla="*/ 836762 w 948905"/>
              <a:gd name="connsiteY1" fmla="*/ 172528 h 1104181"/>
              <a:gd name="connsiteX2" fmla="*/ 0 w 948905"/>
              <a:gd name="connsiteY2" fmla="*/ 0 h 1104181"/>
              <a:gd name="connsiteX0" fmla="*/ 948905 w 948905"/>
              <a:gd name="connsiteY0" fmla="*/ 1104181 h 1104181"/>
              <a:gd name="connsiteX1" fmla="*/ 836762 w 948905"/>
              <a:gd name="connsiteY1" fmla="*/ 172528 h 1104181"/>
              <a:gd name="connsiteX2" fmla="*/ 0 w 948905"/>
              <a:gd name="connsiteY2" fmla="*/ 0 h 1104181"/>
              <a:gd name="connsiteX0" fmla="*/ 948905 w 948905"/>
              <a:gd name="connsiteY0" fmla="*/ 1104181 h 1104181"/>
              <a:gd name="connsiteX1" fmla="*/ 836762 w 948905"/>
              <a:gd name="connsiteY1" fmla="*/ 172528 h 1104181"/>
              <a:gd name="connsiteX2" fmla="*/ 0 w 948905"/>
              <a:gd name="connsiteY2" fmla="*/ 0 h 1104181"/>
              <a:gd name="connsiteX0" fmla="*/ 948905 w 948905"/>
              <a:gd name="connsiteY0" fmla="*/ 1104181 h 1104181"/>
              <a:gd name="connsiteX1" fmla="*/ 836762 w 948905"/>
              <a:gd name="connsiteY1" fmla="*/ 172528 h 1104181"/>
              <a:gd name="connsiteX2" fmla="*/ 0 w 948905"/>
              <a:gd name="connsiteY2" fmla="*/ 0 h 1104181"/>
              <a:gd name="connsiteX0" fmla="*/ 524603 w 836948"/>
              <a:gd name="connsiteY0" fmla="*/ 1147719 h 1147719"/>
              <a:gd name="connsiteX1" fmla="*/ 836762 w 836948"/>
              <a:gd name="connsiteY1" fmla="*/ 172528 h 1147719"/>
              <a:gd name="connsiteX2" fmla="*/ 0 w 836948"/>
              <a:gd name="connsiteY2" fmla="*/ 0 h 114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948" h="1147719">
                <a:moveTo>
                  <a:pt x="524603" y="1147719"/>
                </a:moveTo>
                <a:cubicBezTo>
                  <a:pt x="518529" y="1104810"/>
                  <a:pt x="845862" y="231542"/>
                  <a:pt x="836762" y="172528"/>
                </a:cubicBezTo>
                <a:cubicBezTo>
                  <a:pt x="796027" y="161672"/>
                  <a:pt x="80071" y="17612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cxnSp>
        <p:nvCxnSpPr>
          <p:cNvPr id="7" name="직선 연결선 6"/>
          <p:cNvCxnSpPr/>
          <p:nvPr/>
        </p:nvCxnSpPr>
        <p:spPr>
          <a:xfrm flipV="1">
            <a:off x="5622860" y="2243872"/>
            <a:ext cx="3122442" cy="1168257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http://engineering.vcnc.co.kr/images/2014/05/database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50725" y="3441785"/>
            <a:ext cx="612614" cy="62838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433088" y="4647261"/>
            <a:ext cx="107920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sz="1100" dirty="0">
                <a:solidFill>
                  <a:schemeClr val="accent4"/>
                </a:solidFill>
                <a:latin typeface="+mn-lt"/>
              </a:rPr>
              <a:t>service #2</a:t>
            </a:r>
            <a:br>
              <a:rPr lang="en-US" altLang="ko-KR" sz="1100" dirty="0">
                <a:solidFill>
                  <a:schemeClr val="accent4"/>
                </a:solidFill>
                <a:latin typeface="+mn-lt"/>
              </a:rPr>
            </a:br>
            <a:r>
              <a:rPr lang="en-US" altLang="ko-KR" sz="1100" dirty="0">
                <a:solidFill>
                  <a:schemeClr val="accent4"/>
                </a:solidFill>
                <a:latin typeface="+mn-lt"/>
              </a:rPr>
              <a:t>domain</a:t>
            </a:r>
            <a:endParaRPr lang="ko-KR" altLang="en-US" sz="110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97504" y="4682765"/>
            <a:ext cx="104608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100" dirty="0" smtClean="0">
                <a:solidFill>
                  <a:schemeClr val="accent4"/>
                </a:solidFill>
                <a:cs typeface="Arial" panose="020B0604020202020204" pitchFamily="34" charset="0"/>
              </a:rPr>
              <a:t>service #1</a:t>
            </a:r>
            <a:br>
              <a:rPr lang="en-US" altLang="ko-KR" sz="1100" dirty="0" smtClean="0">
                <a:solidFill>
                  <a:schemeClr val="accent4"/>
                </a:solidFill>
                <a:cs typeface="Arial" panose="020B0604020202020204" pitchFamily="34" charset="0"/>
              </a:rPr>
            </a:br>
            <a:r>
              <a:rPr lang="en-US" altLang="ko-KR" sz="1100" dirty="0" smtClean="0">
                <a:solidFill>
                  <a:schemeClr val="accent4"/>
                </a:solidFill>
                <a:cs typeface="Arial" panose="020B0604020202020204" pitchFamily="34" charset="0"/>
              </a:rPr>
              <a:t>domain</a:t>
            </a:r>
            <a:endParaRPr lang="ko-KR" altLang="en-US" sz="1100" dirty="0">
              <a:solidFill>
                <a:schemeClr val="accent4"/>
              </a:solidFill>
              <a:cs typeface="Arial" panose="020B0604020202020204" pitchFamily="34" charset="0"/>
            </a:endParaRPr>
          </a:p>
        </p:txBody>
      </p:sp>
      <p:sp>
        <p:nvSpPr>
          <p:cNvPr id="12" name="타원 82"/>
          <p:cNvSpPr/>
          <p:nvPr/>
        </p:nvSpPr>
        <p:spPr>
          <a:xfrm>
            <a:off x="10073640" y="1920899"/>
            <a:ext cx="1427909" cy="3626452"/>
          </a:xfrm>
          <a:custGeom>
            <a:avLst/>
            <a:gdLst>
              <a:gd name="connsiteX0" fmla="*/ 0 w 2104504"/>
              <a:gd name="connsiteY0" fmla="*/ 1316612 h 2633223"/>
              <a:gd name="connsiteX1" fmla="*/ 1052252 w 2104504"/>
              <a:gd name="connsiteY1" fmla="*/ 0 h 2633223"/>
              <a:gd name="connsiteX2" fmla="*/ 2104504 w 2104504"/>
              <a:gd name="connsiteY2" fmla="*/ 1316612 h 2633223"/>
              <a:gd name="connsiteX3" fmla="*/ 1052252 w 2104504"/>
              <a:gd name="connsiteY3" fmla="*/ 2633224 h 2633223"/>
              <a:gd name="connsiteX4" fmla="*/ 0 w 2104504"/>
              <a:gd name="connsiteY4" fmla="*/ 1316612 h 2633223"/>
              <a:gd name="connsiteX0" fmla="*/ 0 w 1052252"/>
              <a:gd name="connsiteY0" fmla="*/ 1353210 h 2706420"/>
              <a:gd name="connsiteX1" fmla="*/ 1052252 w 1052252"/>
              <a:gd name="connsiteY1" fmla="*/ 36598 h 2706420"/>
              <a:gd name="connsiteX2" fmla="*/ 1052252 w 1052252"/>
              <a:gd name="connsiteY2" fmla="*/ 2669822 h 2706420"/>
              <a:gd name="connsiteX3" fmla="*/ 0 w 1052252"/>
              <a:gd name="connsiteY3" fmla="*/ 1353210 h 2706420"/>
              <a:gd name="connsiteX0" fmla="*/ 0 w 1235593"/>
              <a:gd name="connsiteY0" fmla="*/ 1316613 h 2669823"/>
              <a:gd name="connsiteX1" fmla="*/ 1052252 w 1235593"/>
              <a:gd name="connsiteY1" fmla="*/ 1 h 2669823"/>
              <a:gd name="connsiteX2" fmla="*/ 1052252 w 1235593"/>
              <a:gd name="connsiteY2" fmla="*/ 2633225 h 2669823"/>
              <a:gd name="connsiteX3" fmla="*/ 0 w 1235593"/>
              <a:gd name="connsiteY3" fmla="*/ 1316613 h 2669823"/>
              <a:gd name="connsiteX0" fmla="*/ 0 w 1130258"/>
              <a:gd name="connsiteY0" fmla="*/ 1323609 h 2676819"/>
              <a:gd name="connsiteX1" fmla="*/ 1052252 w 1130258"/>
              <a:gd name="connsiteY1" fmla="*/ 6997 h 2676819"/>
              <a:gd name="connsiteX2" fmla="*/ 1052252 w 1130258"/>
              <a:gd name="connsiteY2" fmla="*/ 2640221 h 2676819"/>
              <a:gd name="connsiteX3" fmla="*/ 0 w 1130258"/>
              <a:gd name="connsiteY3" fmla="*/ 1323609 h 2676819"/>
              <a:gd name="connsiteX0" fmla="*/ 0 w 1216902"/>
              <a:gd name="connsiteY0" fmla="*/ 1316649 h 2669859"/>
              <a:gd name="connsiteX1" fmla="*/ 1052252 w 1216902"/>
              <a:gd name="connsiteY1" fmla="*/ 37 h 2669859"/>
              <a:gd name="connsiteX2" fmla="*/ 1052252 w 1216902"/>
              <a:gd name="connsiteY2" fmla="*/ 2633261 h 2669859"/>
              <a:gd name="connsiteX3" fmla="*/ 0 w 1216902"/>
              <a:gd name="connsiteY3" fmla="*/ 1316649 h 2669859"/>
              <a:gd name="connsiteX0" fmla="*/ 0 w 1167385"/>
              <a:gd name="connsiteY0" fmla="*/ 1316613 h 2669823"/>
              <a:gd name="connsiteX1" fmla="*/ 1052252 w 1167385"/>
              <a:gd name="connsiteY1" fmla="*/ 1 h 2669823"/>
              <a:gd name="connsiteX2" fmla="*/ 1052252 w 1167385"/>
              <a:gd name="connsiteY2" fmla="*/ 2633225 h 2669823"/>
              <a:gd name="connsiteX3" fmla="*/ 0 w 1167385"/>
              <a:gd name="connsiteY3" fmla="*/ 1316613 h 2669823"/>
              <a:gd name="connsiteX0" fmla="*/ 0 w 1131721"/>
              <a:gd name="connsiteY0" fmla="*/ 1316612 h 2669822"/>
              <a:gd name="connsiteX1" fmla="*/ 1052252 w 1131721"/>
              <a:gd name="connsiteY1" fmla="*/ 0 h 2669822"/>
              <a:gd name="connsiteX2" fmla="*/ 1052252 w 1131721"/>
              <a:gd name="connsiteY2" fmla="*/ 2633224 h 2669822"/>
              <a:gd name="connsiteX3" fmla="*/ 0 w 1131721"/>
              <a:gd name="connsiteY3" fmla="*/ 1316612 h 2669822"/>
              <a:gd name="connsiteX0" fmla="*/ 0 w 1198003"/>
              <a:gd name="connsiteY0" fmla="*/ 1316612 h 2633224"/>
              <a:gd name="connsiteX1" fmla="*/ 1052252 w 1198003"/>
              <a:gd name="connsiteY1" fmla="*/ 0 h 2633224"/>
              <a:gd name="connsiteX2" fmla="*/ 1052252 w 1198003"/>
              <a:gd name="connsiteY2" fmla="*/ 2633224 h 2633224"/>
              <a:gd name="connsiteX3" fmla="*/ 0 w 1198003"/>
              <a:gd name="connsiteY3" fmla="*/ 1316612 h 2633224"/>
              <a:gd name="connsiteX0" fmla="*/ 0 w 1055320"/>
              <a:gd name="connsiteY0" fmla="*/ 1316612 h 2633224"/>
              <a:gd name="connsiteX1" fmla="*/ 1052252 w 1055320"/>
              <a:gd name="connsiteY1" fmla="*/ 0 h 2633224"/>
              <a:gd name="connsiteX2" fmla="*/ 1052252 w 1055320"/>
              <a:gd name="connsiteY2" fmla="*/ 2633224 h 2633224"/>
              <a:gd name="connsiteX3" fmla="*/ 0 w 1055320"/>
              <a:gd name="connsiteY3" fmla="*/ 1316612 h 2633224"/>
              <a:gd name="connsiteX0" fmla="*/ 1052252 w 1156757"/>
              <a:gd name="connsiteY0" fmla="*/ 0 h 2633224"/>
              <a:gd name="connsiteX1" fmla="*/ 1052252 w 1156757"/>
              <a:gd name="connsiteY1" fmla="*/ 2633224 h 2633224"/>
              <a:gd name="connsiteX2" fmla="*/ 0 w 1156757"/>
              <a:gd name="connsiteY2" fmla="*/ 1316612 h 2633224"/>
              <a:gd name="connsiteX3" fmla="*/ 1156757 w 1156757"/>
              <a:gd name="connsiteY3" fmla="*/ 95098 h 2633224"/>
              <a:gd name="connsiteX0" fmla="*/ 1052252 w 1156757"/>
              <a:gd name="connsiteY0" fmla="*/ 2547838 h 2547838"/>
              <a:gd name="connsiteX1" fmla="*/ 0 w 1156757"/>
              <a:gd name="connsiteY1" fmla="*/ 1231226 h 2547838"/>
              <a:gd name="connsiteX2" fmla="*/ 1156757 w 1156757"/>
              <a:gd name="connsiteY2" fmla="*/ 9712 h 2547838"/>
              <a:gd name="connsiteX0" fmla="*/ 1052252 w 1156757"/>
              <a:gd name="connsiteY0" fmla="*/ 2538126 h 2538126"/>
              <a:gd name="connsiteX1" fmla="*/ 0 w 1156757"/>
              <a:gd name="connsiteY1" fmla="*/ 1221514 h 2538126"/>
              <a:gd name="connsiteX2" fmla="*/ 1156757 w 1156757"/>
              <a:gd name="connsiteY2" fmla="*/ 0 h 2538126"/>
              <a:gd name="connsiteX0" fmla="*/ 1052252 w 1156757"/>
              <a:gd name="connsiteY0" fmla="*/ 2538126 h 2538126"/>
              <a:gd name="connsiteX1" fmla="*/ 0 w 1156757"/>
              <a:gd name="connsiteY1" fmla="*/ 1221514 h 2538126"/>
              <a:gd name="connsiteX2" fmla="*/ 1156757 w 1156757"/>
              <a:gd name="connsiteY2" fmla="*/ 0 h 2538126"/>
              <a:gd name="connsiteX0" fmla="*/ 1052252 w 1055155"/>
              <a:gd name="connsiteY0" fmla="*/ 2525700 h 2525700"/>
              <a:gd name="connsiteX1" fmla="*/ 0 w 1055155"/>
              <a:gd name="connsiteY1" fmla="*/ 1209088 h 2525700"/>
              <a:gd name="connsiteX2" fmla="*/ 1055155 w 1055155"/>
              <a:gd name="connsiteY2" fmla="*/ 0 h 2525700"/>
              <a:gd name="connsiteX0" fmla="*/ 1052252 w 1055155"/>
              <a:gd name="connsiteY0" fmla="*/ 2525700 h 2525700"/>
              <a:gd name="connsiteX1" fmla="*/ 0 w 1055155"/>
              <a:gd name="connsiteY1" fmla="*/ 1209088 h 2525700"/>
              <a:gd name="connsiteX2" fmla="*/ 1055155 w 1055155"/>
              <a:gd name="connsiteY2" fmla="*/ 0 h 2525700"/>
              <a:gd name="connsiteX0" fmla="*/ 1052252 w 1055155"/>
              <a:gd name="connsiteY0" fmla="*/ 2525700 h 2525700"/>
              <a:gd name="connsiteX1" fmla="*/ 0 w 1055155"/>
              <a:gd name="connsiteY1" fmla="*/ 1209088 h 2525700"/>
              <a:gd name="connsiteX2" fmla="*/ 1055155 w 1055155"/>
              <a:gd name="connsiteY2" fmla="*/ 0 h 2525700"/>
              <a:gd name="connsiteX0" fmla="*/ 1052252 w 1055155"/>
              <a:gd name="connsiteY0" fmla="*/ 2525700 h 2525700"/>
              <a:gd name="connsiteX1" fmla="*/ 0 w 1055155"/>
              <a:gd name="connsiteY1" fmla="*/ 1209088 h 2525700"/>
              <a:gd name="connsiteX2" fmla="*/ 1055155 w 1055155"/>
              <a:gd name="connsiteY2" fmla="*/ 0 h 252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5155" h="2525700">
                <a:moveTo>
                  <a:pt x="1052252" y="2525700"/>
                </a:moveTo>
                <a:cubicBezTo>
                  <a:pt x="554471" y="2512590"/>
                  <a:pt x="-483" y="1934484"/>
                  <a:pt x="0" y="1209088"/>
                </a:cubicBezTo>
                <a:cubicBezTo>
                  <a:pt x="483" y="483692"/>
                  <a:pt x="582061" y="6425"/>
                  <a:pt x="1055155" y="0"/>
                </a:cubicBezTo>
              </a:path>
            </a:pathLst>
          </a:cu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23358" y="5807469"/>
            <a:ext cx="1503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chemeClr val="accent4"/>
                </a:solidFill>
              </a:rPr>
              <a:t>Local Control</a:t>
            </a:r>
            <a:endParaRPr lang="ko-KR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14" name="오른쪽 중괄호 13"/>
          <p:cNvSpPr/>
          <p:nvPr/>
        </p:nvSpPr>
        <p:spPr>
          <a:xfrm rot="5400000">
            <a:off x="5021154" y="3585659"/>
            <a:ext cx="219913" cy="4168100"/>
          </a:xfrm>
          <a:prstGeom prst="rightBrace">
            <a:avLst>
              <a:gd name="adj1" fmla="val 86950"/>
              <a:gd name="adj2" fmla="val 50000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15" name="오른쪽 중괄호 14"/>
          <p:cNvSpPr/>
          <p:nvPr/>
        </p:nvSpPr>
        <p:spPr>
          <a:xfrm rot="5400000">
            <a:off x="8264800" y="4695954"/>
            <a:ext cx="219909" cy="1947509"/>
          </a:xfrm>
          <a:prstGeom prst="rightBrace">
            <a:avLst>
              <a:gd name="adj1" fmla="val 86951"/>
              <a:gd name="adj2" fmla="val 50000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16" name="오른쪽 중괄호 15"/>
          <p:cNvSpPr/>
          <p:nvPr/>
        </p:nvSpPr>
        <p:spPr>
          <a:xfrm rot="5400000">
            <a:off x="10404930" y="4602195"/>
            <a:ext cx="234445" cy="2120497"/>
          </a:xfrm>
          <a:prstGeom prst="rightBrace">
            <a:avLst>
              <a:gd name="adj1" fmla="val 46126"/>
              <a:gd name="adj2" fmla="val 50000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17" name="TextBox 16"/>
          <p:cNvSpPr txBox="1"/>
          <p:nvPr/>
        </p:nvSpPr>
        <p:spPr>
          <a:xfrm>
            <a:off x="7617442" y="5807469"/>
            <a:ext cx="1731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ko-KR" sz="1600" b="1" dirty="0" smtClean="0">
                <a:solidFill>
                  <a:schemeClr val="accent4"/>
                </a:solidFill>
              </a:rPr>
              <a:t>Remote Control</a:t>
            </a:r>
            <a:endParaRPr lang="ko-KR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32191" y="5807469"/>
            <a:ext cx="1726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ko-KR" sz="1600" b="1" dirty="0" smtClean="0">
                <a:solidFill>
                  <a:schemeClr val="accent4"/>
                </a:solidFill>
              </a:rPr>
              <a:t>Server to Server</a:t>
            </a:r>
            <a:endParaRPr lang="ko-KR" altLang="en-US" sz="1600" b="1" dirty="0">
              <a:solidFill>
                <a:schemeClr val="accent4"/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6386648" y="4558738"/>
            <a:ext cx="324443" cy="589073"/>
            <a:chOff x="760189" y="5517232"/>
            <a:chExt cx="260853" cy="504056"/>
          </a:xfrm>
          <a:solidFill>
            <a:schemeClr val="tx1"/>
          </a:solidFill>
        </p:grpSpPr>
        <p:sp>
          <p:nvSpPr>
            <p:cNvPr id="20" name="직사각형 19"/>
            <p:cNvSpPr/>
            <p:nvPr/>
          </p:nvSpPr>
          <p:spPr>
            <a:xfrm>
              <a:off x="760189" y="5517232"/>
              <a:ext cx="260853" cy="50405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780755" y="5562600"/>
              <a:ext cx="214608" cy="3762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843560" y="5958806"/>
              <a:ext cx="89890" cy="4571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 dirty="0" err="1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23" name="Picture 6" descr="http://www.morrolinux.it/wp-content/uploads/2014/02/accc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153" y="3451460"/>
            <a:ext cx="901505" cy="74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타원 82"/>
          <p:cNvSpPr/>
          <p:nvPr/>
        </p:nvSpPr>
        <p:spPr>
          <a:xfrm flipH="1">
            <a:off x="8230603" y="1920899"/>
            <a:ext cx="1543724" cy="3626452"/>
          </a:xfrm>
          <a:custGeom>
            <a:avLst/>
            <a:gdLst>
              <a:gd name="connsiteX0" fmla="*/ 0 w 2104504"/>
              <a:gd name="connsiteY0" fmla="*/ 1316612 h 2633223"/>
              <a:gd name="connsiteX1" fmla="*/ 1052252 w 2104504"/>
              <a:gd name="connsiteY1" fmla="*/ 0 h 2633223"/>
              <a:gd name="connsiteX2" fmla="*/ 2104504 w 2104504"/>
              <a:gd name="connsiteY2" fmla="*/ 1316612 h 2633223"/>
              <a:gd name="connsiteX3" fmla="*/ 1052252 w 2104504"/>
              <a:gd name="connsiteY3" fmla="*/ 2633224 h 2633223"/>
              <a:gd name="connsiteX4" fmla="*/ 0 w 2104504"/>
              <a:gd name="connsiteY4" fmla="*/ 1316612 h 2633223"/>
              <a:gd name="connsiteX0" fmla="*/ 0 w 1052252"/>
              <a:gd name="connsiteY0" fmla="*/ 1353210 h 2706420"/>
              <a:gd name="connsiteX1" fmla="*/ 1052252 w 1052252"/>
              <a:gd name="connsiteY1" fmla="*/ 36598 h 2706420"/>
              <a:gd name="connsiteX2" fmla="*/ 1052252 w 1052252"/>
              <a:gd name="connsiteY2" fmla="*/ 2669822 h 2706420"/>
              <a:gd name="connsiteX3" fmla="*/ 0 w 1052252"/>
              <a:gd name="connsiteY3" fmla="*/ 1353210 h 2706420"/>
              <a:gd name="connsiteX0" fmla="*/ 0 w 1235593"/>
              <a:gd name="connsiteY0" fmla="*/ 1316613 h 2669823"/>
              <a:gd name="connsiteX1" fmla="*/ 1052252 w 1235593"/>
              <a:gd name="connsiteY1" fmla="*/ 1 h 2669823"/>
              <a:gd name="connsiteX2" fmla="*/ 1052252 w 1235593"/>
              <a:gd name="connsiteY2" fmla="*/ 2633225 h 2669823"/>
              <a:gd name="connsiteX3" fmla="*/ 0 w 1235593"/>
              <a:gd name="connsiteY3" fmla="*/ 1316613 h 2669823"/>
              <a:gd name="connsiteX0" fmla="*/ 0 w 1130258"/>
              <a:gd name="connsiteY0" fmla="*/ 1323609 h 2676819"/>
              <a:gd name="connsiteX1" fmla="*/ 1052252 w 1130258"/>
              <a:gd name="connsiteY1" fmla="*/ 6997 h 2676819"/>
              <a:gd name="connsiteX2" fmla="*/ 1052252 w 1130258"/>
              <a:gd name="connsiteY2" fmla="*/ 2640221 h 2676819"/>
              <a:gd name="connsiteX3" fmla="*/ 0 w 1130258"/>
              <a:gd name="connsiteY3" fmla="*/ 1323609 h 2676819"/>
              <a:gd name="connsiteX0" fmla="*/ 0 w 1216902"/>
              <a:gd name="connsiteY0" fmla="*/ 1316649 h 2669859"/>
              <a:gd name="connsiteX1" fmla="*/ 1052252 w 1216902"/>
              <a:gd name="connsiteY1" fmla="*/ 37 h 2669859"/>
              <a:gd name="connsiteX2" fmla="*/ 1052252 w 1216902"/>
              <a:gd name="connsiteY2" fmla="*/ 2633261 h 2669859"/>
              <a:gd name="connsiteX3" fmla="*/ 0 w 1216902"/>
              <a:gd name="connsiteY3" fmla="*/ 1316649 h 2669859"/>
              <a:gd name="connsiteX0" fmla="*/ 0 w 1167385"/>
              <a:gd name="connsiteY0" fmla="*/ 1316613 h 2669823"/>
              <a:gd name="connsiteX1" fmla="*/ 1052252 w 1167385"/>
              <a:gd name="connsiteY1" fmla="*/ 1 h 2669823"/>
              <a:gd name="connsiteX2" fmla="*/ 1052252 w 1167385"/>
              <a:gd name="connsiteY2" fmla="*/ 2633225 h 2669823"/>
              <a:gd name="connsiteX3" fmla="*/ 0 w 1167385"/>
              <a:gd name="connsiteY3" fmla="*/ 1316613 h 2669823"/>
              <a:gd name="connsiteX0" fmla="*/ 0 w 1131721"/>
              <a:gd name="connsiteY0" fmla="*/ 1316612 h 2669822"/>
              <a:gd name="connsiteX1" fmla="*/ 1052252 w 1131721"/>
              <a:gd name="connsiteY1" fmla="*/ 0 h 2669822"/>
              <a:gd name="connsiteX2" fmla="*/ 1052252 w 1131721"/>
              <a:gd name="connsiteY2" fmla="*/ 2633224 h 2669822"/>
              <a:gd name="connsiteX3" fmla="*/ 0 w 1131721"/>
              <a:gd name="connsiteY3" fmla="*/ 1316612 h 2669822"/>
              <a:gd name="connsiteX0" fmla="*/ 0 w 1198003"/>
              <a:gd name="connsiteY0" fmla="*/ 1316612 h 2633224"/>
              <a:gd name="connsiteX1" fmla="*/ 1052252 w 1198003"/>
              <a:gd name="connsiteY1" fmla="*/ 0 h 2633224"/>
              <a:gd name="connsiteX2" fmla="*/ 1052252 w 1198003"/>
              <a:gd name="connsiteY2" fmla="*/ 2633224 h 2633224"/>
              <a:gd name="connsiteX3" fmla="*/ 0 w 1198003"/>
              <a:gd name="connsiteY3" fmla="*/ 1316612 h 2633224"/>
              <a:gd name="connsiteX0" fmla="*/ 0 w 1055320"/>
              <a:gd name="connsiteY0" fmla="*/ 1316612 h 2633224"/>
              <a:gd name="connsiteX1" fmla="*/ 1052252 w 1055320"/>
              <a:gd name="connsiteY1" fmla="*/ 0 h 2633224"/>
              <a:gd name="connsiteX2" fmla="*/ 1052252 w 1055320"/>
              <a:gd name="connsiteY2" fmla="*/ 2633224 h 2633224"/>
              <a:gd name="connsiteX3" fmla="*/ 0 w 1055320"/>
              <a:gd name="connsiteY3" fmla="*/ 1316612 h 2633224"/>
              <a:gd name="connsiteX0" fmla="*/ 1052252 w 1156757"/>
              <a:gd name="connsiteY0" fmla="*/ 0 h 2633224"/>
              <a:gd name="connsiteX1" fmla="*/ 1052252 w 1156757"/>
              <a:gd name="connsiteY1" fmla="*/ 2633224 h 2633224"/>
              <a:gd name="connsiteX2" fmla="*/ 0 w 1156757"/>
              <a:gd name="connsiteY2" fmla="*/ 1316612 h 2633224"/>
              <a:gd name="connsiteX3" fmla="*/ 1156757 w 1156757"/>
              <a:gd name="connsiteY3" fmla="*/ 95098 h 2633224"/>
              <a:gd name="connsiteX0" fmla="*/ 1052252 w 1156757"/>
              <a:gd name="connsiteY0" fmla="*/ 2547838 h 2547838"/>
              <a:gd name="connsiteX1" fmla="*/ 0 w 1156757"/>
              <a:gd name="connsiteY1" fmla="*/ 1231226 h 2547838"/>
              <a:gd name="connsiteX2" fmla="*/ 1156757 w 1156757"/>
              <a:gd name="connsiteY2" fmla="*/ 9712 h 2547838"/>
              <a:gd name="connsiteX0" fmla="*/ 1052252 w 1156757"/>
              <a:gd name="connsiteY0" fmla="*/ 2538126 h 2538126"/>
              <a:gd name="connsiteX1" fmla="*/ 0 w 1156757"/>
              <a:gd name="connsiteY1" fmla="*/ 1221514 h 2538126"/>
              <a:gd name="connsiteX2" fmla="*/ 1156757 w 1156757"/>
              <a:gd name="connsiteY2" fmla="*/ 0 h 2538126"/>
              <a:gd name="connsiteX0" fmla="*/ 1052252 w 1156757"/>
              <a:gd name="connsiteY0" fmla="*/ 2538126 h 2538126"/>
              <a:gd name="connsiteX1" fmla="*/ 0 w 1156757"/>
              <a:gd name="connsiteY1" fmla="*/ 1221514 h 2538126"/>
              <a:gd name="connsiteX2" fmla="*/ 1156757 w 1156757"/>
              <a:gd name="connsiteY2" fmla="*/ 0 h 2538126"/>
              <a:gd name="connsiteX0" fmla="*/ 1052252 w 1055155"/>
              <a:gd name="connsiteY0" fmla="*/ 2525700 h 2525700"/>
              <a:gd name="connsiteX1" fmla="*/ 0 w 1055155"/>
              <a:gd name="connsiteY1" fmla="*/ 1209088 h 2525700"/>
              <a:gd name="connsiteX2" fmla="*/ 1055155 w 1055155"/>
              <a:gd name="connsiteY2" fmla="*/ 0 h 2525700"/>
              <a:gd name="connsiteX0" fmla="*/ 1052252 w 1055155"/>
              <a:gd name="connsiteY0" fmla="*/ 2525700 h 2525700"/>
              <a:gd name="connsiteX1" fmla="*/ 0 w 1055155"/>
              <a:gd name="connsiteY1" fmla="*/ 1209088 h 2525700"/>
              <a:gd name="connsiteX2" fmla="*/ 1055155 w 1055155"/>
              <a:gd name="connsiteY2" fmla="*/ 0 h 2525700"/>
              <a:gd name="connsiteX0" fmla="*/ 1052252 w 1055155"/>
              <a:gd name="connsiteY0" fmla="*/ 2525700 h 2525700"/>
              <a:gd name="connsiteX1" fmla="*/ 0 w 1055155"/>
              <a:gd name="connsiteY1" fmla="*/ 1209088 h 2525700"/>
              <a:gd name="connsiteX2" fmla="*/ 1055155 w 1055155"/>
              <a:gd name="connsiteY2" fmla="*/ 0 h 2525700"/>
              <a:gd name="connsiteX0" fmla="*/ 1052252 w 1055155"/>
              <a:gd name="connsiteY0" fmla="*/ 2525700 h 2525700"/>
              <a:gd name="connsiteX1" fmla="*/ 0 w 1055155"/>
              <a:gd name="connsiteY1" fmla="*/ 1209088 h 2525700"/>
              <a:gd name="connsiteX2" fmla="*/ 1055155 w 1055155"/>
              <a:gd name="connsiteY2" fmla="*/ 0 h 252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5155" h="2525700">
                <a:moveTo>
                  <a:pt x="1052252" y="2525700"/>
                </a:moveTo>
                <a:cubicBezTo>
                  <a:pt x="554471" y="2512590"/>
                  <a:pt x="-483" y="1934484"/>
                  <a:pt x="0" y="1209088"/>
                </a:cubicBezTo>
                <a:cubicBezTo>
                  <a:pt x="483" y="483692"/>
                  <a:pt x="582061" y="6425"/>
                  <a:pt x="1055155" y="0"/>
                </a:cubicBezTo>
              </a:path>
            </a:pathLst>
          </a:cu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/>
              </a:solidFill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8813965" y="1947513"/>
            <a:ext cx="313606" cy="561052"/>
            <a:chOff x="760189" y="5517232"/>
            <a:chExt cx="260853" cy="504056"/>
          </a:xfrm>
          <a:solidFill>
            <a:schemeClr val="tx1"/>
          </a:solidFill>
        </p:grpSpPr>
        <p:sp>
          <p:nvSpPr>
            <p:cNvPr id="26" name="직사각형 25"/>
            <p:cNvSpPr/>
            <p:nvPr/>
          </p:nvSpPr>
          <p:spPr>
            <a:xfrm>
              <a:off x="760189" y="5517232"/>
              <a:ext cx="260853" cy="50405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780755" y="5562600"/>
              <a:ext cx="214608" cy="3762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8" name="모서리가 둥근 직사각형 27"/>
            <p:cNvSpPr/>
            <p:nvPr/>
          </p:nvSpPr>
          <p:spPr>
            <a:xfrm>
              <a:off x="843560" y="5958806"/>
              <a:ext cx="89890" cy="4571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 dirty="0" err="1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29" name="직선 화살표 연결선 28"/>
          <p:cNvCxnSpPr/>
          <p:nvPr/>
        </p:nvCxnSpPr>
        <p:spPr>
          <a:xfrm>
            <a:off x="9448905" y="3775480"/>
            <a:ext cx="999423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>
          <a:xfrm flipH="1">
            <a:off x="1729345" y="2129111"/>
            <a:ext cx="3425155" cy="1553576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ash"/>
          </a:ln>
          <a:effectLst/>
        </p:spPr>
        <p:txBody>
          <a:bodyPr lIns="0" tIns="0" rIns="0" bIns="0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1729346" y="1522539"/>
            <a:ext cx="3425951" cy="533409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ash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ea typeface="맑은 고딕"/>
              <a:cs typeface="Arial Unicode MS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2731064" y="1689337"/>
            <a:ext cx="789645" cy="23274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/>
            <a:r>
              <a:rPr lang="en-US" altLang="ko-KR" sz="1000" b="1" kern="0" dirty="0" smtClean="0">
                <a:solidFill>
                  <a:prstClr val="white"/>
                </a:solidFill>
                <a:ea typeface="Arial Unicode MS" pitchFamily="50" charset="-127"/>
                <a:cs typeface="Arial Unicode MS" pitchFamily="50" charset="-127"/>
              </a:rPr>
              <a:t>Industrial</a:t>
            </a:r>
            <a:endParaRPr lang="ko-KR" altLang="en-US" sz="1000" b="1" kern="0" dirty="0">
              <a:solidFill>
                <a:prstClr val="white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833459" y="1689337"/>
            <a:ext cx="785001" cy="23274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 Unicode MS" pitchFamily="50" charset="-127"/>
                <a:cs typeface="Arial Unicode MS" pitchFamily="50" charset="-127"/>
              </a:rPr>
              <a:t>Smart Home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3625778" y="1690404"/>
            <a:ext cx="789645" cy="23274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/>
            <a:r>
              <a:rPr lang="en-US" altLang="ko-KR" sz="1000" b="1" kern="0" dirty="0" smtClean="0">
                <a:solidFill>
                  <a:prstClr val="white"/>
                </a:solidFill>
                <a:ea typeface="Arial Unicode MS" pitchFamily="50" charset="-127"/>
                <a:cs typeface="Arial Unicode MS" pitchFamily="50" charset="-127"/>
              </a:rPr>
              <a:t>Healthcare</a:t>
            </a:r>
            <a:endParaRPr lang="ko-KR" altLang="en-US" sz="1000" b="1" kern="0" dirty="0">
              <a:solidFill>
                <a:prstClr val="white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510198" y="2321045"/>
            <a:ext cx="565538" cy="1200986"/>
          </a:xfrm>
          <a:prstGeom prst="rect">
            <a:avLst/>
          </a:prstGeom>
          <a:solidFill>
            <a:srgbClr val="F79646">
              <a:lumMod val="75000"/>
            </a:srgbClr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/>
            <a:r>
              <a:rPr lang="en-US" altLang="ko-KR" sz="1000" b="1" kern="0" dirty="0">
                <a:solidFill>
                  <a:prstClr val="white"/>
                </a:solidFill>
                <a:ea typeface="Arial Unicode MS" pitchFamily="50" charset="-127"/>
                <a:cs typeface="Arial Unicode MS" pitchFamily="50" charset="-127"/>
              </a:rPr>
              <a:t>Security</a:t>
            </a:r>
            <a:endParaRPr lang="ko-KR" altLang="en-US" sz="1000" b="1" kern="0" dirty="0">
              <a:solidFill>
                <a:prstClr val="white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3625778" y="2760736"/>
            <a:ext cx="789645" cy="341259"/>
          </a:xfrm>
          <a:prstGeom prst="rect">
            <a:avLst/>
          </a:prstGeom>
          <a:solidFill>
            <a:srgbClr val="F79646">
              <a:lumMod val="75000"/>
            </a:srgbClr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 Unicode MS" pitchFamily="50" charset="-127"/>
                <a:cs typeface="Arial Unicode MS" pitchFamily="50" charset="-127"/>
              </a:rPr>
              <a:t>Device </a:t>
            </a:r>
            <a:r>
              <a:rPr kumimoji="0" lang="en-US" altLang="ko-KR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 Unicode MS" pitchFamily="50" charset="-127"/>
                <a:cs typeface="Arial Unicode MS" pitchFamily="50" charset="-127"/>
              </a:rPr>
              <a:t>management</a:t>
            </a:r>
            <a:endParaRPr kumimoji="0" lang="ko-KR" altLang="en-US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1828815" y="2321045"/>
            <a:ext cx="789645" cy="341259"/>
          </a:xfrm>
          <a:prstGeom prst="rect">
            <a:avLst/>
          </a:prstGeom>
          <a:solidFill>
            <a:srgbClr val="F79646">
              <a:lumMod val="75000"/>
            </a:srgbClr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/>
            <a:r>
              <a:rPr lang="en-US" altLang="ko-KR" sz="1000" b="1" kern="0" dirty="0">
                <a:solidFill>
                  <a:prstClr val="white"/>
                </a:solidFill>
                <a:ea typeface="Arial Unicode MS" pitchFamily="50" charset="-127"/>
                <a:cs typeface="Arial Unicode MS" pitchFamily="50" charset="-127"/>
              </a:rPr>
              <a:t>Group </a:t>
            </a:r>
            <a:r>
              <a:rPr lang="en-US" altLang="ko-KR" sz="900" b="1" kern="0" dirty="0">
                <a:solidFill>
                  <a:prstClr val="white"/>
                </a:solidFill>
                <a:ea typeface="Arial Unicode MS" pitchFamily="50" charset="-127"/>
                <a:cs typeface="Arial Unicode MS" pitchFamily="50" charset="-127"/>
              </a:rPr>
              <a:t>management</a:t>
            </a:r>
            <a:endParaRPr lang="ko-KR" altLang="en-US" sz="900" b="1" kern="0" dirty="0">
              <a:solidFill>
                <a:prstClr val="white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3625778" y="2321045"/>
            <a:ext cx="789645" cy="341259"/>
          </a:xfrm>
          <a:prstGeom prst="rect">
            <a:avLst/>
          </a:prstGeom>
          <a:solidFill>
            <a:srgbClr val="F79646">
              <a:lumMod val="75000"/>
            </a:srgbClr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/>
            <a:r>
              <a:rPr lang="en-US" altLang="ko-KR" sz="1000" b="1" kern="0" dirty="0">
                <a:solidFill>
                  <a:prstClr val="white"/>
                </a:solidFill>
                <a:ea typeface="Arial Unicode MS" pitchFamily="50" charset="-127"/>
                <a:cs typeface="Arial Unicode MS" pitchFamily="50" charset="-127"/>
              </a:rPr>
              <a:t>Protocol</a:t>
            </a:r>
            <a:br>
              <a:rPr lang="en-US" altLang="ko-KR" sz="1000" b="1" kern="0" dirty="0">
                <a:solidFill>
                  <a:prstClr val="white"/>
                </a:solidFill>
                <a:ea typeface="Arial Unicode MS" pitchFamily="50" charset="-127"/>
                <a:cs typeface="Arial Unicode MS" pitchFamily="50" charset="-127"/>
              </a:rPr>
            </a:br>
            <a:r>
              <a:rPr lang="en-US" altLang="ko-KR" sz="1000" b="1" kern="0" dirty="0">
                <a:solidFill>
                  <a:prstClr val="white"/>
                </a:solidFill>
                <a:ea typeface="Arial Unicode MS" pitchFamily="50" charset="-127"/>
                <a:cs typeface="Arial Unicode MS" pitchFamily="50" charset="-127"/>
              </a:rPr>
              <a:t>Bridge/GW</a:t>
            </a:r>
            <a:endParaRPr lang="ko-KR" altLang="en-US" sz="1000" b="1" kern="0" dirty="0">
              <a:solidFill>
                <a:prstClr val="white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2731064" y="3176829"/>
            <a:ext cx="789645" cy="341259"/>
          </a:xfrm>
          <a:prstGeom prst="rect">
            <a:avLst/>
          </a:prstGeom>
          <a:solidFill>
            <a:srgbClr val="F79646">
              <a:lumMod val="75000"/>
            </a:srgbClr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 Unicode MS" pitchFamily="50" charset="-127"/>
                <a:cs typeface="Arial Unicode MS" pitchFamily="50" charset="-127"/>
              </a:rPr>
              <a:t>Messaging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3625778" y="3176829"/>
            <a:ext cx="789645" cy="341259"/>
          </a:xfrm>
          <a:prstGeom prst="rect">
            <a:avLst/>
          </a:prstGeom>
          <a:solidFill>
            <a:srgbClr val="F79646">
              <a:lumMod val="75000"/>
            </a:srgbClr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/>
            <a:r>
              <a:rPr lang="en-US" altLang="ko-KR" sz="1000" b="1" kern="0" dirty="0">
                <a:solidFill>
                  <a:prstClr val="white"/>
                </a:solidFill>
                <a:ea typeface="Arial Unicode MS" pitchFamily="50" charset="-127"/>
                <a:cs typeface="Arial Unicode MS" pitchFamily="50" charset="-127"/>
              </a:rPr>
              <a:t>Streaming</a:t>
            </a:r>
            <a:endParaRPr lang="ko-KR" altLang="en-US" sz="1000" b="1" kern="0" dirty="0">
              <a:solidFill>
                <a:prstClr val="white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833458" y="3176829"/>
            <a:ext cx="789645" cy="341259"/>
          </a:xfrm>
          <a:prstGeom prst="rect">
            <a:avLst/>
          </a:prstGeom>
          <a:solidFill>
            <a:srgbClr val="F79646">
              <a:lumMod val="75000"/>
            </a:srgbClr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 Unicode MS" pitchFamily="50" charset="-127"/>
                <a:cs typeface="Arial Unicode MS" pitchFamily="50" charset="-127"/>
              </a:rPr>
              <a:t>Discovery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2731064" y="2321045"/>
            <a:ext cx="789645" cy="341259"/>
          </a:xfrm>
          <a:prstGeom prst="rect">
            <a:avLst/>
          </a:prstGeom>
          <a:solidFill>
            <a:srgbClr val="F79646">
              <a:lumMod val="75000"/>
            </a:srgbClr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 Unicode MS" pitchFamily="50" charset="-127"/>
                <a:cs typeface="Arial Unicode MS" pitchFamily="50" charset="-127"/>
              </a:rPr>
              <a:t>ID &amp; Addressing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2731064" y="2760736"/>
            <a:ext cx="789645" cy="341259"/>
          </a:xfrm>
          <a:prstGeom prst="rect">
            <a:avLst/>
          </a:prstGeom>
          <a:solidFill>
            <a:srgbClr val="F79646">
              <a:lumMod val="75000"/>
            </a:srgbClr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 Unicode MS" pitchFamily="50" charset="-127"/>
                <a:cs typeface="Arial Unicode MS" pitchFamily="50" charset="-127"/>
              </a:rPr>
              <a:t>CRUDN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1833458" y="2760736"/>
            <a:ext cx="789645" cy="341259"/>
          </a:xfrm>
          <a:prstGeom prst="rect">
            <a:avLst/>
          </a:prstGeom>
          <a:solidFill>
            <a:srgbClr val="F79646">
              <a:lumMod val="75000"/>
            </a:srgbClr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 Unicode MS" pitchFamily="50" charset="-127"/>
                <a:cs typeface="Arial Unicode MS" pitchFamily="50" charset="-127"/>
              </a:rPr>
              <a:t>Common</a:t>
            </a:r>
            <a:br>
              <a:rPr kumimoji="0" lang="en-US" altLang="ko-KR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 Unicode MS" pitchFamily="50" charset="-127"/>
                <a:cs typeface="Arial Unicode MS" pitchFamily="50" charset="-127"/>
              </a:rPr>
            </a:br>
            <a:r>
              <a:rPr kumimoji="0" lang="en-US" altLang="ko-KR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 Unicode MS" pitchFamily="50" charset="-127"/>
                <a:cs typeface="Arial Unicode MS" pitchFamily="50" charset="-127"/>
              </a:rPr>
              <a:t>Resource Model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1729345" y="3755979"/>
            <a:ext cx="3425951" cy="53341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ash"/>
          </a:ln>
          <a:effectLst/>
        </p:spPr>
        <p:txBody>
          <a:bodyPr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700" b="1" kern="0" dirty="0">
              <a:solidFill>
                <a:prstClr val="black">
                  <a:lumMod val="75000"/>
                  <a:lumOff val="25000"/>
                </a:prstClr>
              </a:solidFill>
              <a:ea typeface="맑은 고딕"/>
              <a:cs typeface="Arial Unicode MS" pitchFamily="50" charset="-127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ea typeface="맑은 고딕"/>
              <a:cs typeface="Arial Unicode MS" pitchFamily="50" charset="-127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4510198" y="1690404"/>
            <a:ext cx="566749" cy="23274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latinLnBrk="0"/>
            <a:r>
              <a:rPr lang="en-US" altLang="ko-KR" sz="1000" b="1" kern="0" dirty="0">
                <a:solidFill>
                  <a:prstClr val="white"/>
                </a:solidFill>
                <a:ea typeface="Arial Unicode MS" pitchFamily="50" charset="-127"/>
                <a:cs typeface="Arial Unicode MS" pitchFamily="50" charset="-127"/>
              </a:rPr>
              <a:t>…</a:t>
            </a:r>
            <a:endParaRPr lang="ko-KR" altLang="en-US" sz="1000" b="1" kern="0" dirty="0">
              <a:solidFill>
                <a:prstClr val="white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1833459" y="3925365"/>
            <a:ext cx="785001" cy="23283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 Unicode MS" pitchFamily="50" charset="-127"/>
                <a:cs typeface="Arial Unicode MS" pitchFamily="50" charset="-127"/>
              </a:rPr>
              <a:t>Wi-Fi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2731064" y="3925365"/>
            <a:ext cx="785001" cy="23283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 Unicode MS" pitchFamily="50" charset="-127"/>
                <a:cs typeface="Arial Unicode MS" pitchFamily="50" charset="-127"/>
              </a:rPr>
              <a:t>BT/BLE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3625778" y="3925365"/>
            <a:ext cx="785001" cy="23283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 Unicode MS" pitchFamily="50" charset="-127"/>
                <a:cs typeface="Arial Unicode MS" pitchFamily="50" charset="-127"/>
              </a:rPr>
              <a:t>Thread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4510198" y="3925365"/>
            <a:ext cx="565538" cy="23283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Arial Unicode MS" pitchFamily="50" charset="-127"/>
                <a:cs typeface="Arial Unicode MS" pitchFamily="50" charset="-127"/>
              </a:rPr>
              <a:t>…</a:t>
            </a:r>
            <a:endParaRPr kumimoji="0" lang="ko-KR" altLang="en-US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52" name="Picture 6" descr="http://www.kenyonenv.com/Kenyon_Environmental,_Inc./data_solutions_files/cloud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" contrast="-3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479" y="2001328"/>
            <a:ext cx="1801658" cy="2557410"/>
          </a:xfrm>
          <a:prstGeom prst="rect">
            <a:avLst/>
          </a:prstGeom>
          <a:noFill/>
        </p:spPr>
      </p:pic>
      <p:sp>
        <p:nvSpPr>
          <p:cNvPr id="3" name="왼쪽 중괄호 2"/>
          <p:cNvSpPr/>
          <p:nvPr/>
        </p:nvSpPr>
        <p:spPr>
          <a:xfrm>
            <a:off x="1496578" y="1522539"/>
            <a:ext cx="131805" cy="561375"/>
          </a:xfrm>
          <a:prstGeom prst="leftBrace">
            <a:avLst>
              <a:gd name="adj1" fmla="val 58919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왼쪽 중괄호 54"/>
          <p:cNvSpPr/>
          <p:nvPr/>
        </p:nvSpPr>
        <p:spPr>
          <a:xfrm>
            <a:off x="1496578" y="2169877"/>
            <a:ext cx="131805" cy="1506480"/>
          </a:xfrm>
          <a:prstGeom prst="leftBrace">
            <a:avLst>
              <a:gd name="adj1" fmla="val 58919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왼쪽 중괄호 55"/>
          <p:cNvSpPr/>
          <p:nvPr/>
        </p:nvSpPr>
        <p:spPr>
          <a:xfrm>
            <a:off x="1496578" y="3780968"/>
            <a:ext cx="131805" cy="561375"/>
          </a:xfrm>
          <a:prstGeom prst="leftBrace">
            <a:avLst>
              <a:gd name="adj1" fmla="val 58919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432366" y="1510196"/>
            <a:ext cx="853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/>
              <a:t>Vertical</a:t>
            </a:r>
          </a:p>
          <a:p>
            <a:pPr algn="ctr"/>
            <a:r>
              <a:rPr lang="en-US" altLang="ko-KR" sz="1400" dirty="0" smtClean="0"/>
              <a:t>Profiles</a:t>
            </a:r>
            <a:endParaRPr lang="ko-KR" alt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147485" y="2594468"/>
            <a:ext cx="137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Baseline Functionality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91115" y="3911382"/>
            <a:ext cx="1335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/>
              <a:t> Connectivity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117100" y="5136515"/>
            <a:ext cx="8194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>
                <a:solidFill>
                  <a:schemeClr val="accent4"/>
                </a:solidFill>
              </a:rPr>
              <a:t>Controller</a:t>
            </a:r>
            <a:endParaRPr lang="ko-KR" altLang="en-US" sz="1050" dirty="0">
              <a:solidFill>
                <a:schemeClr val="accent4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561040" y="1690169"/>
            <a:ext cx="8194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>
                <a:solidFill>
                  <a:schemeClr val="accent4"/>
                </a:solidFill>
              </a:rPr>
              <a:t>Controller</a:t>
            </a:r>
            <a:endParaRPr lang="ko-KR" altLang="en-US" sz="1050" dirty="0">
              <a:solidFill>
                <a:schemeClr val="accent4"/>
              </a:solidFill>
            </a:endParaRPr>
          </a:p>
        </p:txBody>
      </p:sp>
      <p:pic>
        <p:nvPicPr>
          <p:cNvPr id="53" name="Picture 8" descr="http://engineering.vcnc.co.kr/images/2014/05/database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63329" y="3462484"/>
            <a:ext cx="607658" cy="634627"/>
          </a:xfrm>
          <a:prstGeom prst="rect">
            <a:avLst/>
          </a:prstGeom>
          <a:noFill/>
        </p:spPr>
      </p:pic>
      <p:sp>
        <p:nvSpPr>
          <p:cNvPr id="64" name="TextBox 63"/>
          <p:cNvSpPr txBox="1"/>
          <p:nvPr/>
        </p:nvSpPr>
        <p:spPr>
          <a:xfrm>
            <a:off x="8623884" y="4099043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>
                <a:solidFill>
                  <a:schemeClr val="accent4"/>
                </a:solidFill>
              </a:rPr>
              <a:t>Cloud Servers</a:t>
            </a:r>
            <a:endParaRPr lang="ko-KR" altLang="en-US" sz="1050" dirty="0">
              <a:solidFill>
                <a:schemeClr val="accent4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266090" y="4099043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>
                <a:solidFill>
                  <a:schemeClr val="accent4"/>
                </a:solidFill>
              </a:rPr>
              <a:t>Cloud Servers</a:t>
            </a:r>
            <a:endParaRPr lang="ko-KR" altLang="en-US" sz="1050" dirty="0">
              <a:solidFill>
                <a:schemeClr val="accent4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170108" y="5147811"/>
            <a:ext cx="5774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>
                <a:solidFill>
                  <a:schemeClr val="accent4"/>
                </a:solidFill>
              </a:rPr>
              <a:t>Things</a:t>
            </a:r>
            <a:endParaRPr lang="ko-KR" altLang="en-US" sz="1050" dirty="0">
              <a:solidFill>
                <a:schemeClr val="accent4"/>
              </a:solidFill>
            </a:endParaRPr>
          </a:p>
        </p:txBody>
      </p:sp>
      <p:cxnSp>
        <p:nvCxnSpPr>
          <p:cNvPr id="54" name="직선 화살표 연결선 53"/>
          <p:cNvCxnSpPr/>
          <p:nvPr/>
        </p:nvCxnSpPr>
        <p:spPr>
          <a:xfrm>
            <a:off x="5691523" y="3592518"/>
            <a:ext cx="3122442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623884" y="3220500"/>
            <a:ext cx="11384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>
                <a:solidFill>
                  <a:schemeClr val="accent4"/>
                </a:solidFill>
              </a:rPr>
              <a:t>Controller App</a:t>
            </a:r>
            <a:endParaRPr lang="ko-KR" altLang="en-US" sz="1050" dirty="0">
              <a:solidFill>
                <a:schemeClr val="accent4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957520" y="3347788"/>
            <a:ext cx="12650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Cloud Interface</a:t>
            </a:r>
            <a:endParaRPr lang="ko-KR" altLang="en-US" sz="1100" dirty="0"/>
          </a:p>
        </p:txBody>
      </p:sp>
      <p:sp>
        <p:nvSpPr>
          <p:cNvPr id="69" name="TextBox 68"/>
          <p:cNvSpPr txBox="1"/>
          <p:nvPr/>
        </p:nvSpPr>
        <p:spPr>
          <a:xfrm rot="20343239">
            <a:off x="6443323" y="2637421"/>
            <a:ext cx="12522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Remote Access</a:t>
            </a:r>
            <a:endParaRPr lang="ko-KR" altLang="en-US" sz="1100" dirty="0"/>
          </a:p>
        </p:txBody>
      </p:sp>
      <p:grpSp>
        <p:nvGrpSpPr>
          <p:cNvPr id="73" name="그룹 72"/>
          <p:cNvGrpSpPr/>
          <p:nvPr/>
        </p:nvGrpSpPr>
        <p:grpSpPr>
          <a:xfrm>
            <a:off x="7720249" y="4595886"/>
            <a:ext cx="313606" cy="561052"/>
            <a:chOff x="760189" y="5517232"/>
            <a:chExt cx="260853" cy="504056"/>
          </a:xfrm>
          <a:solidFill>
            <a:schemeClr val="tx1"/>
          </a:solidFill>
        </p:grpSpPr>
        <p:sp>
          <p:nvSpPr>
            <p:cNvPr id="74" name="직사각형 73"/>
            <p:cNvSpPr/>
            <p:nvPr/>
          </p:nvSpPr>
          <p:spPr>
            <a:xfrm>
              <a:off x="760189" y="5517232"/>
              <a:ext cx="260853" cy="50405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5" name="직사각형 74"/>
            <p:cNvSpPr/>
            <p:nvPr/>
          </p:nvSpPr>
          <p:spPr>
            <a:xfrm>
              <a:off x="780755" y="5562600"/>
              <a:ext cx="214608" cy="3762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6" name="모서리가 둥근 직사각형 75"/>
            <p:cNvSpPr/>
            <p:nvPr/>
          </p:nvSpPr>
          <p:spPr>
            <a:xfrm>
              <a:off x="843560" y="5958806"/>
              <a:ext cx="89890" cy="4571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7452519" y="5138052"/>
            <a:ext cx="8194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>
                <a:solidFill>
                  <a:schemeClr val="accent4"/>
                </a:solidFill>
              </a:rPr>
              <a:t>Controller</a:t>
            </a:r>
            <a:endParaRPr lang="ko-KR" altLang="en-US" sz="1050" dirty="0">
              <a:solidFill>
                <a:schemeClr val="accent4"/>
              </a:solidFill>
            </a:endParaRPr>
          </a:p>
        </p:txBody>
      </p:sp>
      <p:cxnSp>
        <p:nvCxnSpPr>
          <p:cNvPr id="80" name="직선 연결선 79"/>
          <p:cNvCxnSpPr/>
          <p:nvPr/>
        </p:nvCxnSpPr>
        <p:spPr>
          <a:xfrm flipV="1">
            <a:off x="8113949" y="3944203"/>
            <a:ext cx="749380" cy="710471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 rot="18961120">
            <a:off x="8033421" y="4102167"/>
            <a:ext cx="7264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err="1" smtClean="0"/>
              <a:t>WebAPI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215468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Definition of various Things</a:t>
            </a:r>
            <a:endParaRPr lang="ko-KR" altLang="en-US" dirty="0">
              <a:latin typeface="+mn-lt"/>
            </a:endParaRPr>
          </a:p>
        </p:txBody>
      </p:sp>
      <p:sp>
        <p:nvSpPr>
          <p:cNvPr id="8" name="내용 개체 틀 7"/>
          <p:cNvSpPr>
            <a:spLocks noGrp="1"/>
          </p:cNvSpPr>
          <p:nvPr>
            <p:ph idx="4294967295"/>
          </p:nvPr>
        </p:nvSpPr>
        <p:spPr>
          <a:xfrm>
            <a:off x="934529" y="1409700"/>
            <a:ext cx="5665570" cy="964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7800" indent="-177800"/>
            <a:r>
              <a:rPr lang="en-US" altLang="ko-KR" sz="2400" dirty="0" smtClean="0"/>
              <a:t>By defining resources </a:t>
            </a:r>
            <a:r>
              <a:rPr lang="en-US" altLang="ko-KR" sz="2400" dirty="0"/>
              <a:t>of things </a:t>
            </a:r>
            <a:r>
              <a:rPr lang="en-US" altLang="ko-KR" sz="2400" dirty="0" smtClean="0"/>
              <a:t>and its properties</a:t>
            </a: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159991" y="6509559"/>
            <a:ext cx="1596451" cy="247603"/>
          </a:xfrm>
          <a:prstGeom prst="rect">
            <a:avLst/>
          </a:prstGeom>
        </p:spPr>
        <p:txBody>
          <a:bodyPr/>
          <a:lstStyle/>
          <a:p>
            <a:fld id="{17A5C656-E050-4F3D-A0DB-0D19E9E83691}" type="slidenum">
              <a:rPr lang="en-US" smtClean="0">
                <a:solidFill>
                  <a:srgbClr val="1C3339"/>
                </a:solidFill>
              </a:rPr>
              <a:pPr/>
              <a:t>48</a:t>
            </a:fld>
            <a:endParaRPr lang="en-US" dirty="0">
              <a:solidFill>
                <a:srgbClr val="1C3339"/>
              </a:solidFill>
            </a:endParaRPr>
          </a:p>
        </p:txBody>
      </p:sp>
      <p:sp>
        <p:nvSpPr>
          <p:cNvPr id="9" name="내용 개체 틀 8"/>
          <p:cNvSpPr>
            <a:spLocks noGrp="1"/>
          </p:cNvSpPr>
          <p:nvPr>
            <p:ph sz="half" idx="4294967295"/>
          </p:nvPr>
        </p:nvSpPr>
        <p:spPr>
          <a:xfrm>
            <a:off x="6961188" y="1409700"/>
            <a:ext cx="5200650" cy="874247"/>
          </a:xfrm>
        </p:spPr>
        <p:txBody>
          <a:bodyPr/>
          <a:lstStyle/>
          <a:p>
            <a:pPr marL="180975" indent="-180975"/>
            <a:r>
              <a:rPr lang="en-US" altLang="ko-KR" dirty="0" smtClean="0"/>
              <a:t>By defining functions/operations </a:t>
            </a:r>
            <a:r>
              <a:rPr lang="en-US" altLang="ko-KR" dirty="0"/>
              <a:t>of things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10" name="Picture 6" descr="http://4.bp.blogspot.com/-o39ZI7LPIsY/Tr2v9bWbFSI/AAAAAAAAFDc/X0cEde6UV6c/s1600/foco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1" b="9502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23" t="6560" r="28205" b="6372"/>
          <a:stretch/>
        </p:blipFill>
        <p:spPr bwMode="auto">
          <a:xfrm>
            <a:off x="4772250" y="2145675"/>
            <a:ext cx="1645380" cy="260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4642511" y="4740309"/>
            <a:ext cx="1957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2100" lvl="1" indent="-177800"/>
            <a:r>
              <a:rPr lang="en-US" altLang="ko-KR" dirty="0"/>
              <a:t>e.g., Light bulb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397211" y="2681901"/>
            <a:ext cx="1804086" cy="255373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err="1" smtClean="0">
                <a:solidFill>
                  <a:schemeClr val="tx1"/>
                </a:solidFill>
              </a:rPr>
              <a:t>BinarySwitch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397210" y="3321105"/>
            <a:ext cx="1804086" cy="255373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chemeClr val="tx1"/>
                </a:solidFill>
              </a:rPr>
              <a:t>Dimming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397211" y="4367318"/>
            <a:ext cx="1804086" cy="255373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chemeClr val="tx1"/>
                </a:solidFill>
              </a:rPr>
              <a:t>Brightness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cxnSp>
        <p:nvCxnSpPr>
          <p:cNvPr id="6" name="꺾인 연결선 5"/>
          <p:cNvCxnSpPr>
            <a:stCxn id="4" idx="3"/>
            <a:endCxn id="10" idx="1"/>
          </p:cNvCxnSpPr>
          <p:nvPr/>
        </p:nvCxnSpPr>
        <p:spPr>
          <a:xfrm>
            <a:off x="4201297" y="2809588"/>
            <a:ext cx="570953" cy="63843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꺾인 연결선 12"/>
          <p:cNvCxnSpPr>
            <a:stCxn id="12" idx="3"/>
            <a:endCxn id="10" idx="1"/>
          </p:cNvCxnSpPr>
          <p:nvPr/>
        </p:nvCxnSpPr>
        <p:spPr>
          <a:xfrm flipV="1">
            <a:off x="4201297" y="3448026"/>
            <a:ext cx="570953" cy="104697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꺾인 연결선 16"/>
          <p:cNvCxnSpPr>
            <a:stCxn id="11" idx="3"/>
            <a:endCxn id="10" idx="1"/>
          </p:cNvCxnSpPr>
          <p:nvPr/>
        </p:nvCxnSpPr>
        <p:spPr>
          <a:xfrm flipV="1">
            <a:off x="4201296" y="3448026"/>
            <a:ext cx="570954" cy="76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12542" y="2937274"/>
            <a:ext cx="1657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- true(on), false(off)</a:t>
            </a:r>
            <a:endParaRPr lang="ko-KR" alt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2512542" y="3576478"/>
            <a:ext cx="1778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- </a:t>
            </a:r>
            <a:r>
              <a:rPr lang="en-US" altLang="ko-KR" sz="1200" dirty="0" err="1" smtClean="0"/>
              <a:t>dimmingSetting</a:t>
            </a:r>
            <a:r>
              <a:rPr lang="en-US" altLang="ko-KR" sz="1200" dirty="0" smtClean="0"/>
              <a:t> (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)</a:t>
            </a:r>
          </a:p>
          <a:p>
            <a:r>
              <a:rPr lang="en-US" altLang="ko-KR" sz="1200" dirty="0" smtClean="0"/>
              <a:t>- step (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)</a:t>
            </a:r>
          </a:p>
          <a:p>
            <a:r>
              <a:rPr lang="en-US" altLang="ko-KR" sz="1200" dirty="0" smtClean="0"/>
              <a:t>- range [0-100]</a:t>
            </a:r>
            <a:endParaRPr lang="ko-KR" alt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2512542" y="4640366"/>
            <a:ext cx="1358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- brightness (</a:t>
            </a:r>
            <a:r>
              <a:rPr lang="en-US" altLang="ko-KR" sz="1200" dirty="0" err="1" smtClean="0"/>
              <a:t>int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683738" y="3293757"/>
            <a:ext cx="1072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Resources</a:t>
            </a:r>
            <a:endParaRPr lang="ko-KR" altLang="en-US" sz="1400" b="1" dirty="0"/>
          </a:p>
        </p:txBody>
      </p:sp>
      <p:cxnSp>
        <p:nvCxnSpPr>
          <p:cNvPr id="29" name="직선 화살표 연결선 28"/>
          <p:cNvCxnSpPr>
            <a:stCxn id="27" idx="3"/>
            <a:endCxn id="4" idx="1"/>
          </p:cNvCxnSpPr>
          <p:nvPr/>
        </p:nvCxnSpPr>
        <p:spPr>
          <a:xfrm flipV="1">
            <a:off x="1756468" y="2809588"/>
            <a:ext cx="640743" cy="63805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stCxn id="27" idx="3"/>
            <a:endCxn id="11" idx="1"/>
          </p:cNvCxnSpPr>
          <p:nvPr/>
        </p:nvCxnSpPr>
        <p:spPr>
          <a:xfrm>
            <a:off x="1756468" y="3447646"/>
            <a:ext cx="640742" cy="114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>
            <a:stCxn id="27" idx="3"/>
            <a:endCxn id="12" idx="1"/>
          </p:cNvCxnSpPr>
          <p:nvPr/>
        </p:nvCxnSpPr>
        <p:spPr>
          <a:xfrm>
            <a:off x="1756468" y="3447646"/>
            <a:ext cx="640743" cy="104735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99067" y="3494440"/>
            <a:ext cx="9525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- properties</a:t>
            </a:r>
            <a:endParaRPr lang="ko-KR" altLang="en-US" sz="1100" dirty="0"/>
          </a:p>
        </p:txBody>
      </p:sp>
      <p:sp>
        <p:nvSpPr>
          <p:cNvPr id="45" name="직사각형 44"/>
          <p:cNvSpPr/>
          <p:nvPr/>
        </p:nvSpPr>
        <p:spPr>
          <a:xfrm>
            <a:off x="7076306" y="2609307"/>
            <a:ext cx="1804086" cy="255373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err="1" smtClean="0">
                <a:solidFill>
                  <a:schemeClr val="tx1"/>
                </a:solidFill>
              </a:rPr>
              <a:t>SetSwitch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7076306" y="3463581"/>
            <a:ext cx="1804086" cy="255373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err="1" smtClean="0">
                <a:solidFill>
                  <a:schemeClr val="tx1"/>
                </a:solidFill>
              </a:rPr>
              <a:t>SetDimmingLevel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7076305" y="4384713"/>
            <a:ext cx="1804086" cy="255373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err="1" smtClean="0">
                <a:solidFill>
                  <a:schemeClr val="tx1"/>
                </a:solidFill>
              </a:rPr>
              <a:t>SetBrightness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232826" y="2865765"/>
            <a:ext cx="982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- Power(in)</a:t>
            </a:r>
            <a:endParaRPr lang="ko-KR" altLang="en-US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7216796" y="4650850"/>
            <a:ext cx="130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- brightness (in)</a:t>
            </a:r>
            <a:endParaRPr lang="ko-KR" altLang="en-US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7232826" y="3718954"/>
            <a:ext cx="16065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- step(in), range(in)</a:t>
            </a:r>
            <a:endParaRPr lang="ko-KR" altLang="en-US" sz="1200" dirty="0"/>
          </a:p>
        </p:txBody>
      </p:sp>
      <p:cxnSp>
        <p:nvCxnSpPr>
          <p:cNvPr id="53" name="꺾인 연결선 52"/>
          <p:cNvCxnSpPr>
            <a:stCxn id="48" idx="1"/>
            <a:endCxn id="10" idx="3"/>
          </p:cNvCxnSpPr>
          <p:nvPr/>
        </p:nvCxnSpPr>
        <p:spPr>
          <a:xfrm rot="10800000">
            <a:off x="6417631" y="3448026"/>
            <a:ext cx="658675" cy="106437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꺾인 연결선 55"/>
          <p:cNvCxnSpPr>
            <a:stCxn id="45" idx="1"/>
            <a:endCxn id="10" idx="3"/>
          </p:cNvCxnSpPr>
          <p:nvPr/>
        </p:nvCxnSpPr>
        <p:spPr>
          <a:xfrm rot="10800000" flipV="1">
            <a:off x="6417630" y="2736994"/>
            <a:ext cx="658676" cy="71103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꺾인 연결선 61"/>
          <p:cNvCxnSpPr>
            <a:stCxn id="47" idx="1"/>
            <a:endCxn id="10" idx="3"/>
          </p:cNvCxnSpPr>
          <p:nvPr/>
        </p:nvCxnSpPr>
        <p:spPr>
          <a:xfrm rot="10800000">
            <a:off x="6417630" y="3448026"/>
            <a:ext cx="658676" cy="14324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9588835" y="3441647"/>
            <a:ext cx="995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Functions</a:t>
            </a:r>
            <a:endParaRPr lang="ko-KR" altLang="en-US" sz="1400" b="1" dirty="0"/>
          </a:p>
        </p:txBody>
      </p:sp>
      <p:cxnSp>
        <p:nvCxnSpPr>
          <p:cNvPr id="69" name="직선 화살표 연결선 68"/>
          <p:cNvCxnSpPr>
            <a:stCxn id="68" idx="1"/>
            <a:endCxn id="45" idx="3"/>
          </p:cNvCxnSpPr>
          <p:nvPr/>
        </p:nvCxnSpPr>
        <p:spPr>
          <a:xfrm flipH="1" flipV="1">
            <a:off x="8880392" y="2736994"/>
            <a:ext cx="708443" cy="85854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9704164" y="3642330"/>
            <a:ext cx="2101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- Input &amp; Output Parameters</a:t>
            </a:r>
            <a:endParaRPr lang="ko-KR" altLang="en-US" sz="1100" dirty="0"/>
          </a:p>
        </p:txBody>
      </p:sp>
      <p:cxnSp>
        <p:nvCxnSpPr>
          <p:cNvPr id="76" name="직선 화살표 연결선 75"/>
          <p:cNvCxnSpPr>
            <a:stCxn id="68" idx="1"/>
            <a:endCxn id="47" idx="3"/>
          </p:cNvCxnSpPr>
          <p:nvPr/>
        </p:nvCxnSpPr>
        <p:spPr>
          <a:xfrm flipH="1" flipV="1">
            <a:off x="8880392" y="3591268"/>
            <a:ext cx="708443" cy="426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화살표 연결선 78"/>
          <p:cNvCxnSpPr>
            <a:stCxn id="68" idx="1"/>
            <a:endCxn id="48" idx="3"/>
          </p:cNvCxnSpPr>
          <p:nvPr/>
        </p:nvCxnSpPr>
        <p:spPr>
          <a:xfrm flipH="1">
            <a:off x="8880391" y="3595536"/>
            <a:ext cx="708444" cy="91686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901448" y="5262323"/>
            <a:ext cx="55771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- (no Verbs) + Objects</a:t>
            </a:r>
          </a:p>
          <a:p>
            <a:r>
              <a:rPr lang="en-US" altLang="ko-KR" dirty="0" smtClean="0"/>
              <a:t>   *</a:t>
            </a:r>
            <a:r>
              <a:rPr lang="en-US" altLang="ko-KR" sz="1400" dirty="0"/>
              <a:t>Fixed set of verbs (CRUDN) from transport layer will be used</a:t>
            </a:r>
          </a:p>
          <a:p>
            <a:r>
              <a:rPr lang="en-US" altLang="ko-KR" dirty="0" smtClean="0"/>
              <a:t>- Resource model in RESTful Architecture</a:t>
            </a:r>
          </a:p>
          <a:p>
            <a:r>
              <a:rPr lang="en-US" altLang="ko-KR" dirty="0" smtClean="0"/>
              <a:t>  (e.g., W3C, CSEP, etc.)</a:t>
            </a:r>
            <a:endParaRPr lang="ko-KR" alt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6684313" y="5262323"/>
            <a:ext cx="4950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 (Verbs + Objects)</a:t>
            </a:r>
          </a:p>
          <a:p>
            <a:r>
              <a:rPr lang="en-US" altLang="ko-KR" dirty="0" smtClean="0"/>
              <a:t>- RPC model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88682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Support of Constrained Things</a:t>
            </a:r>
            <a:endParaRPr lang="ko-KR" altLang="en-US" dirty="0">
              <a:latin typeface="+mn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934528" y="1600204"/>
            <a:ext cx="10181147" cy="4525963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 smtClean="0">
                <a:latin typeface="+mn-lt"/>
              </a:rPr>
              <a:t>Less overhead/ Less Traffic</a:t>
            </a:r>
          </a:p>
          <a:p>
            <a:pPr lvl="1"/>
            <a:r>
              <a:rPr lang="en-US" altLang="ko-KR" dirty="0" smtClean="0">
                <a:latin typeface="+mn-lt"/>
              </a:rPr>
              <a:t>Minimize CPU Load, Memory impacts, Traffic and Bandwidth</a:t>
            </a:r>
          </a:p>
          <a:p>
            <a:pPr marL="800100" lvl="1" indent="-342900">
              <a:buFontTx/>
              <a:buChar char="-"/>
            </a:pPr>
            <a:r>
              <a:rPr lang="en-US" altLang="ko-KR" dirty="0" smtClean="0"/>
              <a:t>Compact header</a:t>
            </a:r>
          </a:p>
          <a:p>
            <a:pPr marL="800100" lvl="1" indent="-342900">
              <a:buFontTx/>
              <a:buChar char="-"/>
            </a:pPr>
            <a:r>
              <a:rPr lang="en-US" altLang="ko-KR" dirty="0" smtClean="0"/>
              <a:t>Binary protocol</a:t>
            </a:r>
          </a:p>
          <a:p>
            <a:pPr marL="800100" lvl="1" indent="-342900">
              <a:buFontTx/>
              <a:buChar char="-"/>
            </a:pPr>
            <a:r>
              <a:rPr lang="en-US" altLang="ko-KR" dirty="0" smtClean="0"/>
              <a:t>Compressed encoding of payload</a:t>
            </a:r>
          </a:p>
          <a:p>
            <a:pPr marL="800100" lvl="1" indent="-342900">
              <a:buFontTx/>
              <a:buChar char="-"/>
            </a:pPr>
            <a:endParaRPr lang="en-US" altLang="ko-KR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ko-KR" sz="2600" dirty="0" smtClean="0"/>
              <a:t>Low Complexity</a:t>
            </a:r>
            <a:endParaRPr lang="en-US" altLang="ko-KR" sz="2600" dirty="0"/>
          </a:p>
          <a:p>
            <a:pPr marL="800100" lvl="1" indent="-342900">
              <a:buFontTx/>
              <a:buChar char="-"/>
            </a:pPr>
            <a:r>
              <a:rPr lang="en-US" altLang="ko-KR" dirty="0" smtClean="0"/>
              <a:t>Simple Resource Model </a:t>
            </a:r>
          </a:p>
          <a:p>
            <a:pPr lvl="2" indent="0">
              <a:buNone/>
            </a:pPr>
            <a:r>
              <a:rPr lang="en-US" altLang="ko-KR" dirty="0" smtClean="0"/>
              <a:t>&gt; Short URI (Late Binding w/ resource type defined)</a:t>
            </a:r>
          </a:p>
          <a:p>
            <a:pPr lvl="2" indent="0">
              <a:buNone/>
            </a:pPr>
            <a:r>
              <a:rPr lang="en-US" altLang="ko-KR" dirty="0" smtClean="0"/>
              <a:t>&gt; Broad and Shallow Hierarchy </a:t>
            </a:r>
          </a:p>
          <a:p>
            <a:pPr marL="1485900" lvl="2" indent="-342900">
              <a:buFont typeface="Wingdings" panose="05000000000000000000" pitchFamily="2" charset="2"/>
              <a:buChar char="Ø"/>
            </a:pPr>
            <a:endParaRPr lang="en-US" altLang="ko-KR" dirty="0" smtClean="0"/>
          </a:p>
          <a:p>
            <a:pPr marL="800100" lvl="1" indent="-342900">
              <a:buFontTx/>
              <a:buChar char="-"/>
            </a:pPr>
            <a:endParaRPr lang="en-US" altLang="ko-KR" dirty="0" smtClean="0"/>
          </a:p>
          <a:p>
            <a:pPr marL="800100" lvl="1" indent="-342900">
              <a:buFontTx/>
              <a:buChar char="-"/>
            </a:pPr>
            <a:endParaRPr lang="en-US" altLang="ko-KR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159991" y="6509559"/>
            <a:ext cx="1596451" cy="247603"/>
          </a:xfrm>
          <a:prstGeom prst="rect">
            <a:avLst/>
          </a:prstGeom>
        </p:spPr>
        <p:txBody>
          <a:bodyPr/>
          <a:lstStyle/>
          <a:p>
            <a:fld id="{17A5C656-E050-4F3D-A0DB-0D19E9E83691}" type="slidenum">
              <a:rPr lang="en-US" smtClean="0">
                <a:solidFill>
                  <a:srgbClr val="1C3339"/>
                </a:solidFill>
              </a:rPr>
              <a:pPr/>
              <a:t>49</a:t>
            </a:fld>
            <a:endParaRPr lang="en-US" dirty="0">
              <a:solidFill>
                <a:srgbClr val="1C3339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454864" y="1216812"/>
            <a:ext cx="31967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/>
              <a:t>*</a:t>
            </a:r>
            <a:r>
              <a:rPr lang="en-US" altLang="ko-KR" sz="1400" dirty="0" smtClean="0"/>
              <a:t>RAM </a:t>
            </a:r>
            <a:r>
              <a:rPr lang="en-US" altLang="ko-KR" sz="1400" dirty="0"/>
              <a:t>&lt;10KB, Flash &lt;100KB </a:t>
            </a:r>
            <a:r>
              <a:rPr lang="en-US" altLang="ko-KR" sz="1050" dirty="0"/>
              <a:t>(RFC 7228)</a:t>
            </a:r>
          </a:p>
        </p:txBody>
      </p:sp>
    </p:spTree>
    <p:extLst>
      <p:ext uri="{BB962C8B-B14F-4D97-AF65-F5344CB8AC3E}">
        <p14:creationId xmlns:p14="http://schemas.microsoft.com/office/powerpoint/2010/main" val="1772607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3520" y="-767"/>
            <a:ext cx="11734800" cy="915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723396" y="1633281"/>
            <a:ext cx="4715046" cy="2047428"/>
          </a:xfrm>
          <a:prstGeom prst="rect">
            <a:avLst/>
          </a:prstGeom>
          <a:solidFill>
            <a:schemeClr val="tx1">
              <a:lumMod val="75000"/>
              <a:lumOff val="25000"/>
              <a:alpha val="25098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19" y="-767"/>
            <a:ext cx="3710941" cy="3388986"/>
          </a:xfrm>
          <a:prstGeom prst="rect">
            <a:avLst/>
          </a:prstGeom>
        </p:spPr>
      </p:pic>
      <p:sp>
        <p:nvSpPr>
          <p:cNvPr id="73" name="Arc 72"/>
          <p:cNvSpPr/>
          <p:nvPr/>
        </p:nvSpPr>
        <p:spPr bwMode="auto">
          <a:xfrm>
            <a:off x="10450660" y="797328"/>
            <a:ext cx="1169959" cy="1169959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72" tIns="45688" rIns="91372" bIns="45688" numCol="1" rtlCol="0" anchor="t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1563472" y="733044"/>
            <a:ext cx="8948258" cy="2471888"/>
            <a:chOff x="1563472" y="733044"/>
            <a:chExt cx="8948258" cy="2471888"/>
          </a:xfrm>
          <a:effectLst>
            <a:glow rad="63500">
              <a:schemeClr val="accent3">
                <a:satMod val="175000"/>
                <a:alpha val="67000"/>
              </a:schemeClr>
            </a:glow>
          </a:effectLst>
        </p:grpSpPr>
        <p:sp>
          <p:nvSpPr>
            <p:cNvPr id="69" name="Freeform 68"/>
            <p:cNvSpPr/>
            <p:nvPr/>
          </p:nvSpPr>
          <p:spPr bwMode="auto">
            <a:xfrm>
              <a:off x="1563472" y="797328"/>
              <a:ext cx="2422440" cy="2314580"/>
            </a:xfrm>
            <a:custGeom>
              <a:avLst/>
              <a:gdLst>
                <a:gd name="connsiteX0" fmla="*/ 0 w 1902734"/>
                <a:gd name="connsiteY0" fmla="*/ 0 h 1808997"/>
                <a:gd name="connsiteX1" fmla="*/ 1266092 w 1902734"/>
                <a:gd name="connsiteY1" fmla="*/ 512466 h 1808997"/>
                <a:gd name="connsiteX2" fmla="*/ 1899138 w 1902734"/>
                <a:gd name="connsiteY2" fmla="*/ 1808703 h 1808997"/>
                <a:gd name="connsiteX0" fmla="*/ 0 w 1893296"/>
                <a:gd name="connsiteY0" fmla="*/ 0 h 1808997"/>
                <a:gd name="connsiteX1" fmla="*/ 1266092 w 1893296"/>
                <a:gd name="connsiteY1" fmla="*/ 512466 h 1808997"/>
                <a:gd name="connsiteX2" fmla="*/ 1889613 w 1893296"/>
                <a:gd name="connsiteY2" fmla="*/ 1808703 h 180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93296" h="1808997">
                  <a:moveTo>
                    <a:pt x="0" y="0"/>
                  </a:moveTo>
                  <a:cubicBezTo>
                    <a:pt x="474784" y="105508"/>
                    <a:pt x="949569" y="211016"/>
                    <a:pt x="1266092" y="512466"/>
                  </a:cubicBezTo>
                  <a:cubicBezTo>
                    <a:pt x="1582615" y="813916"/>
                    <a:pt x="1933156" y="1828800"/>
                    <a:pt x="1889613" y="1808703"/>
                  </a:cubicBezTo>
                </a:path>
              </a:pathLst>
            </a:custGeom>
            <a:noFill/>
            <a:ln w="76200" cap="flat" cmpd="sng" algn="ctr">
              <a:solidFill>
                <a:schemeClr val="accent5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72" tIns="45688" rIns="91372" bIns="45688" numCol="1" rtlCol="0" anchor="t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1589186" y="745901"/>
              <a:ext cx="3290122" cy="2459031"/>
            </a:xfrm>
            <a:custGeom>
              <a:avLst/>
              <a:gdLst>
                <a:gd name="connsiteX0" fmla="*/ 0 w 2571447"/>
                <a:gd name="connsiteY0" fmla="*/ 0 h 1921895"/>
                <a:gd name="connsiteX1" fmla="*/ 2019718 w 2571447"/>
                <a:gd name="connsiteY1" fmla="*/ 622998 h 1921895"/>
                <a:gd name="connsiteX2" fmla="*/ 2542233 w 2571447"/>
                <a:gd name="connsiteY2" fmla="*/ 1919236 h 192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1447" h="1921895">
                  <a:moveTo>
                    <a:pt x="0" y="0"/>
                  </a:moveTo>
                  <a:cubicBezTo>
                    <a:pt x="798006" y="151562"/>
                    <a:pt x="1596013" y="303125"/>
                    <a:pt x="2019718" y="622998"/>
                  </a:cubicBezTo>
                  <a:cubicBezTo>
                    <a:pt x="2443423" y="942871"/>
                    <a:pt x="2652765" y="1981201"/>
                    <a:pt x="2542233" y="1919236"/>
                  </a:cubicBezTo>
                </a:path>
              </a:pathLst>
            </a:custGeom>
            <a:noFill/>
            <a:ln w="76200" cap="flat" cmpd="sng" algn="ctr">
              <a:solidFill>
                <a:schemeClr val="accent5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72" tIns="45688" rIns="91372" bIns="45688" numCol="1" rtlCol="0" anchor="t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1602042" y="758758"/>
              <a:ext cx="4101285" cy="2172780"/>
            </a:xfrm>
            <a:custGeom>
              <a:avLst/>
              <a:gdLst>
                <a:gd name="connsiteX0" fmla="*/ 0 w 3205424"/>
                <a:gd name="connsiteY0" fmla="*/ 0 h 1698171"/>
                <a:gd name="connsiteX1" fmla="*/ 2502040 w 3205424"/>
                <a:gd name="connsiteY1" fmla="*/ 582804 h 1698171"/>
                <a:gd name="connsiteX2" fmla="*/ 3205424 w 3205424"/>
                <a:gd name="connsiteY2" fmla="*/ 1698171 h 169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5424" h="1698171">
                  <a:moveTo>
                    <a:pt x="0" y="0"/>
                  </a:moveTo>
                  <a:cubicBezTo>
                    <a:pt x="983901" y="149888"/>
                    <a:pt x="1967803" y="299776"/>
                    <a:pt x="2502040" y="582804"/>
                  </a:cubicBezTo>
                  <a:cubicBezTo>
                    <a:pt x="3036277" y="865832"/>
                    <a:pt x="3120850" y="1282001"/>
                    <a:pt x="3205424" y="1698171"/>
                  </a:cubicBezTo>
                </a:path>
              </a:pathLst>
            </a:custGeom>
            <a:noFill/>
            <a:ln w="76200" cap="flat" cmpd="sng" algn="ctr">
              <a:solidFill>
                <a:schemeClr val="accent5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72" tIns="45688" rIns="91372" bIns="45688" numCol="1" rtlCol="0" anchor="t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1602042" y="758758"/>
              <a:ext cx="6351206" cy="2391344"/>
            </a:xfrm>
            <a:custGeom>
              <a:avLst/>
              <a:gdLst>
                <a:gd name="connsiteX0" fmla="*/ 0 w 4963886"/>
                <a:gd name="connsiteY0" fmla="*/ 0 h 1868993"/>
                <a:gd name="connsiteX1" fmla="*/ 3707842 w 4963886"/>
                <a:gd name="connsiteY1" fmla="*/ 422031 h 1868993"/>
                <a:gd name="connsiteX2" fmla="*/ 4963886 w 4963886"/>
                <a:gd name="connsiteY2" fmla="*/ 1868993 h 1868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3886" h="1868993">
                  <a:moveTo>
                    <a:pt x="0" y="0"/>
                  </a:moveTo>
                  <a:cubicBezTo>
                    <a:pt x="1440264" y="55266"/>
                    <a:pt x="2880528" y="110532"/>
                    <a:pt x="3707842" y="422031"/>
                  </a:cubicBezTo>
                  <a:cubicBezTo>
                    <a:pt x="4535156" y="733530"/>
                    <a:pt x="4751196" y="1627833"/>
                    <a:pt x="4963886" y="1868993"/>
                  </a:cubicBezTo>
                </a:path>
              </a:pathLst>
            </a:custGeom>
            <a:noFill/>
            <a:ln w="76200" cap="flat" cmpd="sng" algn="ctr">
              <a:solidFill>
                <a:schemeClr val="accent5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72" tIns="45688" rIns="91372" bIns="45688" numCol="1" rtlCol="0" anchor="t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4803249" y="733044"/>
              <a:ext cx="5579914" cy="2417058"/>
            </a:xfrm>
            <a:custGeom>
              <a:avLst/>
              <a:gdLst>
                <a:gd name="connsiteX0" fmla="*/ 4361070 w 4361070"/>
                <a:gd name="connsiteY0" fmla="*/ 0 h 1889090"/>
                <a:gd name="connsiteX1" fmla="*/ 703470 w 4361070"/>
                <a:gd name="connsiteY1" fmla="*/ 442128 h 1889090"/>
                <a:gd name="connsiteX2" fmla="*/ 86 w 4361070"/>
                <a:gd name="connsiteY2" fmla="*/ 1889090 h 188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61070" h="1889090">
                  <a:moveTo>
                    <a:pt x="4361070" y="0"/>
                  </a:moveTo>
                  <a:cubicBezTo>
                    <a:pt x="2895685" y="63640"/>
                    <a:pt x="1430301" y="127280"/>
                    <a:pt x="703470" y="442128"/>
                  </a:cubicBezTo>
                  <a:cubicBezTo>
                    <a:pt x="-23361" y="756976"/>
                    <a:pt x="86" y="1889090"/>
                    <a:pt x="86" y="1889090"/>
                  </a:cubicBezTo>
                </a:path>
              </a:pathLst>
            </a:custGeom>
            <a:noFill/>
            <a:ln w="76200" cap="flat" cmpd="sng" algn="ctr">
              <a:solidFill>
                <a:schemeClr val="accent5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72" tIns="45688" rIns="91372" bIns="45688" numCol="1" rtlCol="0" anchor="t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5639043" y="784471"/>
              <a:ext cx="4846974" cy="2057072"/>
            </a:xfrm>
            <a:custGeom>
              <a:avLst/>
              <a:gdLst>
                <a:gd name="connsiteX0" fmla="*/ 3788229 w 3788229"/>
                <a:gd name="connsiteY0" fmla="*/ 0 h 1607737"/>
                <a:gd name="connsiteX1" fmla="*/ 884255 w 3788229"/>
                <a:gd name="connsiteY1" fmla="*/ 482321 h 1607737"/>
                <a:gd name="connsiteX2" fmla="*/ 0 w 3788229"/>
                <a:gd name="connsiteY2" fmla="*/ 1607737 h 1607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8229" h="1607737">
                  <a:moveTo>
                    <a:pt x="3788229" y="0"/>
                  </a:moveTo>
                  <a:cubicBezTo>
                    <a:pt x="2651927" y="107182"/>
                    <a:pt x="1515626" y="214365"/>
                    <a:pt x="884255" y="482321"/>
                  </a:cubicBezTo>
                  <a:cubicBezTo>
                    <a:pt x="252883" y="750277"/>
                    <a:pt x="126441" y="1179007"/>
                    <a:pt x="0" y="1607737"/>
                  </a:cubicBezTo>
                </a:path>
              </a:pathLst>
            </a:custGeom>
            <a:noFill/>
            <a:ln w="76200" cap="flat" cmpd="sng" algn="ctr">
              <a:solidFill>
                <a:schemeClr val="accent5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72" tIns="45688" rIns="91372" bIns="45688" numCol="1" rtlCol="0" anchor="t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7824681" y="745901"/>
              <a:ext cx="2687049" cy="2391346"/>
            </a:xfrm>
            <a:custGeom>
              <a:avLst/>
              <a:gdLst>
                <a:gd name="connsiteX0" fmla="*/ 2100106 w 2100106"/>
                <a:gd name="connsiteY0" fmla="*/ 0 h 1868994"/>
                <a:gd name="connsiteX1" fmla="*/ 462224 w 2100106"/>
                <a:gd name="connsiteY1" fmla="*/ 673240 h 1868994"/>
                <a:gd name="connsiteX2" fmla="*/ 0 w 2100106"/>
                <a:gd name="connsiteY2" fmla="*/ 1868994 h 186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0106" h="1868994">
                  <a:moveTo>
                    <a:pt x="2100106" y="0"/>
                  </a:moveTo>
                  <a:cubicBezTo>
                    <a:pt x="1456174" y="180870"/>
                    <a:pt x="812242" y="361741"/>
                    <a:pt x="462224" y="673240"/>
                  </a:cubicBezTo>
                  <a:cubicBezTo>
                    <a:pt x="112206" y="984739"/>
                    <a:pt x="56103" y="1426866"/>
                    <a:pt x="0" y="1868994"/>
                  </a:cubicBezTo>
                </a:path>
              </a:pathLst>
            </a:custGeom>
            <a:noFill/>
            <a:ln w="76200" cap="flat" cmpd="sng" algn="ctr">
              <a:solidFill>
                <a:schemeClr val="accent5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72" tIns="45688" rIns="91372" bIns="45688" numCol="1" rtlCol="0" anchor="t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endParaRPr>
            </a:p>
          </p:txBody>
        </p:sp>
      </p:grpSp>
      <p:sp>
        <p:nvSpPr>
          <p:cNvPr id="77" name="Rectangle 76"/>
          <p:cNvSpPr/>
          <p:nvPr/>
        </p:nvSpPr>
        <p:spPr>
          <a:xfrm>
            <a:off x="5185845" y="1770710"/>
            <a:ext cx="1754938" cy="4475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Apps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3894097" y="2510750"/>
            <a:ext cx="4358349" cy="993847"/>
            <a:chOff x="2834966" y="1962150"/>
            <a:chExt cx="3406337" cy="776757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0603" y="1962150"/>
              <a:ext cx="1083531" cy="762374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8480" y="2291002"/>
              <a:ext cx="883920" cy="447904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3603" y="2190937"/>
              <a:ext cx="647700" cy="547969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4966" y="2295939"/>
              <a:ext cx="138130" cy="442967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21869" y="1962151"/>
              <a:ext cx="369265" cy="776756"/>
            </a:xfrm>
            <a:prstGeom prst="rect">
              <a:avLst/>
            </a:prstGeom>
          </p:spPr>
        </p:pic>
      </p:grpSp>
      <p:pic>
        <p:nvPicPr>
          <p:cNvPr id="125" name="Picture 1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19" y="213"/>
            <a:ext cx="1961538" cy="2218047"/>
          </a:xfrm>
          <a:prstGeom prst="rect">
            <a:avLst/>
          </a:prstGeom>
        </p:spPr>
      </p:pic>
      <p:sp>
        <p:nvSpPr>
          <p:cNvPr id="126" name="Rectangle 125"/>
          <p:cNvSpPr/>
          <p:nvPr/>
        </p:nvSpPr>
        <p:spPr>
          <a:xfrm>
            <a:off x="701002" y="560818"/>
            <a:ext cx="1754938" cy="4475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Services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F2CC-F538-499A-8BE1-D7E128420D5E}" type="datetime1">
              <a:rPr lang="en-US" smtClean="0"/>
              <a:t>3/23/2016</a:t>
            </a:fld>
            <a:endParaRPr lang="en-US" dirty="0"/>
          </a:p>
        </p:txBody>
      </p:sp>
      <p:sp>
        <p:nvSpPr>
          <p:cNvPr id="13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5C656-E050-4F3D-A0DB-0D19E9E8369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2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b="1" dirty="0" smtClean="0"/>
              <a:t>Public Information – Not Subject to OCF 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94519" y="4348122"/>
            <a:ext cx="10973594" cy="1824078"/>
          </a:xfrm>
        </p:spPr>
        <p:txBody>
          <a:bodyPr/>
          <a:lstStyle/>
          <a:p>
            <a:r>
              <a:rPr lang="en-GB" dirty="0" smtClean="0"/>
              <a:t>Before IoT: Apps on Rich Devices communicate with Services in the Cloud or on Data </a:t>
            </a:r>
            <a:r>
              <a:rPr lang="en-GB" dirty="0" err="1" smtClean="0"/>
              <a:t>Centers</a:t>
            </a:r>
            <a:endParaRPr lang="en-GB" dirty="0" smtClean="0"/>
          </a:p>
          <a:p>
            <a:r>
              <a:rPr lang="en-GB" dirty="0" smtClean="0"/>
              <a:t>Comms are relatively easy for developers</a:t>
            </a:r>
          </a:p>
          <a:p>
            <a:pPr lvl="1"/>
            <a:r>
              <a:rPr lang="en-GB" dirty="0" smtClean="0"/>
              <a:t>Well defined standards, including security &amp; identity</a:t>
            </a:r>
            <a:endParaRPr lang="en-US" dirty="0"/>
          </a:p>
        </p:txBody>
      </p:sp>
      <p:pic>
        <p:nvPicPr>
          <p:cNvPr id="133" name="Picture 1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4394" y="73336"/>
            <a:ext cx="2145325" cy="2274562"/>
          </a:xfrm>
          <a:prstGeom prst="rect">
            <a:avLst/>
          </a:prstGeom>
        </p:spPr>
      </p:pic>
      <p:sp>
        <p:nvSpPr>
          <p:cNvPr id="134" name="Rectangle 133"/>
          <p:cNvSpPr/>
          <p:nvPr/>
        </p:nvSpPr>
        <p:spPr>
          <a:xfrm>
            <a:off x="9812381" y="560818"/>
            <a:ext cx="1754938" cy="4475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Services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0"/>
            <a:ext cx="137319" cy="6858000"/>
          </a:xfrm>
          <a:prstGeom prst="rect">
            <a:avLst/>
          </a:prstGeom>
          <a:solidFill>
            <a:srgbClr val="50A8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37318" y="0"/>
            <a:ext cx="76201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1948319" y="0"/>
            <a:ext cx="213519" cy="6858000"/>
          </a:xfrm>
          <a:prstGeom prst="rect">
            <a:avLst/>
          </a:prstGeom>
          <a:solidFill>
            <a:srgbClr val="DBEF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85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Support of Multiple Verticals</a:t>
            </a:r>
            <a:endParaRPr lang="ko-KR" altLang="en-US" dirty="0">
              <a:latin typeface="+mn-lt"/>
            </a:endParaRPr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159991" y="6509559"/>
            <a:ext cx="1596451" cy="247603"/>
          </a:xfrm>
          <a:prstGeom prst="rect">
            <a:avLst/>
          </a:prstGeom>
        </p:spPr>
        <p:txBody>
          <a:bodyPr/>
          <a:lstStyle/>
          <a:p>
            <a:fld id="{17A5C656-E050-4F3D-A0DB-0D19E9E83691}" type="slidenum">
              <a:rPr lang="en-US" smtClean="0">
                <a:solidFill>
                  <a:srgbClr val="1C3339"/>
                </a:solidFill>
              </a:rPr>
              <a:pPr/>
              <a:t>50</a:t>
            </a:fld>
            <a:endParaRPr lang="en-US" dirty="0">
              <a:solidFill>
                <a:srgbClr val="1C3339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29200" y="1395908"/>
            <a:ext cx="675956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2A4C56"/>
                </a:solidFill>
              </a:rPr>
              <a:t>Legacy vertical services usually designed as silos</a:t>
            </a:r>
          </a:p>
          <a:p>
            <a:pPr>
              <a:spcBef>
                <a:spcPts val="600"/>
              </a:spcBef>
            </a:pPr>
            <a:r>
              <a:rPr lang="en-US" altLang="ko-KR" dirty="0" smtClean="0">
                <a:solidFill>
                  <a:srgbClr val="2A4C56"/>
                </a:solidFill>
                <a:sym typeface="Wingdings" panose="05000000000000000000" pitchFamily="2" charset="2"/>
              </a:rPr>
              <a:t>      No common way to communicate among them</a:t>
            </a:r>
            <a:endParaRPr lang="ko-KR" altLang="en-US" dirty="0">
              <a:solidFill>
                <a:srgbClr val="2A4C56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29200" y="4967267"/>
            <a:ext cx="6753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solidFill>
                  <a:srgbClr val="2A4C56"/>
                </a:solidFill>
              </a:rPr>
              <a:t>A common platform provides a foundation</a:t>
            </a:r>
            <a:br>
              <a:rPr lang="en-US" altLang="ko-KR" sz="2000" dirty="0" smtClean="0">
                <a:solidFill>
                  <a:srgbClr val="2A4C56"/>
                </a:solidFill>
              </a:rPr>
            </a:br>
            <a:r>
              <a:rPr lang="en-US" altLang="ko-KR" sz="2000" dirty="0" smtClean="0">
                <a:solidFill>
                  <a:srgbClr val="2A4C56"/>
                </a:solidFill>
              </a:rPr>
              <a:t>for vertical services to collaborate and interwork </a:t>
            </a:r>
            <a:br>
              <a:rPr lang="en-US" altLang="ko-KR" sz="2000" dirty="0" smtClean="0">
                <a:solidFill>
                  <a:srgbClr val="2A4C56"/>
                </a:solidFill>
              </a:rPr>
            </a:br>
            <a:r>
              <a:rPr lang="en-US" altLang="ko-KR" sz="2000" dirty="0" smtClean="0">
                <a:solidFill>
                  <a:srgbClr val="2A4C56"/>
                </a:solidFill>
              </a:rPr>
              <a:t>by providing common services and data models</a:t>
            </a:r>
            <a:endParaRPr lang="ko-KR" altLang="en-US" sz="2000" dirty="0">
              <a:solidFill>
                <a:srgbClr val="2A4C56"/>
              </a:solidFill>
            </a:endParaRPr>
          </a:p>
        </p:txBody>
      </p:sp>
      <p:cxnSp>
        <p:nvCxnSpPr>
          <p:cNvPr id="21" name="직선 연결선 20"/>
          <p:cNvCxnSpPr/>
          <p:nvPr/>
        </p:nvCxnSpPr>
        <p:spPr>
          <a:xfrm>
            <a:off x="1369593" y="3485737"/>
            <a:ext cx="3330533" cy="0"/>
          </a:xfrm>
          <a:prstGeom prst="line">
            <a:avLst/>
          </a:prstGeom>
          <a:solidFill>
            <a:srgbClr val="E9F9FB">
              <a:alpha val="12941"/>
            </a:srgbClr>
          </a:solidFill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</p:spPr>
      </p:cxn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906006" y="1457952"/>
            <a:ext cx="4395912" cy="3716254"/>
          </a:xfrm>
          <a:custGeom>
            <a:avLst/>
            <a:gdLst>
              <a:gd name="T0" fmla="*/ 2147483647 w 3504"/>
              <a:gd name="T1" fmla="*/ 2147483647 h 2818"/>
              <a:gd name="T2" fmla="*/ 2147483647 w 3504"/>
              <a:gd name="T3" fmla="*/ 2147483647 h 2818"/>
              <a:gd name="T4" fmla="*/ 0 w 3504"/>
              <a:gd name="T5" fmla="*/ 2147483647 h 2818"/>
              <a:gd name="T6" fmla="*/ 2147483647 w 3504"/>
              <a:gd name="T7" fmla="*/ 2147483647 h 2818"/>
              <a:gd name="T8" fmla="*/ 2147483647 w 3504"/>
              <a:gd name="T9" fmla="*/ 2147483647 h 2818"/>
              <a:gd name="T10" fmla="*/ 2147483647 w 3504"/>
              <a:gd name="T11" fmla="*/ 2147483647 h 2818"/>
              <a:gd name="T12" fmla="*/ 2147483647 w 3504"/>
              <a:gd name="T13" fmla="*/ 2147483647 h 2818"/>
              <a:gd name="T14" fmla="*/ 2147483647 w 3504"/>
              <a:gd name="T15" fmla="*/ 0 h 2818"/>
              <a:gd name="T16" fmla="*/ 2147483647 w 3504"/>
              <a:gd name="T17" fmla="*/ 2147483647 h 2818"/>
              <a:gd name="T18" fmla="*/ 2147483647 w 3504"/>
              <a:gd name="T19" fmla="*/ 2147483647 h 2818"/>
              <a:gd name="T20" fmla="*/ 2147483647 w 3504"/>
              <a:gd name="T21" fmla="*/ 2147483647 h 2818"/>
              <a:gd name="T22" fmla="*/ 2147483647 w 3504"/>
              <a:gd name="T23" fmla="*/ 2147483647 h 28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504"/>
              <a:gd name="T37" fmla="*/ 0 h 2818"/>
              <a:gd name="T38" fmla="*/ 3504 w 3504"/>
              <a:gd name="T39" fmla="*/ 2818 h 281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504" h="2818">
                <a:moveTo>
                  <a:pt x="232" y="2818"/>
                </a:moveTo>
                <a:lnTo>
                  <a:pt x="232" y="1425"/>
                </a:lnTo>
                <a:lnTo>
                  <a:pt x="0" y="1416"/>
                </a:lnTo>
                <a:lnTo>
                  <a:pt x="515" y="963"/>
                </a:lnTo>
                <a:lnTo>
                  <a:pt x="515" y="227"/>
                </a:lnTo>
                <a:lnTo>
                  <a:pt x="928" y="227"/>
                </a:lnTo>
                <a:lnTo>
                  <a:pt x="928" y="736"/>
                </a:lnTo>
                <a:lnTo>
                  <a:pt x="1752" y="0"/>
                </a:lnTo>
                <a:lnTo>
                  <a:pt x="3504" y="1416"/>
                </a:lnTo>
                <a:lnTo>
                  <a:pt x="3233" y="1406"/>
                </a:lnTo>
                <a:lnTo>
                  <a:pt x="3233" y="2818"/>
                </a:lnTo>
                <a:lnTo>
                  <a:pt x="232" y="2818"/>
                </a:lnTo>
                <a:close/>
              </a:path>
            </a:pathLst>
          </a:custGeom>
          <a:solidFill>
            <a:srgbClr val="E9F9FB">
              <a:alpha val="12941"/>
            </a:srgbClr>
          </a:solidFill>
          <a:ln w="571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1C3339"/>
              </a:solidFill>
              <a:cs typeface="Arial" charset="0"/>
            </a:endParaRPr>
          </a:p>
        </p:txBody>
      </p:sp>
      <p:pic>
        <p:nvPicPr>
          <p:cNvPr id="1028" name="Picture 4" descr="http://www.drweil.com/drw/file/blood_glucose_monitor_ART.jpg?id=87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855" y="2685423"/>
            <a:ext cx="499588" cy="40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2561" y="2280876"/>
            <a:ext cx="13308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/>
              <a:t>Insulin level low! </a:t>
            </a:r>
          </a:p>
          <a:p>
            <a:r>
              <a:rPr lang="en-US" altLang="ko-KR" sz="1100" b="1" dirty="0" smtClean="0"/>
              <a:t>Need Help!</a:t>
            </a:r>
            <a:endParaRPr lang="ko-KR" altLang="en-US" sz="1100" b="1" dirty="0"/>
          </a:p>
        </p:txBody>
      </p:sp>
      <p:cxnSp>
        <p:nvCxnSpPr>
          <p:cNvPr id="7" name="직선 연결선 6"/>
          <p:cNvCxnSpPr/>
          <p:nvPr/>
        </p:nvCxnSpPr>
        <p:spPr>
          <a:xfrm>
            <a:off x="3407748" y="2889978"/>
            <a:ext cx="412490" cy="204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타원 10"/>
          <p:cNvSpPr/>
          <p:nvPr/>
        </p:nvSpPr>
        <p:spPr>
          <a:xfrm>
            <a:off x="1111652" y="3668929"/>
            <a:ext cx="3559030" cy="1731438"/>
          </a:xfrm>
          <a:prstGeom prst="ellipse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7" name="타원 16"/>
          <p:cNvSpPr/>
          <p:nvPr/>
        </p:nvSpPr>
        <p:spPr>
          <a:xfrm>
            <a:off x="2622673" y="2082061"/>
            <a:ext cx="2142610" cy="1517681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pic>
        <p:nvPicPr>
          <p:cNvPr id="1036" name="Picture 12" descr="http://www.pcper.com/files/imagecache/article_max_width/news/2013-07-09/Amped%20Wireless%20RTA15%20ac%20ro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817" y="3678623"/>
            <a:ext cx="853488" cy="85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직선 연결선 12"/>
          <p:cNvCxnSpPr/>
          <p:nvPr/>
        </p:nvCxnSpPr>
        <p:spPr>
          <a:xfrm flipV="1">
            <a:off x="2343515" y="4234394"/>
            <a:ext cx="425684" cy="203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>
            <a:endCxn id="1034" idx="1"/>
          </p:cNvCxnSpPr>
          <p:nvPr/>
        </p:nvCxnSpPr>
        <p:spPr>
          <a:xfrm>
            <a:off x="2912561" y="4234394"/>
            <a:ext cx="577027" cy="18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http://www.clker.com/cliparts/4/c/d/e/1194997831476108988xmms.svg.m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588" y="4137834"/>
            <a:ext cx="578302" cy="56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cclothesline.com/wp-content/uploads/2015/01/samsung-smart-tv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654" y="4364958"/>
            <a:ext cx="962108" cy="64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891167" y="1772935"/>
            <a:ext cx="2064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00B050"/>
                </a:solidFill>
              </a:rPr>
              <a:t>Home Health Domain</a:t>
            </a:r>
            <a:endParaRPr lang="ko-KR" altLang="en-US" sz="1400" b="1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30808" y="5439702"/>
            <a:ext cx="1992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0070C0"/>
                </a:solidFill>
              </a:rPr>
              <a:t>Smart Home Domain</a:t>
            </a:r>
            <a:endParaRPr lang="ko-KR" altLang="en-US" sz="1400" b="1" dirty="0">
              <a:solidFill>
                <a:srgbClr val="0070C0"/>
              </a:solidFill>
            </a:endParaRPr>
          </a:p>
        </p:txBody>
      </p:sp>
      <p:sp>
        <p:nvSpPr>
          <p:cNvPr id="18" name="위쪽/아래쪽 화살표 17"/>
          <p:cNvSpPr/>
          <p:nvPr/>
        </p:nvSpPr>
        <p:spPr>
          <a:xfrm rot="1750614">
            <a:off x="3180991" y="3235383"/>
            <a:ext cx="248203" cy="666958"/>
          </a:xfrm>
          <a:prstGeom prst="upDownArrow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9" name="&quot;없음&quot; 기호 18"/>
          <p:cNvSpPr/>
          <p:nvPr/>
        </p:nvSpPr>
        <p:spPr>
          <a:xfrm>
            <a:off x="3168888" y="3421402"/>
            <a:ext cx="283455" cy="262569"/>
          </a:xfrm>
          <a:prstGeom prst="noSmoking">
            <a:avLst>
              <a:gd name="adj" fmla="val 1104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pic>
        <p:nvPicPr>
          <p:cNvPr id="1038" name="Picture 14" descr="http://www.graphicsfactory.com/clip-art/image_files/tn_image/6/694706-tn_couch20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815" y="4631672"/>
            <a:ext cx="768679" cy="5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cdn3.tnwcdn.com/wp-content/blogs.dir/1/files/2011/12/itv-android-tablet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453" y="4377812"/>
            <a:ext cx="919998" cy="53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numbersatplay.files.wordpress.com/2014/01/cartoon-man-with-the-flu-grant-cochrane-freedigitalphotos-ne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428" y="2675552"/>
            <a:ext cx="455070" cy="64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순서도: 자기 디스크 22"/>
          <p:cNvSpPr/>
          <p:nvPr/>
        </p:nvSpPr>
        <p:spPr>
          <a:xfrm>
            <a:off x="6008354" y="2222746"/>
            <a:ext cx="816501" cy="905612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altLang="ko-KR" sz="1200" b="1" kern="0" dirty="0">
                <a:solidFill>
                  <a:prstClr val="white"/>
                </a:solidFill>
                <a:ea typeface="Arial Unicode MS" pitchFamily="50" charset="-127"/>
                <a:cs typeface="Arial Unicode MS" pitchFamily="50" charset="-127"/>
              </a:rPr>
              <a:t>Health</a:t>
            </a:r>
            <a:endParaRPr lang="ko-KR" altLang="en-US" sz="1200" b="1" kern="0" dirty="0">
              <a:solidFill>
                <a:prstClr val="white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3" name="순서도: 자기 디스크 32"/>
          <p:cNvSpPr/>
          <p:nvPr/>
        </p:nvSpPr>
        <p:spPr>
          <a:xfrm>
            <a:off x="7293071" y="2222746"/>
            <a:ext cx="816501" cy="905612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altLang="ko-KR" sz="1200" b="1" kern="0" dirty="0">
                <a:solidFill>
                  <a:prstClr val="white"/>
                </a:solidFill>
                <a:ea typeface="Arial Unicode MS" pitchFamily="50" charset="-127"/>
                <a:cs typeface="Arial Unicode MS" pitchFamily="50" charset="-127"/>
              </a:rPr>
              <a:t>Home</a:t>
            </a:r>
            <a:endParaRPr lang="ko-KR" altLang="en-US" sz="1200" b="1" kern="0" dirty="0">
              <a:solidFill>
                <a:prstClr val="white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4" name="순서도: 자기 디스크 33"/>
          <p:cNvSpPr/>
          <p:nvPr/>
        </p:nvSpPr>
        <p:spPr>
          <a:xfrm>
            <a:off x="8560863" y="2222746"/>
            <a:ext cx="816501" cy="905612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altLang="ko-KR" sz="1200" b="1" kern="0" dirty="0" smtClean="0">
                <a:solidFill>
                  <a:prstClr val="white"/>
                </a:solidFill>
                <a:ea typeface="Arial Unicode MS" pitchFamily="50" charset="-127"/>
                <a:cs typeface="Arial Unicode MS" pitchFamily="50" charset="-127"/>
              </a:rPr>
              <a:t>Industrial</a:t>
            </a:r>
            <a:endParaRPr lang="ko-KR" altLang="en-US" sz="1200" b="1" kern="0" dirty="0">
              <a:solidFill>
                <a:prstClr val="white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5" name="아래쪽 화살표 24"/>
          <p:cNvSpPr/>
          <p:nvPr/>
        </p:nvSpPr>
        <p:spPr>
          <a:xfrm>
            <a:off x="7289892" y="3188317"/>
            <a:ext cx="822859" cy="364370"/>
          </a:xfrm>
          <a:prstGeom prst="downArrow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6" name="순서도: 자기 디스크 35"/>
          <p:cNvSpPr/>
          <p:nvPr/>
        </p:nvSpPr>
        <p:spPr>
          <a:xfrm>
            <a:off x="6008354" y="4055612"/>
            <a:ext cx="3369010" cy="319851"/>
          </a:xfrm>
          <a:prstGeom prst="flowChartMagneticDisk">
            <a:avLst/>
          </a:prstGeom>
          <a:solidFill>
            <a:srgbClr val="F79646">
              <a:lumMod val="75000"/>
            </a:srgbClr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altLang="ko-KR" sz="1400" b="1" kern="0" dirty="0">
                <a:solidFill>
                  <a:prstClr val="white"/>
                </a:solidFill>
                <a:ea typeface="Arial Unicode MS" pitchFamily="50" charset="-127"/>
                <a:cs typeface="Arial Unicode MS" pitchFamily="50" charset="-127"/>
              </a:rPr>
              <a:t>Common Platform</a:t>
            </a:r>
            <a:endParaRPr lang="ko-KR" altLang="en-US" sz="1400" b="1" kern="0" dirty="0">
              <a:solidFill>
                <a:prstClr val="white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7" name="순서도: 자기 디스크 36"/>
          <p:cNvSpPr/>
          <p:nvPr/>
        </p:nvSpPr>
        <p:spPr>
          <a:xfrm>
            <a:off x="6008354" y="3655810"/>
            <a:ext cx="816501" cy="305400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altLang="ko-KR" sz="1100" b="1" kern="0" dirty="0">
                <a:solidFill>
                  <a:prstClr val="white"/>
                </a:solidFill>
                <a:ea typeface="Arial Unicode MS" pitchFamily="50" charset="-127"/>
                <a:cs typeface="Arial Unicode MS" pitchFamily="50" charset="-127"/>
              </a:rPr>
              <a:t>Health</a:t>
            </a:r>
            <a:endParaRPr lang="ko-KR" altLang="en-US" sz="1100" b="1" kern="0" dirty="0">
              <a:solidFill>
                <a:prstClr val="white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8" name="순서도: 자기 디스크 37"/>
          <p:cNvSpPr/>
          <p:nvPr/>
        </p:nvSpPr>
        <p:spPr>
          <a:xfrm>
            <a:off x="7293071" y="3655810"/>
            <a:ext cx="816501" cy="305400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altLang="ko-KR" sz="1100" b="1" kern="0" dirty="0">
                <a:solidFill>
                  <a:prstClr val="white"/>
                </a:solidFill>
                <a:ea typeface="Arial Unicode MS" pitchFamily="50" charset="-127"/>
                <a:cs typeface="Arial Unicode MS" pitchFamily="50" charset="-127"/>
              </a:rPr>
              <a:t>Home</a:t>
            </a:r>
            <a:endParaRPr lang="ko-KR" altLang="en-US" sz="1100" b="1" kern="0" dirty="0">
              <a:solidFill>
                <a:prstClr val="white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9" name="순서도: 자기 디스크 38"/>
          <p:cNvSpPr/>
          <p:nvPr/>
        </p:nvSpPr>
        <p:spPr>
          <a:xfrm>
            <a:off x="8560863" y="3655810"/>
            <a:ext cx="816501" cy="305400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altLang="ko-KR" sz="1100" b="1" kern="0" dirty="0" smtClean="0">
                <a:solidFill>
                  <a:prstClr val="white"/>
                </a:solidFill>
                <a:ea typeface="Arial Unicode MS" pitchFamily="50" charset="-127"/>
                <a:cs typeface="Arial Unicode MS" pitchFamily="50" charset="-127"/>
              </a:rPr>
              <a:t>Industrial</a:t>
            </a:r>
            <a:endParaRPr lang="ko-KR" altLang="en-US" sz="1100" b="1" kern="0" dirty="0">
              <a:solidFill>
                <a:prstClr val="white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327775" y="2394657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…</a:t>
            </a:r>
            <a:endParaRPr lang="ko-KR" alt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9434601" y="351105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…</a:t>
            </a:r>
            <a:endParaRPr lang="ko-KR" altLang="en-US" sz="2000" dirty="0"/>
          </a:p>
        </p:txBody>
      </p:sp>
      <p:sp>
        <p:nvSpPr>
          <p:cNvPr id="27" name="왼쪽 중괄호 26"/>
          <p:cNvSpPr/>
          <p:nvPr/>
        </p:nvSpPr>
        <p:spPr>
          <a:xfrm>
            <a:off x="9496408" y="4077338"/>
            <a:ext cx="182377" cy="626273"/>
          </a:xfrm>
          <a:prstGeom prst="leftBrace">
            <a:avLst>
              <a:gd name="adj1" fmla="val 8333"/>
              <a:gd name="adj2" fmla="val 2115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9748986" y="3984414"/>
            <a:ext cx="946093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/>
              <a:t>Discovery</a:t>
            </a:r>
          </a:p>
          <a:p>
            <a:r>
              <a:rPr lang="en-US" altLang="ko-KR" sz="1100" b="1" dirty="0" smtClean="0"/>
              <a:t>Addressing</a:t>
            </a:r>
          </a:p>
          <a:p>
            <a:r>
              <a:rPr lang="en-US" altLang="ko-KR" sz="1100" b="1" dirty="0" smtClean="0"/>
              <a:t>Messaging</a:t>
            </a:r>
          </a:p>
          <a:p>
            <a:r>
              <a:rPr lang="en-US" altLang="ko-KR" sz="1100" b="1" dirty="0" smtClean="0"/>
              <a:t>Security</a:t>
            </a:r>
          </a:p>
          <a:p>
            <a:r>
              <a:rPr lang="en-US" altLang="ko-KR" sz="1100" b="1" dirty="0" smtClean="0"/>
              <a:t>…</a:t>
            </a:r>
            <a:endParaRPr lang="ko-KR" altLang="en-US" sz="1100" b="1" dirty="0"/>
          </a:p>
        </p:txBody>
      </p:sp>
      <p:sp>
        <p:nvSpPr>
          <p:cNvPr id="52" name="순서도: 자기 디스크 51"/>
          <p:cNvSpPr/>
          <p:nvPr/>
        </p:nvSpPr>
        <p:spPr>
          <a:xfrm>
            <a:off x="6008354" y="4488545"/>
            <a:ext cx="816501" cy="305400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altLang="ko-KR" sz="1100" b="1" kern="0" dirty="0">
                <a:solidFill>
                  <a:prstClr val="white"/>
                </a:solidFill>
                <a:ea typeface="Arial Unicode MS" pitchFamily="50" charset="-127"/>
                <a:cs typeface="Arial Unicode MS" pitchFamily="50" charset="-127"/>
              </a:rPr>
              <a:t>Health</a:t>
            </a:r>
            <a:endParaRPr lang="ko-KR" altLang="en-US" sz="1100" b="1" kern="0" dirty="0">
              <a:solidFill>
                <a:prstClr val="white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3" name="순서도: 자기 디스크 52"/>
          <p:cNvSpPr/>
          <p:nvPr/>
        </p:nvSpPr>
        <p:spPr>
          <a:xfrm>
            <a:off x="7293071" y="4488545"/>
            <a:ext cx="816501" cy="305400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altLang="ko-KR" sz="1100" b="1" kern="0" dirty="0">
                <a:solidFill>
                  <a:prstClr val="white"/>
                </a:solidFill>
                <a:ea typeface="Arial Unicode MS" pitchFamily="50" charset="-127"/>
                <a:cs typeface="Arial Unicode MS" pitchFamily="50" charset="-127"/>
              </a:rPr>
              <a:t>Home</a:t>
            </a:r>
            <a:endParaRPr lang="ko-KR" altLang="en-US" sz="1100" b="1" kern="0" dirty="0">
              <a:solidFill>
                <a:prstClr val="white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4" name="순서도: 자기 디스크 53"/>
          <p:cNvSpPr/>
          <p:nvPr/>
        </p:nvSpPr>
        <p:spPr>
          <a:xfrm>
            <a:off x="8560863" y="4480500"/>
            <a:ext cx="816501" cy="305400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altLang="ko-KR" sz="1100" b="1" kern="0" dirty="0" smtClean="0">
                <a:solidFill>
                  <a:prstClr val="white"/>
                </a:solidFill>
                <a:ea typeface="Arial Unicode MS" pitchFamily="50" charset="-127"/>
                <a:cs typeface="Arial Unicode MS" pitchFamily="50" charset="-127"/>
              </a:rPr>
              <a:t>Industrial</a:t>
            </a:r>
            <a:endParaRPr lang="ko-KR" altLang="en-US" sz="1100" b="1" kern="0" dirty="0">
              <a:solidFill>
                <a:prstClr val="white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01720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Interoperability</a:t>
            </a:r>
            <a:endParaRPr lang="en-US" dirty="0">
              <a:latin typeface="+mn-lt"/>
            </a:endParaRPr>
          </a:p>
        </p:txBody>
      </p:sp>
      <p:sp>
        <p:nvSpPr>
          <p:cNvPr id="6" name="내용 개체 틀 3"/>
          <p:cNvSpPr>
            <a:spLocks noGrp="1"/>
          </p:cNvSpPr>
          <p:nvPr>
            <p:ph idx="4294967295"/>
          </p:nvPr>
        </p:nvSpPr>
        <p:spPr>
          <a:xfrm>
            <a:off x="934528" y="1600204"/>
            <a:ext cx="10952672" cy="177949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altLang="ko-KR" sz="2400" b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Full interoperability </a:t>
            </a:r>
            <a:r>
              <a:rPr lang="en-US" altLang="ko-KR" sz="2400" dirty="0" smtClean="0">
                <a:solidFill>
                  <a:srgbClr val="2A4C56"/>
                </a:solidFill>
                <a:latin typeface="+mn-lt"/>
                <a:cs typeface="Arial" panose="020B0604020202020204" pitchFamily="34" charset="0"/>
              </a:rPr>
              <a:t>from the connectivity layer up to the service layer is the only way to truly guarantee a satisfactory UX </a:t>
            </a:r>
          </a:p>
          <a:p>
            <a:pPr lvl="0"/>
            <a:r>
              <a:rPr lang="en-US" altLang="ko-KR" sz="2400" dirty="0" smtClean="0">
                <a:solidFill>
                  <a:srgbClr val="2A4C56"/>
                </a:solidFill>
                <a:latin typeface="+mn-lt"/>
                <a:cs typeface="Arial" panose="020B0604020202020204" pitchFamily="34" charset="0"/>
              </a:rPr>
              <a:t>Interoperability at the Connectivity and/or Platform layer only provides partial interoperability which can ultimately lead to fragmentation</a:t>
            </a:r>
          </a:p>
        </p:txBody>
      </p:sp>
      <p:sp>
        <p:nvSpPr>
          <p:cNvPr id="6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159991" y="6509559"/>
            <a:ext cx="1596451" cy="247603"/>
          </a:xfrm>
          <a:prstGeom prst="rect">
            <a:avLst/>
          </a:prstGeom>
        </p:spPr>
        <p:txBody>
          <a:bodyPr/>
          <a:lstStyle/>
          <a:p>
            <a:fld id="{17A5C656-E050-4F3D-A0DB-0D19E9E83691}" type="slidenum">
              <a:rPr lang="en-US" smtClean="0">
                <a:solidFill>
                  <a:srgbClr val="1C3339"/>
                </a:solidFill>
              </a:rPr>
              <a:pPr/>
              <a:t>51</a:t>
            </a:fld>
            <a:endParaRPr lang="en-US" dirty="0">
              <a:solidFill>
                <a:srgbClr val="1C3339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8092" y="3296453"/>
            <a:ext cx="10945654" cy="34001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8" name="Picture 4" descr="http://www.clker.com/cliparts/P/L/t/c/6/F/x-wrong-cross-no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583" y="4792655"/>
            <a:ext cx="333781" cy="29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그룹 1"/>
          <p:cNvGrpSpPr/>
          <p:nvPr/>
        </p:nvGrpSpPr>
        <p:grpSpPr>
          <a:xfrm>
            <a:off x="829491" y="4201982"/>
            <a:ext cx="1389739" cy="1548320"/>
            <a:chOff x="1873412" y="3849029"/>
            <a:chExt cx="2880320" cy="1548320"/>
          </a:xfrm>
        </p:grpSpPr>
        <p:sp>
          <p:nvSpPr>
            <p:cNvPr id="16" name="직사각형 15"/>
            <p:cNvSpPr/>
            <p:nvPr/>
          </p:nvSpPr>
          <p:spPr>
            <a:xfrm>
              <a:off x="1873412" y="3849029"/>
              <a:ext cx="2880320" cy="474340"/>
            </a:xfrm>
            <a:prstGeom prst="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/>
                <a:t>Vertical Services</a:t>
              </a: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873412" y="4389707"/>
              <a:ext cx="2880320" cy="474340"/>
            </a:xfrm>
            <a:prstGeom prst="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/>
                <a:t>Platform</a:t>
              </a: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873412" y="4923009"/>
              <a:ext cx="2880320" cy="4743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/>
                <a:t>Connectivity</a:t>
              </a: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2640343" y="4201982"/>
            <a:ext cx="1389739" cy="1548320"/>
            <a:chOff x="1873412" y="3849029"/>
            <a:chExt cx="2880320" cy="1548320"/>
          </a:xfrm>
        </p:grpSpPr>
        <p:sp>
          <p:nvSpPr>
            <p:cNvPr id="32" name="직사각형 31"/>
            <p:cNvSpPr/>
            <p:nvPr/>
          </p:nvSpPr>
          <p:spPr>
            <a:xfrm>
              <a:off x="1873412" y="3849029"/>
              <a:ext cx="2880320" cy="474340"/>
            </a:xfrm>
            <a:prstGeom prst="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/>
                <a:t>Vertical Services</a:t>
              </a: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1873412" y="4389707"/>
              <a:ext cx="2880320" cy="474340"/>
            </a:xfrm>
            <a:prstGeom prst="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/>
                <a:t>Platform</a:t>
              </a: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1873412" y="4923009"/>
              <a:ext cx="2880320" cy="4743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/>
                <a:t>Connectivity</a:t>
              </a:r>
            </a:p>
          </p:txBody>
        </p:sp>
      </p:grpSp>
      <p:sp>
        <p:nvSpPr>
          <p:cNvPr id="3" name="왼쪽/오른쪽 화살표 2"/>
          <p:cNvSpPr/>
          <p:nvPr/>
        </p:nvSpPr>
        <p:spPr>
          <a:xfrm>
            <a:off x="2132436" y="5351370"/>
            <a:ext cx="608076" cy="31464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64" name="TextBox 63"/>
          <p:cNvSpPr txBox="1"/>
          <p:nvPr/>
        </p:nvSpPr>
        <p:spPr>
          <a:xfrm>
            <a:off x="1295777" y="3483624"/>
            <a:ext cx="2281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b="1" dirty="0" smtClean="0"/>
              <a:t>① </a:t>
            </a:r>
            <a:r>
              <a:rPr lang="en-US" altLang="ko-KR" sz="1600" b="1" dirty="0" smtClean="0"/>
              <a:t>Connectivity Level</a:t>
            </a:r>
          </a:p>
          <a:p>
            <a:pPr algn="ctr"/>
            <a:r>
              <a:rPr lang="en-US" altLang="ko-KR" sz="1600" b="1" dirty="0" smtClean="0"/>
              <a:t>Interoperability</a:t>
            </a:r>
            <a:endParaRPr lang="ko-KR" altLang="en-US" sz="1600" b="1" dirty="0"/>
          </a:p>
        </p:txBody>
      </p:sp>
      <p:pic>
        <p:nvPicPr>
          <p:cNvPr id="66" name="Picture 4" descr="http://www.clker.com/cliparts/P/L/t/c/6/F/x-wrong-cross-no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583" y="4291176"/>
            <a:ext cx="333781" cy="29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clker.com/cliparts/2/k/n/l/C/Q/transparent-green-checkmark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97" y="5340819"/>
            <a:ext cx="297367" cy="30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772071" y="3463993"/>
            <a:ext cx="2137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b="1" dirty="0" smtClean="0"/>
              <a:t>③ </a:t>
            </a:r>
            <a:r>
              <a:rPr lang="en-US" altLang="ko-KR" sz="1600" b="1" dirty="0" smtClean="0"/>
              <a:t>Service Level</a:t>
            </a:r>
          </a:p>
          <a:p>
            <a:pPr algn="ctr"/>
            <a:r>
              <a:rPr lang="en-US" altLang="ko-KR" sz="1600" b="1" dirty="0" smtClean="0"/>
              <a:t>       Interoperability</a:t>
            </a:r>
            <a:endParaRPr lang="ko-KR" altLang="en-US" sz="1600" b="1" dirty="0"/>
          </a:p>
        </p:txBody>
      </p:sp>
      <p:grpSp>
        <p:nvGrpSpPr>
          <p:cNvPr id="51" name="그룹 50"/>
          <p:cNvGrpSpPr/>
          <p:nvPr/>
        </p:nvGrpSpPr>
        <p:grpSpPr>
          <a:xfrm>
            <a:off x="8218644" y="4186039"/>
            <a:ext cx="1389739" cy="1548320"/>
            <a:chOff x="1873412" y="3849029"/>
            <a:chExt cx="2880320" cy="1548320"/>
          </a:xfrm>
        </p:grpSpPr>
        <p:sp>
          <p:nvSpPr>
            <p:cNvPr id="52" name="직사각형 51"/>
            <p:cNvSpPr/>
            <p:nvPr/>
          </p:nvSpPr>
          <p:spPr>
            <a:xfrm>
              <a:off x="1873412" y="3849029"/>
              <a:ext cx="2880320" cy="4743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/>
                <a:t>Vertical Services</a:t>
              </a: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1873412" y="4389707"/>
              <a:ext cx="2880320" cy="4743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/>
                <a:t>Platform</a:t>
              </a: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1873412" y="4923009"/>
              <a:ext cx="2880320" cy="4743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/>
                <a:t>Connectivity</a:t>
              </a:r>
            </a:p>
          </p:txBody>
        </p:sp>
      </p:grpSp>
      <p:grpSp>
        <p:nvGrpSpPr>
          <p:cNvPr id="55" name="그룹 54"/>
          <p:cNvGrpSpPr/>
          <p:nvPr/>
        </p:nvGrpSpPr>
        <p:grpSpPr>
          <a:xfrm>
            <a:off x="10029496" y="4186039"/>
            <a:ext cx="1389739" cy="1548320"/>
            <a:chOff x="1873412" y="3849029"/>
            <a:chExt cx="2880320" cy="1548320"/>
          </a:xfrm>
        </p:grpSpPr>
        <p:sp>
          <p:nvSpPr>
            <p:cNvPr id="56" name="직사각형 55"/>
            <p:cNvSpPr/>
            <p:nvPr/>
          </p:nvSpPr>
          <p:spPr>
            <a:xfrm>
              <a:off x="1873412" y="3849029"/>
              <a:ext cx="2880320" cy="4743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/>
                <a:t>Vertical Services</a:t>
              </a: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1873412" y="4389707"/>
              <a:ext cx="2880320" cy="4743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/>
                <a:t>Platform</a:t>
              </a: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1873412" y="4923009"/>
              <a:ext cx="2880320" cy="4743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/>
                <a:t>Connectivity</a:t>
              </a:r>
            </a:p>
          </p:txBody>
        </p:sp>
      </p:grpSp>
      <p:sp>
        <p:nvSpPr>
          <p:cNvPr id="61" name="왼쪽/오른쪽 화살표 60"/>
          <p:cNvSpPr/>
          <p:nvPr/>
        </p:nvSpPr>
        <p:spPr>
          <a:xfrm>
            <a:off x="9536594" y="4265888"/>
            <a:ext cx="608076" cy="31464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62" name="왼쪽/오른쪽 화살표 61"/>
          <p:cNvSpPr/>
          <p:nvPr/>
        </p:nvSpPr>
        <p:spPr>
          <a:xfrm>
            <a:off x="9536594" y="4806566"/>
            <a:ext cx="608076" cy="31464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63" name="왼쪽/오른쪽 화살표 62"/>
          <p:cNvSpPr/>
          <p:nvPr/>
        </p:nvSpPr>
        <p:spPr>
          <a:xfrm>
            <a:off x="9536594" y="5339868"/>
            <a:ext cx="608076" cy="31464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pic>
        <p:nvPicPr>
          <p:cNvPr id="69" name="Picture 2" descr="http://www.clker.com/cliparts/2/k/n/l/C/Q/transparent-green-checkmark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129" y="5360932"/>
            <a:ext cx="297367" cy="30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clker.com/cliparts/2/k/n/l/C/Q/transparent-green-checkmark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948" y="4816961"/>
            <a:ext cx="297367" cy="30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clker.com/cliparts/2/k/n/l/C/Q/transparent-green-checkmark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947" y="4271545"/>
            <a:ext cx="297367" cy="30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141025" y="3463995"/>
            <a:ext cx="2021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b="1" dirty="0" smtClean="0"/>
              <a:t>② </a:t>
            </a:r>
            <a:r>
              <a:rPr lang="en-US" altLang="ko-KR" sz="1600" b="1" dirty="0" smtClean="0"/>
              <a:t>Platform Level</a:t>
            </a:r>
          </a:p>
          <a:p>
            <a:pPr marL="271463" indent="-271463" algn="ctr"/>
            <a:r>
              <a:rPr lang="en-US" altLang="ko-KR" sz="1600" b="1" dirty="0" smtClean="0"/>
              <a:t>     Interoperability</a:t>
            </a:r>
            <a:endParaRPr lang="ko-KR" altLang="en-US" sz="1600" b="1" dirty="0"/>
          </a:p>
        </p:txBody>
      </p:sp>
      <p:grpSp>
        <p:nvGrpSpPr>
          <p:cNvPr id="43" name="그룹 42"/>
          <p:cNvGrpSpPr/>
          <p:nvPr/>
        </p:nvGrpSpPr>
        <p:grpSpPr>
          <a:xfrm>
            <a:off x="4544901" y="4182353"/>
            <a:ext cx="1389739" cy="1548320"/>
            <a:chOff x="1873412" y="3849029"/>
            <a:chExt cx="2880320" cy="1548320"/>
          </a:xfrm>
        </p:grpSpPr>
        <p:sp>
          <p:nvSpPr>
            <p:cNvPr id="44" name="직사각형 43"/>
            <p:cNvSpPr/>
            <p:nvPr/>
          </p:nvSpPr>
          <p:spPr>
            <a:xfrm>
              <a:off x="1873412" y="3849029"/>
              <a:ext cx="2880320" cy="474340"/>
            </a:xfrm>
            <a:prstGeom prst="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/>
                <a:t>Vertical Services</a:t>
              </a: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1873412" y="4389707"/>
              <a:ext cx="2880320" cy="4743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/>
                <a:t>Platform</a:t>
              </a: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1873412" y="4923009"/>
              <a:ext cx="2880320" cy="4743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/>
                <a:t>Connectivity</a:t>
              </a: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6355753" y="4182353"/>
            <a:ext cx="1389739" cy="1548320"/>
            <a:chOff x="1873412" y="3849029"/>
            <a:chExt cx="2880320" cy="1548320"/>
          </a:xfrm>
        </p:grpSpPr>
        <p:sp>
          <p:nvSpPr>
            <p:cNvPr id="48" name="직사각형 47"/>
            <p:cNvSpPr/>
            <p:nvPr/>
          </p:nvSpPr>
          <p:spPr>
            <a:xfrm>
              <a:off x="1873412" y="3849029"/>
              <a:ext cx="2880320" cy="474340"/>
            </a:xfrm>
            <a:prstGeom prst="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/>
                <a:t>Vertical Services</a:t>
              </a: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1873412" y="4389707"/>
              <a:ext cx="2880320" cy="4743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/>
                <a:t>Platform</a:t>
              </a: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1873412" y="4923009"/>
              <a:ext cx="2880320" cy="4743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/>
                <a:t>Connectivity</a:t>
              </a:r>
            </a:p>
          </p:txBody>
        </p:sp>
      </p:grpSp>
      <p:sp>
        <p:nvSpPr>
          <p:cNvPr id="59" name="왼쪽/오른쪽 화살표 58"/>
          <p:cNvSpPr/>
          <p:nvPr/>
        </p:nvSpPr>
        <p:spPr>
          <a:xfrm>
            <a:off x="5847839" y="4802880"/>
            <a:ext cx="608076" cy="31464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sp>
        <p:nvSpPr>
          <p:cNvPr id="60" name="왼쪽/오른쪽 화살표 59"/>
          <p:cNvSpPr/>
          <p:nvPr/>
        </p:nvSpPr>
        <p:spPr>
          <a:xfrm>
            <a:off x="5847839" y="5339870"/>
            <a:ext cx="608076" cy="31464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  <p:pic>
        <p:nvPicPr>
          <p:cNvPr id="67" name="Picture 2" descr="http://www.clker.com/cliparts/2/k/n/l/C/Q/transparent-green-checkmark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386" y="5360934"/>
            <a:ext cx="297367" cy="30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http://www.clker.com/cliparts/2/k/n/l/C/Q/transparent-green-checkmark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385" y="4885784"/>
            <a:ext cx="297367" cy="30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http://www.clker.com/cliparts/P/L/t/c/6/F/x-wrong-cross-no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177" y="4285483"/>
            <a:ext cx="333781" cy="29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5607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Interoperability &amp; </a:t>
            </a:r>
            <a:r>
              <a:rPr lang="en-US" altLang="ko-KR" dirty="0" smtClean="0"/>
              <a:t>Certification</a:t>
            </a:r>
            <a:endParaRPr lang="ko-KR" altLang="en-US" dirty="0">
              <a:latin typeface="+mn-lt"/>
            </a:endParaRPr>
          </a:p>
        </p:txBody>
      </p:sp>
      <p:sp>
        <p:nvSpPr>
          <p:cNvPr id="5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159991" y="6509559"/>
            <a:ext cx="1596451" cy="247603"/>
          </a:xfrm>
          <a:prstGeom prst="rect">
            <a:avLst/>
          </a:prstGeom>
        </p:spPr>
        <p:txBody>
          <a:bodyPr/>
          <a:lstStyle/>
          <a:p>
            <a:fld id="{17A5C656-E050-4F3D-A0DB-0D19E9E83691}" type="slidenum">
              <a:rPr lang="en-US" smtClean="0">
                <a:solidFill>
                  <a:srgbClr val="1C3339"/>
                </a:solidFill>
              </a:rPr>
              <a:pPr/>
              <a:t>52</a:t>
            </a:fld>
            <a:endParaRPr lang="en-US" dirty="0">
              <a:solidFill>
                <a:srgbClr val="1C3339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650834" y="3388941"/>
            <a:ext cx="1814919" cy="784827"/>
            <a:chOff x="235249" y="2192083"/>
            <a:chExt cx="2114568" cy="1085824"/>
          </a:xfrm>
        </p:grpSpPr>
        <p:sp>
          <p:nvSpPr>
            <p:cNvPr id="6" name="직사각형 5"/>
            <p:cNvSpPr/>
            <p:nvPr/>
          </p:nvSpPr>
          <p:spPr>
            <a:xfrm>
              <a:off x="235249" y="2192083"/>
              <a:ext cx="2114568" cy="1085824"/>
            </a:xfrm>
            <a:prstGeom prst="rect">
              <a:avLst/>
            </a:prstGeom>
            <a:solidFill>
              <a:schemeClr val="bg1">
                <a:alpha val="4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algn="ctr">
                <a:buClr>
                  <a:schemeClr val="bg1"/>
                </a:buClr>
              </a:pPr>
              <a:r>
                <a:rPr lang="en-US" altLang="ja-JP" sz="1000" b="1" i="1" dirty="0"/>
                <a:t>Prerequisites</a:t>
              </a:r>
              <a:r>
                <a:rPr lang="en-US" altLang="ja-JP" sz="1000" b="1" i="1" dirty="0" smtClean="0"/>
                <a:t>: </a:t>
              </a:r>
            </a:p>
            <a:p>
              <a:pPr algn="ctr">
                <a:buClr>
                  <a:schemeClr val="bg1"/>
                </a:buClr>
              </a:pPr>
              <a:r>
                <a:rPr lang="en-US" altLang="ja-JP" sz="1000" i="1" dirty="0" smtClean="0"/>
                <a:t>Dependency Certification</a:t>
              </a:r>
            </a:p>
            <a:p>
              <a:pPr algn="ctr">
                <a:buClr>
                  <a:schemeClr val="bg1"/>
                </a:buClr>
              </a:pPr>
              <a:r>
                <a:rPr lang="en-US" altLang="ja-JP" sz="1000" i="1" dirty="0" smtClean="0"/>
                <a:t>(e.g. Connectivity)</a:t>
              </a:r>
            </a:p>
            <a:p>
              <a:pPr algn="ctr">
                <a:spcBef>
                  <a:spcPct val="50000"/>
                </a:spcBef>
                <a:buClr>
                  <a:schemeClr val="bg1"/>
                </a:buClr>
              </a:pPr>
              <a:endParaRPr lang="en-US" altLang="ja-JP" sz="1000" i="1" dirty="0"/>
            </a:p>
          </p:txBody>
        </p:sp>
        <p:pic>
          <p:nvPicPr>
            <p:cNvPr id="7" name="Picture 8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633" y="2939250"/>
              <a:ext cx="129491" cy="240262"/>
            </a:xfrm>
            <a:prstGeom prst="rect">
              <a:avLst/>
            </a:prstGeom>
          </p:spPr>
        </p:pic>
        <p:pic>
          <p:nvPicPr>
            <p:cNvPr id="8" name="Picture 8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761" y="2989025"/>
              <a:ext cx="297624" cy="136143"/>
            </a:xfrm>
            <a:prstGeom prst="rect">
              <a:avLst/>
            </a:prstGeom>
          </p:spPr>
        </p:pic>
        <p:pic>
          <p:nvPicPr>
            <p:cNvPr id="9" name="Picture 8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099" y="2949502"/>
              <a:ext cx="143531" cy="262953"/>
            </a:xfrm>
            <a:prstGeom prst="rect">
              <a:avLst/>
            </a:prstGeom>
          </p:spPr>
        </p:pic>
      </p:grpSp>
      <p:sp>
        <p:nvSpPr>
          <p:cNvPr id="10" name="모서리가 둥근 직사각형 9"/>
          <p:cNvSpPr/>
          <p:nvPr/>
        </p:nvSpPr>
        <p:spPr>
          <a:xfrm>
            <a:off x="4146236" y="2300465"/>
            <a:ext cx="1728192" cy="6362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/>
              <a:t>Conformance Test</a:t>
            </a:r>
            <a:endParaRPr lang="ko-KR" altLang="en-US" sz="1600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4146236" y="3089120"/>
            <a:ext cx="1728192" cy="6362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/>
              <a:t>Interoperability  Test</a:t>
            </a:r>
            <a:endParaRPr lang="ko-KR" altLang="en-US" sz="1600" dirty="0"/>
          </a:p>
        </p:txBody>
      </p:sp>
      <p:grpSp>
        <p:nvGrpSpPr>
          <p:cNvPr id="12" name="Group 1"/>
          <p:cNvGrpSpPr/>
          <p:nvPr/>
        </p:nvGrpSpPr>
        <p:grpSpPr>
          <a:xfrm>
            <a:off x="2211671" y="2408969"/>
            <a:ext cx="724118" cy="789995"/>
            <a:chOff x="5756187" y="4878097"/>
            <a:chExt cx="977106" cy="977106"/>
          </a:xfrm>
        </p:grpSpPr>
        <p:pic>
          <p:nvPicPr>
            <p:cNvPr id="13" name="Picture 2" descr="http://www.iconattitude.com/icons/open_icon_library/apps/png/256/gupnp-tools_network-light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6187" y="4878097"/>
              <a:ext cx="672306" cy="672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www.iconattitude.com/icons/open_icon_library/apps/png/256/gupnp-tools_network-light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7" y="5030497"/>
              <a:ext cx="672306" cy="672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www.iconattitude.com/icons/open_icon_library/apps/png/256/gupnp-tools_network-light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0987" y="5182897"/>
              <a:ext cx="672306" cy="672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6" name="꺾인 연결선 15"/>
          <p:cNvCxnSpPr/>
          <p:nvPr/>
        </p:nvCxnSpPr>
        <p:spPr>
          <a:xfrm flipV="1">
            <a:off x="3023745" y="2613382"/>
            <a:ext cx="1133659" cy="346854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꺾인 연결선 16"/>
          <p:cNvCxnSpPr/>
          <p:nvPr/>
        </p:nvCxnSpPr>
        <p:spPr>
          <a:xfrm>
            <a:off x="3600220" y="2960236"/>
            <a:ext cx="566830" cy="444156"/>
          </a:xfrm>
          <a:prstGeom prst="bentConnector3">
            <a:avLst>
              <a:gd name="adj1" fmla="val -1084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오른쪽 화살표 17"/>
          <p:cNvSpPr/>
          <p:nvPr/>
        </p:nvSpPr>
        <p:spPr>
          <a:xfrm>
            <a:off x="6162460" y="2708291"/>
            <a:ext cx="1829817" cy="62087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Picture 2" descr="http://www.iconattitude.com/icons/open_icon_library/apps/png/256/gupnp-tools_network-l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175" y="3470354"/>
            <a:ext cx="340513" cy="36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iconattitude.com/icons/open_icon_library/apps/png/256/gupnp-tools_network-l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63" y="3552401"/>
            <a:ext cx="340513" cy="36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www.iconattitude.com/icons/open_icon_library/apps/png/256/gupnp-tools_network-l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552" y="3634448"/>
            <a:ext cx="340513" cy="36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iconattitude.com/icons/open_icon_library/apps/png/256/gupnp-tools_network-l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740" y="3716494"/>
            <a:ext cx="340513" cy="36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1"/>
          <p:cNvGrpSpPr/>
          <p:nvPr/>
        </p:nvGrpSpPr>
        <p:grpSpPr>
          <a:xfrm>
            <a:off x="8980333" y="3521164"/>
            <a:ext cx="494890" cy="526039"/>
            <a:chOff x="5756187" y="4878097"/>
            <a:chExt cx="977106" cy="977106"/>
          </a:xfrm>
        </p:grpSpPr>
        <p:pic>
          <p:nvPicPr>
            <p:cNvPr id="26" name="Picture 2" descr="http://www.iconattitude.com/icons/open_icon_library/apps/png/256/gupnp-tools_network-light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6187" y="4878097"/>
              <a:ext cx="672306" cy="672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http://www.iconattitude.com/icons/open_icon_library/apps/png/256/gupnp-tools_network-light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7" y="5030497"/>
              <a:ext cx="672306" cy="672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http://www.iconattitude.com/icons/open_icon_library/apps/png/256/gupnp-tools_network-light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0987" y="5182897"/>
              <a:ext cx="672306" cy="672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모서리가 둥근 직사각형 29"/>
          <p:cNvSpPr/>
          <p:nvPr/>
        </p:nvSpPr>
        <p:spPr>
          <a:xfrm>
            <a:off x="8099858" y="2708291"/>
            <a:ext cx="1938357" cy="5528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/>
              <a:t>Certificate Issue</a:t>
            </a:r>
          </a:p>
          <a:p>
            <a:r>
              <a:rPr lang="en-US" altLang="ko-KR" sz="1600" dirty="0" smtClean="0"/>
              <a:t>&amp; Logo Licensing</a:t>
            </a:r>
            <a:endParaRPr lang="ko-KR" altLang="en-US" sz="1600" dirty="0"/>
          </a:p>
        </p:txBody>
      </p:sp>
      <p:grpSp>
        <p:nvGrpSpPr>
          <p:cNvPr id="45" name="그룹 44"/>
          <p:cNvGrpSpPr/>
          <p:nvPr/>
        </p:nvGrpSpPr>
        <p:grpSpPr>
          <a:xfrm>
            <a:off x="5474284" y="3473375"/>
            <a:ext cx="590545" cy="504000"/>
            <a:chOff x="4747107" y="3975393"/>
            <a:chExt cx="590545" cy="504000"/>
          </a:xfrm>
        </p:grpSpPr>
        <p:sp>
          <p:nvSpPr>
            <p:cNvPr id="34" name="포인트가 12개인 별 33"/>
            <p:cNvSpPr/>
            <p:nvPr/>
          </p:nvSpPr>
          <p:spPr>
            <a:xfrm>
              <a:off x="4761652" y="3975393"/>
              <a:ext cx="576000" cy="504000"/>
            </a:xfrm>
            <a:prstGeom prst="star12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725" tIns="60862" rIns="121725" bIns="60862"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5" name="포인트가 12개인 별 34"/>
            <p:cNvSpPr/>
            <p:nvPr/>
          </p:nvSpPr>
          <p:spPr>
            <a:xfrm>
              <a:off x="4803575" y="4012265"/>
              <a:ext cx="455959" cy="409647"/>
            </a:xfrm>
            <a:prstGeom prst="star12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725" tIns="60862" rIns="121725" bIns="60862"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rot="20105233">
              <a:off x="4747107" y="4077630"/>
              <a:ext cx="576046" cy="292190"/>
            </a:xfrm>
            <a:prstGeom prst="rect">
              <a:avLst/>
            </a:prstGeom>
            <a:noFill/>
          </p:spPr>
          <p:txBody>
            <a:bodyPr wrap="none" lIns="121725" tIns="60862" rIns="121725" bIns="60862" rtlCol="0">
              <a:spAutoFit/>
            </a:bodyPr>
            <a:lstStyle/>
            <a:p>
              <a:r>
                <a:rPr lang="en-US" altLang="ko-KR" sz="1100" b="1" dirty="0" smtClean="0">
                  <a:solidFill>
                    <a:schemeClr val="bg1"/>
                  </a:solidFill>
                </a:rPr>
                <a:t>PASS</a:t>
              </a:r>
              <a:endParaRPr lang="ko-KR" altLang="en-US" sz="11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301" y="3294746"/>
            <a:ext cx="609764" cy="7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그룹 45"/>
          <p:cNvGrpSpPr/>
          <p:nvPr/>
        </p:nvGrpSpPr>
        <p:grpSpPr>
          <a:xfrm>
            <a:off x="5503759" y="2578663"/>
            <a:ext cx="579078" cy="489629"/>
            <a:chOff x="4747107" y="3975394"/>
            <a:chExt cx="579078" cy="489629"/>
          </a:xfrm>
        </p:grpSpPr>
        <p:sp>
          <p:nvSpPr>
            <p:cNvPr id="47" name="포인트가 12개인 별 46"/>
            <p:cNvSpPr/>
            <p:nvPr/>
          </p:nvSpPr>
          <p:spPr>
            <a:xfrm>
              <a:off x="4761652" y="3975394"/>
              <a:ext cx="564533" cy="489629"/>
            </a:xfrm>
            <a:prstGeom prst="star12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725" tIns="60862" rIns="121725" bIns="60862"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8" name="포인트가 12개인 별 47"/>
            <p:cNvSpPr/>
            <p:nvPr/>
          </p:nvSpPr>
          <p:spPr>
            <a:xfrm>
              <a:off x="4803575" y="4012265"/>
              <a:ext cx="468000" cy="396000"/>
            </a:xfrm>
            <a:prstGeom prst="star12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725" tIns="60862" rIns="121725" bIns="60862"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20105233">
              <a:off x="4747107" y="4077630"/>
              <a:ext cx="576046" cy="292190"/>
            </a:xfrm>
            <a:prstGeom prst="rect">
              <a:avLst/>
            </a:prstGeom>
            <a:noFill/>
          </p:spPr>
          <p:txBody>
            <a:bodyPr wrap="none" lIns="121725" tIns="60862" rIns="121725" bIns="60862" rtlCol="0">
              <a:spAutoFit/>
            </a:bodyPr>
            <a:lstStyle/>
            <a:p>
              <a:r>
                <a:rPr lang="en-US" altLang="ko-KR" sz="1100" b="1" dirty="0" smtClean="0">
                  <a:solidFill>
                    <a:schemeClr val="bg1"/>
                  </a:solidFill>
                </a:rPr>
                <a:t>PASS</a:t>
              </a:r>
              <a:endParaRPr lang="ko-KR" altLang="en-US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928860" y="3127537"/>
            <a:ext cx="1515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Device under Test</a:t>
            </a:r>
            <a:endParaRPr lang="ko-KR" altLang="en-US" sz="1200" dirty="0"/>
          </a:p>
        </p:txBody>
      </p:sp>
      <p:sp>
        <p:nvSpPr>
          <p:cNvPr id="78" name="직사각형 77"/>
          <p:cNvSpPr/>
          <p:nvPr/>
        </p:nvSpPr>
        <p:spPr>
          <a:xfrm>
            <a:off x="907125" y="1295436"/>
            <a:ext cx="11166342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2A4C56"/>
                </a:solidFill>
              </a:rPr>
              <a:t>Conformance </a:t>
            </a:r>
            <a:r>
              <a:rPr lang="en-US" altLang="ko-KR" sz="2000" dirty="0" smtClean="0">
                <a:solidFill>
                  <a:srgbClr val="2A4C56"/>
                </a:solidFill>
              </a:rPr>
              <a:t>test - Each device proves conformance to specifications</a:t>
            </a:r>
            <a:endParaRPr lang="en-US" altLang="ko-KR" sz="2000" dirty="0">
              <a:solidFill>
                <a:srgbClr val="2A4C56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2A4C56"/>
                </a:solidFill>
              </a:rPr>
              <a:t>Interoperability </a:t>
            </a:r>
            <a:r>
              <a:rPr lang="en-US" altLang="ko-KR" sz="2000" dirty="0" smtClean="0">
                <a:solidFill>
                  <a:srgbClr val="2A4C56"/>
                </a:solidFill>
              </a:rPr>
              <a:t>test - Each device proves interoperability with other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2A4C5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 smtClean="0">
              <a:solidFill>
                <a:srgbClr val="2A4C5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2A4C5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 smtClean="0">
              <a:solidFill>
                <a:srgbClr val="2A4C5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3200" dirty="0" smtClean="0">
              <a:solidFill>
                <a:srgbClr val="2A4C5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3200" dirty="0">
              <a:solidFill>
                <a:srgbClr val="2A4C5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rgbClr val="2A4C5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solidFill>
                  <a:srgbClr val="2A4C56"/>
                </a:solidFill>
              </a:rPr>
              <a:t>Certification Scope</a:t>
            </a:r>
            <a:endParaRPr lang="en-US" altLang="ko-KR" sz="2000" dirty="0">
              <a:solidFill>
                <a:srgbClr val="2A4C5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38213" y="2864841"/>
            <a:ext cx="1008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</a:rPr>
              <a:t>CERTIFIED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63" name="Oval 15"/>
          <p:cNvSpPr/>
          <p:nvPr/>
        </p:nvSpPr>
        <p:spPr bwMode="auto">
          <a:xfrm>
            <a:off x="3051607" y="4770475"/>
            <a:ext cx="4398872" cy="164915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64" name="Oval 16"/>
          <p:cNvSpPr/>
          <p:nvPr/>
        </p:nvSpPr>
        <p:spPr bwMode="auto">
          <a:xfrm>
            <a:off x="4761587" y="4770475"/>
            <a:ext cx="4275666" cy="16491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>
              <a:solidFill>
                <a:srgbClr val="000000"/>
              </a:solidFill>
            </a:endParaRPr>
          </a:p>
        </p:txBody>
      </p:sp>
      <p:sp>
        <p:nvSpPr>
          <p:cNvPr id="65" name="Oval 26"/>
          <p:cNvSpPr/>
          <p:nvPr/>
        </p:nvSpPr>
        <p:spPr bwMode="auto">
          <a:xfrm>
            <a:off x="3831154" y="4832447"/>
            <a:ext cx="4287508" cy="1520566"/>
          </a:xfrm>
          <a:prstGeom prst="ellipse">
            <a:avLst/>
          </a:prstGeom>
          <a:solidFill>
            <a:schemeClr val="accent2">
              <a:alpha val="34118"/>
            </a:schemeClr>
          </a:solidFill>
          <a:ln w="38100">
            <a:solidFill>
              <a:schemeClr val="accent2"/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>
              <a:solidFill>
                <a:srgbClr val="000000"/>
              </a:solidFill>
            </a:endParaRPr>
          </a:p>
        </p:txBody>
      </p:sp>
      <p:sp>
        <p:nvSpPr>
          <p:cNvPr id="66" name="Freeform 4"/>
          <p:cNvSpPr/>
          <p:nvPr/>
        </p:nvSpPr>
        <p:spPr>
          <a:xfrm>
            <a:off x="4761587" y="4888071"/>
            <a:ext cx="2460384" cy="1439310"/>
          </a:xfrm>
          <a:custGeom>
            <a:avLst/>
            <a:gdLst>
              <a:gd name="connsiteX0" fmla="*/ 1375872 w 2751745"/>
              <a:gd name="connsiteY0" fmla="*/ 0 h 4195985"/>
              <a:gd name="connsiteX1" fmla="*/ 0 w 2751745"/>
              <a:gd name="connsiteY1" fmla="*/ 2093719 h 4195985"/>
              <a:gd name="connsiteX2" fmla="*/ 1384418 w 2751745"/>
              <a:gd name="connsiteY2" fmla="*/ 4195985 h 4195985"/>
              <a:gd name="connsiteX3" fmla="*/ 2751745 w 2751745"/>
              <a:gd name="connsiteY3" fmla="*/ 2153540 h 4195985"/>
              <a:gd name="connsiteX4" fmla="*/ 1375872 w 2751745"/>
              <a:gd name="connsiteY4" fmla="*/ 0 h 4195985"/>
              <a:gd name="connsiteX0" fmla="*/ 1375873 w 2751746"/>
              <a:gd name="connsiteY0" fmla="*/ 52 h 4196037"/>
              <a:gd name="connsiteX1" fmla="*/ 1 w 2751746"/>
              <a:gd name="connsiteY1" fmla="*/ 2093771 h 4196037"/>
              <a:gd name="connsiteX2" fmla="*/ 1384419 w 2751746"/>
              <a:gd name="connsiteY2" fmla="*/ 4196037 h 4196037"/>
              <a:gd name="connsiteX3" fmla="*/ 2751746 w 2751746"/>
              <a:gd name="connsiteY3" fmla="*/ 2153592 h 4196037"/>
              <a:gd name="connsiteX4" fmla="*/ 1375873 w 2751746"/>
              <a:gd name="connsiteY4" fmla="*/ 52 h 4196037"/>
              <a:gd name="connsiteX0" fmla="*/ 1375873 w 2843169"/>
              <a:gd name="connsiteY0" fmla="*/ 52 h 4196037"/>
              <a:gd name="connsiteX1" fmla="*/ 1 w 2843169"/>
              <a:gd name="connsiteY1" fmla="*/ 2093771 h 4196037"/>
              <a:gd name="connsiteX2" fmla="*/ 1384419 w 2843169"/>
              <a:gd name="connsiteY2" fmla="*/ 4196037 h 4196037"/>
              <a:gd name="connsiteX3" fmla="*/ 2751746 w 2843169"/>
              <a:gd name="connsiteY3" fmla="*/ 2153592 h 4196037"/>
              <a:gd name="connsiteX4" fmla="*/ 1375873 w 2843169"/>
              <a:gd name="connsiteY4" fmla="*/ 52 h 4196037"/>
              <a:gd name="connsiteX0" fmla="*/ 1375873 w 2753145"/>
              <a:gd name="connsiteY0" fmla="*/ 52 h 4196037"/>
              <a:gd name="connsiteX1" fmla="*/ 1 w 2753145"/>
              <a:gd name="connsiteY1" fmla="*/ 2093771 h 4196037"/>
              <a:gd name="connsiteX2" fmla="*/ 1384419 w 2753145"/>
              <a:gd name="connsiteY2" fmla="*/ 4196037 h 4196037"/>
              <a:gd name="connsiteX3" fmla="*/ 2751746 w 2753145"/>
              <a:gd name="connsiteY3" fmla="*/ 2153592 h 4196037"/>
              <a:gd name="connsiteX4" fmla="*/ 1375873 w 2753145"/>
              <a:gd name="connsiteY4" fmla="*/ 52 h 4196037"/>
              <a:gd name="connsiteX0" fmla="*/ 1375873 w 2753145"/>
              <a:gd name="connsiteY0" fmla="*/ 52 h 4196037"/>
              <a:gd name="connsiteX1" fmla="*/ 1 w 2753145"/>
              <a:gd name="connsiteY1" fmla="*/ 2093771 h 4196037"/>
              <a:gd name="connsiteX2" fmla="*/ 1384419 w 2753145"/>
              <a:gd name="connsiteY2" fmla="*/ 4196037 h 4196037"/>
              <a:gd name="connsiteX3" fmla="*/ 2751746 w 2753145"/>
              <a:gd name="connsiteY3" fmla="*/ 2153592 h 4196037"/>
              <a:gd name="connsiteX4" fmla="*/ 1375873 w 2753145"/>
              <a:gd name="connsiteY4" fmla="*/ 52 h 4196037"/>
              <a:gd name="connsiteX0" fmla="*/ 1375873 w 2753145"/>
              <a:gd name="connsiteY0" fmla="*/ 52 h 4196037"/>
              <a:gd name="connsiteX1" fmla="*/ 1 w 2753145"/>
              <a:gd name="connsiteY1" fmla="*/ 2093771 h 4196037"/>
              <a:gd name="connsiteX2" fmla="*/ 1384419 w 2753145"/>
              <a:gd name="connsiteY2" fmla="*/ 4196037 h 4196037"/>
              <a:gd name="connsiteX3" fmla="*/ 2751746 w 2753145"/>
              <a:gd name="connsiteY3" fmla="*/ 2153592 h 4196037"/>
              <a:gd name="connsiteX4" fmla="*/ 1375873 w 2753145"/>
              <a:gd name="connsiteY4" fmla="*/ 52 h 4196037"/>
              <a:gd name="connsiteX0" fmla="*/ 1375940 w 2751819"/>
              <a:gd name="connsiteY0" fmla="*/ 52 h 4132537"/>
              <a:gd name="connsiteX1" fmla="*/ 68 w 2751819"/>
              <a:gd name="connsiteY1" fmla="*/ 2093771 h 4132537"/>
              <a:gd name="connsiteX2" fmla="*/ 1359086 w 2751819"/>
              <a:gd name="connsiteY2" fmla="*/ 4132537 h 4132537"/>
              <a:gd name="connsiteX3" fmla="*/ 2751813 w 2751819"/>
              <a:gd name="connsiteY3" fmla="*/ 2153592 h 4132537"/>
              <a:gd name="connsiteX4" fmla="*/ 1375940 w 2751819"/>
              <a:gd name="connsiteY4" fmla="*/ 52 h 4132537"/>
              <a:gd name="connsiteX0" fmla="*/ 1375873 w 2751746"/>
              <a:gd name="connsiteY0" fmla="*/ 52 h 4196037"/>
              <a:gd name="connsiteX1" fmla="*/ 1 w 2751746"/>
              <a:gd name="connsiteY1" fmla="*/ 2093771 h 4196037"/>
              <a:gd name="connsiteX2" fmla="*/ 1378069 w 2751746"/>
              <a:gd name="connsiteY2" fmla="*/ 4196037 h 4196037"/>
              <a:gd name="connsiteX3" fmla="*/ 2751746 w 2751746"/>
              <a:gd name="connsiteY3" fmla="*/ 2153592 h 4196037"/>
              <a:gd name="connsiteX4" fmla="*/ 1375873 w 2751746"/>
              <a:gd name="connsiteY4" fmla="*/ 52 h 4196037"/>
              <a:gd name="connsiteX0" fmla="*/ 1375873 w 2758096"/>
              <a:gd name="connsiteY0" fmla="*/ 52 h 4196037"/>
              <a:gd name="connsiteX1" fmla="*/ 1 w 2758096"/>
              <a:gd name="connsiteY1" fmla="*/ 2093771 h 4196037"/>
              <a:gd name="connsiteX2" fmla="*/ 1378069 w 2758096"/>
              <a:gd name="connsiteY2" fmla="*/ 4196037 h 4196037"/>
              <a:gd name="connsiteX3" fmla="*/ 2758096 w 2758096"/>
              <a:gd name="connsiteY3" fmla="*/ 2093267 h 4196037"/>
              <a:gd name="connsiteX4" fmla="*/ 1375873 w 2758096"/>
              <a:gd name="connsiteY4" fmla="*/ 52 h 4196037"/>
              <a:gd name="connsiteX0" fmla="*/ 1379047 w 2761270"/>
              <a:gd name="connsiteY0" fmla="*/ 53 h 4196038"/>
              <a:gd name="connsiteX1" fmla="*/ 0 w 2761270"/>
              <a:gd name="connsiteY1" fmla="*/ 2084247 h 4196038"/>
              <a:gd name="connsiteX2" fmla="*/ 1381243 w 2761270"/>
              <a:gd name="connsiteY2" fmla="*/ 4196038 h 4196038"/>
              <a:gd name="connsiteX3" fmla="*/ 2761270 w 2761270"/>
              <a:gd name="connsiteY3" fmla="*/ 2093268 h 4196038"/>
              <a:gd name="connsiteX4" fmla="*/ 1379047 w 2761270"/>
              <a:gd name="connsiteY4" fmla="*/ 53 h 4196038"/>
              <a:gd name="connsiteX0" fmla="*/ 1379047 w 2761270"/>
              <a:gd name="connsiteY0" fmla="*/ 53 h 4196038"/>
              <a:gd name="connsiteX1" fmla="*/ 0 w 2761270"/>
              <a:gd name="connsiteY1" fmla="*/ 2084247 h 4196038"/>
              <a:gd name="connsiteX2" fmla="*/ 1381243 w 2761270"/>
              <a:gd name="connsiteY2" fmla="*/ 4196038 h 4196038"/>
              <a:gd name="connsiteX3" fmla="*/ 2761270 w 2761270"/>
              <a:gd name="connsiteY3" fmla="*/ 2093268 h 4196038"/>
              <a:gd name="connsiteX4" fmla="*/ 1379047 w 2761270"/>
              <a:gd name="connsiteY4" fmla="*/ 53 h 4196038"/>
              <a:gd name="connsiteX0" fmla="*/ 1379047 w 2761270"/>
              <a:gd name="connsiteY0" fmla="*/ 53 h 4196038"/>
              <a:gd name="connsiteX1" fmla="*/ 0 w 2761270"/>
              <a:gd name="connsiteY1" fmla="*/ 2084247 h 4196038"/>
              <a:gd name="connsiteX2" fmla="*/ 1381243 w 2761270"/>
              <a:gd name="connsiteY2" fmla="*/ 4196038 h 4196038"/>
              <a:gd name="connsiteX3" fmla="*/ 2761270 w 2761270"/>
              <a:gd name="connsiteY3" fmla="*/ 2093268 h 4196038"/>
              <a:gd name="connsiteX4" fmla="*/ 1379047 w 2761270"/>
              <a:gd name="connsiteY4" fmla="*/ 53 h 4196038"/>
              <a:gd name="connsiteX0" fmla="*/ 1379047 w 2761270"/>
              <a:gd name="connsiteY0" fmla="*/ 53 h 4196038"/>
              <a:gd name="connsiteX1" fmla="*/ 0 w 2761270"/>
              <a:gd name="connsiteY1" fmla="*/ 2084247 h 4196038"/>
              <a:gd name="connsiteX2" fmla="*/ 1381243 w 2761270"/>
              <a:gd name="connsiteY2" fmla="*/ 4196038 h 4196038"/>
              <a:gd name="connsiteX3" fmla="*/ 2761270 w 2761270"/>
              <a:gd name="connsiteY3" fmla="*/ 2093268 h 4196038"/>
              <a:gd name="connsiteX4" fmla="*/ 1379047 w 2761270"/>
              <a:gd name="connsiteY4" fmla="*/ 53 h 4196038"/>
              <a:gd name="connsiteX0" fmla="*/ 1369525 w 2761280"/>
              <a:gd name="connsiteY0" fmla="*/ 56 h 4138891"/>
              <a:gd name="connsiteX1" fmla="*/ 3 w 2761280"/>
              <a:gd name="connsiteY1" fmla="*/ 2027100 h 4138891"/>
              <a:gd name="connsiteX2" fmla="*/ 1381246 w 2761280"/>
              <a:gd name="connsiteY2" fmla="*/ 4138891 h 4138891"/>
              <a:gd name="connsiteX3" fmla="*/ 2761273 w 2761280"/>
              <a:gd name="connsiteY3" fmla="*/ 2036121 h 4138891"/>
              <a:gd name="connsiteX4" fmla="*/ 1369525 w 2761280"/>
              <a:gd name="connsiteY4" fmla="*/ 56 h 4138891"/>
              <a:gd name="connsiteX0" fmla="*/ 1379048 w 2761271"/>
              <a:gd name="connsiteY0" fmla="*/ 53 h 4196038"/>
              <a:gd name="connsiteX1" fmla="*/ 1 w 2761271"/>
              <a:gd name="connsiteY1" fmla="*/ 2084247 h 4196038"/>
              <a:gd name="connsiteX2" fmla="*/ 1381244 w 2761271"/>
              <a:gd name="connsiteY2" fmla="*/ 4196038 h 4196038"/>
              <a:gd name="connsiteX3" fmla="*/ 2761271 w 2761271"/>
              <a:gd name="connsiteY3" fmla="*/ 2093268 h 4196038"/>
              <a:gd name="connsiteX4" fmla="*/ 1379048 w 2761271"/>
              <a:gd name="connsiteY4" fmla="*/ 53 h 4196038"/>
              <a:gd name="connsiteX0" fmla="*/ 1379048 w 2761271"/>
              <a:gd name="connsiteY0" fmla="*/ 53 h 4196038"/>
              <a:gd name="connsiteX1" fmla="*/ 1 w 2761271"/>
              <a:gd name="connsiteY1" fmla="*/ 2084247 h 4196038"/>
              <a:gd name="connsiteX2" fmla="*/ 1381244 w 2761271"/>
              <a:gd name="connsiteY2" fmla="*/ 4196038 h 4196038"/>
              <a:gd name="connsiteX3" fmla="*/ 2761271 w 2761271"/>
              <a:gd name="connsiteY3" fmla="*/ 2093268 h 4196038"/>
              <a:gd name="connsiteX4" fmla="*/ 1379048 w 2761271"/>
              <a:gd name="connsiteY4" fmla="*/ 53 h 4196038"/>
              <a:gd name="connsiteX0" fmla="*/ 1379048 w 2761271"/>
              <a:gd name="connsiteY0" fmla="*/ 53 h 4196038"/>
              <a:gd name="connsiteX1" fmla="*/ 1 w 2761271"/>
              <a:gd name="connsiteY1" fmla="*/ 2084247 h 4196038"/>
              <a:gd name="connsiteX2" fmla="*/ 1381244 w 2761271"/>
              <a:gd name="connsiteY2" fmla="*/ 4196038 h 4196038"/>
              <a:gd name="connsiteX3" fmla="*/ 2761271 w 2761271"/>
              <a:gd name="connsiteY3" fmla="*/ 2093268 h 4196038"/>
              <a:gd name="connsiteX4" fmla="*/ 1379048 w 2761271"/>
              <a:gd name="connsiteY4" fmla="*/ 53 h 4196038"/>
              <a:gd name="connsiteX0" fmla="*/ 1379048 w 2761271"/>
              <a:gd name="connsiteY0" fmla="*/ 0 h 4195985"/>
              <a:gd name="connsiteX1" fmla="*/ 1 w 2761271"/>
              <a:gd name="connsiteY1" fmla="*/ 2084194 h 4195985"/>
              <a:gd name="connsiteX2" fmla="*/ 1381244 w 2761271"/>
              <a:gd name="connsiteY2" fmla="*/ 4195985 h 4195985"/>
              <a:gd name="connsiteX3" fmla="*/ 2761271 w 2761271"/>
              <a:gd name="connsiteY3" fmla="*/ 2093215 h 4195985"/>
              <a:gd name="connsiteX4" fmla="*/ 1379048 w 2761271"/>
              <a:gd name="connsiteY4" fmla="*/ 0 h 4195985"/>
              <a:gd name="connsiteX0" fmla="*/ 1379048 w 2761271"/>
              <a:gd name="connsiteY0" fmla="*/ 0 h 4195985"/>
              <a:gd name="connsiteX1" fmla="*/ 1 w 2761271"/>
              <a:gd name="connsiteY1" fmla="*/ 2084194 h 4195985"/>
              <a:gd name="connsiteX2" fmla="*/ 1381244 w 2761271"/>
              <a:gd name="connsiteY2" fmla="*/ 4195985 h 4195985"/>
              <a:gd name="connsiteX3" fmla="*/ 2761271 w 2761271"/>
              <a:gd name="connsiteY3" fmla="*/ 2093215 h 4195985"/>
              <a:gd name="connsiteX4" fmla="*/ 1379048 w 2761271"/>
              <a:gd name="connsiteY4" fmla="*/ 0 h 4195985"/>
              <a:gd name="connsiteX0" fmla="*/ 1379048 w 2761271"/>
              <a:gd name="connsiteY0" fmla="*/ 0 h 4195985"/>
              <a:gd name="connsiteX1" fmla="*/ 1 w 2761271"/>
              <a:gd name="connsiteY1" fmla="*/ 2084194 h 4195985"/>
              <a:gd name="connsiteX2" fmla="*/ 1381244 w 2761271"/>
              <a:gd name="connsiteY2" fmla="*/ 4195985 h 4195985"/>
              <a:gd name="connsiteX3" fmla="*/ 2761271 w 2761271"/>
              <a:gd name="connsiteY3" fmla="*/ 2093215 h 4195985"/>
              <a:gd name="connsiteX4" fmla="*/ 1379048 w 2761271"/>
              <a:gd name="connsiteY4" fmla="*/ 0 h 4195985"/>
              <a:gd name="connsiteX0" fmla="*/ 1379048 w 2761271"/>
              <a:gd name="connsiteY0" fmla="*/ 0 h 4195985"/>
              <a:gd name="connsiteX1" fmla="*/ 1 w 2761271"/>
              <a:gd name="connsiteY1" fmla="*/ 2084194 h 4195985"/>
              <a:gd name="connsiteX2" fmla="*/ 1381244 w 2761271"/>
              <a:gd name="connsiteY2" fmla="*/ 4195985 h 4195985"/>
              <a:gd name="connsiteX3" fmla="*/ 2761271 w 2761271"/>
              <a:gd name="connsiteY3" fmla="*/ 2093215 h 4195985"/>
              <a:gd name="connsiteX4" fmla="*/ 1379048 w 2761271"/>
              <a:gd name="connsiteY4" fmla="*/ 0 h 4195985"/>
              <a:gd name="connsiteX0" fmla="*/ 1379048 w 2761607"/>
              <a:gd name="connsiteY0" fmla="*/ 0 h 4195985"/>
              <a:gd name="connsiteX1" fmla="*/ 1 w 2761607"/>
              <a:gd name="connsiteY1" fmla="*/ 2084194 h 4195985"/>
              <a:gd name="connsiteX2" fmla="*/ 1381244 w 2761607"/>
              <a:gd name="connsiteY2" fmla="*/ 4195985 h 4195985"/>
              <a:gd name="connsiteX3" fmla="*/ 2761271 w 2761607"/>
              <a:gd name="connsiteY3" fmla="*/ 2093215 h 4195985"/>
              <a:gd name="connsiteX4" fmla="*/ 1379048 w 2761607"/>
              <a:gd name="connsiteY4" fmla="*/ 0 h 4195985"/>
              <a:gd name="connsiteX0" fmla="*/ 1379048 w 2761607"/>
              <a:gd name="connsiteY0" fmla="*/ 0 h 4195985"/>
              <a:gd name="connsiteX1" fmla="*/ 1 w 2761607"/>
              <a:gd name="connsiteY1" fmla="*/ 2084194 h 4195985"/>
              <a:gd name="connsiteX2" fmla="*/ 1381244 w 2761607"/>
              <a:gd name="connsiteY2" fmla="*/ 4195985 h 4195985"/>
              <a:gd name="connsiteX3" fmla="*/ 2761271 w 2761607"/>
              <a:gd name="connsiteY3" fmla="*/ 2093215 h 4195985"/>
              <a:gd name="connsiteX4" fmla="*/ 1379048 w 2761607"/>
              <a:gd name="connsiteY4" fmla="*/ 0 h 4195985"/>
              <a:gd name="connsiteX0" fmla="*/ 1379048 w 2761271"/>
              <a:gd name="connsiteY0" fmla="*/ 0 h 4195985"/>
              <a:gd name="connsiteX1" fmla="*/ 1 w 2761271"/>
              <a:gd name="connsiteY1" fmla="*/ 2084194 h 4195985"/>
              <a:gd name="connsiteX2" fmla="*/ 1381244 w 2761271"/>
              <a:gd name="connsiteY2" fmla="*/ 4195985 h 4195985"/>
              <a:gd name="connsiteX3" fmla="*/ 2761271 w 2761271"/>
              <a:gd name="connsiteY3" fmla="*/ 2093215 h 4195985"/>
              <a:gd name="connsiteX4" fmla="*/ 1379048 w 2761271"/>
              <a:gd name="connsiteY4" fmla="*/ 0 h 4195985"/>
              <a:gd name="connsiteX0" fmla="*/ 1379048 w 2761271"/>
              <a:gd name="connsiteY0" fmla="*/ 0 h 4195985"/>
              <a:gd name="connsiteX1" fmla="*/ 1 w 2761271"/>
              <a:gd name="connsiteY1" fmla="*/ 2084194 h 4195985"/>
              <a:gd name="connsiteX2" fmla="*/ 1381244 w 2761271"/>
              <a:gd name="connsiteY2" fmla="*/ 4195985 h 4195985"/>
              <a:gd name="connsiteX3" fmla="*/ 2761271 w 2761271"/>
              <a:gd name="connsiteY3" fmla="*/ 2093215 h 4195985"/>
              <a:gd name="connsiteX4" fmla="*/ 1379048 w 2761271"/>
              <a:gd name="connsiteY4" fmla="*/ 0 h 4195985"/>
              <a:gd name="connsiteX0" fmla="*/ 1379048 w 2761271"/>
              <a:gd name="connsiteY0" fmla="*/ 0 h 4195985"/>
              <a:gd name="connsiteX1" fmla="*/ 1 w 2761271"/>
              <a:gd name="connsiteY1" fmla="*/ 2084194 h 4195985"/>
              <a:gd name="connsiteX2" fmla="*/ 1381244 w 2761271"/>
              <a:gd name="connsiteY2" fmla="*/ 4195985 h 4195985"/>
              <a:gd name="connsiteX3" fmla="*/ 2761271 w 2761271"/>
              <a:gd name="connsiteY3" fmla="*/ 2093215 h 4195985"/>
              <a:gd name="connsiteX4" fmla="*/ 1379048 w 2761271"/>
              <a:gd name="connsiteY4" fmla="*/ 0 h 419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1271" h="4195985">
                <a:moveTo>
                  <a:pt x="1379048" y="0"/>
                </a:moveTo>
                <a:cubicBezTo>
                  <a:pt x="293000" y="453347"/>
                  <a:pt x="-365" y="1446030"/>
                  <a:pt x="1" y="2084194"/>
                </a:cubicBezTo>
                <a:cubicBezTo>
                  <a:pt x="367" y="2722358"/>
                  <a:pt x="272971" y="3750107"/>
                  <a:pt x="1381244" y="4195985"/>
                </a:cubicBezTo>
                <a:cubicBezTo>
                  <a:pt x="2454595" y="3810119"/>
                  <a:pt x="2761637" y="2743613"/>
                  <a:pt x="2761271" y="2093215"/>
                </a:cubicBezTo>
                <a:cubicBezTo>
                  <a:pt x="2760905" y="1442817"/>
                  <a:pt x="2455572" y="405070"/>
                  <a:pt x="1379048" y="0"/>
                </a:cubicBezTo>
                <a:close/>
              </a:path>
            </a:pathLst>
          </a:custGeom>
          <a:solidFill>
            <a:srgbClr val="AAE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7" name="Rectangle 20"/>
          <p:cNvSpPr/>
          <p:nvPr/>
        </p:nvSpPr>
        <p:spPr bwMode="auto">
          <a:xfrm>
            <a:off x="4834495" y="5168665"/>
            <a:ext cx="2280826" cy="85277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1" dirty="0" smtClean="0"/>
              <a:t>Mandatory</a:t>
            </a:r>
            <a:endParaRPr lang="en-GB" b="1" dirty="0"/>
          </a:p>
          <a:p>
            <a:pPr algn="ctr"/>
            <a:r>
              <a:rPr lang="en-GB" sz="1200" dirty="0"/>
              <a:t>(in spec, </a:t>
            </a:r>
            <a:r>
              <a:rPr lang="en-US" sz="1200" dirty="0" smtClean="0"/>
              <a:t>cert </a:t>
            </a:r>
            <a:r>
              <a:rPr lang="en-US" sz="1200" dirty="0"/>
              <a:t>&amp; committed in </a:t>
            </a:r>
            <a:r>
              <a:rPr lang="en-US" sz="1200" dirty="0" smtClean="0"/>
              <a:t>Open Source Project)</a:t>
            </a:r>
            <a:endParaRPr lang="en-GB" sz="1200" dirty="0"/>
          </a:p>
        </p:txBody>
      </p:sp>
      <p:sp>
        <p:nvSpPr>
          <p:cNvPr id="68" name="Oval 27"/>
          <p:cNvSpPr/>
          <p:nvPr/>
        </p:nvSpPr>
        <p:spPr bwMode="auto">
          <a:xfrm>
            <a:off x="3051607" y="4770475"/>
            <a:ext cx="4170364" cy="1649157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69" name="Oval 25"/>
          <p:cNvSpPr/>
          <p:nvPr/>
        </p:nvSpPr>
        <p:spPr bwMode="auto">
          <a:xfrm>
            <a:off x="4761586" y="4770475"/>
            <a:ext cx="4275667" cy="1649157"/>
          </a:xfrm>
          <a:prstGeom prst="ellipse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>
              <a:solidFill>
                <a:srgbClr val="000000"/>
              </a:solidFill>
            </a:endParaRPr>
          </a:p>
        </p:txBody>
      </p:sp>
      <p:sp>
        <p:nvSpPr>
          <p:cNvPr id="71" name="Rectangle 29"/>
          <p:cNvSpPr/>
          <p:nvPr/>
        </p:nvSpPr>
        <p:spPr bwMode="auto">
          <a:xfrm>
            <a:off x="3051607" y="5260955"/>
            <a:ext cx="890911" cy="6681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200" b="1" dirty="0" smtClean="0"/>
              <a:t>Optional</a:t>
            </a:r>
            <a:r>
              <a:rPr lang="en-GB" sz="1200" dirty="0" smtClean="0"/>
              <a:t/>
            </a:r>
            <a:br>
              <a:rPr lang="en-GB" sz="1200" dirty="0" smtClean="0"/>
            </a:br>
            <a:r>
              <a:rPr lang="en-GB" sz="1200" dirty="0" smtClean="0"/>
              <a:t>Open</a:t>
            </a:r>
            <a:br>
              <a:rPr lang="en-GB" sz="1200" dirty="0" smtClean="0"/>
            </a:br>
            <a:r>
              <a:rPr lang="en-GB" sz="1200" dirty="0" smtClean="0"/>
              <a:t>Source</a:t>
            </a:r>
          </a:p>
          <a:p>
            <a:pPr algn="ctr"/>
            <a:r>
              <a:rPr lang="en-GB" sz="1200" dirty="0" smtClean="0"/>
              <a:t>Features</a:t>
            </a:r>
            <a:endParaRPr lang="en-GB" sz="1200" dirty="0"/>
          </a:p>
        </p:txBody>
      </p:sp>
      <p:sp>
        <p:nvSpPr>
          <p:cNvPr id="72" name="Rectangle 30"/>
          <p:cNvSpPr/>
          <p:nvPr/>
        </p:nvSpPr>
        <p:spPr bwMode="auto">
          <a:xfrm>
            <a:off x="3943584" y="5260955"/>
            <a:ext cx="890911" cy="6681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200" b="1" dirty="0" smtClean="0"/>
              <a:t>Tested</a:t>
            </a:r>
            <a:br>
              <a:rPr lang="en-GB" sz="1200" b="1" dirty="0" smtClean="0"/>
            </a:br>
            <a:r>
              <a:rPr lang="en-GB" sz="1200" b="1" dirty="0" smtClean="0"/>
              <a:t>Optional</a:t>
            </a:r>
            <a:r>
              <a:rPr lang="en-GB" sz="1200" dirty="0" smtClean="0"/>
              <a:t/>
            </a:r>
            <a:br>
              <a:rPr lang="en-GB" sz="1200" dirty="0" smtClean="0"/>
            </a:br>
            <a:r>
              <a:rPr lang="en-GB" sz="1200" dirty="0" smtClean="0"/>
              <a:t>Open</a:t>
            </a:r>
            <a:br>
              <a:rPr lang="en-GB" sz="1200" dirty="0" smtClean="0"/>
            </a:br>
            <a:r>
              <a:rPr lang="en-GB" sz="1200" dirty="0" smtClean="0"/>
              <a:t>Source</a:t>
            </a:r>
          </a:p>
          <a:p>
            <a:pPr algn="ctr"/>
            <a:r>
              <a:rPr lang="en-GB" sz="1200" dirty="0" smtClean="0"/>
              <a:t>Features</a:t>
            </a:r>
            <a:endParaRPr lang="en-GB" sz="1200" dirty="0"/>
          </a:p>
        </p:txBody>
      </p:sp>
      <p:sp>
        <p:nvSpPr>
          <p:cNvPr id="73" name="Rectangle 31"/>
          <p:cNvSpPr/>
          <p:nvPr/>
        </p:nvSpPr>
        <p:spPr bwMode="auto">
          <a:xfrm>
            <a:off x="7150621" y="5260955"/>
            <a:ext cx="890911" cy="6681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200" b="1" dirty="0" smtClean="0"/>
              <a:t>Tested</a:t>
            </a:r>
            <a:br>
              <a:rPr lang="en-GB" sz="1200" b="1" dirty="0" smtClean="0"/>
            </a:br>
            <a:r>
              <a:rPr lang="en-GB" sz="1200" b="1" dirty="0" smtClean="0"/>
              <a:t>Optional</a:t>
            </a:r>
            <a:br>
              <a:rPr lang="en-GB" sz="1200" b="1" dirty="0" smtClean="0"/>
            </a:br>
            <a:r>
              <a:rPr lang="en-GB" sz="1200" dirty="0" smtClean="0"/>
              <a:t>Spec</a:t>
            </a:r>
          </a:p>
          <a:p>
            <a:pPr algn="ctr"/>
            <a:r>
              <a:rPr lang="en-GB" sz="1200" dirty="0" smtClean="0"/>
              <a:t>Features</a:t>
            </a:r>
            <a:endParaRPr lang="en-GB" sz="1200" dirty="0"/>
          </a:p>
        </p:txBody>
      </p:sp>
      <p:sp>
        <p:nvSpPr>
          <p:cNvPr id="74" name="Rectangle 32"/>
          <p:cNvSpPr/>
          <p:nvPr/>
        </p:nvSpPr>
        <p:spPr bwMode="auto">
          <a:xfrm>
            <a:off x="8027019" y="5260955"/>
            <a:ext cx="890911" cy="6681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200" b="1" dirty="0" smtClean="0"/>
              <a:t>Optional</a:t>
            </a:r>
            <a:br>
              <a:rPr lang="en-GB" sz="1200" b="1" dirty="0" smtClean="0"/>
            </a:br>
            <a:r>
              <a:rPr lang="en-GB" sz="1200" dirty="0" smtClean="0"/>
              <a:t>Spec</a:t>
            </a:r>
          </a:p>
          <a:p>
            <a:pPr algn="ctr"/>
            <a:r>
              <a:rPr lang="en-GB" sz="1200" dirty="0" smtClean="0"/>
              <a:t>Features</a:t>
            </a:r>
            <a:endParaRPr lang="en-GB" sz="1200" dirty="0"/>
          </a:p>
        </p:txBody>
      </p:sp>
      <p:sp>
        <p:nvSpPr>
          <p:cNvPr id="75" name="Rectangle 18"/>
          <p:cNvSpPr/>
          <p:nvPr/>
        </p:nvSpPr>
        <p:spPr bwMode="auto">
          <a:xfrm>
            <a:off x="6658348" y="6497398"/>
            <a:ext cx="1691953" cy="1527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GB" b="1" dirty="0" smtClean="0">
                <a:solidFill>
                  <a:schemeClr val="bg2"/>
                </a:solidFill>
              </a:rPr>
              <a:t>Specification</a:t>
            </a:r>
          </a:p>
        </p:txBody>
      </p:sp>
      <p:sp>
        <p:nvSpPr>
          <p:cNvPr id="76" name="Rectangle 17"/>
          <p:cNvSpPr/>
          <p:nvPr/>
        </p:nvSpPr>
        <p:spPr bwMode="auto">
          <a:xfrm>
            <a:off x="3716078" y="6491862"/>
            <a:ext cx="1844149" cy="1527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Open Source</a:t>
            </a:r>
          </a:p>
        </p:txBody>
      </p:sp>
      <p:sp>
        <p:nvSpPr>
          <p:cNvPr id="33" name="자유형 32"/>
          <p:cNvSpPr/>
          <p:nvPr/>
        </p:nvSpPr>
        <p:spPr>
          <a:xfrm>
            <a:off x="4761585" y="4837464"/>
            <a:ext cx="4275667" cy="1508551"/>
          </a:xfrm>
          <a:custGeom>
            <a:avLst/>
            <a:gdLst>
              <a:gd name="connsiteX0" fmla="*/ 2138399 w 4359689"/>
              <a:gd name="connsiteY0" fmla="*/ 1382 h 1858423"/>
              <a:gd name="connsiteX1" fmla="*/ 512799 w 4359689"/>
              <a:gd name="connsiteY1" fmla="*/ 255382 h 1858423"/>
              <a:gd name="connsiteX2" fmla="*/ 4799 w 4359689"/>
              <a:gd name="connsiteY2" fmla="*/ 915782 h 1858423"/>
              <a:gd name="connsiteX3" fmla="*/ 741399 w 4359689"/>
              <a:gd name="connsiteY3" fmla="*/ 1677782 h 1858423"/>
              <a:gd name="connsiteX4" fmla="*/ 2239999 w 4359689"/>
              <a:gd name="connsiteY4" fmla="*/ 1855582 h 1858423"/>
              <a:gd name="connsiteX5" fmla="*/ 3730133 w 4359689"/>
              <a:gd name="connsiteY5" fmla="*/ 1593115 h 1858423"/>
              <a:gd name="connsiteX6" fmla="*/ 4356666 w 4359689"/>
              <a:gd name="connsiteY6" fmla="*/ 915782 h 1858423"/>
              <a:gd name="connsiteX7" fmla="*/ 3882533 w 4359689"/>
              <a:gd name="connsiteY7" fmla="*/ 348515 h 1858423"/>
              <a:gd name="connsiteX8" fmla="*/ 2138399 w 4359689"/>
              <a:gd name="connsiteY8" fmla="*/ 1382 h 1858423"/>
              <a:gd name="connsiteX0" fmla="*/ 2135920 w 4357210"/>
              <a:gd name="connsiteY0" fmla="*/ 159 h 1857200"/>
              <a:gd name="connsiteX1" fmla="*/ 567470 w 4357210"/>
              <a:gd name="connsiteY1" fmla="*/ 311309 h 1857200"/>
              <a:gd name="connsiteX2" fmla="*/ 2320 w 4357210"/>
              <a:gd name="connsiteY2" fmla="*/ 914559 h 1857200"/>
              <a:gd name="connsiteX3" fmla="*/ 738920 w 4357210"/>
              <a:gd name="connsiteY3" fmla="*/ 1676559 h 1857200"/>
              <a:gd name="connsiteX4" fmla="*/ 2237520 w 4357210"/>
              <a:gd name="connsiteY4" fmla="*/ 1854359 h 1857200"/>
              <a:gd name="connsiteX5" fmla="*/ 3727654 w 4357210"/>
              <a:gd name="connsiteY5" fmla="*/ 1591892 h 1857200"/>
              <a:gd name="connsiteX6" fmla="*/ 4354187 w 4357210"/>
              <a:gd name="connsiteY6" fmla="*/ 914559 h 1857200"/>
              <a:gd name="connsiteX7" fmla="*/ 3880054 w 4357210"/>
              <a:gd name="connsiteY7" fmla="*/ 347292 h 1857200"/>
              <a:gd name="connsiteX8" fmla="*/ 2135920 w 4357210"/>
              <a:gd name="connsiteY8" fmla="*/ 159 h 1857200"/>
              <a:gd name="connsiteX0" fmla="*/ 2117015 w 4338305"/>
              <a:gd name="connsiteY0" fmla="*/ 159 h 1857200"/>
              <a:gd name="connsiteX1" fmla="*/ 548565 w 4338305"/>
              <a:gd name="connsiteY1" fmla="*/ 311309 h 1857200"/>
              <a:gd name="connsiteX2" fmla="*/ 2465 w 4338305"/>
              <a:gd name="connsiteY2" fmla="*/ 914559 h 1857200"/>
              <a:gd name="connsiteX3" fmla="*/ 720015 w 4338305"/>
              <a:gd name="connsiteY3" fmla="*/ 1676559 h 1857200"/>
              <a:gd name="connsiteX4" fmla="*/ 2218615 w 4338305"/>
              <a:gd name="connsiteY4" fmla="*/ 1854359 h 1857200"/>
              <a:gd name="connsiteX5" fmla="*/ 3708749 w 4338305"/>
              <a:gd name="connsiteY5" fmla="*/ 1591892 h 1857200"/>
              <a:gd name="connsiteX6" fmla="*/ 4335282 w 4338305"/>
              <a:gd name="connsiteY6" fmla="*/ 914559 h 1857200"/>
              <a:gd name="connsiteX7" fmla="*/ 3861149 w 4338305"/>
              <a:gd name="connsiteY7" fmla="*/ 347292 h 1857200"/>
              <a:gd name="connsiteX8" fmla="*/ 2117015 w 4338305"/>
              <a:gd name="connsiteY8" fmla="*/ 159 h 1857200"/>
              <a:gd name="connsiteX0" fmla="*/ 2114871 w 4336161"/>
              <a:gd name="connsiteY0" fmla="*/ 159 h 1857200"/>
              <a:gd name="connsiteX1" fmla="*/ 546421 w 4336161"/>
              <a:gd name="connsiteY1" fmla="*/ 311309 h 1857200"/>
              <a:gd name="connsiteX2" fmla="*/ 321 w 4336161"/>
              <a:gd name="connsiteY2" fmla="*/ 914559 h 1857200"/>
              <a:gd name="connsiteX3" fmla="*/ 717871 w 4336161"/>
              <a:gd name="connsiteY3" fmla="*/ 1676559 h 1857200"/>
              <a:gd name="connsiteX4" fmla="*/ 2216471 w 4336161"/>
              <a:gd name="connsiteY4" fmla="*/ 1854359 h 1857200"/>
              <a:gd name="connsiteX5" fmla="*/ 3706605 w 4336161"/>
              <a:gd name="connsiteY5" fmla="*/ 1591892 h 1857200"/>
              <a:gd name="connsiteX6" fmla="*/ 4333138 w 4336161"/>
              <a:gd name="connsiteY6" fmla="*/ 914559 h 1857200"/>
              <a:gd name="connsiteX7" fmla="*/ 3859005 w 4336161"/>
              <a:gd name="connsiteY7" fmla="*/ 347292 h 1857200"/>
              <a:gd name="connsiteX8" fmla="*/ 2114871 w 4336161"/>
              <a:gd name="connsiteY8" fmla="*/ 159 h 1857200"/>
              <a:gd name="connsiteX0" fmla="*/ 2114550 w 4335840"/>
              <a:gd name="connsiteY0" fmla="*/ 159 h 1857200"/>
              <a:gd name="connsiteX1" fmla="*/ 546100 w 4335840"/>
              <a:gd name="connsiteY1" fmla="*/ 311309 h 1857200"/>
              <a:gd name="connsiteX2" fmla="*/ 0 w 4335840"/>
              <a:gd name="connsiteY2" fmla="*/ 914559 h 1857200"/>
              <a:gd name="connsiteX3" fmla="*/ 717550 w 4335840"/>
              <a:gd name="connsiteY3" fmla="*/ 1676559 h 1857200"/>
              <a:gd name="connsiteX4" fmla="*/ 2216150 w 4335840"/>
              <a:gd name="connsiteY4" fmla="*/ 1854359 h 1857200"/>
              <a:gd name="connsiteX5" fmla="*/ 3706284 w 4335840"/>
              <a:gd name="connsiteY5" fmla="*/ 1591892 h 1857200"/>
              <a:gd name="connsiteX6" fmla="*/ 4332817 w 4335840"/>
              <a:gd name="connsiteY6" fmla="*/ 914559 h 1857200"/>
              <a:gd name="connsiteX7" fmla="*/ 3858684 w 4335840"/>
              <a:gd name="connsiteY7" fmla="*/ 347292 h 1857200"/>
              <a:gd name="connsiteX8" fmla="*/ 2114550 w 4335840"/>
              <a:gd name="connsiteY8" fmla="*/ 159 h 1857200"/>
              <a:gd name="connsiteX0" fmla="*/ 2114550 w 4335840"/>
              <a:gd name="connsiteY0" fmla="*/ 159 h 1857200"/>
              <a:gd name="connsiteX1" fmla="*/ 546100 w 4335840"/>
              <a:gd name="connsiteY1" fmla="*/ 311309 h 1857200"/>
              <a:gd name="connsiteX2" fmla="*/ 0 w 4335840"/>
              <a:gd name="connsiteY2" fmla="*/ 914559 h 1857200"/>
              <a:gd name="connsiteX3" fmla="*/ 717550 w 4335840"/>
              <a:gd name="connsiteY3" fmla="*/ 1676559 h 1857200"/>
              <a:gd name="connsiteX4" fmla="*/ 2216150 w 4335840"/>
              <a:gd name="connsiteY4" fmla="*/ 1854359 h 1857200"/>
              <a:gd name="connsiteX5" fmla="*/ 3706284 w 4335840"/>
              <a:gd name="connsiteY5" fmla="*/ 1591892 h 1857200"/>
              <a:gd name="connsiteX6" fmla="*/ 4332817 w 4335840"/>
              <a:gd name="connsiteY6" fmla="*/ 914559 h 1857200"/>
              <a:gd name="connsiteX7" fmla="*/ 3858684 w 4335840"/>
              <a:gd name="connsiteY7" fmla="*/ 347292 h 1857200"/>
              <a:gd name="connsiteX8" fmla="*/ 2114550 w 4335840"/>
              <a:gd name="connsiteY8" fmla="*/ 159 h 1857200"/>
              <a:gd name="connsiteX0" fmla="*/ 2114633 w 4335923"/>
              <a:gd name="connsiteY0" fmla="*/ 159 h 1857200"/>
              <a:gd name="connsiteX1" fmla="*/ 546183 w 4335923"/>
              <a:gd name="connsiteY1" fmla="*/ 311309 h 1857200"/>
              <a:gd name="connsiteX2" fmla="*/ 83 w 4335923"/>
              <a:gd name="connsiteY2" fmla="*/ 914559 h 1857200"/>
              <a:gd name="connsiteX3" fmla="*/ 717633 w 4335923"/>
              <a:gd name="connsiteY3" fmla="*/ 1676559 h 1857200"/>
              <a:gd name="connsiteX4" fmla="*/ 2216233 w 4335923"/>
              <a:gd name="connsiteY4" fmla="*/ 1854359 h 1857200"/>
              <a:gd name="connsiteX5" fmla="*/ 3706367 w 4335923"/>
              <a:gd name="connsiteY5" fmla="*/ 1591892 h 1857200"/>
              <a:gd name="connsiteX6" fmla="*/ 4332900 w 4335923"/>
              <a:gd name="connsiteY6" fmla="*/ 914559 h 1857200"/>
              <a:gd name="connsiteX7" fmla="*/ 3858767 w 4335923"/>
              <a:gd name="connsiteY7" fmla="*/ 347292 h 1857200"/>
              <a:gd name="connsiteX8" fmla="*/ 2114633 w 4335923"/>
              <a:gd name="connsiteY8" fmla="*/ 159 h 1857200"/>
              <a:gd name="connsiteX0" fmla="*/ 2116850 w 4338140"/>
              <a:gd name="connsiteY0" fmla="*/ 159 h 1857200"/>
              <a:gd name="connsiteX1" fmla="*/ 553162 w 4338140"/>
              <a:gd name="connsiteY1" fmla="*/ 311309 h 1857200"/>
              <a:gd name="connsiteX2" fmla="*/ 2300 w 4338140"/>
              <a:gd name="connsiteY2" fmla="*/ 914559 h 1857200"/>
              <a:gd name="connsiteX3" fmla="*/ 719850 w 4338140"/>
              <a:gd name="connsiteY3" fmla="*/ 1676559 h 1857200"/>
              <a:gd name="connsiteX4" fmla="*/ 2218450 w 4338140"/>
              <a:gd name="connsiteY4" fmla="*/ 1854359 h 1857200"/>
              <a:gd name="connsiteX5" fmla="*/ 3708584 w 4338140"/>
              <a:gd name="connsiteY5" fmla="*/ 1591892 h 1857200"/>
              <a:gd name="connsiteX6" fmla="*/ 4335117 w 4338140"/>
              <a:gd name="connsiteY6" fmla="*/ 914559 h 1857200"/>
              <a:gd name="connsiteX7" fmla="*/ 3860984 w 4338140"/>
              <a:gd name="connsiteY7" fmla="*/ 347292 h 1857200"/>
              <a:gd name="connsiteX8" fmla="*/ 2116850 w 4338140"/>
              <a:gd name="connsiteY8" fmla="*/ 159 h 1857200"/>
              <a:gd name="connsiteX0" fmla="*/ 2116850 w 4338140"/>
              <a:gd name="connsiteY0" fmla="*/ 329 h 1857370"/>
              <a:gd name="connsiteX1" fmla="*/ 553162 w 4338140"/>
              <a:gd name="connsiteY1" fmla="*/ 297191 h 1857370"/>
              <a:gd name="connsiteX2" fmla="*/ 2300 w 4338140"/>
              <a:gd name="connsiteY2" fmla="*/ 914729 h 1857370"/>
              <a:gd name="connsiteX3" fmla="*/ 719850 w 4338140"/>
              <a:gd name="connsiteY3" fmla="*/ 1676729 h 1857370"/>
              <a:gd name="connsiteX4" fmla="*/ 2218450 w 4338140"/>
              <a:gd name="connsiteY4" fmla="*/ 1854529 h 1857370"/>
              <a:gd name="connsiteX5" fmla="*/ 3708584 w 4338140"/>
              <a:gd name="connsiteY5" fmla="*/ 1592062 h 1857370"/>
              <a:gd name="connsiteX6" fmla="*/ 4335117 w 4338140"/>
              <a:gd name="connsiteY6" fmla="*/ 914729 h 1857370"/>
              <a:gd name="connsiteX7" fmla="*/ 3860984 w 4338140"/>
              <a:gd name="connsiteY7" fmla="*/ 347462 h 1857370"/>
              <a:gd name="connsiteX8" fmla="*/ 2116850 w 4338140"/>
              <a:gd name="connsiteY8" fmla="*/ 329 h 1857370"/>
              <a:gd name="connsiteX0" fmla="*/ 2116850 w 4338140"/>
              <a:gd name="connsiteY0" fmla="*/ 399 h 1857440"/>
              <a:gd name="connsiteX1" fmla="*/ 553162 w 4338140"/>
              <a:gd name="connsiteY1" fmla="*/ 297261 h 1857440"/>
              <a:gd name="connsiteX2" fmla="*/ 2300 w 4338140"/>
              <a:gd name="connsiteY2" fmla="*/ 914799 h 1857440"/>
              <a:gd name="connsiteX3" fmla="*/ 719850 w 4338140"/>
              <a:gd name="connsiteY3" fmla="*/ 1676799 h 1857440"/>
              <a:gd name="connsiteX4" fmla="*/ 2218450 w 4338140"/>
              <a:gd name="connsiteY4" fmla="*/ 1854599 h 1857440"/>
              <a:gd name="connsiteX5" fmla="*/ 3708584 w 4338140"/>
              <a:gd name="connsiteY5" fmla="*/ 1592132 h 1857440"/>
              <a:gd name="connsiteX6" fmla="*/ 4335117 w 4338140"/>
              <a:gd name="connsiteY6" fmla="*/ 914799 h 1857440"/>
              <a:gd name="connsiteX7" fmla="*/ 3860984 w 4338140"/>
              <a:gd name="connsiteY7" fmla="*/ 347532 h 1857440"/>
              <a:gd name="connsiteX8" fmla="*/ 2116850 w 4338140"/>
              <a:gd name="connsiteY8" fmla="*/ 399 h 1857440"/>
              <a:gd name="connsiteX0" fmla="*/ 2116850 w 4338140"/>
              <a:gd name="connsiteY0" fmla="*/ 471 h 1857512"/>
              <a:gd name="connsiteX1" fmla="*/ 553162 w 4338140"/>
              <a:gd name="connsiteY1" fmla="*/ 297333 h 1857512"/>
              <a:gd name="connsiteX2" fmla="*/ 2300 w 4338140"/>
              <a:gd name="connsiteY2" fmla="*/ 914871 h 1857512"/>
              <a:gd name="connsiteX3" fmla="*/ 719850 w 4338140"/>
              <a:gd name="connsiteY3" fmla="*/ 1676871 h 1857512"/>
              <a:gd name="connsiteX4" fmla="*/ 2218450 w 4338140"/>
              <a:gd name="connsiteY4" fmla="*/ 1854671 h 1857512"/>
              <a:gd name="connsiteX5" fmla="*/ 3708584 w 4338140"/>
              <a:gd name="connsiteY5" fmla="*/ 1592204 h 1857512"/>
              <a:gd name="connsiteX6" fmla="*/ 4335117 w 4338140"/>
              <a:gd name="connsiteY6" fmla="*/ 914871 h 1857512"/>
              <a:gd name="connsiteX7" fmla="*/ 3860984 w 4338140"/>
              <a:gd name="connsiteY7" fmla="*/ 347604 h 1857512"/>
              <a:gd name="connsiteX8" fmla="*/ 2116850 w 4338140"/>
              <a:gd name="connsiteY8" fmla="*/ 471 h 1857512"/>
              <a:gd name="connsiteX0" fmla="*/ 2116850 w 4335117"/>
              <a:gd name="connsiteY0" fmla="*/ 471 h 1857512"/>
              <a:gd name="connsiteX1" fmla="*/ 553162 w 4335117"/>
              <a:gd name="connsiteY1" fmla="*/ 297333 h 1857512"/>
              <a:gd name="connsiteX2" fmla="*/ 2300 w 4335117"/>
              <a:gd name="connsiteY2" fmla="*/ 914871 h 1857512"/>
              <a:gd name="connsiteX3" fmla="*/ 719850 w 4335117"/>
              <a:gd name="connsiteY3" fmla="*/ 1676871 h 1857512"/>
              <a:gd name="connsiteX4" fmla="*/ 2218450 w 4335117"/>
              <a:gd name="connsiteY4" fmla="*/ 1854671 h 1857512"/>
              <a:gd name="connsiteX5" fmla="*/ 3708584 w 4335117"/>
              <a:gd name="connsiteY5" fmla="*/ 1592204 h 1857512"/>
              <a:gd name="connsiteX6" fmla="*/ 4335117 w 4335117"/>
              <a:gd name="connsiteY6" fmla="*/ 914871 h 1857512"/>
              <a:gd name="connsiteX7" fmla="*/ 3860984 w 4335117"/>
              <a:gd name="connsiteY7" fmla="*/ 347604 h 1857512"/>
              <a:gd name="connsiteX8" fmla="*/ 2116850 w 4335117"/>
              <a:gd name="connsiteY8" fmla="*/ 471 h 1857512"/>
              <a:gd name="connsiteX0" fmla="*/ 2116850 w 4335117"/>
              <a:gd name="connsiteY0" fmla="*/ 471 h 1857512"/>
              <a:gd name="connsiteX1" fmla="*/ 553162 w 4335117"/>
              <a:gd name="connsiteY1" fmla="*/ 297333 h 1857512"/>
              <a:gd name="connsiteX2" fmla="*/ 2300 w 4335117"/>
              <a:gd name="connsiteY2" fmla="*/ 914871 h 1857512"/>
              <a:gd name="connsiteX3" fmla="*/ 719850 w 4335117"/>
              <a:gd name="connsiteY3" fmla="*/ 1676871 h 1857512"/>
              <a:gd name="connsiteX4" fmla="*/ 2218450 w 4335117"/>
              <a:gd name="connsiteY4" fmla="*/ 1854671 h 1857512"/>
              <a:gd name="connsiteX5" fmla="*/ 3708584 w 4335117"/>
              <a:gd name="connsiteY5" fmla="*/ 1592204 h 1857512"/>
              <a:gd name="connsiteX6" fmla="*/ 4335117 w 4335117"/>
              <a:gd name="connsiteY6" fmla="*/ 914871 h 1857512"/>
              <a:gd name="connsiteX7" fmla="*/ 3860984 w 4335117"/>
              <a:gd name="connsiteY7" fmla="*/ 347604 h 1857512"/>
              <a:gd name="connsiteX8" fmla="*/ 2116850 w 4335117"/>
              <a:gd name="connsiteY8" fmla="*/ 471 h 1857512"/>
              <a:gd name="connsiteX0" fmla="*/ 2116850 w 4335117"/>
              <a:gd name="connsiteY0" fmla="*/ 471 h 1858737"/>
              <a:gd name="connsiteX1" fmla="*/ 553162 w 4335117"/>
              <a:gd name="connsiteY1" fmla="*/ 297333 h 1858737"/>
              <a:gd name="connsiteX2" fmla="*/ 2300 w 4335117"/>
              <a:gd name="connsiteY2" fmla="*/ 914871 h 1858737"/>
              <a:gd name="connsiteX3" fmla="*/ 719850 w 4335117"/>
              <a:gd name="connsiteY3" fmla="*/ 1676871 h 1858737"/>
              <a:gd name="connsiteX4" fmla="*/ 2218450 w 4335117"/>
              <a:gd name="connsiteY4" fmla="*/ 1854671 h 1858737"/>
              <a:gd name="connsiteX5" fmla="*/ 3699059 w 4335117"/>
              <a:gd name="connsiteY5" fmla="*/ 1568392 h 1858737"/>
              <a:gd name="connsiteX6" fmla="*/ 4335117 w 4335117"/>
              <a:gd name="connsiteY6" fmla="*/ 914871 h 1858737"/>
              <a:gd name="connsiteX7" fmla="*/ 3860984 w 4335117"/>
              <a:gd name="connsiteY7" fmla="*/ 347604 h 1858737"/>
              <a:gd name="connsiteX8" fmla="*/ 2116850 w 4335117"/>
              <a:gd name="connsiteY8" fmla="*/ 471 h 1858737"/>
              <a:gd name="connsiteX0" fmla="*/ 2116850 w 4297017"/>
              <a:gd name="connsiteY0" fmla="*/ 401 h 1858667"/>
              <a:gd name="connsiteX1" fmla="*/ 553162 w 4297017"/>
              <a:gd name="connsiteY1" fmla="*/ 297263 h 1858667"/>
              <a:gd name="connsiteX2" fmla="*/ 2300 w 4297017"/>
              <a:gd name="connsiteY2" fmla="*/ 914801 h 1858667"/>
              <a:gd name="connsiteX3" fmla="*/ 719850 w 4297017"/>
              <a:gd name="connsiteY3" fmla="*/ 1676801 h 1858667"/>
              <a:gd name="connsiteX4" fmla="*/ 2218450 w 4297017"/>
              <a:gd name="connsiteY4" fmla="*/ 1854601 h 1858667"/>
              <a:gd name="connsiteX5" fmla="*/ 3699059 w 4297017"/>
              <a:gd name="connsiteY5" fmla="*/ 1568322 h 1858667"/>
              <a:gd name="connsiteX6" fmla="*/ 4297017 w 4297017"/>
              <a:gd name="connsiteY6" fmla="*/ 919564 h 1858667"/>
              <a:gd name="connsiteX7" fmla="*/ 3860984 w 4297017"/>
              <a:gd name="connsiteY7" fmla="*/ 347534 h 1858667"/>
              <a:gd name="connsiteX8" fmla="*/ 2116850 w 4297017"/>
              <a:gd name="connsiteY8" fmla="*/ 401 h 1858667"/>
              <a:gd name="connsiteX0" fmla="*/ 2116850 w 4297017"/>
              <a:gd name="connsiteY0" fmla="*/ 461 h 1858727"/>
              <a:gd name="connsiteX1" fmla="*/ 553162 w 4297017"/>
              <a:gd name="connsiteY1" fmla="*/ 297323 h 1858727"/>
              <a:gd name="connsiteX2" fmla="*/ 2300 w 4297017"/>
              <a:gd name="connsiteY2" fmla="*/ 914861 h 1858727"/>
              <a:gd name="connsiteX3" fmla="*/ 719850 w 4297017"/>
              <a:gd name="connsiteY3" fmla="*/ 1676861 h 1858727"/>
              <a:gd name="connsiteX4" fmla="*/ 2218450 w 4297017"/>
              <a:gd name="connsiteY4" fmla="*/ 1854661 h 1858727"/>
              <a:gd name="connsiteX5" fmla="*/ 3699059 w 4297017"/>
              <a:gd name="connsiteY5" fmla="*/ 1568382 h 1858727"/>
              <a:gd name="connsiteX6" fmla="*/ 4297017 w 4297017"/>
              <a:gd name="connsiteY6" fmla="*/ 919624 h 1858727"/>
              <a:gd name="connsiteX7" fmla="*/ 3860984 w 4297017"/>
              <a:gd name="connsiteY7" fmla="*/ 347594 h 1858727"/>
              <a:gd name="connsiteX8" fmla="*/ 2116850 w 4297017"/>
              <a:gd name="connsiteY8" fmla="*/ 461 h 1858727"/>
              <a:gd name="connsiteX0" fmla="*/ 2116850 w 4297017"/>
              <a:gd name="connsiteY0" fmla="*/ 461 h 1858727"/>
              <a:gd name="connsiteX1" fmla="*/ 553162 w 4297017"/>
              <a:gd name="connsiteY1" fmla="*/ 297323 h 1858727"/>
              <a:gd name="connsiteX2" fmla="*/ 2300 w 4297017"/>
              <a:gd name="connsiteY2" fmla="*/ 914861 h 1858727"/>
              <a:gd name="connsiteX3" fmla="*/ 719850 w 4297017"/>
              <a:gd name="connsiteY3" fmla="*/ 1676861 h 1858727"/>
              <a:gd name="connsiteX4" fmla="*/ 2218450 w 4297017"/>
              <a:gd name="connsiteY4" fmla="*/ 1854661 h 1858727"/>
              <a:gd name="connsiteX5" fmla="*/ 3699059 w 4297017"/>
              <a:gd name="connsiteY5" fmla="*/ 1568382 h 1858727"/>
              <a:gd name="connsiteX6" fmla="*/ 4297017 w 4297017"/>
              <a:gd name="connsiteY6" fmla="*/ 919624 h 1858727"/>
              <a:gd name="connsiteX7" fmla="*/ 3860984 w 4297017"/>
              <a:gd name="connsiteY7" fmla="*/ 347594 h 1858727"/>
              <a:gd name="connsiteX8" fmla="*/ 2116850 w 4297017"/>
              <a:gd name="connsiteY8" fmla="*/ 461 h 1858727"/>
              <a:gd name="connsiteX0" fmla="*/ 2116850 w 4306542"/>
              <a:gd name="connsiteY0" fmla="*/ 401 h 1858667"/>
              <a:gd name="connsiteX1" fmla="*/ 553162 w 4306542"/>
              <a:gd name="connsiteY1" fmla="*/ 297263 h 1858667"/>
              <a:gd name="connsiteX2" fmla="*/ 2300 w 4306542"/>
              <a:gd name="connsiteY2" fmla="*/ 914801 h 1858667"/>
              <a:gd name="connsiteX3" fmla="*/ 719850 w 4306542"/>
              <a:gd name="connsiteY3" fmla="*/ 1676801 h 1858667"/>
              <a:gd name="connsiteX4" fmla="*/ 2218450 w 4306542"/>
              <a:gd name="connsiteY4" fmla="*/ 1854601 h 1858667"/>
              <a:gd name="connsiteX5" fmla="*/ 3699059 w 4306542"/>
              <a:gd name="connsiteY5" fmla="*/ 1568322 h 1858667"/>
              <a:gd name="connsiteX6" fmla="*/ 4306542 w 4306542"/>
              <a:gd name="connsiteY6" fmla="*/ 919564 h 1858667"/>
              <a:gd name="connsiteX7" fmla="*/ 3860984 w 4306542"/>
              <a:gd name="connsiteY7" fmla="*/ 347534 h 1858667"/>
              <a:gd name="connsiteX8" fmla="*/ 2116850 w 4306542"/>
              <a:gd name="connsiteY8" fmla="*/ 401 h 1858667"/>
              <a:gd name="connsiteX0" fmla="*/ 2116850 w 4306542"/>
              <a:gd name="connsiteY0" fmla="*/ 401 h 1858667"/>
              <a:gd name="connsiteX1" fmla="*/ 553162 w 4306542"/>
              <a:gd name="connsiteY1" fmla="*/ 297263 h 1858667"/>
              <a:gd name="connsiteX2" fmla="*/ 2300 w 4306542"/>
              <a:gd name="connsiteY2" fmla="*/ 914801 h 1858667"/>
              <a:gd name="connsiteX3" fmla="*/ 719850 w 4306542"/>
              <a:gd name="connsiteY3" fmla="*/ 1676801 h 1858667"/>
              <a:gd name="connsiteX4" fmla="*/ 2218450 w 4306542"/>
              <a:gd name="connsiteY4" fmla="*/ 1854601 h 1858667"/>
              <a:gd name="connsiteX5" fmla="*/ 3699059 w 4306542"/>
              <a:gd name="connsiteY5" fmla="*/ 1568322 h 1858667"/>
              <a:gd name="connsiteX6" fmla="*/ 4306542 w 4306542"/>
              <a:gd name="connsiteY6" fmla="*/ 919564 h 1858667"/>
              <a:gd name="connsiteX7" fmla="*/ 3860984 w 4306542"/>
              <a:gd name="connsiteY7" fmla="*/ 347534 h 1858667"/>
              <a:gd name="connsiteX8" fmla="*/ 2116850 w 4306542"/>
              <a:gd name="connsiteY8" fmla="*/ 401 h 1858667"/>
              <a:gd name="connsiteX0" fmla="*/ 2116850 w 4306542"/>
              <a:gd name="connsiteY0" fmla="*/ 401 h 1858667"/>
              <a:gd name="connsiteX1" fmla="*/ 553162 w 4306542"/>
              <a:gd name="connsiteY1" fmla="*/ 297263 h 1858667"/>
              <a:gd name="connsiteX2" fmla="*/ 2300 w 4306542"/>
              <a:gd name="connsiteY2" fmla="*/ 914801 h 1858667"/>
              <a:gd name="connsiteX3" fmla="*/ 719850 w 4306542"/>
              <a:gd name="connsiteY3" fmla="*/ 1676801 h 1858667"/>
              <a:gd name="connsiteX4" fmla="*/ 2218450 w 4306542"/>
              <a:gd name="connsiteY4" fmla="*/ 1854601 h 1858667"/>
              <a:gd name="connsiteX5" fmla="*/ 3699059 w 4306542"/>
              <a:gd name="connsiteY5" fmla="*/ 1568322 h 1858667"/>
              <a:gd name="connsiteX6" fmla="*/ 4306542 w 4306542"/>
              <a:gd name="connsiteY6" fmla="*/ 919564 h 1858667"/>
              <a:gd name="connsiteX7" fmla="*/ 3860984 w 4306542"/>
              <a:gd name="connsiteY7" fmla="*/ 347534 h 1858667"/>
              <a:gd name="connsiteX8" fmla="*/ 2116850 w 4306542"/>
              <a:gd name="connsiteY8" fmla="*/ 401 h 1858667"/>
              <a:gd name="connsiteX0" fmla="*/ 2116850 w 4306542"/>
              <a:gd name="connsiteY0" fmla="*/ 461 h 1858727"/>
              <a:gd name="connsiteX1" fmla="*/ 553162 w 4306542"/>
              <a:gd name="connsiteY1" fmla="*/ 297323 h 1858727"/>
              <a:gd name="connsiteX2" fmla="*/ 2300 w 4306542"/>
              <a:gd name="connsiteY2" fmla="*/ 914861 h 1858727"/>
              <a:gd name="connsiteX3" fmla="*/ 719850 w 4306542"/>
              <a:gd name="connsiteY3" fmla="*/ 1676861 h 1858727"/>
              <a:gd name="connsiteX4" fmla="*/ 2218450 w 4306542"/>
              <a:gd name="connsiteY4" fmla="*/ 1854661 h 1858727"/>
              <a:gd name="connsiteX5" fmla="*/ 3699059 w 4306542"/>
              <a:gd name="connsiteY5" fmla="*/ 1568382 h 1858727"/>
              <a:gd name="connsiteX6" fmla="*/ 4306542 w 4306542"/>
              <a:gd name="connsiteY6" fmla="*/ 919624 h 1858727"/>
              <a:gd name="connsiteX7" fmla="*/ 3860984 w 4306542"/>
              <a:gd name="connsiteY7" fmla="*/ 347594 h 1858727"/>
              <a:gd name="connsiteX8" fmla="*/ 2116850 w 4306542"/>
              <a:gd name="connsiteY8" fmla="*/ 461 h 1858727"/>
              <a:gd name="connsiteX0" fmla="*/ 2116850 w 4306542"/>
              <a:gd name="connsiteY0" fmla="*/ 513 h 1858779"/>
              <a:gd name="connsiteX1" fmla="*/ 553162 w 4306542"/>
              <a:gd name="connsiteY1" fmla="*/ 297375 h 1858779"/>
              <a:gd name="connsiteX2" fmla="*/ 2300 w 4306542"/>
              <a:gd name="connsiteY2" fmla="*/ 914913 h 1858779"/>
              <a:gd name="connsiteX3" fmla="*/ 719850 w 4306542"/>
              <a:gd name="connsiteY3" fmla="*/ 1676913 h 1858779"/>
              <a:gd name="connsiteX4" fmla="*/ 2218450 w 4306542"/>
              <a:gd name="connsiteY4" fmla="*/ 1854713 h 1858779"/>
              <a:gd name="connsiteX5" fmla="*/ 3699059 w 4306542"/>
              <a:gd name="connsiteY5" fmla="*/ 1568434 h 1858779"/>
              <a:gd name="connsiteX6" fmla="*/ 4306542 w 4306542"/>
              <a:gd name="connsiteY6" fmla="*/ 919676 h 1858779"/>
              <a:gd name="connsiteX7" fmla="*/ 3860984 w 4306542"/>
              <a:gd name="connsiteY7" fmla="*/ 347646 h 1858779"/>
              <a:gd name="connsiteX8" fmla="*/ 2116850 w 4306542"/>
              <a:gd name="connsiteY8" fmla="*/ 513 h 1858779"/>
              <a:gd name="connsiteX0" fmla="*/ 2116850 w 4306542"/>
              <a:gd name="connsiteY0" fmla="*/ 513 h 1858779"/>
              <a:gd name="connsiteX1" fmla="*/ 553162 w 4306542"/>
              <a:gd name="connsiteY1" fmla="*/ 297375 h 1858779"/>
              <a:gd name="connsiteX2" fmla="*/ 2300 w 4306542"/>
              <a:gd name="connsiteY2" fmla="*/ 914913 h 1858779"/>
              <a:gd name="connsiteX3" fmla="*/ 719850 w 4306542"/>
              <a:gd name="connsiteY3" fmla="*/ 1676913 h 1858779"/>
              <a:gd name="connsiteX4" fmla="*/ 2218450 w 4306542"/>
              <a:gd name="connsiteY4" fmla="*/ 1854713 h 1858779"/>
              <a:gd name="connsiteX5" fmla="*/ 3699059 w 4306542"/>
              <a:gd name="connsiteY5" fmla="*/ 1568434 h 1858779"/>
              <a:gd name="connsiteX6" fmla="*/ 4306542 w 4306542"/>
              <a:gd name="connsiteY6" fmla="*/ 919676 h 1858779"/>
              <a:gd name="connsiteX7" fmla="*/ 3860984 w 4306542"/>
              <a:gd name="connsiteY7" fmla="*/ 347646 h 1858779"/>
              <a:gd name="connsiteX8" fmla="*/ 2116850 w 4306542"/>
              <a:gd name="connsiteY8" fmla="*/ 513 h 1858779"/>
              <a:gd name="connsiteX0" fmla="*/ 2116850 w 4306542"/>
              <a:gd name="connsiteY0" fmla="*/ 513 h 1858779"/>
              <a:gd name="connsiteX1" fmla="*/ 553162 w 4306542"/>
              <a:gd name="connsiteY1" fmla="*/ 297375 h 1858779"/>
              <a:gd name="connsiteX2" fmla="*/ 2300 w 4306542"/>
              <a:gd name="connsiteY2" fmla="*/ 914913 h 1858779"/>
              <a:gd name="connsiteX3" fmla="*/ 719850 w 4306542"/>
              <a:gd name="connsiteY3" fmla="*/ 1676913 h 1858779"/>
              <a:gd name="connsiteX4" fmla="*/ 2218450 w 4306542"/>
              <a:gd name="connsiteY4" fmla="*/ 1854713 h 1858779"/>
              <a:gd name="connsiteX5" fmla="*/ 3699059 w 4306542"/>
              <a:gd name="connsiteY5" fmla="*/ 1568434 h 1858779"/>
              <a:gd name="connsiteX6" fmla="*/ 4306542 w 4306542"/>
              <a:gd name="connsiteY6" fmla="*/ 919676 h 1858779"/>
              <a:gd name="connsiteX7" fmla="*/ 3860984 w 4306542"/>
              <a:gd name="connsiteY7" fmla="*/ 347646 h 1858779"/>
              <a:gd name="connsiteX8" fmla="*/ 2116850 w 4306542"/>
              <a:gd name="connsiteY8" fmla="*/ 513 h 1858779"/>
              <a:gd name="connsiteX0" fmla="*/ 2117468 w 4307160"/>
              <a:gd name="connsiteY0" fmla="*/ 513 h 1855581"/>
              <a:gd name="connsiteX1" fmla="*/ 553780 w 4307160"/>
              <a:gd name="connsiteY1" fmla="*/ 297375 h 1855581"/>
              <a:gd name="connsiteX2" fmla="*/ 2918 w 4307160"/>
              <a:gd name="connsiteY2" fmla="*/ 914913 h 1855581"/>
              <a:gd name="connsiteX3" fmla="*/ 744280 w 4307160"/>
              <a:gd name="connsiteY3" fmla="*/ 1629288 h 1855581"/>
              <a:gd name="connsiteX4" fmla="*/ 2219068 w 4307160"/>
              <a:gd name="connsiteY4" fmla="*/ 1854713 h 1855581"/>
              <a:gd name="connsiteX5" fmla="*/ 3699677 w 4307160"/>
              <a:gd name="connsiteY5" fmla="*/ 1568434 h 1855581"/>
              <a:gd name="connsiteX6" fmla="*/ 4307160 w 4307160"/>
              <a:gd name="connsiteY6" fmla="*/ 919676 h 1855581"/>
              <a:gd name="connsiteX7" fmla="*/ 3861602 w 4307160"/>
              <a:gd name="connsiteY7" fmla="*/ 347646 h 1855581"/>
              <a:gd name="connsiteX8" fmla="*/ 2117468 w 4307160"/>
              <a:gd name="connsiteY8" fmla="*/ 513 h 1855581"/>
              <a:gd name="connsiteX0" fmla="*/ 2108033 w 4297725"/>
              <a:gd name="connsiteY0" fmla="*/ 513 h 1855494"/>
              <a:gd name="connsiteX1" fmla="*/ 544345 w 4297725"/>
              <a:gd name="connsiteY1" fmla="*/ 297375 h 1855494"/>
              <a:gd name="connsiteX2" fmla="*/ 3008 w 4297725"/>
              <a:gd name="connsiteY2" fmla="*/ 976826 h 1855494"/>
              <a:gd name="connsiteX3" fmla="*/ 734845 w 4297725"/>
              <a:gd name="connsiteY3" fmla="*/ 1629288 h 1855494"/>
              <a:gd name="connsiteX4" fmla="*/ 2209633 w 4297725"/>
              <a:gd name="connsiteY4" fmla="*/ 1854713 h 1855494"/>
              <a:gd name="connsiteX5" fmla="*/ 3690242 w 4297725"/>
              <a:gd name="connsiteY5" fmla="*/ 1568434 h 1855494"/>
              <a:gd name="connsiteX6" fmla="*/ 4297725 w 4297725"/>
              <a:gd name="connsiteY6" fmla="*/ 919676 h 1855494"/>
              <a:gd name="connsiteX7" fmla="*/ 3852167 w 4297725"/>
              <a:gd name="connsiteY7" fmla="*/ 347646 h 1855494"/>
              <a:gd name="connsiteX8" fmla="*/ 2108033 w 4297725"/>
              <a:gd name="connsiteY8" fmla="*/ 513 h 1855494"/>
              <a:gd name="connsiteX0" fmla="*/ 2108033 w 4297725"/>
              <a:gd name="connsiteY0" fmla="*/ 513 h 1855130"/>
              <a:gd name="connsiteX1" fmla="*/ 544345 w 4297725"/>
              <a:gd name="connsiteY1" fmla="*/ 297375 h 1855130"/>
              <a:gd name="connsiteX2" fmla="*/ 3008 w 4297725"/>
              <a:gd name="connsiteY2" fmla="*/ 976826 h 1855130"/>
              <a:gd name="connsiteX3" fmla="*/ 734845 w 4297725"/>
              <a:gd name="connsiteY3" fmla="*/ 1615000 h 1855130"/>
              <a:gd name="connsiteX4" fmla="*/ 2209633 w 4297725"/>
              <a:gd name="connsiteY4" fmla="*/ 1854713 h 1855130"/>
              <a:gd name="connsiteX5" fmla="*/ 3690242 w 4297725"/>
              <a:gd name="connsiteY5" fmla="*/ 1568434 h 1855130"/>
              <a:gd name="connsiteX6" fmla="*/ 4297725 w 4297725"/>
              <a:gd name="connsiteY6" fmla="*/ 919676 h 1855130"/>
              <a:gd name="connsiteX7" fmla="*/ 3852167 w 4297725"/>
              <a:gd name="connsiteY7" fmla="*/ 347646 h 1855130"/>
              <a:gd name="connsiteX8" fmla="*/ 2108033 w 4297725"/>
              <a:gd name="connsiteY8" fmla="*/ 513 h 1855130"/>
              <a:gd name="connsiteX0" fmla="*/ 2106045 w 4295737"/>
              <a:gd name="connsiteY0" fmla="*/ 513 h 1855130"/>
              <a:gd name="connsiteX1" fmla="*/ 542357 w 4295737"/>
              <a:gd name="connsiteY1" fmla="*/ 297375 h 1855130"/>
              <a:gd name="connsiteX2" fmla="*/ 1020 w 4295737"/>
              <a:gd name="connsiteY2" fmla="*/ 976826 h 1855130"/>
              <a:gd name="connsiteX3" fmla="*/ 732857 w 4295737"/>
              <a:gd name="connsiteY3" fmla="*/ 1615000 h 1855130"/>
              <a:gd name="connsiteX4" fmla="*/ 2207645 w 4295737"/>
              <a:gd name="connsiteY4" fmla="*/ 1854713 h 1855130"/>
              <a:gd name="connsiteX5" fmla="*/ 3688254 w 4295737"/>
              <a:gd name="connsiteY5" fmla="*/ 1568434 h 1855130"/>
              <a:gd name="connsiteX6" fmla="*/ 4295737 w 4295737"/>
              <a:gd name="connsiteY6" fmla="*/ 919676 h 1855130"/>
              <a:gd name="connsiteX7" fmla="*/ 3850179 w 4295737"/>
              <a:gd name="connsiteY7" fmla="*/ 347646 h 1855130"/>
              <a:gd name="connsiteX8" fmla="*/ 2106045 w 4295737"/>
              <a:gd name="connsiteY8" fmla="*/ 513 h 1855130"/>
              <a:gd name="connsiteX0" fmla="*/ 2106045 w 4295737"/>
              <a:gd name="connsiteY0" fmla="*/ 513 h 1855130"/>
              <a:gd name="connsiteX1" fmla="*/ 542357 w 4295737"/>
              <a:gd name="connsiteY1" fmla="*/ 297375 h 1855130"/>
              <a:gd name="connsiteX2" fmla="*/ 1020 w 4295737"/>
              <a:gd name="connsiteY2" fmla="*/ 976826 h 1855130"/>
              <a:gd name="connsiteX3" fmla="*/ 732857 w 4295737"/>
              <a:gd name="connsiteY3" fmla="*/ 1615000 h 1855130"/>
              <a:gd name="connsiteX4" fmla="*/ 2207645 w 4295737"/>
              <a:gd name="connsiteY4" fmla="*/ 1854713 h 1855130"/>
              <a:gd name="connsiteX5" fmla="*/ 3688254 w 4295737"/>
              <a:gd name="connsiteY5" fmla="*/ 1568434 h 1855130"/>
              <a:gd name="connsiteX6" fmla="*/ 4295737 w 4295737"/>
              <a:gd name="connsiteY6" fmla="*/ 919676 h 1855130"/>
              <a:gd name="connsiteX7" fmla="*/ 3850179 w 4295737"/>
              <a:gd name="connsiteY7" fmla="*/ 347646 h 1855130"/>
              <a:gd name="connsiteX8" fmla="*/ 2106045 w 4295737"/>
              <a:gd name="connsiteY8" fmla="*/ 513 h 1855130"/>
              <a:gd name="connsiteX0" fmla="*/ 2106045 w 4295737"/>
              <a:gd name="connsiteY0" fmla="*/ 513 h 1855130"/>
              <a:gd name="connsiteX1" fmla="*/ 542357 w 4295737"/>
              <a:gd name="connsiteY1" fmla="*/ 297375 h 1855130"/>
              <a:gd name="connsiteX2" fmla="*/ 1020 w 4295737"/>
              <a:gd name="connsiteY2" fmla="*/ 976826 h 1855130"/>
              <a:gd name="connsiteX3" fmla="*/ 732857 w 4295737"/>
              <a:gd name="connsiteY3" fmla="*/ 1615000 h 1855130"/>
              <a:gd name="connsiteX4" fmla="*/ 2207645 w 4295737"/>
              <a:gd name="connsiteY4" fmla="*/ 1854713 h 1855130"/>
              <a:gd name="connsiteX5" fmla="*/ 3688254 w 4295737"/>
              <a:gd name="connsiteY5" fmla="*/ 1568434 h 1855130"/>
              <a:gd name="connsiteX6" fmla="*/ 4295737 w 4295737"/>
              <a:gd name="connsiteY6" fmla="*/ 919676 h 1855130"/>
              <a:gd name="connsiteX7" fmla="*/ 3850179 w 4295737"/>
              <a:gd name="connsiteY7" fmla="*/ 347646 h 1855130"/>
              <a:gd name="connsiteX8" fmla="*/ 2106045 w 4295737"/>
              <a:gd name="connsiteY8" fmla="*/ 513 h 1855130"/>
              <a:gd name="connsiteX0" fmla="*/ 2106045 w 4295737"/>
              <a:gd name="connsiteY0" fmla="*/ 513 h 1836151"/>
              <a:gd name="connsiteX1" fmla="*/ 542357 w 4295737"/>
              <a:gd name="connsiteY1" fmla="*/ 297375 h 1836151"/>
              <a:gd name="connsiteX2" fmla="*/ 1020 w 4295737"/>
              <a:gd name="connsiteY2" fmla="*/ 976826 h 1836151"/>
              <a:gd name="connsiteX3" fmla="*/ 732857 w 4295737"/>
              <a:gd name="connsiteY3" fmla="*/ 1615000 h 1836151"/>
              <a:gd name="connsiteX4" fmla="*/ 2188595 w 4295737"/>
              <a:gd name="connsiteY4" fmla="*/ 1835663 h 1836151"/>
              <a:gd name="connsiteX5" fmla="*/ 3688254 w 4295737"/>
              <a:gd name="connsiteY5" fmla="*/ 1568434 h 1836151"/>
              <a:gd name="connsiteX6" fmla="*/ 4295737 w 4295737"/>
              <a:gd name="connsiteY6" fmla="*/ 919676 h 1836151"/>
              <a:gd name="connsiteX7" fmla="*/ 3850179 w 4295737"/>
              <a:gd name="connsiteY7" fmla="*/ 347646 h 1836151"/>
              <a:gd name="connsiteX8" fmla="*/ 2106045 w 4295737"/>
              <a:gd name="connsiteY8" fmla="*/ 513 h 1836151"/>
              <a:gd name="connsiteX0" fmla="*/ 2106045 w 4295737"/>
              <a:gd name="connsiteY0" fmla="*/ 10657 h 1846295"/>
              <a:gd name="connsiteX1" fmla="*/ 542357 w 4295737"/>
              <a:gd name="connsiteY1" fmla="*/ 307519 h 1846295"/>
              <a:gd name="connsiteX2" fmla="*/ 1020 w 4295737"/>
              <a:gd name="connsiteY2" fmla="*/ 986970 h 1846295"/>
              <a:gd name="connsiteX3" fmla="*/ 732857 w 4295737"/>
              <a:gd name="connsiteY3" fmla="*/ 1625144 h 1846295"/>
              <a:gd name="connsiteX4" fmla="*/ 2188595 w 4295737"/>
              <a:gd name="connsiteY4" fmla="*/ 1845807 h 1846295"/>
              <a:gd name="connsiteX5" fmla="*/ 3688254 w 4295737"/>
              <a:gd name="connsiteY5" fmla="*/ 1578578 h 1846295"/>
              <a:gd name="connsiteX6" fmla="*/ 4295737 w 4295737"/>
              <a:gd name="connsiteY6" fmla="*/ 929820 h 1846295"/>
              <a:gd name="connsiteX7" fmla="*/ 3850179 w 4295737"/>
              <a:gd name="connsiteY7" fmla="*/ 357790 h 1846295"/>
              <a:gd name="connsiteX8" fmla="*/ 2106045 w 4295737"/>
              <a:gd name="connsiteY8" fmla="*/ 10657 h 1846295"/>
              <a:gd name="connsiteX0" fmla="*/ 2106045 w 4295737"/>
              <a:gd name="connsiteY0" fmla="*/ 10657 h 1846295"/>
              <a:gd name="connsiteX1" fmla="*/ 542357 w 4295737"/>
              <a:gd name="connsiteY1" fmla="*/ 307519 h 1846295"/>
              <a:gd name="connsiteX2" fmla="*/ 1020 w 4295737"/>
              <a:gd name="connsiteY2" fmla="*/ 986970 h 1846295"/>
              <a:gd name="connsiteX3" fmla="*/ 732857 w 4295737"/>
              <a:gd name="connsiteY3" fmla="*/ 1625144 h 1846295"/>
              <a:gd name="connsiteX4" fmla="*/ 2188595 w 4295737"/>
              <a:gd name="connsiteY4" fmla="*/ 1845807 h 1846295"/>
              <a:gd name="connsiteX5" fmla="*/ 3688254 w 4295737"/>
              <a:gd name="connsiteY5" fmla="*/ 1578578 h 1846295"/>
              <a:gd name="connsiteX6" fmla="*/ 4295737 w 4295737"/>
              <a:gd name="connsiteY6" fmla="*/ 929820 h 1846295"/>
              <a:gd name="connsiteX7" fmla="*/ 3850179 w 4295737"/>
              <a:gd name="connsiteY7" fmla="*/ 357790 h 1846295"/>
              <a:gd name="connsiteX8" fmla="*/ 2106045 w 4295737"/>
              <a:gd name="connsiteY8" fmla="*/ 10657 h 1846295"/>
              <a:gd name="connsiteX0" fmla="*/ 2106045 w 4295737"/>
              <a:gd name="connsiteY0" fmla="*/ 837 h 1836475"/>
              <a:gd name="connsiteX1" fmla="*/ 542357 w 4295737"/>
              <a:gd name="connsiteY1" fmla="*/ 297699 h 1836475"/>
              <a:gd name="connsiteX2" fmla="*/ 1020 w 4295737"/>
              <a:gd name="connsiteY2" fmla="*/ 977150 h 1836475"/>
              <a:gd name="connsiteX3" fmla="*/ 732857 w 4295737"/>
              <a:gd name="connsiteY3" fmla="*/ 1615324 h 1836475"/>
              <a:gd name="connsiteX4" fmla="*/ 2188595 w 4295737"/>
              <a:gd name="connsiteY4" fmla="*/ 1835987 h 1836475"/>
              <a:gd name="connsiteX5" fmla="*/ 3688254 w 4295737"/>
              <a:gd name="connsiteY5" fmla="*/ 1568758 h 1836475"/>
              <a:gd name="connsiteX6" fmla="*/ 4295737 w 4295737"/>
              <a:gd name="connsiteY6" fmla="*/ 920000 h 1836475"/>
              <a:gd name="connsiteX7" fmla="*/ 3808527 w 4295737"/>
              <a:gd name="connsiteY7" fmla="*/ 377530 h 1836475"/>
              <a:gd name="connsiteX8" fmla="*/ 2106045 w 4295737"/>
              <a:gd name="connsiteY8" fmla="*/ 837 h 1836475"/>
              <a:gd name="connsiteX0" fmla="*/ 2106045 w 4295737"/>
              <a:gd name="connsiteY0" fmla="*/ 837 h 1836913"/>
              <a:gd name="connsiteX1" fmla="*/ 542357 w 4295737"/>
              <a:gd name="connsiteY1" fmla="*/ 297699 h 1836913"/>
              <a:gd name="connsiteX2" fmla="*/ 1020 w 4295737"/>
              <a:gd name="connsiteY2" fmla="*/ 977150 h 1836913"/>
              <a:gd name="connsiteX3" fmla="*/ 732857 w 4295737"/>
              <a:gd name="connsiteY3" fmla="*/ 1615324 h 1836913"/>
              <a:gd name="connsiteX4" fmla="*/ 2188595 w 4295737"/>
              <a:gd name="connsiteY4" fmla="*/ 1835987 h 1836913"/>
              <a:gd name="connsiteX5" fmla="*/ 3667428 w 4295737"/>
              <a:gd name="connsiteY5" fmla="*/ 1549052 h 1836913"/>
              <a:gd name="connsiteX6" fmla="*/ 4295737 w 4295737"/>
              <a:gd name="connsiteY6" fmla="*/ 920000 h 1836913"/>
              <a:gd name="connsiteX7" fmla="*/ 3808527 w 4295737"/>
              <a:gd name="connsiteY7" fmla="*/ 377530 h 1836913"/>
              <a:gd name="connsiteX8" fmla="*/ 2106045 w 4295737"/>
              <a:gd name="connsiteY8" fmla="*/ 837 h 183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5737" h="1836913">
                <a:moveTo>
                  <a:pt x="2106045" y="837"/>
                </a:moveTo>
                <a:cubicBezTo>
                  <a:pt x="1561683" y="-12468"/>
                  <a:pt x="893194" y="134980"/>
                  <a:pt x="542357" y="297699"/>
                </a:cubicBezTo>
                <a:cubicBezTo>
                  <a:pt x="191520" y="460418"/>
                  <a:pt x="-16442" y="714684"/>
                  <a:pt x="1020" y="977150"/>
                </a:cubicBezTo>
                <a:cubicBezTo>
                  <a:pt x="18482" y="1239616"/>
                  <a:pt x="368261" y="1472184"/>
                  <a:pt x="732857" y="1615324"/>
                </a:cubicBezTo>
                <a:cubicBezTo>
                  <a:pt x="1097453" y="1758464"/>
                  <a:pt x="1699500" y="1847032"/>
                  <a:pt x="2188595" y="1835987"/>
                </a:cubicBezTo>
                <a:cubicBezTo>
                  <a:pt x="2677690" y="1824942"/>
                  <a:pt x="3316238" y="1701717"/>
                  <a:pt x="3667428" y="1549052"/>
                </a:cubicBezTo>
                <a:cubicBezTo>
                  <a:pt x="4018618" y="1396388"/>
                  <a:pt x="4270337" y="1194108"/>
                  <a:pt x="4295737" y="920000"/>
                </a:cubicBezTo>
                <a:cubicBezTo>
                  <a:pt x="4283037" y="726854"/>
                  <a:pt x="4207378" y="568496"/>
                  <a:pt x="3808527" y="377530"/>
                </a:cubicBezTo>
                <a:cubicBezTo>
                  <a:pt x="3409676" y="186564"/>
                  <a:pt x="2650407" y="14142"/>
                  <a:pt x="2106045" y="837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9" name="직선 화살표 연결선 38"/>
          <p:cNvCxnSpPr/>
          <p:nvPr/>
        </p:nvCxnSpPr>
        <p:spPr>
          <a:xfrm flipH="1" flipV="1">
            <a:off x="4291222" y="4731862"/>
            <a:ext cx="693859" cy="436803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visolve.com/uploads/images/Certified-Image-Stamp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777" y="3388941"/>
            <a:ext cx="814437" cy="80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8071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OIC Specification Overview</a:t>
            </a:r>
            <a:endParaRPr lang="ko-KR" altLang="en-US" dirty="0"/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Core Framework Specification</a:t>
            </a:r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573838" y="6400800"/>
            <a:ext cx="55880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Open Interconnect Consortium, Inc. </a:t>
            </a:r>
          </a:p>
        </p:txBody>
      </p:sp>
    </p:spTree>
    <p:extLst>
      <p:ext uri="{BB962C8B-B14F-4D97-AF65-F5344CB8AC3E}">
        <p14:creationId xmlns:p14="http://schemas.microsoft.com/office/powerpoint/2010/main" val="35625124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 Structure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935038" y="1600200"/>
          <a:ext cx="1018063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159991" y="6509559"/>
            <a:ext cx="1596451" cy="247603"/>
          </a:xfrm>
          <a:prstGeom prst="rect">
            <a:avLst/>
          </a:prstGeom>
        </p:spPr>
        <p:txBody>
          <a:bodyPr/>
          <a:lstStyle/>
          <a:p>
            <a:fld id="{17A5C656-E050-4F3D-A0DB-0D19E9E83691}" type="slidenum">
              <a:rPr lang="en-US" smtClean="0">
                <a:solidFill>
                  <a:srgbClr val="1C3339"/>
                </a:solidFill>
              </a:rPr>
              <a:pPr/>
              <a:t>54</a:t>
            </a:fld>
            <a:endParaRPr lang="en-US" dirty="0">
              <a:solidFill>
                <a:srgbClr val="1C3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20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Core Framework Specification</a:t>
            </a:r>
            <a:endParaRPr lang="ko-KR" altLang="en-US" dirty="0"/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Overview</a:t>
            </a:r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573838" y="6400800"/>
            <a:ext cx="55880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Open Interconnect Consortium, Inc. </a:t>
            </a:r>
          </a:p>
        </p:txBody>
      </p:sp>
    </p:spTree>
    <p:extLst>
      <p:ext uri="{BB962C8B-B14F-4D97-AF65-F5344CB8AC3E}">
        <p14:creationId xmlns:p14="http://schemas.microsoft.com/office/powerpoint/2010/main" val="11232372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194925" y="6477000"/>
            <a:ext cx="1371600" cy="304800"/>
          </a:xfrm>
        </p:spPr>
        <p:txBody>
          <a:bodyPr/>
          <a:lstStyle/>
          <a:p>
            <a:fld id="{17A5C656-E050-4F3D-A0DB-0D19E9E83691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595313" y="1143000"/>
            <a:ext cx="10972800" cy="5029200"/>
          </a:xfrm>
        </p:spPr>
        <p:txBody>
          <a:bodyPr/>
          <a:lstStyle/>
          <a:p>
            <a:r>
              <a:rPr lang="en-US" smtClean="0"/>
              <a:t>Core Framework Specification Scope</a:t>
            </a:r>
          </a:p>
          <a:p>
            <a:pPr lvl="1"/>
            <a:r>
              <a:rPr lang="en-GB" smtClean="0"/>
              <a:t>Specifies the technical specification(s) </a:t>
            </a:r>
            <a:r>
              <a:rPr lang="en-US" smtClean="0"/>
              <a:t>comprising of the core architectural framework, messaging, interfaces and protocols based on approved use-case scenarios</a:t>
            </a:r>
          </a:p>
          <a:p>
            <a:pPr lvl="1"/>
            <a:r>
              <a:rPr lang="en-GB" smtClean="0"/>
              <a:t>Enables the development of vertical profiles (e.g. Smart Home) on top of the core</a:t>
            </a:r>
          </a:p>
          <a:p>
            <a:r>
              <a:rPr lang="en-US" smtClean="0"/>
              <a:t>Architect a core framework that is scalable from resource constrained devices to resource rich devices</a:t>
            </a:r>
          </a:p>
          <a:p>
            <a:r>
              <a:rPr lang="en-US" smtClean="0"/>
              <a:t>Evaluate technical specification(s) for maximum testability and interoperability</a:t>
            </a:r>
          </a:p>
          <a:p>
            <a:r>
              <a:rPr lang="en-US" smtClean="0"/>
              <a:t>Ensure alignment with OIC open source releases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3074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OIC Roles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34528" y="1600204"/>
            <a:ext cx="10181147" cy="4525963"/>
          </a:xfrm>
          <a:prstGeom prst="rect">
            <a:avLst/>
          </a:prstGeom>
        </p:spPr>
        <p:txBody>
          <a:bodyPr/>
          <a:lstStyle/>
          <a:p>
            <a:pPr marL="514350" lvl="0" indent="-514350" latinLnBrk="1">
              <a:buClrTx/>
              <a:defRPr/>
            </a:pPr>
            <a:r>
              <a:rPr lang="en-US" altLang="ko-KR" sz="3200" dirty="0"/>
              <a:t>OIC Client</a:t>
            </a:r>
          </a:p>
          <a:p>
            <a:pPr marL="914400" lvl="1" indent="-514350">
              <a:buFont typeface="Arial" pitchFamily="34" charset="0"/>
              <a:buChar char="–"/>
            </a:pPr>
            <a:r>
              <a:rPr lang="en-US" altLang="ko-KR" sz="2800" dirty="0"/>
              <a:t>i) Initiate an transaction (send a request) &amp; ii) access an OIC Server to get a service </a:t>
            </a:r>
          </a:p>
          <a:p>
            <a:pPr marL="514350" lvl="0" indent="-514350" latinLnBrk="1">
              <a:buClrTx/>
              <a:defRPr/>
            </a:pPr>
            <a:endParaRPr lang="en-US" altLang="ko-KR" sz="3200" dirty="0"/>
          </a:p>
          <a:p>
            <a:pPr marL="514350" lvl="0" indent="-514350" latinLnBrk="1">
              <a:buClrTx/>
              <a:defRPr/>
            </a:pPr>
            <a:r>
              <a:rPr lang="en-US" altLang="ko-KR" sz="3200" dirty="0"/>
              <a:t>OIC Server</a:t>
            </a:r>
          </a:p>
          <a:p>
            <a:pPr marL="914400" lvl="1" indent="-514350" latinLnBrk="1">
              <a:buFont typeface="Arial" pitchFamily="34" charset="0"/>
              <a:buChar char="–"/>
              <a:defRPr/>
            </a:pPr>
            <a:r>
              <a:rPr lang="en-US" altLang="ko-KR" sz="2800" dirty="0"/>
              <a:t>i) host OIC Resource &amp; ii) send a response &amp; provide service </a:t>
            </a:r>
          </a:p>
        </p:txBody>
      </p:sp>
      <p:sp>
        <p:nvSpPr>
          <p:cNvPr id="5" name="텍스트 개체 틀 2"/>
          <p:cNvSpPr txBox="1">
            <a:spLocks/>
          </p:cNvSpPr>
          <p:nvPr/>
        </p:nvSpPr>
        <p:spPr>
          <a:xfrm>
            <a:off x="621850" y="980728"/>
            <a:ext cx="11013912" cy="56166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11421952" y="6414789"/>
            <a:ext cx="42762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A5C656-E050-4F3D-A0DB-0D19E9E83691}" type="slidenum">
              <a:rPr lang="en-US" sz="1200" smtClean="0">
                <a:solidFill>
                  <a:srgbClr val="1C3339"/>
                </a:solidFill>
              </a:rPr>
              <a:pPr/>
              <a:t>57</a:t>
            </a:fld>
            <a:endParaRPr lang="en-US" sz="1200" dirty="0">
              <a:solidFill>
                <a:srgbClr val="1C3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55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OIC Architecture</a:t>
            </a:r>
            <a:endParaRPr lang="ko-KR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934528" y="1600204"/>
            <a:ext cx="10181147" cy="4525963"/>
          </a:xfrm>
          <a:prstGeom prst="rect">
            <a:avLst/>
          </a:prstGeom>
          <a:ln w="25400">
            <a:noFill/>
          </a:ln>
        </p:spPr>
        <p:txBody>
          <a:bodyPr>
            <a:normAutofit/>
          </a:bodyPr>
          <a:lstStyle/>
          <a:p>
            <a:r>
              <a:rPr lang="en-US" altLang="ko-KR" dirty="0" smtClean="0"/>
              <a:t>OIC adopted </a:t>
            </a:r>
            <a:r>
              <a:rPr lang="en-US" altLang="ko-KR" dirty="0" err="1" smtClean="0"/>
              <a:t>RESTful</a:t>
            </a:r>
            <a:r>
              <a:rPr lang="en-US" altLang="ko-KR" dirty="0" smtClean="0"/>
              <a:t> Architecture</a:t>
            </a:r>
          </a:p>
          <a:p>
            <a:r>
              <a:rPr lang="en-US" altLang="ko-KR" dirty="0" smtClean="0"/>
              <a:t>Current OIC Architecture defines 2 logical roles that devices can take</a:t>
            </a:r>
          </a:p>
          <a:p>
            <a:pPr marL="358775" lvl="2" indent="0">
              <a:buNone/>
            </a:pPr>
            <a:r>
              <a:rPr lang="en-US" altLang="ko-KR" dirty="0" smtClean="0"/>
              <a:t>- OIC Server : A logical entity that exposes hosted resources</a:t>
            </a:r>
          </a:p>
          <a:p>
            <a:pPr marL="358775" lvl="2" indent="0">
              <a:buNone/>
            </a:pPr>
            <a:r>
              <a:rPr lang="en-US" altLang="ko-KR" dirty="0" smtClean="0"/>
              <a:t>- OIC Client : A logical entity that accesses resources on an OIC Server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159991" y="6509559"/>
            <a:ext cx="1596451" cy="247603"/>
          </a:xfrm>
          <a:prstGeom prst="rect">
            <a:avLst/>
          </a:prstGeom>
        </p:spPr>
        <p:txBody>
          <a:bodyPr/>
          <a:lstStyle/>
          <a:p>
            <a:fld id="{17A5C656-E050-4F3D-A0DB-0D19E9E83691}" type="slidenum">
              <a:rPr lang="en-US" smtClean="0">
                <a:solidFill>
                  <a:srgbClr val="1C3339"/>
                </a:solidFill>
              </a:rPr>
              <a:pPr/>
              <a:t>58</a:t>
            </a:fld>
            <a:endParaRPr lang="en-US" dirty="0">
              <a:solidFill>
                <a:srgbClr val="1C3339"/>
              </a:solidFill>
            </a:endParaRPr>
          </a:p>
        </p:txBody>
      </p:sp>
      <p:sp>
        <p:nvSpPr>
          <p:cNvPr id="6" name="직사각형 7"/>
          <p:cNvSpPr/>
          <p:nvPr/>
        </p:nvSpPr>
        <p:spPr>
          <a:xfrm>
            <a:off x="3500885" y="4109745"/>
            <a:ext cx="913785" cy="110030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altLang="ko-KR" sz="1600" dirty="0">
                <a:solidFill>
                  <a:prstClr val="black"/>
                </a:solidFill>
                <a:cs typeface="Arial Unicode MS" pitchFamily="50" charset="-127"/>
              </a:rPr>
              <a:t>OIC Client</a:t>
            </a:r>
          </a:p>
        </p:txBody>
      </p:sp>
      <p:sp>
        <p:nvSpPr>
          <p:cNvPr id="7" name="직사각형 8"/>
          <p:cNvSpPr/>
          <p:nvPr/>
        </p:nvSpPr>
        <p:spPr>
          <a:xfrm>
            <a:off x="7628165" y="4109745"/>
            <a:ext cx="976972" cy="110030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altLang="ko-KR" sz="1600" dirty="0">
                <a:solidFill>
                  <a:prstClr val="black"/>
                </a:solidFill>
                <a:cs typeface="Arial Unicode MS" pitchFamily="50" charset="-127"/>
              </a:rPr>
              <a:t>OIC Server</a:t>
            </a:r>
          </a:p>
        </p:txBody>
      </p:sp>
      <p:cxnSp>
        <p:nvCxnSpPr>
          <p:cNvPr id="8" name="직선 연결선 9"/>
          <p:cNvCxnSpPr>
            <a:stCxn id="7" idx="1"/>
            <a:endCxn id="6" idx="3"/>
          </p:cNvCxnSpPr>
          <p:nvPr/>
        </p:nvCxnSpPr>
        <p:spPr>
          <a:xfrm flipH="1">
            <a:off x="4414670" y="4659899"/>
            <a:ext cx="3213495" cy="0"/>
          </a:xfrm>
          <a:prstGeom prst="line">
            <a:avLst/>
          </a:prstGeom>
          <a:noFill/>
          <a:ln w="12700">
            <a:solidFill>
              <a:schemeClr val="accent1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5" name="TextBox 14"/>
          <p:cNvSpPr txBox="1"/>
          <p:nvPr/>
        </p:nvSpPr>
        <p:spPr>
          <a:xfrm>
            <a:off x="5508445" y="5319005"/>
            <a:ext cx="1057924" cy="369332"/>
          </a:xfrm>
          <a:prstGeom prst="rect">
            <a:avLst/>
          </a:prstGeom>
          <a:noFill/>
        </p:spPr>
        <p:txBody>
          <a:bodyPr wrap="none" lIns="121725" tIns="60862" rIns="121725" bIns="60862" rtlCol="0">
            <a:spAutoFit/>
          </a:bodyPr>
          <a:lstStyle/>
          <a:p>
            <a:r>
              <a:rPr lang="en-US" altLang="ko-KR" sz="1600" b="1" dirty="0"/>
              <a:t>Model 1</a:t>
            </a:r>
            <a:endParaRPr lang="ko-KR" altLang="en-US" sz="1600" b="1" dirty="0"/>
          </a:p>
        </p:txBody>
      </p:sp>
      <p:sp>
        <p:nvSpPr>
          <p:cNvPr id="19" name="Oval 18"/>
          <p:cNvSpPr/>
          <p:nvPr/>
        </p:nvSpPr>
        <p:spPr>
          <a:xfrm>
            <a:off x="7647236" y="4918887"/>
            <a:ext cx="299508" cy="2718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600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152455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Organization of an OIC Device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34528" y="1600204"/>
            <a:ext cx="10181147" cy="4525963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 smtClean="0"/>
              <a:t>OIC Device concept 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159991" y="6509559"/>
            <a:ext cx="1596451" cy="247603"/>
          </a:xfrm>
          <a:prstGeom prst="rect">
            <a:avLst/>
          </a:prstGeom>
        </p:spPr>
        <p:txBody>
          <a:bodyPr/>
          <a:lstStyle/>
          <a:p>
            <a:fld id="{17A5C656-E050-4F3D-A0DB-0D19E9E83691}" type="slidenum">
              <a:rPr lang="en-US" smtClean="0">
                <a:solidFill>
                  <a:srgbClr val="1C3339"/>
                </a:solidFill>
              </a:rPr>
              <a:pPr/>
              <a:t>59</a:t>
            </a:fld>
            <a:endParaRPr lang="en-US" dirty="0">
              <a:solidFill>
                <a:srgbClr val="1C333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6016" y="2374945"/>
            <a:ext cx="5160521" cy="31157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332446" y="5131207"/>
            <a:ext cx="2799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Physical Device e.g. light bulb</a:t>
            </a:r>
            <a:endParaRPr lang="ko-KR" altLang="en-US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2188416" y="3272411"/>
            <a:ext cx="2130651" cy="1625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4471466" y="3272411"/>
            <a:ext cx="2190977" cy="1625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220117" y="4651789"/>
            <a:ext cx="1340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OIC Device 2</a:t>
            </a:r>
            <a:endParaRPr lang="ko-KR" alt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40361" y="4651099"/>
            <a:ext cx="1340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OIC Device 1</a:t>
            </a:r>
            <a:endParaRPr lang="ko-KR" alt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37637" y="2542899"/>
            <a:ext cx="744114" cy="30777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/</a:t>
            </a:r>
            <a:r>
              <a:rPr lang="en-US" altLang="ko-KR" sz="1400" b="1" dirty="0" err="1" smtClean="0"/>
              <a:t>oic</a:t>
            </a:r>
            <a:r>
              <a:rPr lang="en-US" altLang="ko-KR" sz="1400" b="1" dirty="0" smtClean="0"/>
              <a:t>/p</a:t>
            </a:r>
            <a:endParaRPr lang="ko-KR" alt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31364" y="3399949"/>
            <a:ext cx="877163" cy="30777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00" b="1"/>
            </a:lvl1pPr>
          </a:lstStyle>
          <a:p>
            <a:r>
              <a:rPr lang="en-US" altLang="ko-KR" sz="1400" dirty="0" smtClean="0"/>
              <a:t>/</a:t>
            </a:r>
            <a:r>
              <a:rPr lang="en-US" altLang="ko-KR" sz="1400" dirty="0" err="1" smtClean="0"/>
              <a:t>oic</a:t>
            </a:r>
            <a:r>
              <a:rPr lang="en-US" altLang="ko-KR" sz="1400" dirty="0" smtClean="0"/>
              <a:t>/res</a:t>
            </a:r>
            <a:endParaRPr lang="ko-KR" alt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273948" y="3389564"/>
            <a:ext cx="877163" cy="30777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00" b="1"/>
            </a:lvl1pPr>
          </a:lstStyle>
          <a:p>
            <a:r>
              <a:rPr lang="en-US" altLang="ko-KR" sz="1400" dirty="0" smtClean="0"/>
              <a:t>/</a:t>
            </a:r>
            <a:r>
              <a:rPr lang="en-US" altLang="ko-KR" sz="1400" dirty="0" err="1" smtClean="0"/>
              <a:t>oic</a:t>
            </a:r>
            <a:r>
              <a:rPr lang="en-US" altLang="ko-KR" sz="1400" dirty="0" smtClean="0"/>
              <a:t>/res</a:t>
            </a:r>
            <a:endParaRPr lang="ko-KR" alt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152388" y="3809701"/>
            <a:ext cx="744114" cy="30777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00" b="1"/>
            </a:lvl1pPr>
          </a:lstStyle>
          <a:p>
            <a:r>
              <a:rPr lang="en-US" altLang="ko-KR" sz="1400" dirty="0" smtClean="0"/>
              <a:t>/</a:t>
            </a:r>
            <a:r>
              <a:rPr lang="en-US" altLang="ko-KR" sz="1400" dirty="0" err="1" smtClean="0"/>
              <a:t>oic</a:t>
            </a:r>
            <a:r>
              <a:rPr lang="en-US" altLang="ko-KR" sz="1400" dirty="0" smtClean="0"/>
              <a:t>/d</a:t>
            </a:r>
            <a:endParaRPr lang="ko-KR" alt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808250" y="3838990"/>
            <a:ext cx="744114" cy="30777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00" b="1"/>
            </a:lvl1pPr>
          </a:lstStyle>
          <a:p>
            <a:r>
              <a:rPr lang="en-US" altLang="ko-KR" sz="1400" dirty="0" smtClean="0"/>
              <a:t>/</a:t>
            </a:r>
            <a:r>
              <a:rPr lang="en-US" altLang="ko-KR" sz="1400" dirty="0" err="1" smtClean="0"/>
              <a:t>oic</a:t>
            </a:r>
            <a:r>
              <a:rPr lang="en-US" altLang="ko-KR" sz="1400" dirty="0" smtClean="0"/>
              <a:t>/d</a:t>
            </a:r>
            <a:endParaRPr lang="ko-KR" alt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629488" y="4208322"/>
            <a:ext cx="880369" cy="307777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00" b="1"/>
            </a:lvl1pPr>
          </a:lstStyle>
          <a:p>
            <a:r>
              <a:rPr lang="en-US" altLang="ko-KR" sz="1400" dirty="0" smtClean="0"/>
              <a:t>/</a:t>
            </a:r>
            <a:r>
              <a:rPr lang="en-US" altLang="ko-KR" sz="1400" dirty="0" err="1" smtClean="0"/>
              <a:t>oic</a:t>
            </a:r>
            <a:r>
              <a:rPr lang="en-US" altLang="ko-KR" sz="1400" dirty="0" smtClean="0"/>
              <a:t>/</a:t>
            </a:r>
            <a:r>
              <a:rPr lang="en-US" altLang="ko-KR" sz="1400" dirty="0" err="1" smtClean="0"/>
              <a:t>prs</a:t>
            </a:r>
            <a:endParaRPr lang="ko-KR" alt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283004" y="4233721"/>
            <a:ext cx="955711" cy="307777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00" b="1"/>
            </a:lvl1pPr>
          </a:lstStyle>
          <a:p>
            <a:r>
              <a:rPr lang="en-US" altLang="ko-KR" sz="1400" dirty="0" smtClean="0"/>
              <a:t>/</a:t>
            </a:r>
            <a:r>
              <a:rPr lang="en-US" altLang="ko-KR" sz="1400" dirty="0" err="1" smtClean="0"/>
              <a:t>oic</a:t>
            </a:r>
            <a:r>
              <a:rPr lang="en-US" altLang="ko-KR" sz="1400" dirty="0" smtClean="0"/>
              <a:t>/</a:t>
            </a:r>
            <a:r>
              <a:rPr lang="en-US" altLang="ko-KR" sz="1400" dirty="0" err="1" smtClean="0"/>
              <a:t>mnt</a:t>
            </a:r>
            <a:endParaRPr lang="ko-KR" altLang="en-US" sz="1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8254000" y="1909280"/>
            <a:ext cx="2269937" cy="2324442"/>
            <a:chOff x="8398063" y="888619"/>
            <a:chExt cx="2819051" cy="2782711"/>
          </a:xfrm>
        </p:grpSpPr>
        <p:sp>
          <p:nvSpPr>
            <p:cNvPr id="17" name="Rectangle 39"/>
            <p:cNvSpPr/>
            <p:nvPr/>
          </p:nvSpPr>
          <p:spPr>
            <a:xfrm>
              <a:off x="8398063" y="888619"/>
              <a:ext cx="2819051" cy="2782711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21725" tIns="60862" rIns="121725" bIns="60862" rtlCol="0" anchor="t"/>
            <a:lstStyle/>
            <a:p>
              <a:pPr defTabSz="1217249">
                <a:defRPr/>
              </a:pPr>
              <a:r>
                <a:rPr lang="en-GB" sz="1400" kern="0" dirty="0" smtClean="0">
                  <a:solidFill>
                    <a:schemeClr val="tx1"/>
                  </a:solidFill>
                  <a:latin typeface="Century Gothic"/>
                </a:rPr>
                <a:t>Resource URI: </a:t>
              </a:r>
              <a:r>
                <a:rPr lang="en-GB" sz="1400" b="1" kern="0" dirty="0" smtClean="0">
                  <a:solidFill>
                    <a:schemeClr val="tx1"/>
                  </a:solidFill>
                  <a:latin typeface="Century Gothic"/>
                </a:rPr>
                <a:t>/</a:t>
              </a:r>
              <a:r>
                <a:rPr lang="en-GB" sz="1400" b="1" kern="0" dirty="0" err="1" smtClean="0">
                  <a:solidFill>
                    <a:schemeClr val="tx1"/>
                  </a:solidFill>
                  <a:latin typeface="Century Gothic"/>
                </a:rPr>
                <a:t>oic</a:t>
              </a:r>
              <a:r>
                <a:rPr lang="en-GB" sz="1400" b="1" kern="0" dirty="0" smtClean="0">
                  <a:solidFill>
                    <a:schemeClr val="tx1"/>
                  </a:solidFill>
                  <a:latin typeface="Century Gothic"/>
                </a:rPr>
                <a:t>/p</a:t>
              </a:r>
              <a:endParaRPr lang="en-GB" sz="1400" b="1" kern="0" dirty="0">
                <a:solidFill>
                  <a:schemeClr val="tx1"/>
                </a:solidFill>
                <a:latin typeface="Century Gothic"/>
              </a:endParaRPr>
            </a:p>
          </p:txBody>
        </p:sp>
        <p:sp>
          <p:nvSpPr>
            <p:cNvPr id="18" name="Rectangle 40"/>
            <p:cNvSpPr/>
            <p:nvPr/>
          </p:nvSpPr>
          <p:spPr>
            <a:xfrm>
              <a:off x="8486159" y="1215998"/>
              <a:ext cx="2642862" cy="327377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21725" tIns="60862" rIns="121725" bIns="60862" rtlCol="0" anchor="ctr"/>
            <a:lstStyle/>
            <a:p>
              <a:pPr algn="ctr" defTabSz="1217249">
                <a:defRPr/>
              </a:pPr>
              <a:r>
                <a:rPr lang="en-GB" sz="1400" kern="0" dirty="0" err="1">
                  <a:solidFill>
                    <a:schemeClr val="tx1"/>
                  </a:solidFill>
                  <a:latin typeface="Century Gothic"/>
                </a:rPr>
                <a:t>rt</a:t>
              </a:r>
              <a:r>
                <a:rPr lang="en-GB" sz="1400" kern="0" dirty="0">
                  <a:solidFill>
                    <a:schemeClr val="tx1"/>
                  </a:solidFill>
                  <a:latin typeface="Century Gothic"/>
                </a:rPr>
                <a:t>: </a:t>
              </a:r>
              <a:r>
                <a:rPr lang="en-GB" sz="1400" kern="0" dirty="0" err="1" smtClean="0">
                  <a:solidFill>
                    <a:schemeClr val="tx1"/>
                  </a:solidFill>
                  <a:latin typeface="Century Gothic"/>
                </a:rPr>
                <a:t>oic.wk.p</a:t>
              </a:r>
              <a:endParaRPr lang="en-GB" sz="1400" kern="0" dirty="0">
                <a:solidFill>
                  <a:schemeClr val="tx1"/>
                </a:solidFill>
                <a:latin typeface="Century Gothic"/>
              </a:endParaRPr>
            </a:p>
          </p:txBody>
        </p:sp>
        <p:sp>
          <p:nvSpPr>
            <p:cNvPr id="19" name="Rectangle 41"/>
            <p:cNvSpPr/>
            <p:nvPr/>
          </p:nvSpPr>
          <p:spPr>
            <a:xfrm>
              <a:off x="8486159" y="1625219"/>
              <a:ext cx="2642862" cy="327377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21725" tIns="60862" rIns="121725" bIns="60862" rtlCol="0" anchor="ctr"/>
            <a:lstStyle/>
            <a:p>
              <a:pPr algn="ctr" latinLnBrk="0"/>
              <a:r>
                <a:rPr lang="en-GB" sz="1400" kern="0" dirty="0">
                  <a:solidFill>
                    <a:schemeClr val="tx1"/>
                  </a:solidFill>
                  <a:latin typeface="Century Gothic"/>
                </a:rPr>
                <a:t>if: </a:t>
              </a:r>
              <a:r>
                <a:rPr lang="en-GB" sz="1400" kern="0" dirty="0" err="1" smtClean="0">
                  <a:solidFill>
                    <a:schemeClr val="tx1"/>
                  </a:solidFill>
                  <a:latin typeface="Century Gothic"/>
                </a:rPr>
                <a:t>oic.if.r</a:t>
              </a:r>
              <a:r>
                <a:rPr lang="en-GB" sz="1400" kern="0" dirty="0" smtClean="0">
                  <a:solidFill>
                    <a:schemeClr val="tx1"/>
                  </a:solidFill>
                  <a:latin typeface="Century Gothic"/>
                </a:rPr>
                <a:t> </a:t>
              </a:r>
              <a:endParaRPr lang="en-GB" sz="1400" kern="0" dirty="0">
                <a:solidFill>
                  <a:schemeClr val="tx1"/>
                </a:solidFill>
                <a:latin typeface="Century Gothic"/>
              </a:endParaRPr>
            </a:p>
          </p:txBody>
        </p:sp>
        <p:sp>
          <p:nvSpPr>
            <p:cNvPr id="20" name="Rectangle 42"/>
            <p:cNvSpPr/>
            <p:nvPr/>
          </p:nvSpPr>
          <p:spPr>
            <a:xfrm>
              <a:off x="8486159" y="2034442"/>
              <a:ext cx="2642862" cy="327377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21725" tIns="60862" rIns="121725" bIns="60862" rtlCol="0" anchor="ctr"/>
            <a:lstStyle/>
            <a:p>
              <a:pPr algn="ctr" latinLnBrk="0"/>
              <a:r>
                <a:rPr lang="en-GB" sz="1400" kern="0" dirty="0">
                  <a:solidFill>
                    <a:schemeClr val="tx1"/>
                  </a:solidFill>
                  <a:latin typeface="Century Gothic"/>
                </a:rPr>
                <a:t>n: </a:t>
              </a:r>
              <a:r>
                <a:rPr lang="en-GB" sz="1400" kern="0" dirty="0" err="1" smtClean="0">
                  <a:solidFill>
                    <a:schemeClr val="tx1"/>
                  </a:solidFill>
                  <a:latin typeface="Century Gothic"/>
                </a:rPr>
                <a:t>homePlatform</a:t>
              </a:r>
              <a:r>
                <a:rPr lang="en-GB" sz="1400" kern="0" dirty="0" smtClean="0">
                  <a:solidFill>
                    <a:schemeClr val="tx1"/>
                  </a:solidFill>
                  <a:latin typeface="Century Gothic"/>
                </a:rPr>
                <a:t> </a:t>
              </a:r>
              <a:endParaRPr lang="en-GB" sz="1400" kern="0" dirty="0">
                <a:solidFill>
                  <a:schemeClr val="tx1"/>
                </a:solidFill>
                <a:latin typeface="Century Gothic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486159" y="2443665"/>
              <a:ext cx="2642862" cy="327377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21725" tIns="60862" rIns="121725" bIns="60862" rtlCol="0" anchor="ctr"/>
            <a:lstStyle/>
            <a:p>
              <a:pPr algn="ctr" latinLnBrk="0"/>
              <a:r>
                <a:rPr lang="en-GB" sz="1400" kern="0" dirty="0">
                  <a:solidFill>
                    <a:schemeClr val="tx1"/>
                  </a:solidFill>
                  <a:latin typeface="Century Gothic"/>
                </a:rPr>
                <a:t>policy: bm:11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86159" y="2852886"/>
              <a:ext cx="2642862" cy="327377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121725" tIns="60862" rIns="121725" bIns="60862" rtlCol="0" anchor="ctr"/>
            <a:lstStyle/>
            <a:p>
              <a:pPr algn="ctr" defTabSz="1217249">
                <a:defRPr/>
              </a:pPr>
              <a:r>
                <a:rPr lang="en-GB" sz="1400" kern="0" dirty="0" smtClean="0">
                  <a:solidFill>
                    <a:schemeClr val="tx1"/>
                  </a:solidFill>
                  <a:latin typeface="Century Gothic"/>
                </a:rPr>
                <a:t>pi: at1908</a:t>
              </a:r>
              <a:endParaRPr lang="en-GB" sz="1400" kern="0" dirty="0">
                <a:solidFill>
                  <a:schemeClr val="tx1"/>
                </a:solidFill>
                <a:latin typeface="Century Gothic"/>
              </a:endParaRPr>
            </a:p>
          </p:txBody>
        </p:sp>
        <p:sp>
          <p:nvSpPr>
            <p:cNvPr id="23" name="Rectangle 54"/>
            <p:cNvSpPr/>
            <p:nvPr/>
          </p:nvSpPr>
          <p:spPr>
            <a:xfrm>
              <a:off x="8486159" y="3262109"/>
              <a:ext cx="2642862" cy="327377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121725" tIns="60862" rIns="121725" bIns="60862" rtlCol="0" anchor="ctr"/>
            <a:lstStyle/>
            <a:p>
              <a:pPr algn="ctr" defTabSz="1217249">
                <a:defRPr/>
              </a:pPr>
              <a:r>
                <a:rPr lang="en-GB" sz="1400" kern="0" dirty="0" smtClean="0">
                  <a:solidFill>
                    <a:schemeClr val="tx1"/>
                  </a:solidFill>
                  <a:latin typeface="Century Gothic"/>
                </a:rPr>
                <a:t>mnmn: Samsung</a:t>
              </a:r>
              <a:endParaRPr lang="en-GB" sz="1400" kern="0" dirty="0">
                <a:solidFill>
                  <a:schemeClr val="tx1"/>
                </a:solidFill>
                <a:latin typeface="Century Gothic"/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7105652" y="1909281"/>
            <a:ext cx="1148348" cy="633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105652" y="2819898"/>
            <a:ext cx="1148348" cy="14138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467856" y="5126520"/>
            <a:ext cx="184731" cy="27699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endParaRPr lang="ko-KR" altLang="en-US" sz="1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467855" y="5505010"/>
            <a:ext cx="184731" cy="276999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00" b="1"/>
            </a:lvl1pPr>
          </a:lstStyle>
          <a:p>
            <a:endParaRPr lang="ko-KR" alt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7777712" y="5126520"/>
            <a:ext cx="1002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Mandatory</a:t>
            </a:r>
            <a:endParaRPr lang="ko-KR" altLang="en-US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758962" y="5505009"/>
            <a:ext cx="827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Optional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0456695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Changed?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F2CC-F538-499A-8BE1-D7E128420D5E}" type="datetime1">
              <a:rPr lang="en-US" smtClean="0"/>
              <a:t>3/23/2016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5C656-E050-4F3D-A0DB-0D19E9E8369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b="1" dirty="0" smtClean="0"/>
              <a:t>Public Information – Not Subject to OCF NDA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Moore’s Law marches on…</a:t>
            </a:r>
          </a:p>
          <a:p>
            <a:pPr lvl="1"/>
            <a:r>
              <a:rPr lang="en-GB" dirty="0" smtClean="0"/>
              <a:t>Lower cost compute power</a:t>
            </a:r>
          </a:p>
          <a:p>
            <a:pPr lvl="1"/>
            <a:r>
              <a:rPr lang="en-GB" dirty="0" smtClean="0"/>
              <a:t>Lower cost communications</a:t>
            </a:r>
          </a:p>
          <a:p>
            <a:r>
              <a:rPr lang="en-GB" dirty="0" smtClean="0"/>
              <a:t>Now realistic to put compute &amp; comms in small, fixed-function devices</a:t>
            </a:r>
          </a:p>
          <a:p>
            <a:r>
              <a:rPr lang="en-GB" dirty="0" smtClean="0"/>
              <a:t>Devices you were already going to buy will now be smart &amp; connected</a:t>
            </a:r>
          </a:p>
          <a:p>
            <a:pPr lvl="1"/>
            <a:r>
              <a:rPr lang="en-GB" dirty="0" smtClean="0"/>
              <a:t>Very fast ramp in volume</a:t>
            </a:r>
          </a:p>
          <a:p>
            <a:pPr lvl="1"/>
            <a:r>
              <a:rPr lang="en-GB" dirty="0" smtClean="0"/>
              <a:t>And some new types of devices too!</a:t>
            </a:r>
          </a:p>
          <a:p>
            <a:r>
              <a:rPr lang="en-GB" dirty="0" smtClean="0"/>
              <a:t>Explosion in the amount of data &amp; number of control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278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Device example: light device (oic.d.light)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934528" y="1600204"/>
            <a:ext cx="10181147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sz="2000" dirty="0"/>
              <a:t>Example overview </a:t>
            </a:r>
          </a:p>
          <a:p>
            <a:pPr marL="800100" lvl="1" indent="-342900">
              <a:buFontTx/>
              <a:buChar char="-"/>
            </a:pPr>
            <a:r>
              <a:rPr lang="en-US" altLang="ko-KR" sz="1800" dirty="0" smtClean="0"/>
              <a:t>Smart </a:t>
            </a:r>
            <a:r>
              <a:rPr lang="en-US" altLang="ko-KR" sz="1800" dirty="0"/>
              <a:t>light device with </a:t>
            </a:r>
            <a:r>
              <a:rPr lang="en-US" altLang="ko-KR" sz="1800" dirty="0" err="1"/>
              <a:t>i</a:t>
            </a:r>
            <a:r>
              <a:rPr lang="en-US" altLang="ko-KR" sz="1800" dirty="0"/>
              <a:t>) binary switch &amp; ii) brightness resource </a:t>
            </a:r>
          </a:p>
          <a:p>
            <a:pPr>
              <a:spcBef>
                <a:spcPts val="1200"/>
              </a:spcBef>
            </a:pPr>
            <a:r>
              <a:rPr lang="en-US" altLang="ko-KR" sz="2000" dirty="0"/>
              <a:t>Device type: Light device (oic.d.light)  </a:t>
            </a:r>
            <a:r>
              <a:rPr lang="en-US" altLang="ko-KR" sz="2000" dirty="0" smtClean="0"/>
              <a:t>[Defined by the domain]</a:t>
            </a:r>
            <a:endParaRPr lang="en-US" altLang="ko-KR" sz="2000" dirty="0"/>
          </a:p>
          <a:p>
            <a:pPr>
              <a:spcBef>
                <a:spcPts val="1200"/>
              </a:spcBef>
            </a:pPr>
            <a:r>
              <a:rPr lang="en-US" altLang="ko-KR" sz="2000" dirty="0"/>
              <a:t>Associated resources </a:t>
            </a:r>
          </a:p>
          <a:p>
            <a:pPr marL="800100" lvl="1" indent="-342900">
              <a:buFontTx/>
              <a:buChar char="-"/>
            </a:pPr>
            <a:r>
              <a:rPr lang="en-US" altLang="ko-KR" sz="1800" dirty="0" smtClean="0"/>
              <a:t>Core </a:t>
            </a:r>
            <a:r>
              <a:rPr lang="en-US" altLang="ko-KR" sz="1800" dirty="0"/>
              <a:t>resources: ① </a:t>
            </a:r>
            <a:r>
              <a:rPr lang="en-US" altLang="ko-KR" sz="1800" dirty="0" err="1" smtClean="0"/>
              <a:t>oic</a:t>
            </a:r>
            <a:r>
              <a:rPr lang="en-US" altLang="ko-KR" sz="1800" dirty="0" smtClean="0"/>
              <a:t>/res</a:t>
            </a:r>
            <a:r>
              <a:rPr lang="en-US" altLang="ko-KR" sz="1800" dirty="0"/>
              <a:t>, ② </a:t>
            </a:r>
            <a:r>
              <a:rPr lang="en-US" altLang="ko-KR" sz="1800" dirty="0" err="1" smtClean="0"/>
              <a:t>oic</a:t>
            </a:r>
            <a:r>
              <a:rPr lang="en-US" altLang="ko-KR" sz="1800" dirty="0" smtClean="0"/>
              <a:t>/d</a:t>
            </a:r>
          </a:p>
          <a:p>
            <a:pPr marL="800100" lvl="1" indent="-342900">
              <a:buFontTx/>
              <a:buChar char="-"/>
            </a:pPr>
            <a:r>
              <a:rPr lang="en-US" altLang="ko-KR" sz="1800" dirty="0" smtClean="0"/>
              <a:t>Device </a:t>
            </a:r>
            <a:r>
              <a:rPr lang="en-US" altLang="ko-KR" sz="1800" dirty="0"/>
              <a:t>specific resources: ③ Binary switch (oic.r.switch.binary), </a:t>
            </a:r>
            <a:endParaRPr lang="en-US" altLang="ko-KR" sz="1800" dirty="0" smtClean="0"/>
          </a:p>
          <a:p>
            <a:pPr marL="800100" lvl="1" indent="-342900">
              <a:buFontTx/>
              <a:buChar char="-"/>
            </a:pPr>
            <a:r>
              <a:rPr lang="en-US" altLang="ko-KR" sz="1800" dirty="0" smtClean="0"/>
              <a:t>Other optional resources can be exposed, in this example </a:t>
            </a:r>
            <a:r>
              <a:rPr lang="en-US" altLang="ko-KR" sz="1800" dirty="0"/>
              <a:t>④ Brightness resource (oic.r.light.brightness) </a:t>
            </a:r>
            <a:endParaRPr lang="ko-KR" altLang="en-US" sz="1800" dirty="0"/>
          </a:p>
          <a:p>
            <a:endParaRPr lang="ko-KR" altLang="en-US" sz="2000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159991" y="6509559"/>
            <a:ext cx="1596451" cy="247603"/>
          </a:xfrm>
          <a:prstGeom prst="rect">
            <a:avLst/>
          </a:prstGeom>
        </p:spPr>
        <p:txBody>
          <a:bodyPr/>
          <a:lstStyle/>
          <a:p>
            <a:fld id="{17A5C656-E050-4F3D-A0DB-0D19E9E83691}" type="slidenum">
              <a:rPr lang="en-US" smtClean="0">
                <a:solidFill>
                  <a:srgbClr val="1C3339"/>
                </a:solidFill>
              </a:rPr>
              <a:pPr/>
              <a:t>60</a:t>
            </a:fld>
            <a:endParaRPr lang="en-US" dirty="0">
              <a:solidFill>
                <a:srgbClr val="1C3339"/>
              </a:solidFill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/>
          </p:nvPr>
        </p:nvGraphicFramePr>
        <p:xfrm>
          <a:off x="688072" y="5034886"/>
          <a:ext cx="5984871" cy="1623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792"/>
                <a:gridCol w="1115529"/>
                <a:gridCol w="3194036"/>
                <a:gridCol w="861514"/>
              </a:tblGrid>
              <a:tr h="3429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Device Title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Device Type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Associated Resource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Type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altLang="ko-KR" sz="1400" b="1" spc="40" dirty="0" smtClean="0">
                          <a:solidFill>
                            <a:schemeClr val="tx1"/>
                          </a:solidFill>
                          <a:latin typeface="+mn-lt"/>
                          <a:ea typeface="맑은 고딕"/>
                        </a:rPr>
                        <a:t>M/O</a:t>
                      </a:r>
                      <a:endParaRPr lang="ko-KR" sz="1400" spc="4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78130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Light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oic.d.light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oic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/res (</a:t>
                      </a:r>
                      <a:r>
                        <a:rPr lang="en-US" altLang="ko-KR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oic.wk.core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0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0FF"/>
                    </a:solidFill>
                  </a:tcPr>
                </a:tc>
              </a:tr>
              <a:tr h="27813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oic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/d (</a:t>
                      </a:r>
                      <a:r>
                        <a:rPr lang="en-US" altLang="ko-KR" sz="1400" b="1" dirty="0" err="1" smtClean="0">
                          <a:solidFill>
                            <a:srgbClr val="FFC000"/>
                          </a:solidFill>
                          <a:latin typeface="+mn-lt"/>
                        </a:rPr>
                        <a:t>oic.d.light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0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0FF"/>
                    </a:solidFill>
                  </a:tcPr>
                </a:tc>
              </a:tr>
              <a:tr h="27813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Binary switch (oic.r.switch.binary)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75"/>
                    </a:solidFill>
                  </a:tcPr>
                </a:tc>
              </a:tr>
              <a:tr h="27813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Brightness (</a:t>
                      </a:r>
                      <a:r>
                        <a:rPr lang="en-US" altLang="ko-KR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oic.r.light.brightness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75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954554" y="4592344"/>
            <a:ext cx="5503359" cy="29425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None/>
            </a:pPr>
            <a:r>
              <a:rPr lang="en-US" sz="1600" b="1" dirty="0" smtClean="0">
                <a:solidFill>
                  <a:srgbClr val="1C3339"/>
                </a:solidFill>
              </a:rPr>
              <a:t>Example: Smart light device with 4 resources</a:t>
            </a:r>
          </a:p>
        </p:txBody>
      </p:sp>
      <p:pic>
        <p:nvPicPr>
          <p:cNvPr id="1026" name="Picture 2" descr="https://www.troopsupport.dla.mil/events/images/1401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270" y="4889949"/>
            <a:ext cx="1204428" cy="183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33478" y="5101095"/>
            <a:ext cx="1812149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ko-KR" sz="14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oic</a:t>
            </a:r>
            <a:r>
              <a:rPr lang="en-US" altLang="ko-KR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/res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33478" y="5445932"/>
            <a:ext cx="1812149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ko-KR" sz="14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oic</a:t>
            </a:r>
            <a:r>
              <a:rPr lang="en-US" altLang="ko-KR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/d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33478" y="5781258"/>
            <a:ext cx="1812149" cy="307777"/>
          </a:xfrm>
          <a:prstGeom prst="rect">
            <a:avLst/>
          </a:prstGeom>
          <a:solidFill>
            <a:srgbClr val="FFDE75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Binary switch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33478" y="6126095"/>
            <a:ext cx="1812149" cy="307777"/>
          </a:xfrm>
          <a:prstGeom prst="rect">
            <a:avLst/>
          </a:prstGeom>
          <a:solidFill>
            <a:srgbClr val="FFDE75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Brightness  </a:t>
            </a:r>
          </a:p>
        </p:txBody>
      </p:sp>
      <p:sp>
        <p:nvSpPr>
          <p:cNvPr id="19" name="Line 3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8661740" y="5262610"/>
            <a:ext cx="509420" cy="45719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pPr algn="l" eaLnBrk="1" hangingPunct="1"/>
            <a:endParaRPr lang="en-US" sz="1800" b="1" i="0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20" name="Line 3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8661740" y="5595067"/>
            <a:ext cx="509420" cy="45719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pPr algn="l" eaLnBrk="1" hangingPunct="1"/>
            <a:endParaRPr lang="en-US" sz="1800" b="1" i="0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21" name="Line 3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8661740" y="5924112"/>
            <a:ext cx="509420" cy="45719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pPr algn="l" eaLnBrk="1" hangingPunct="1"/>
            <a:endParaRPr lang="en-US" sz="1800" b="1" i="0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22" name="Line 3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8661740" y="6281302"/>
            <a:ext cx="509420" cy="45719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pPr algn="l" eaLnBrk="1" hangingPunct="1"/>
            <a:endParaRPr lang="en-US" sz="1800" b="1" i="0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6817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Core Framework Specification</a:t>
            </a:r>
            <a:endParaRPr lang="ko-KR" altLang="en-US" dirty="0"/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Key Features</a:t>
            </a:r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573838" y="6400800"/>
            <a:ext cx="55880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Open Interconnect Consortium, Inc. </a:t>
            </a:r>
          </a:p>
        </p:txBody>
      </p:sp>
    </p:spTree>
    <p:extLst>
      <p:ext uri="{BB962C8B-B14F-4D97-AF65-F5344CB8AC3E}">
        <p14:creationId xmlns:p14="http://schemas.microsoft.com/office/powerpoint/2010/main" val="2400946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+mn-lt"/>
              </a:rPr>
              <a:t>OIC Spec Features – Core Framework Spec</a:t>
            </a:r>
            <a:endParaRPr lang="ko-KR" altLang="en-US" dirty="0">
              <a:latin typeface="+mn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6064426" y="1600204"/>
            <a:ext cx="5467173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AutoNum type="circleNumDbPlain"/>
            </a:pPr>
            <a:r>
              <a:rPr lang="en-US" altLang="ko-KR" sz="1600" b="1" dirty="0" smtClean="0">
                <a:latin typeface="+mn-lt"/>
              </a:rPr>
              <a:t>Discovery: </a:t>
            </a:r>
            <a:r>
              <a:rPr lang="en-US" altLang="ko-KR" sz="1600" dirty="0" smtClean="0">
                <a:latin typeface="+mn-lt"/>
              </a:rPr>
              <a:t>Common method for device discovery (IETF </a:t>
            </a:r>
            <a:r>
              <a:rPr lang="en-US" altLang="ko-KR" sz="1600" dirty="0" err="1" smtClean="0">
                <a:latin typeface="+mn-lt"/>
              </a:rPr>
              <a:t>CoRE</a:t>
            </a:r>
            <a:r>
              <a:rPr lang="en-US" altLang="ko-KR" sz="1600" dirty="0" smtClean="0">
                <a:latin typeface="+mn-lt"/>
              </a:rPr>
              <a:t>)</a:t>
            </a:r>
          </a:p>
          <a:p>
            <a:pPr marL="342900" indent="-342900">
              <a:spcBef>
                <a:spcPts val="600"/>
              </a:spcBef>
              <a:buAutoNum type="circleNumDbPlain"/>
            </a:pPr>
            <a:r>
              <a:rPr lang="en-US" altLang="ko-KR" sz="1600" b="1" dirty="0" smtClean="0">
                <a:latin typeface="+mn-lt"/>
              </a:rPr>
              <a:t>Messaging: </a:t>
            </a:r>
            <a:r>
              <a:rPr lang="en-US" altLang="ko-KR" sz="1600" dirty="0" smtClean="0">
                <a:latin typeface="+mn-lt"/>
              </a:rPr>
              <a:t>Constrained device support as default (IETF </a:t>
            </a:r>
            <a:r>
              <a:rPr lang="en-US" altLang="ko-KR" sz="1600" dirty="0" err="1" smtClean="0">
                <a:latin typeface="+mn-lt"/>
              </a:rPr>
              <a:t>CoAP</a:t>
            </a:r>
            <a:r>
              <a:rPr lang="en-US" altLang="ko-KR" sz="1600" dirty="0" smtClean="0">
                <a:latin typeface="+mn-lt"/>
              </a:rPr>
              <a:t>) as well as protocol translation via intermediaries</a:t>
            </a:r>
          </a:p>
          <a:p>
            <a:pPr marL="342900" indent="-342900">
              <a:spcBef>
                <a:spcPts val="600"/>
              </a:spcBef>
              <a:buAutoNum type="circleNumDbPlain"/>
            </a:pPr>
            <a:r>
              <a:rPr lang="en-US" altLang="ko-KR" sz="1600" b="1" dirty="0" smtClean="0">
                <a:latin typeface="+mn-lt"/>
              </a:rPr>
              <a:t>Common Resource Model: </a:t>
            </a:r>
            <a:r>
              <a:rPr lang="en-US" altLang="ko-KR" sz="1600" dirty="0" smtClean="0">
                <a:latin typeface="+mn-lt"/>
              </a:rPr>
              <a:t>Real world entities defined as data models (resources)\</a:t>
            </a:r>
          </a:p>
          <a:p>
            <a:pPr marL="342900" indent="-342900">
              <a:spcBef>
                <a:spcPts val="600"/>
              </a:spcBef>
              <a:buAutoNum type="circleNumDbPlain"/>
            </a:pPr>
            <a:r>
              <a:rPr lang="en-US" altLang="ko-KR" sz="1600" b="1" dirty="0" smtClean="0">
                <a:latin typeface="+mn-lt"/>
              </a:rPr>
              <a:t>CRUDN:</a:t>
            </a:r>
            <a:r>
              <a:rPr lang="en-US" altLang="ko-KR" sz="1600" dirty="0" smtClean="0">
                <a:latin typeface="+mn-lt"/>
              </a:rPr>
              <a:t> Simple Request/Response mechanism with Create, Retrieve, Update, Delete and Notify commands</a:t>
            </a:r>
          </a:p>
          <a:p>
            <a:pPr marL="342900" indent="-342900">
              <a:spcBef>
                <a:spcPts val="600"/>
              </a:spcBef>
              <a:buAutoNum type="circleNumDbPlain"/>
            </a:pPr>
            <a:r>
              <a:rPr lang="en-US" altLang="ko-KR" sz="1600" b="1" dirty="0" smtClean="0">
                <a:latin typeface="+mn-lt"/>
              </a:rPr>
              <a:t>Device Management: </a:t>
            </a:r>
            <a:r>
              <a:rPr lang="en-US" altLang="ko-KR" sz="1600" dirty="0" smtClean="0">
                <a:latin typeface="+mn-lt"/>
              </a:rPr>
              <a:t>Network connection settings and remote monitoring/reset/reboot functions</a:t>
            </a:r>
          </a:p>
          <a:p>
            <a:pPr marL="342900" indent="-342900">
              <a:spcBef>
                <a:spcPts val="600"/>
              </a:spcBef>
              <a:buAutoNum type="circleNumDbPlain"/>
            </a:pPr>
            <a:r>
              <a:rPr lang="en-US" altLang="ko-KR" sz="1600" b="1" dirty="0" smtClean="0">
                <a:latin typeface="+mn-lt"/>
              </a:rPr>
              <a:t>ID &amp; Addressing: </a:t>
            </a:r>
            <a:r>
              <a:rPr lang="en-US" altLang="ko-KR" sz="1600" dirty="0" smtClean="0">
                <a:latin typeface="+mn-lt"/>
              </a:rPr>
              <a:t>OIC IDs  and addressing for OIC entities (Devices, Clients, Servers, Resources)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AutoNum type="circleNumDbPlain"/>
            </a:pPr>
            <a:r>
              <a:rPr lang="en-US" altLang="ko-KR" sz="1600" b="1" dirty="0" smtClean="0">
                <a:latin typeface="+mn-lt"/>
              </a:rPr>
              <a:t>Security: </a:t>
            </a:r>
            <a:r>
              <a:rPr lang="en-US" altLang="ko-KR" sz="1600" dirty="0"/>
              <a:t>Basic security for network, access control based on resources, key management  </a:t>
            </a:r>
            <a:r>
              <a:rPr lang="en-US" altLang="ko-KR" sz="1600" dirty="0" err="1" smtClean="0"/>
              <a:t>etc</a:t>
            </a:r>
            <a:endParaRPr lang="ko-KR" altLang="en-US" sz="1600" dirty="0">
              <a:latin typeface="+mn-lt"/>
            </a:endParaRPr>
          </a:p>
        </p:txBody>
      </p:sp>
      <p:sp>
        <p:nvSpPr>
          <p:cNvPr id="5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159991" y="6509559"/>
            <a:ext cx="1596451" cy="247603"/>
          </a:xfrm>
          <a:prstGeom prst="rect">
            <a:avLst/>
          </a:prstGeom>
        </p:spPr>
        <p:txBody>
          <a:bodyPr/>
          <a:lstStyle/>
          <a:p>
            <a:fld id="{17A5C656-E050-4F3D-A0DB-0D19E9E83691}" type="slidenum">
              <a:rPr lang="en-US" smtClean="0">
                <a:solidFill>
                  <a:srgbClr val="1C3339"/>
                </a:solidFill>
              </a:rPr>
              <a:pPr/>
              <a:t>62</a:t>
            </a:fld>
            <a:endParaRPr lang="en-US" dirty="0">
              <a:solidFill>
                <a:srgbClr val="1C3339"/>
              </a:solidFill>
            </a:endParaRPr>
          </a:p>
        </p:txBody>
      </p:sp>
      <p:grpSp>
        <p:nvGrpSpPr>
          <p:cNvPr id="61" name="그룹 60"/>
          <p:cNvGrpSpPr/>
          <p:nvPr/>
        </p:nvGrpSpPr>
        <p:grpSpPr>
          <a:xfrm>
            <a:off x="872453" y="1594819"/>
            <a:ext cx="4905954" cy="4734625"/>
            <a:chOff x="337685" y="1269665"/>
            <a:chExt cx="3528000" cy="3424492"/>
          </a:xfrm>
        </p:grpSpPr>
        <p:grpSp>
          <p:nvGrpSpPr>
            <p:cNvPr id="31" name="그룹 30"/>
            <p:cNvGrpSpPr/>
            <p:nvPr/>
          </p:nvGrpSpPr>
          <p:grpSpPr>
            <a:xfrm>
              <a:off x="481309" y="4333019"/>
              <a:ext cx="3280618" cy="266838"/>
              <a:chOff x="5652120" y="4761015"/>
              <a:chExt cx="3280618" cy="204823"/>
            </a:xfrm>
          </p:grpSpPr>
          <p:sp>
            <p:nvSpPr>
              <p:cNvPr id="32" name="직사각형 31"/>
              <p:cNvSpPr/>
              <p:nvPr/>
            </p:nvSpPr>
            <p:spPr>
              <a:xfrm>
                <a:off x="7938457" y="4761015"/>
                <a:ext cx="994281" cy="204823"/>
              </a:xfrm>
              <a:prstGeom prst="rect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200" dirty="0" smtClean="0">
                    <a:solidFill>
                      <a:schemeClr val="bg1">
                        <a:lumMod val="50000"/>
                      </a:schemeClr>
                    </a:solidFill>
                    <a:ea typeface="Arial Unicode MS" pitchFamily="50" charset="-127"/>
                    <a:cs typeface="Arial Unicode MS" pitchFamily="50" charset="-127"/>
                  </a:rPr>
                  <a:t>Transport</a:t>
                </a:r>
                <a:endParaRPr lang="ko-KR" altLang="en-US" sz="1200" dirty="0">
                  <a:solidFill>
                    <a:schemeClr val="bg1">
                      <a:lumMod val="50000"/>
                    </a:schemeClr>
                  </a:solidFill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33" name="직사각형 32"/>
              <p:cNvSpPr/>
              <p:nvPr/>
            </p:nvSpPr>
            <p:spPr>
              <a:xfrm>
                <a:off x="6743996" y="4761015"/>
                <a:ext cx="1110885" cy="204823"/>
              </a:xfrm>
              <a:prstGeom prst="rect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200" dirty="0" smtClean="0">
                    <a:solidFill>
                      <a:schemeClr val="bg1">
                        <a:lumMod val="50000"/>
                      </a:schemeClr>
                    </a:solidFill>
                    <a:ea typeface="Arial Unicode MS" pitchFamily="50" charset="-127"/>
                    <a:cs typeface="Arial Unicode MS" pitchFamily="50" charset="-127"/>
                  </a:rPr>
                  <a:t>Networking</a:t>
                </a:r>
                <a:endParaRPr lang="ko-KR" altLang="en-US" sz="1200" dirty="0">
                  <a:solidFill>
                    <a:schemeClr val="bg1">
                      <a:lumMod val="50000"/>
                    </a:schemeClr>
                  </a:solidFill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34" name="직사각형 33"/>
              <p:cNvSpPr/>
              <p:nvPr/>
            </p:nvSpPr>
            <p:spPr>
              <a:xfrm>
                <a:off x="5652120" y="4761015"/>
                <a:ext cx="1008300" cy="204823"/>
              </a:xfrm>
              <a:prstGeom prst="rect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200" dirty="0" smtClean="0">
                    <a:solidFill>
                      <a:schemeClr val="bg1">
                        <a:lumMod val="50000"/>
                      </a:schemeClr>
                    </a:solidFill>
                    <a:ea typeface="Arial Unicode MS" pitchFamily="50" charset="-127"/>
                    <a:cs typeface="Arial Unicode MS" pitchFamily="50" charset="-127"/>
                  </a:rPr>
                  <a:t>L2 Connectivity</a:t>
                </a:r>
                <a:endParaRPr lang="ko-KR" altLang="en-US" sz="1200" dirty="0">
                  <a:solidFill>
                    <a:schemeClr val="bg1">
                      <a:lumMod val="50000"/>
                    </a:schemeClr>
                  </a:solidFill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sp>
          <p:nvSpPr>
            <p:cNvPr id="35" name="L 도형 34"/>
            <p:cNvSpPr/>
            <p:nvPr/>
          </p:nvSpPr>
          <p:spPr>
            <a:xfrm rot="16200000" flipH="1">
              <a:off x="1134834" y="1579914"/>
              <a:ext cx="1975281" cy="3282330"/>
            </a:xfrm>
            <a:prstGeom prst="corner">
              <a:avLst>
                <a:gd name="adj1" fmla="val 42906"/>
                <a:gd name="adj2" fmla="val 100000"/>
              </a:avLst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endParaRPr lang="ko-KR" altLang="en-US" sz="1200" dirty="0">
                <a:solidFill>
                  <a:prstClr val="black"/>
                </a:solidFill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481308" y="1436853"/>
              <a:ext cx="3274313" cy="680579"/>
            </a:xfrm>
            <a:prstGeom prst="rect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 Unicode MS" pitchFamily="50" charset="-127"/>
                </a:rPr>
                <a:t>    Vertical </a:t>
              </a:r>
              <a:b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 Unicode MS" pitchFamily="50" charset="-127"/>
                </a:rPr>
              </a:b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 Unicode MS" pitchFamily="50" charset="-127"/>
                </a:rPr>
                <a:t>   Profiles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 Unicode MS" pitchFamily="50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2216879" y="1561647"/>
              <a:ext cx="817087" cy="433710"/>
            </a:xfrm>
            <a:prstGeom prst="rect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72000" tIns="0" rIns="0" bIns="0" rtlCol="0" anchor="ctr"/>
            <a:lstStyle/>
            <a:p>
              <a:pPr algn="ctr"/>
              <a:r>
                <a:rPr lang="en-US" altLang="ko-KR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Arial Unicode MS" pitchFamily="50" charset="-127"/>
                  <a:cs typeface="Arial Unicode MS" pitchFamily="50" charset="-127"/>
                </a:rPr>
                <a:t>Industrial</a:t>
              </a:r>
              <a:br>
                <a:rPr lang="en-US" altLang="ko-KR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Arial Unicode MS" pitchFamily="50" charset="-127"/>
                  <a:cs typeface="Arial Unicode MS" pitchFamily="50" charset="-127"/>
                </a:rPr>
              </a:br>
              <a:r>
                <a:rPr lang="en-US" altLang="ko-KR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Arial Unicode MS" pitchFamily="50" charset="-127"/>
                  <a:cs typeface="Arial Unicode MS" pitchFamily="50" charset="-127"/>
                </a:rPr>
                <a:t>Internet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1201385" y="1561647"/>
              <a:ext cx="900300" cy="43371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72000" tIns="0" rIns="0" bIns="0" rtlCol="0" anchor="ctr"/>
            <a:lstStyle/>
            <a:p>
              <a:pPr algn="ctr"/>
              <a:r>
                <a:rPr lang="en-US" altLang="ko-KR" sz="1100" b="1" dirty="0" smtClean="0">
                  <a:solidFill>
                    <a:schemeClr val="bg1"/>
                  </a:solidFill>
                  <a:ea typeface="Arial Unicode MS" pitchFamily="50" charset="-127"/>
                  <a:cs typeface="Arial Unicode MS" pitchFamily="50" charset="-127"/>
                </a:rPr>
                <a:t>Smart Home</a:t>
              </a:r>
              <a:endParaRPr lang="ko-KR" altLang="en-US" sz="1100" b="1" dirty="0">
                <a:solidFill>
                  <a:schemeClr val="bg1"/>
                </a:solidFill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3145605" y="1561647"/>
              <a:ext cx="471562" cy="433710"/>
            </a:xfrm>
            <a:prstGeom prst="rect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Arial Unicode MS" pitchFamily="50" charset="-127"/>
                  <a:cs typeface="Arial Unicode MS" pitchFamily="50" charset="-127"/>
                </a:rPr>
                <a:t>…</a:t>
              </a:r>
              <a:endPara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555784" y="2277562"/>
              <a:ext cx="1441110" cy="1335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OIC Core Framework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3204841" y="2543072"/>
              <a:ext cx="456541" cy="153234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50" b="1" dirty="0" smtClean="0">
                  <a:solidFill>
                    <a:schemeClr val="bg1"/>
                  </a:solidFill>
                  <a:ea typeface="Arial Unicode MS" pitchFamily="50" charset="-127"/>
                  <a:cs typeface="Arial Unicode MS" pitchFamily="50" charset="-127"/>
                </a:rPr>
                <a:t>Security</a:t>
              </a:r>
              <a:endParaRPr lang="ko-KR" altLang="en-US" sz="1050" b="1" dirty="0">
                <a:solidFill>
                  <a:schemeClr val="bg1"/>
                </a:solidFill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2342883" y="3092874"/>
              <a:ext cx="754694" cy="43541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50" b="1" dirty="0" smtClean="0">
                  <a:solidFill>
                    <a:schemeClr val="bg1"/>
                  </a:solidFill>
                  <a:ea typeface="Arial Unicode MS" pitchFamily="50" charset="-127"/>
                  <a:cs typeface="Arial Unicode MS" pitchFamily="50" charset="-127"/>
                </a:rPr>
                <a:t>Device management</a:t>
              </a:r>
              <a:endParaRPr lang="ko-KR" altLang="en-US" sz="1050" b="1" dirty="0">
                <a:solidFill>
                  <a:schemeClr val="bg1"/>
                </a:solidFill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576376" y="2523727"/>
              <a:ext cx="754694" cy="435413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ea typeface="Arial Unicode MS" pitchFamily="50" charset="-127"/>
                  <a:cs typeface="Arial Unicode MS" pitchFamily="50" charset="-127"/>
                </a:rPr>
                <a:t>Group management</a:t>
              </a:r>
              <a:endParaRPr lang="ko-KR" altLang="en-US" sz="1050" b="1" dirty="0">
                <a:solidFill>
                  <a:schemeClr val="bg1"/>
                </a:solidFill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2342883" y="2543073"/>
              <a:ext cx="754694" cy="435413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50" b="1" dirty="0" smtClean="0">
                  <a:solidFill>
                    <a:schemeClr val="bg1"/>
                  </a:solidFill>
                  <a:ea typeface="Arial Unicode MS" pitchFamily="50" charset="-127"/>
                  <a:cs typeface="Arial Unicode MS" pitchFamily="50" charset="-127"/>
                </a:rPr>
                <a:t>Protocol</a:t>
              </a:r>
              <a:br>
                <a:rPr lang="en-US" altLang="ko-KR" sz="1050" b="1" dirty="0" smtClean="0">
                  <a:solidFill>
                    <a:schemeClr val="bg1"/>
                  </a:solidFill>
                  <a:ea typeface="Arial Unicode MS" pitchFamily="50" charset="-127"/>
                  <a:cs typeface="Arial Unicode MS" pitchFamily="50" charset="-127"/>
                </a:rPr>
              </a:br>
              <a:r>
                <a:rPr lang="en-US" altLang="ko-KR" sz="1050" b="1" dirty="0" smtClean="0">
                  <a:solidFill>
                    <a:schemeClr val="bg1"/>
                  </a:solidFill>
                  <a:ea typeface="Arial Unicode MS" pitchFamily="50" charset="-127"/>
                  <a:cs typeface="Arial Unicode MS" pitchFamily="50" charset="-127"/>
                </a:rPr>
                <a:t>Bridge/GW</a:t>
              </a:r>
              <a:endParaRPr lang="ko-KR" altLang="en-US" sz="1050" b="1" dirty="0">
                <a:solidFill>
                  <a:schemeClr val="bg1"/>
                </a:solidFill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1462183" y="3623406"/>
              <a:ext cx="754694" cy="43541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50" b="1" dirty="0" smtClean="0">
                  <a:solidFill>
                    <a:schemeClr val="bg1"/>
                  </a:solidFill>
                  <a:ea typeface="Arial Unicode MS" pitchFamily="50" charset="-127"/>
                  <a:cs typeface="Arial Unicode MS" pitchFamily="50" charset="-127"/>
                </a:rPr>
                <a:t>Messaging</a:t>
              </a:r>
              <a:endParaRPr lang="ko-KR" altLang="en-US" sz="1050" b="1" dirty="0">
                <a:solidFill>
                  <a:schemeClr val="bg1"/>
                </a:solidFill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2342883" y="3623406"/>
              <a:ext cx="754694" cy="435413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ea typeface="Arial Unicode MS" pitchFamily="50" charset="-127"/>
                  <a:cs typeface="Arial Unicode MS" pitchFamily="50" charset="-127"/>
                </a:rPr>
                <a:t>Streaming</a:t>
              </a:r>
              <a:endParaRPr lang="ko-KR" altLang="en-US" sz="1050" b="1" dirty="0">
                <a:solidFill>
                  <a:schemeClr val="bg1"/>
                </a:solidFill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580813" y="3615624"/>
              <a:ext cx="754694" cy="43541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50" b="1" dirty="0" smtClean="0">
                  <a:solidFill>
                    <a:schemeClr val="bg1"/>
                  </a:solidFill>
                  <a:ea typeface="Arial Unicode MS" pitchFamily="50" charset="-127"/>
                  <a:cs typeface="Arial Unicode MS" pitchFamily="50" charset="-127"/>
                </a:rPr>
                <a:t>Discovery</a:t>
              </a:r>
              <a:endParaRPr lang="ko-KR" altLang="en-US" sz="1050" b="1" dirty="0">
                <a:solidFill>
                  <a:schemeClr val="bg1"/>
                </a:solidFill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1462183" y="2526389"/>
              <a:ext cx="754694" cy="43541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50" b="1" dirty="0" smtClean="0">
                  <a:solidFill>
                    <a:schemeClr val="bg1"/>
                  </a:solidFill>
                  <a:ea typeface="Arial Unicode MS" pitchFamily="50" charset="-127"/>
                  <a:cs typeface="Arial Unicode MS" pitchFamily="50" charset="-127"/>
                </a:rPr>
                <a:t>ID &amp; Addressing</a:t>
              </a:r>
              <a:endParaRPr lang="ko-KR" altLang="en-US" sz="1050" b="1" dirty="0">
                <a:solidFill>
                  <a:schemeClr val="bg1"/>
                </a:solidFill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1462183" y="3084731"/>
              <a:ext cx="754694" cy="43541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50" b="1" dirty="0" smtClean="0">
                  <a:solidFill>
                    <a:schemeClr val="bg1"/>
                  </a:solidFill>
                  <a:ea typeface="Arial Unicode MS" pitchFamily="50" charset="-127"/>
                  <a:cs typeface="Arial Unicode MS" pitchFamily="50" charset="-127"/>
                </a:rPr>
                <a:t>CRUDN</a:t>
              </a:r>
              <a:endParaRPr lang="ko-KR" altLang="en-US" sz="1050" b="1" dirty="0">
                <a:solidFill>
                  <a:schemeClr val="bg1"/>
                </a:solidFill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580813" y="3084732"/>
              <a:ext cx="754694" cy="43541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72000" tIns="0" rIns="0" bIns="0" rtlCol="0" anchor="ctr"/>
            <a:lstStyle/>
            <a:p>
              <a:pPr algn="ctr"/>
              <a:r>
                <a:rPr lang="en-US" altLang="ko-KR" sz="1050" b="1" dirty="0" smtClean="0">
                  <a:solidFill>
                    <a:schemeClr val="bg1"/>
                  </a:solidFill>
                  <a:ea typeface="Arial Unicode MS" pitchFamily="50" charset="-127"/>
                  <a:cs typeface="Arial Unicode MS" pitchFamily="50" charset="-127"/>
                </a:rPr>
                <a:t>Common</a:t>
              </a:r>
              <a:br>
                <a:rPr lang="en-US" altLang="ko-KR" sz="1050" b="1" dirty="0" smtClean="0">
                  <a:solidFill>
                    <a:schemeClr val="bg1"/>
                  </a:solidFill>
                  <a:ea typeface="Arial Unicode MS" pitchFamily="50" charset="-127"/>
                  <a:cs typeface="Arial Unicode MS" pitchFamily="50" charset="-127"/>
                </a:rPr>
              </a:br>
              <a:r>
                <a:rPr lang="en-US" altLang="ko-KR" sz="1050" b="1" dirty="0" smtClean="0">
                  <a:solidFill>
                    <a:schemeClr val="bg1"/>
                  </a:solidFill>
                  <a:ea typeface="Arial Unicode MS" pitchFamily="50" charset="-127"/>
                  <a:cs typeface="Arial Unicode MS" pitchFamily="50" charset="-127"/>
                </a:rPr>
                <a:t>Resource Model</a:t>
              </a:r>
              <a:endParaRPr lang="ko-KR" altLang="en-US" sz="1050" b="1" dirty="0">
                <a:solidFill>
                  <a:schemeClr val="bg1"/>
                </a:solidFill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337685" y="1269665"/>
              <a:ext cx="3528000" cy="3424492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509145" y="3561221"/>
              <a:ext cx="278046" cy="2448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600" b="1" dirty="0">
                  <a:solidFill>
                    <a:schemeClr val="bg1"/>
                  </a:solidFill>
                </a:rPr>
                <a:t>①</a:t>
              </a:r>
              <a:endParaRPr lang="ko-KR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1398363" y="3565262"/>
              <a:ext cx="278046" cy="2448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600" b="1">
                  <a:solidFill>
                    <a:schemeClr val="bg1"/>
                  </a:solidFill>
                </a:rPr>
                <a:t>②</a:t>
              </a:r>
              <a:endParaRPr lang="ko-KR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506709" y="3033581"/>
              <a:ext cx="278046" cy="2448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600" b="1" dirty="0" smtClean="0">
                  <a:solidFill>
                    <a:schemeClr val="bg1"/>
                  </a:solidFill>
                </a:rPr>
                <a:t>③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1405150" y="3033581"/>
              <a:ext cx="278046" cy="2448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600" b="1" dirty="0" smtClean="0">
                  <a:solidFill>
                    <a:schemeClr val="bg1"/>
                  </a:solidFill>
                </a:rPr>
                <a:t>④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2275704" y="3045188"/>
              <a:ext cx="278046" cy="2448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600" b="1" dirty="0" smtClean="0">
                  <a:solidFill>
                    <a:schemeClr val="bg1"/>
                  </a:solidFill>
                </a:rPr>
                <a:t>⑤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1405905" y="2477430"/>
              <a:ext cx="278046" cy="2448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600" b="1" dirty="0" smtClean="0">
                  <a:solidFill>
                    <a:schemeClr val="bg1"/>
                  </a:solidFill>
                </a:rPr>
                <a:t>⑥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3156314" y="3033581"/>
              <a:ext cx="278046" cy="2448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600" b="1" dirty="0">
                  <a:solidFill>
                    <a:schemeClr val="bg1"/>
                  </a:solidFill>
                </a:rPr>
                <a:t>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20815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+mn-lt"/>
              </a:rPr>
              <a:t>OIC Core Framework Basic Operation</a:t>
            </a:r>
            <a:endParaRPr lang="ko-KR" altLang="en-US" dirty="0">
              <a:latin typeface="+mn-lt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159991" y="6509559"/>
            <a:ext cx="1596451" cy="247603"/>
          </a:xfrm>
          <a:prstGeom prst="rect">
            <a:avLst/>
          </a:prstGeom>
        </p:spPr>
        <p:txBody>
          <a:bodyPr/>
          <a:lstStyle/>
          <a:p>
            <a:fld id="{17A5C656-E050-4F3D-A0DB-0D19E9E83691}" type="slidenum">
              <a:rPr lang="en-US" smtClean="0">
                <a:solidFill>
                  <a:srgbClr val="1C3339"/>
                </a:solidFill>
              </a:rPr>
              <a:pPr/>
              <a:t>63</a:t>
            </a:fld>
            <a:endParaRPr lang="en-US" dirty="0">
              <a:solidFill>
                <a:srgbClr val="1C3339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091083" y="4567630"/>
            <a:ext cx="8178000" cy="1142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091083" y="2092798"/>
            <a:ext cx="8178000" cy="23592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5507" y="2220052"/>
            <a:ext cx="7260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Discovery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   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Discover access policies, device info and resources on the devices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5507" y="3200570"/>
            <a:ext cx="81091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Operation </a:t>
            </a:r>
          </a:p>
          <a:p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Get device 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 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 retrieving 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resources</a:t>
            </a:r>
          </a:p>
          <a:p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- Control devices by changing resources</a:t>
            </a:r>
          </a:p>
          <a:p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- Observe change on the properties of resources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2125507" y="4662105"/>
            <a:ext cx="8143576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b="1" dirty="0" smtClean="0">
                <a:solidFill>
                  <a:prstClr val="black"/>
                </a:solidFill>
              </a:rPr>
              <a:t>Basic common services</a:t>
            </a:r>
          </a:p>
          <a:p>
            <a:pPr lvl="0">
              <a:lnSpc>
                <a:spcPct val="130000"/>
              </a:lnSpc>
            </a:pP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Device Monitoring</a:t>
            </a:r>
          </a:p>
          <a:p>
            <a:pPr lvl="0"/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- Maintenance (e.g., reboot, factory reset, statistics collection, etc.)   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2091081" y="5847225"/>
            <a:ext cx="8178001" cy="378405"/>
            <a:chOff x="1979711" y="5956504"/>
            <a:chExt cx="6739709" cy="323552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직사각형 12"/>
            <p:cNvSpPr/>
            <p:nvPr/>
          </p:nvSpPr>
          <p:spPr>
            <a:xfrm>
              <a:off x="1979711" y="5956504"/>
              <a:ext cx="1547108" cy="3235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bg1">
                      <a:lumMod val="50000"/>
                    </a:schemeClr>
                  </a:solidFill>
                </a:rPr>
                <a:t>Connectivity</a:t>
              </a:r>
              <a:endParaRPr lang="ko-KR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3818924" y="5956504"/>
              <a:ext cx="1454907" cy="32355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bg1">
                      <a:lumMod val="50000"/>
                    </a:schemeClr>
                  </a:solidFill>
                </a:rPr>
                <a:t>Networking</a:t>
              </a:r>
              <a:endParaRPr lang="ko-KR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7226525" y="5956504"/>
              <a:ext cx="1492895" cy="323552"/>
            </a:xfrm>
            <a:prstGeom prst="rect">
              <a:avLst/>
            </a:prstGeom>
            <a:grpFill/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Security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5565935" y="5956504"/>
              <a:ext cx="1368485" cy="323552"/>
            </a:xfrm>
            <a:prstGeom prst="rect">
              <a:avLst/>
            </a:prstGeom>
            <a:grpFill/>
            <a:ln w="1270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bg1">
                      <a:lumMod val="50000"/>
                    </a:schemeClr>
                  </a:solidFill>
                </a:rPr>
                <a:t>Transport</a:t>
              </a:r>
              <a:endParaRPr lang="ko-KR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8" name="오각형 17"/>
          <p:cNvSpPr/>
          <p:nvPr/>
        </p:nvSpPr>
        <p:spPr>
          <a:xfrm>
            <a:off x="2091082" y="1573555"/>
            <a:ext cx="3580441" cy="415035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Discovery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9" name="오각형 18"/>
          <p:cNvSpPr/>
          <p:nvPr/>
        </p:nvSpPr>
        <p:spPr>
          <a:xfrm>
            <a:off x="5829179" y="1573554"/>
            <a:ext cx="3173467" cy="415035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Operation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0" name="폭발 1 19"/>
          <p:cNvSpPr/>
          <p:nvPr/>
        </p:nvSpPr>
        <p:spPr>
          <a:xfrm rot="438794">
            <a:off x="9127050" y="1491743"/>
            <a:ext cx="1266566" cy="622552"/>
          </a:xfrm>
          <a:prstGeom prst="irregularSeal1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Goal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2246440" y="3026357"/>
            <a:ext cx="788147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8763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Protocol Stack</a:t>
            </a:r>
            <a:endParaRPr lang="ko-KR" alt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159991" y="6509559"/>
            <a:ext cx="1596451" cy="247603"/>
          </a:xfrm>
          <a:prstGeom prst="rect">
            <a:avLst/>
          </a:prstGeom>
        </p:spPr>
        <p:txBody>
          <a:bodyPr/>
          <a:lstStyle/>
          <a:p>
            <a:fld id="{17A5C656-E050-4F3D-A0DB-0D19E9E83691}" type="slidenum">
              <a:rPr lang="en-US" smtClean="0">
                <a:solidFill>
                  <a:srgbClr val="1C3339"/>
                </a:solidFill>
              </a:rPr>
              <a:pPr/>
              <a:t>64</a:t>
            </a:fld>
            <a:endParaRPr lang="en-US" dirty="0">
              <a:solidFill>
                <a:srgbClr val="1C333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1850" y="1412776"/>
            <a:ext cx="4864735" cy="37444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824546" y="3837950"/>
            <a:ext cx="2229670" cy="346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altLang="ko-KR" sz="1600" dirty="0"/>
              <a:t>UDP</a:t>
            </a:r>
            <a:endParaRPr lang="ko-KR" alt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104892" y="3836750"/>
            <a:ext cx="2231640" cy="3472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altLang="ko-KR" sz="1600" dirty="0"/>
              <a:t>TCP</a:t>
            </a:r>
            <a:endParaRPr lang="ko-KR" alt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824547" y="4236887"/>
            <a:ext cx="4511985" cy="3281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altLang="ko-KR" sz="1600" dirty="0" smtClean="0"/>
              <a:t>IPv6</a:t>
            </a:r>
            <a:endParaRPr lang="ko-KR" alt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826517" y="2008027"/>
            <a:ext cx="4510015" cy="4119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altLang="ko-KR" sz="1600" dirty="0"/>
              <a:t>Resource Model</a:t>
            </a:r>
            <a:endParaRPr lang="ko-KR" alt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824546" y="3401340"/>
            <a:ext cx="2229670" cy="3840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altLang="ko-KR" sz="1600" dirty="0"/>
              <a:t>DTLS</a:t>
            </a:r>
            <a:endParaRPr lang="ko-KR" alt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3104892" y="3402748"/>
            <a:ext cx="2231640" cy="381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altLang="ko-KR" sz="1600" dirty="0"/>
              <a:t>TLS</a:t>
            </a:r>
            <a:endParaRPr lang="ko-KR" alt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824547" y="4617952"/>
            <a:ext cx="4511985" cy="3840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altLang="ko-KR" sz="1600" dirty="0"/>
              <a:t>L2 Connectivity (Wi-Fi)</a:t>
            </a:r>
            <a:endParaRPr lang="ko-KR" alt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824547" y="2472934"/>
            <a:ext cx="4511985" cy="4119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altLang="ko-KR" sz="1600" dirty="0"/>
              <a:t>Encoding </a:t>
            </a:r>
            <a:r>
              <a:rPr lang="en-US" altLang="ko-KR" sz="1600" dirty="0" smtClean="0"/>
              <a:t>(CBOR)</a:t>
            </a:r>
            <a:endParaRPr lang="ko-KR" altLang="en-US" sz="1600" dirty="0"/>
          </a:p>
        </p:txBody>
      </p:sp>
      <p:sp>
        <p:nvSpPr>
          <p:cNvPr id="28" name="Rectangle 27"/>
          <p:cNvSpPr/>
          <p:nvPr/>
        </p:nvSpPr>
        <p:spPr>
          <a:xfrm>
            <a:off x="824546" y="2936785"/>
            <a:ext cx="4511986" cy="4119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altLang="ko-KR" sz="1600" dirty="0"/>
              <a:t>CoAP</a:t>
            </a:r>
            <a:endParaRPr lang="ko-KR" altLang="en-US" sz="1600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6463330" y="1888590"/>
          <a:ext cx="4983603" cy="1219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82983"/>
                <a:gridCol w="2500620"/>
              </a:tblGrid>
              <a:tr h="4967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0" dirty="0" smtClean="0"/>
                        <a:t>Encoding</a:t>
                      </a:r>
                      <a:endParaRPr lang="ko-KR" altLang="en-US" sz="1600" b="0" dirty="0"/>
                    </a:p>
                  </a:txBody>
                  <a:tcPr marL="121618" marR="121618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0" dirty="0" smtClean="0"/>
                        <a:t>JSON</a:t>
                      </a:r>
                      <a:r>
                        <a:rPr lang="en-US" altLang="ko-KR" sz="1600" b="0" baseline="0" dirty="0" smtClean="0"/>
                        <a:t> or </a:t>
                      </a:r>
                      <a:r>
                        <a:rPr lang="en-US" altLang="ko-KR" sz="1600" b="0" dirty="0" smtClean="0"/>
                        <a:t> XML/EXI</a:t>
                      </a:r>
                      <a:r>
                        <a:rPr lang="en-US" altLang="ko-KR" sz="1600" b="0" baseline="0" dirty="0" smtClean="0"/>
                        <a:t> can be negotiated</a:t>
                      </a:r>
                      <a:endParaRPr lang="ko-KR" altLang="en-US" sz="1600" b="0" dirty="0"/>
                    </a:p>
                  </a:txBody>
                  <a:tcPr marL="121618" marR="121618" marT="60960" marB="60960" anchor="ctr">
                    <a:solidFill>
                      <a:schemeClr val="bg1"/>
                    </a:solidFill>
                  </a:tcPr>
                </a:tc>
              </a:tr>
              <a:tr h="40291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0" dirty="0" smtClean="0"/>
                        <a:t>IP Version</a:t>
                      </a:r>
                      <a:endParaRPr lang="ko-KR" altLang="en-US" sz="1600" b="0" dirty="0"/>
                    </a:p>
                  </a:txBody>
                  <a:tcPr marL="121618" marR="121618" marT="60960" marB="6096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0" dirty="0" smtClean="0"/>
                        <a:t>v6 (v4 supported for</a:t>
                      </a:r>
                      <a:r>
                        <a:rPr lang="en-US" altLang="ko-KR" sz="1600" b="0" baseline="0" dirty="0" smtClean="0"/>
                        <a:t> legacy devices)</a:t>
                      </a:r>
                      <a:endParaRPr lang="ko-KR" altLang="en-US" sz="1600" b="0" dirty="0"/>
                    </a:p>
                  </a:txBody>
                  <a:tcPr marL="121618" marR="121618" marT="60960" marB="60960" anchor="ctr"/>
                </a:tc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826517" y="1543120"/>
            <a:ext cx="4510015" cy="4119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altLang="ko-KR" sz="1600" dirty="0"/>
              <a:t>Application</a:t>
            </a:r>
            <a:endParaRPr lang="ko-KR" alt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8090991" y="1427489"/>
            <a:ext cx="1699752" cy="430689"/>
          </a:xfrm>
          <a:prstGeom prst="rect">
            <a:avLst/>
          </a:prstGeom>
          <a:noFill/>
        </p:spPr>
        <p:txBody>
          <a:bodyPr wrap="none" lIns="121725" tIns="60862" rIns="121725" bIns="60862" rtlCol="0">
            <a:spAutoFit/>
          </a:bodyPr>
          <a:lstStyle/>
          <a:p>
            <a:r>
              <a:rPr lang="en-US" altLang="ko-KR" sz="2000" b="1" dirty="0"/>
              <a:t>Alternatives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810378" y="5253203"/>
            <a:ext cx="2651935" cy="430689"/>
          </a:xfrm>
          <a:prstGeom prst="rect">
            <a:avLst/>
          </a:prstGeom>
          <a:noFill/>
        </p:spPr>
        <p:txBody>
          <a:bodyPr wrap="none" lIns="121725" tIns="60862" rIns="121725" bIns="60862" rtlCol="0">
            <a:spAutoFit/>
          </a:bodyPr>
          <a:lstStyle/>
          <a:p>
            <a:r>
              <a:rPr lang="en-US" altLang="ko-KR" sz="2000" b="1" dirty="0" smtClean="0"/>
              <a:t>Project B OIC </a:t>
            </a:r>
            <a:r>
              <a:rPr lang="en-US" altLang="ko-KR" sz="2000" b="1" dirty="0"/>
              <a:t>Stack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62329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End point Discovery (CoAP Discovery)</a:t>
            </a:r>
            <a:endParaRPr lang="ko-KR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194925" y="6477000"/>
            <a:ext cx="1371600" cy="304800"/>
          </a:xfrm>
        </p:spPr>
        <p:txBody>
          <a:bodyPr/>
          <a:lstStyle/>
          <a:p>
            <a:fld id="{17A5C656-E050-4F3D-A0DB-0D19E9E83691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3"/>
          </p:nvPr>
        </p:nvSpPr>
        <p:spPr>
          <a:xfrm>
            <a:off x="595313" y="1143000"/>
            <a:ext cx="10972800" cy="5029200"/>
          </a:xfrm>
        </p:spPr>
        <p:txBody>
          <a:bodyPr/>
          <a:lstStyle/>
          <a:p>
            <a:pPr lvl="0"/>
            <a:r>
              <a:rPr lang="en-US" altLang="ko-KR" dirty="0" smtClean="0"/>
              <a:t>OIC devices make use of CoAP Discovery (defined by IETF RFC 7252)</a:t>
            </a:r>
          </a:p>
          <a:p>
            <a:pPr lvl="1"/>
            <a:r>
              <a:rPr lang="en-US" altLang="ko-KR" dirty="0" smtClean="0"/>
              <a:t>Resource Discovery (Possible to discovery resource being hosted by device directly)</a:t>
            </a:r>
          </a:p>
          <a:p>
            <a:pPr lvl="1"/>
            <a:r>
              <a:rPr lang="en-US" altLang="ko-KR" dirty="0" smtClean="0"/>
              <a:t>Low processing overhead on each node</a:t>
            </a:r>
          </a:p>
          <a:p>
            <a:pPr lvl="1"/>
            <a:r>
              <a:rPr lang="en-US" altLang="ko-KR" dirty="0" smtClean="0"/>
              <a:t>High traffic efficiency (in terms of amount of data sent/received for discovery)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782451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Encoding Schemes – JSON, XML/EXI, CBOR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194925" y="6477000"/>
            <a:ext cx="1371600" cy="304800"/>
          </a:xfrm>
        </p:spPr>
        <p:txBody>
          <a:bodyPr/>
          <a:lstStyle/>
          <a:p>
            <a:fld id="{17A5C656-E050-4F3D-A0DB-0D19E9E83691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3"/>
          </p:nvPr>
        </p:nvSpPr>
        <p:spPr>
          <a:xfrm>
            <a:off x="595313" y="1143000"/>
            <a:ext cx="10972800" cy="1856300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OIC resource is represented as sequence of bits by encoding schemes when to transfer it over the network</a:t>
            </a:r>
          </a:p>
          <a:p>
            <a:r>
              <a:rPr lang="en-US" altLang="ko-KR" dirty="0" smtClean="0"/>
              <a:t>OIC supports several encoding schemes and it will be negotiated and accepted by OIC Server when OIC Client requests</a:t>
            </a:r>
          </a:p>
          <a:p>
            <a:r>
              <a:rPr lang="en-US" altLang="ko-KR" dirty="0" smtClean="0"/>
              <a:t>OIC has mandated CBOR as the default encoding scheme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/>
          </p:nvPr>
        </p:nvGraphicFramePr>
        <p:xfrm>
          <a:off x="895124" y="3053730"/>
          <a:ext cx="10785247" cy="27592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3647"/>
                <a:gridCol w="3167743"/>
                <a:gridCol w="2884714"/>
                <a:gridCol w="2939143"/>
              </a:tblGrid>
              <a:tr h="155376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JSON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XML/EXI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CBOR</a:t>
                      </a:r>
                      <a:endParaRPr lang="ko-KR" altLang="en-US" dirty="0"/>
                    </a:p>
                  </a:txBody>
                  <a:tcPr/>
                </a:tc>
              </a:tr>
              <a:tr h="86822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Description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- Lightweight, text-based,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  language-independent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  data interchange format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latinLnBrk="1"/>
                      <a:r>
                        <a:rPr lang="en-US" altLang="ko-KR" dirty="0" smtClean="0"/>
                        <a:t>- Binary compression </a:t>
                      </a:r>
                    </a:p>
                    <a:p>
                      <a:pPr marL="0" indent="0" latinLnBrk="1"/>
                      <a:r>
                        <a:rPr lang="en-US" altLang="ko-KR" dirty="0" smtClean="0"/>
                        <a:t>  standard for XML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latinLnBrk="1"/>
                      <a:r>
                        <a:rPr lang="en-US" altLang="ko-KR" dirty="0" smtClean="0"/>
                        <a:t>- Concise binary object representation based on JSON data model</a:t>
                      </a:r>
                      <a:endParaRPr lang="ko-KR" altLang="en-US" dirty="0"/>
                    </a:p>
                  </a:txBody>
                  <a:tcPr/>
                </a:tc>
              </a:tr>
              <a:tr h="7475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Standard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IETF</a:t>
                      </a:r>
                      <a:r>
                        <a:rPr lang="en-US" altLang="ko-KR" baseline="0" dirty="0" smtClean="0"/>
                        <a:t> RFC 7159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fr-FR" altLang="ko-KR" dirty="0" smtClean="0"/>
                        <a:t>W3C</a:t>
                      </a:r>
                      <a:r>
                        <a:rPr lang="fr-FR" altLang="ko-KR" baseline="0" dirty="0" smtClean="0"/>
                        <a:t> </a:t>
                      </a:r>
                      <a:r>
                        <a:rPr lang="fr-FR" altLang="ko-KR" dirty="0" smtClean="0"/>
                        <a:t>Efficient XML Interchange Format 1.0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IETF</a:t>
                      </a:r>
                      <a:r>
                        <a:rPr lang="en-US" altLang="ko-KR" baseline="0" dirty="0" smtClean="0"/>
                        <a:t> RFC 7049</a:t>
                      </a:r>
                      <a:endParaRPr lang="ko-KR" altLang="en-US" dirty="0"/>
                    </a:p>
                  </a:txBody>
                  <a:tcPr/>
                </a:tc>
              </a:tr>
              <a:tr h="33745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Content </a:t>
                      </a:r>
                      <a:r>
                        <a:rPr lang="en-US" altLang="ko-KR" baseline="0" dirty="0" smtClean="0"/>
                        <a:t>Type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/application/</a:t>
                      </a:r>
                      <a:r>
                        <a:rPr lang="en-US" altLang="ko-KR" dirty="0" err="1" smtClean="0"/>
                        <a:t>json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/application/</a:t>
                      </a:r>
                      <a:r>
                        <a:rPr lang="en-US" altLang="ko-KR" dirty="0" err="1" smtClean="0"/>
                        <a:t>exi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/application/</a:t>
                      </a:r>
                      <a:r>
                        <a:rPr lang="en-US" altLang="ko-KR" dirty="0" err="1" smtClean="0"/>
                        <a:t>cbor</a:t>
                      </a:r>
                      <a:endParaRPr lang="ko-KR" altLang="en-US" dirty="0"/>
                    </a:p>
                  </a:txBody>
                  <a:tcPr/>
                </a:tc>
              </a:tr>
              <a:tr h="33745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OIC M/O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Optional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Optional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Mandatory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3514" y="5867399"/>
            <a:ext cx="59980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* JSON: JavaScript Object Notation, EXI: </a:t>
            </a:r>
            <a:r>
              <a:rPr lang="fr-FR" altLang="ko-KR" sz="1400" dirty="0"/>
              <a:t>Efficient XML Interchange, CBOR: Concise </a:t>
            </a:r>
            <a:r>
              <a:rPr lang="fr-FR" altLang="ko-KR" sz="1400" dirty="0" smtClean="0"/>
              <a:t>Binary </a:t>
            </a:r>
            <a:r>
              <a:rPr lang="fr-FR" altLang="ko-KR" sz="1400" dirty="0"/>
              <a:t>Object Representation</a:t>
            </a:r>
          </a:p>
          <a:p>
            <a:r>
              <a:rPr lang="fr-FR" altLang="ko-KR" sz="1400" dirty="0" smtClean="0"/>
              <a:t> </a:t>
            </a:r>
            <a:r>
              <a:rPr lang="en-US" altLang="ko-KR" sz="1400" dirty="0" smtClean="0"/>
              <a:t> 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677804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Collection Resources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A236-4A6F-47A7-87E3-DA6602E5C841}" type="datetime1">
              <a:rPr lang="en-US" smtClean="0"/>
              <a:pPr/>
              <a:t>3/23/2016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194925" y="6477000"/>
            <a:ext cx="1371600" cy="304800"/>
          </a:xfrm>
        </p:spPr>
        <p:txBody>
          <a:bodyPr/>
          <a:lstStyle/>
          <a:p>
            <a:fld id="{17A5C656-E050-4F3D-A0DB-0D19E9E83691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595313" y="1143000"/>
            <a:ext cx="10972800" cy="5029200"/>
          </a:xfrm>
        </p:spPr>
        <p:txBody>
          <a:bodyPr/>
          <a:lstStyle/>
          <a:p>
            <a:r>
              <a:rPr lang="en-US" smtClean="0"/>
              <a:t>A container is used to model complex structures</a:t>
            </a:r>
          </a:p>
          <a:p>
            <a:r>
              <a:rPr lang="en-US" smtClean="0"/>
              <a:t>An OIC Resource that contains one or more references (specified as OIC Links) to other OIC Resources is an OIC Collection</a:t>
            </a:r>
          </a:p>
          <a:p>
            <a:r>
              <a:rPr lang="en-US" smtClean="0"/>
              <a:t>An OIC Link embraces and extends typed “web links” as specified in RFC 5988</a:t>
            </a:r>
          </a:p>
          <a:p>
            <a:endParaRPr lang="en-US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08434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 Directory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A236-4A6F-47A7-87E3-DA6602E5C841}" type="datetime1">
              <a:rPr lang="en-US" smtClean="0"/>
              <a:pPr/>
              <a:t>3/23/2016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194925" y="6477000"/>
            <a:ext cx="1371600" cy="304800"/>
          </a:xfrm>
        </p:spPr>
        <p:txBody>
          <a:bodyPr/>
          <a:lstStyle/>
          <a:p>
            <a:fld id="{17A5C656-E050-4F3D-A0DB-0D19E9E83691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595313" y="1143000"/>
            <a:ext cx="10972800" cy="5029200"/>
          </a:xfrm>
        </p:spPr>
        <p:txBody>
          <a:bodyPr/>
          <a:lstStyle/>
          <a:p>
            <a:r>
              <a:rPr lang="en-US" smtClean="0"/>
              <a:t>Offloads handling of discovery (response to multicast messages) to devices that are  capable of doing so</a:t>
            </a:r>
          </a:p>
          <a:p>
            <a:r>
              <a:rPr lang="en-US" smtClean="0"/>
              <a:t>Key enabler for sleepy end nodes, enhances battery life. </a:t>
            </a:r>
          </a:p>
          <a:p>
            <a:endParaRPr lang="en-US" smtClean="0"/>
          </a:p>
          <a:p>
            <a:endParaRPr lang="en-US" dirty="0"/>
          </a:p>
        </p:txBody>
      </p:sp>
      <p:grpSp>
        <p:nvGrpSpPr>
          <p:cNvPr id="7" name="Canvas 265"/>
          <p:cNvGrpSpPr/>
          <p:nvPr/>
        </p:nvGrpSpPr>
        <p:grpSpPr>
          <a:xfrm>
            <a:off x="3099228" y="2961731"/>
            <a:ext cx="5731510" cy="3135075"/>
            <a:chOff x="0" y="0"/>
            <a:chExt cx="5731510" cy="3135075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5731510" cy="3122295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209675" y="837565"/>
              <a:ext cx="3057525" cy="1855470"/>
            </a:xfrm>
            <a:prstGeom prst="ellipse">
              <a:avLst/>
            </a:prstGeom>
            <a:noFill/>
            <a:ln w="9525">
              <a:solidFill>
                <a:srgbClr val="9CC2E5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AutoShape 17"/>
            <p:cNvSpPr>
              <a:spLocks noChangeArrowheads="1"/>
            </p:cNvSpPr>
            <p:nvPr/>
          </p:nvSpPr>
          <p:spPr bwMode="auto">
            <a:xfrm>
              <a:off x="404627" y="1452762"/>
              <a:ext cx="914400" cy="762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2381250" y="530860"/>
              <a:ext cx="1104900" cy="5619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AutoShape 19"/>
            <p:cNvSpPr>
              <a:spLocks noChangeArrowheads="1"/>
            </p:cNvSpPr>
            <p:nvPr/>
          </p:nvSpPr>
          <p:spPr bwMode="auto">
            <a:xfrm>
              <a:off x="3771900" y="1826260"/>
              <a:ext cx="1009650" cy="65786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457200" y="1083310"/>
              <a:ext cx="8477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000" i="1" spc="4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OIC Device A</a:t>
              </a:r>
              <a:endParaRPr lang="en-US" sz="1000" spc="40" dirty="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2524125" y="235585"/>
              <a:ext cx="8477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000" i="1" spc="4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OIC Device B</a:t>
              </a:r>
              <a:endParaRPr lang="en-US" sz="1000" spc="4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4552315" y="1941195"/>
              <a:ext cx="847725" cy="25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000" i="1" spc="4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OIC Device C</a:t>
              </a:r>
              <a:endParaRPr lang="en-US" sz="1000" spc="4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819150" y="1523365"/>
              <a:ext cx="523875" cy="219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000" spc="4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/</a:t>
              </a:r>
              <a:r>
                <a:rPr lang="en-US" sz="1000" spc="4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oic</a:t>
              </a:r>
              <a:r>
                <a:rPr lang="en-US" sz="1000" spc="4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/res</a:t>
              </a:r>
            </a:p>
          </p:txBody>
        </p:sp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2828925" y="723900"/>
              <a:ext cx="523875" cy="218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000" spc="4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/oic/res</a:t>
              </a:r>
            </a:p>
          </p:txBody>
        </p:sp>
        <p:sp>
          <p:nvSpPr>
            <p:cNvPr id="18" name="AutoShape 25"/>
            <p:cNvSpPr>
              <a:spLocks noChangeArrowheads="1"/>
            </p:cNvSpPr>
            <p:nvPr/>
          </p:nvSpPr>
          <p:spPr bwMode="auto">
            <a:xfrm>
              <a:off x="1365765" y="2458800"/>
              <a:ext cx="923925" cy="67627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" name="Text Box 26"/>
            <p:cNvSpPr txBox="1">
              <a:spLocks noChangeArrowheads="1"/>
            </p:cNvSpPr>
            <p:nvPr/>
          </p:nvSpPr>
          <p:spPr bwMode="auto">
            <a:xfrm>
              <a:off x="695960" y="2664460"/>
              <a:ext cx="84645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000" i="1" spc="4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OIC Device D</a:t>
              </a:r>
              <a:endParaRPr lang="en-US" sz="1000" spc="4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Text Box 27"/>
            <p:cNvSpPr txBox="1">
              <a:spLocks noChangeArrowheads="1"/>
            </p:cNvSpPr>
            <p:nvPr/>
          </p:nvSpPr>
          <p:spPr bwMode="auto">
            <a:xfrm>
              <a:off x="1657350" y="2561590"/>
              <a:ext cx="523875" cy="219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000" spc="4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/oic/res</a:t>
              </a:r>
            </a:p>
          </p:txBody>
        </p:sp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2695575" y="2590800"/>
              <a:ext cx="1047750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000" i="1" spc="4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Multicast Group</a:t>
              </a:r>
              <a:endParaRPr lang="en-US" sz="1000" spc="4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2" name="AutoShape 29"/>
            <p:cNvCxnSpPr>
              <a:cxnSpLocks noChangeShapeType="1"/>
              <a:stCxn id="12" idx="1"/>
              <a:endCxn id="17" idx="2"/>
            </p:cNvCxnSpPr>
            <p:nvPr/>
          </p:nvCxnSpPr>
          <p:spPr bwMode="auto">
            <a:xfrm flipH="1" flipV="1">
              <a:off x="3091180" y="942340"/>
              <a:ext cx="933450" cy="1212850"/>
            </a:xfrm>
            <a:prstGeom prst="straightConnector1">
              <a:avLst/>
            </a:prstGeom>
            <a:noFill/>
            <a:ln w="9525">
              <a:solidFill>
                <a:srgbClr val="ED7D3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 Box 30"/>
            <p:cNvSpPr txBox="1">
              <a:spLocks noChangeArrowheads="1"/>
            </p:cNvSpPr>
            <p:nvPr/>
          </p:nvSpPr>
          <p:spPr bwMode="auto">
            <a:xfrm>
              <a:off x="3295650" y="1132840"/>
              <a:ext cx="126746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000" i="1" spc="4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Multicast Discovery</a:t>
              </a:r>
              <a:endParaRPr lang="en-US" sz="1000" spc="40" dirty="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000" i="1" spc="4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Request by Device C</a:t>
              </a:r>
              <a:endParaRPr lang="en-US" sz="1000" spc="40" dirty="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4" name="AutoShape 31"/>
            <p:cNvCxnSpPr>
              <a:cxnSpLocks noChangeShapeType="1"/>
            </p:cNvCxnSpPr>
            <p:nvPr/>
          </p:nvCxnSpPr>
          <p:spPr bwMode="auto">
            <a:xfrm flipH="1" flipV="1">
              <a:off x="2910205" y="984885"/>
              <a:ext cx="933450" cy="1212850"/>
            </a:xfrm>
            <a:prstGeom prst="straightConnector1">
              <a:avLst/>
            </a:prstGeom>
            <a:noFill/>
            <a:ln w="9525">
              <a:solidFill>
                <a:srgbClr val="ED7D31"/>
              </a:solidFill>
              <a:prstDash val="lgDash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2857500" y="1635760"/>
              <a:ext cx="1209675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000" i="1" spc="4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Unicast</a:t>
              </a:r>
              <a:endParaRPr lang="en-US" sz="1000" spc="4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000" i="1" spc="4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Response with resources for Devices A, B and D</a:t>
              </a:r>
              <a:endParaRPr lang="en-US" sz="1000" spc="4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6" name="AutoShape 33"/>
            <p:cNvCxnSpPr>
              <a:cxnSpLocks noChangeShapeType="1"/>
              <a:stCxn id="16" idx="3"/>
              <a:endCxn id="17" idx="1"/>
            </p:cNvCxnSpPr>
            <p:nvPr/>
          </p:nvCxnSpPr>
          <p:spPr bwMode="auto">
            <a:xfrm flipV="1">
              <a:off x="1343025" y="833120"/>
              <a:ext cx="1485900" cy="8001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Text Box 34"/>
            <p:cNvSpPr txBox="1">
              <a:spLocks noChangeArrowheads="1"/>
            </p:cNvSpPr>
            <p:nvPr/>
          </p:nvSpPr>
          <p:spPr bwMode="auto">
            <a:xfrm>
              <a:off x="1552575" y="1092835"/>
              <a:ext cx="819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000" i="1" spc="4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Publish</a:t>
              </a:r>
              <a:endParaRPr lang="en-US" sz="1000" spc="4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000" i="1" spc="4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(to /oic res)</a:t>
              </a:r>
              <a:endParaRPr lang="en-US" sz="1000" spc="4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8" name="AutoShape 35"/>
            <p:cNvCxnSpPr>
              <a:cxnSpLocks noChangeShapeType="1"/>
              <a:endCxn id="17" idx="1"/>
            </p:cNvCxnSpPr>
            <p:nvPr/>
          </p:nvCxnSpPr>
          <p:spPr bwMode="auto">
            <a:xfrm flipV="1">
              <a:off x="1819275" y="833120"/>
              <a:ext cx="1009650" cy="16313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Text Box 36"/>
            <p:cNvSpPr txBox="1">
              <a:spLocks noChangeArrowheads="1"/>
            </p:cNvSpPr>
            <p:nvPr/>
          </p:nvSpPr>
          <p:spPr bwMode="auto">
            <a:xfrm>
              <a:off x="3581400" y="19685"/>
              <a:ext cx="2038350" cy="9017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000" spc="4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Device B acts as Resource Directory for Device A and Device D; Device A and D do not respond to multicast query</a:t>
              </a:r>
            </a:p>
          </p:txBody>
        </p:sp>
        <p:sp>
          <p:nvSpPr>
            <p:cNvPr id="30" name="Text Box 37"/>
            <p:cNvSpPr txBox="1">
              <a:spLocks noChangeArrowheads="1"/>
            </p:cNvSpPr>
            <p:nvPr/>
          </p:nvSpPr>
          <p:spPr bwMode="auto">
            <a:xfrm>
              <a:off x="1819275" y="1731010"/>
              <a:ext cx="819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000" i="1" spc="4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Publish</a:t>
              </a:r>
              <a:endParaRPr lang="en-US" sz="1000" spc="4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000" i="1" spc="4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(to /oic res)</a:t>
              </a:r>
              <a:endParaRPr lang="en-US" sz="1000" spc="4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51825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Scenes/Rules/Scripts (1 of 3)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A236-4A6F-47A7-87E3-DA6602E5C841}" type="datetime1">
              <a:rPr lang="en-US" smtClean="0"/>
              <a:pPr/>
              <a:t>3/23/2016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194925" y="6477000"/>
            <a:ext cx="1371600" cy="304800"/>
          </a:xfrm>
        </p:spPr>
        <p:txBody>
          <a:bodyPr/>
          <a:lstStyle/>
          <a:p>
            <a:fld id="{17A5C656-E050-4F3D-A0DB-0D19E9E83691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595313" y="1143000"/>
            <a:ext cx="10972800" cy="5029200"/>
          </a:xfrm>
        </p:spPr>
        <p:txBody>
          <a:bodyPr/>
          <a:lstStyle/>
          <a:p>
            <a:r>
              <a:rPr lang="en-US" smtClean="0"/>
              <a:t>Overview</a:t>
            </a:r>
          </a:p>
          <a:p>
            <a:pPr lvl="1"/>
            <a:r>
              <a:rPr lang="en-US" smtClean="0"/>
              <a:t>Mechanisms for automating certain operations</a:t>
            </a:r>
          </a:p>
          <a:p>
            <a:pPr lvl="1"/>
            <a:r>
              <a:rPr lang="en-US" smtClean="0"/>
              <a:t>Rules, Scripts and Scenes can be grouped and reused</a:t>
            </a:r>
          </a:p>
          <a:p>
            <a:r>
              <a:rPr lang="en-US" smtClean="0"/>
              <a:t>Scenes</a:t>
            </a:r>
          </a:p>
          <a:p>
            <a:pPr lvl="1"/>
            <a:r>
              <a:rPr lang="en-US" smtClean="0"/>
              <a:t>A static entity that stores a set of defined resource property values for a collection of resources. </a:t>
            </a:r>
          </a:p>
          <a:p>
            <a:pPr lvl="1"/>
            <a:r>
              <a:rPr lang="en-US" smtClean="0"/>
              <a:t>Provide a mechanism to store a setting over multiple OIC Resources that may be hosted by multiple separate OIC Servers. </a:t>
            </a:r>
          </a:p>
          <a:p>
            <a:pPr lvl="1"/>
            <a:r>
              <a:rPr lang="en-US" smtClean="0"/>
              <a:t>Once set up, can be used by multiple OIC Clients to recall a setup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1643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3723396" y="1633281"/>
            <a:ext cx="4715046" cy="2047428"/>
          </a:xfrm>
          <a:prstGeom prst="rect">
            <a:avLst/>
          </a:prstGeom>
          <a:solidFill>
            <a:schemeClr val="tx1">
              <a:lumMod val="75000"/>
              <a:lumOff val="25000"/>
              <a:alpha val="25098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19" y="-767"/>
            <a:ext cx="3710941" cy="3388986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213520" y="3973199"/>
            <a:ext cx="11734799" cy="1852435"/>
          </a:xfrm>
          <a:prstGeom prst="rect">
            <a:avLst/>
          </a:prstGeom>
          <a:solidFill>
            <a:schemeClr val="tx1">
              <a:lumMod val="75000"/>
              <a:lumOff val="25000"/>
              <a:alpha val="25098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/>
          <p:cNvSpPr/>
          <p:nvPr/>
        </p:nvSpPr>
        <p:spPr bwMode="auto">
          <a:xfrm>
            <a:off x="10450660" y="797328"/>
            <a:ext cx="1169959" cy="1169959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72" tIns="45688" rIns="91372" bIns="45688" numCol="1" rtlCol="0" anchor="t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1563472" y="733044"/>
            <a:ext cx="8948258" cy="2471888"/>
            <a:chOff x="1563472" y="733044"/>
            <a:chExt cx="8948258" cy="2471888"/>
          </a:xfrm>
          <a:effectLst>
            <a:glow rad="63500">
              <a:schemeClr val="accent3">
                <a:satMod val="175000"/>
                <a:alpha val="67000"/>
              </a:schemeClr>
            </a:glow>
          </a:effectLst>
        </p:grpSpPr>
        <p:sp>
          <p:nvSpPr>
            <p:cNvPr id="69" name="Freeform 68"/>
            <p:cNvSpPr/>
            <p:nvPr/>
          </p:nvSpPr>
          <p:spPr bwMode="auto">
            <a:xfrm>
              <a:off x="1563472" y="797328"/>
              <a:ext cx="2422440" cy="2314580"/>
            </a:xfrm>
            <a:custGeom>
              <a:avLst/>
              <a:gdLst>
                <a:gd name="connsiteX0" fmla="*/ 0 w 1902734"/>
                <a:gd name="connsiteY0" fmla="*/ 0 h 1808997"/>
                <a:gd name="connsiteX1" fmla="*/ 1266092 w 1902734"/>
                <a:gd name="connsiteY1" fmla="*/ 512466 h 1808997"/>
                <a:gd name="connsiteX2" fmla="*/ 1899138 w 1902734"/>
                <a:gd name="connsiteY2" fmla="*/ 1808703 h 1808997"/>
                <a:gd name="connsiteX0" fmla="*/ 0 w 1893296"/>
                <a:gd name="connsiteY0" fmla="*/ 0 h 1808997"/>
                <a:gd name="connsiteX1" fmla="*/ 1266092 w 1893296"/>
                <a:gd name="connsiteY1" fmla="*/ 512466 h 1808997"/>
                <a:gd name="connsiteX2" fmla="*/ 1889613 w 1893296"/>
                <a:gd name="connsiteY2" fmla="*/ 1808703 h 180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93296" h="1808997">
                  <a:moveTo>
                    <a:pt x="0" y="0"/>
                  </a:moveTo>
                  <a:cubicBezTo>
                    <a:pt x="474784" y="105508"/>
                    <a:pt x="949569" y="211016"/>
                    <a:pt x="1266092" y="512466"/>
                  </a:cubicBezTo>
                  <a:cubicBezTo>
                    <a:pt x="1582615" y="813916"/>
                    <a:pt x="1933156" y="1828800"/>
                    <a:pt x="1889613" y="1808703"/>
                  </a:cubicBezTo>
                </a:path>
              </a:pathLst>
            </a:custGeom>
            <a:noFill/>
            <a:ln w="76200" cap="flat" cmpd="sng" algn="ctr">
              <a:solidFill>
                <a:schemeClr val="accent5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72" tIns="45688" rIns="91372" bIns="45688" numCol="1" rtlCol="0" anchor="t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1589186" y="745901"/>
              <a:ext cx="3290122" cy="2459031"/>
            </a:xfrm>
            <a:custGeom>
              <a:avLst/>
              <a:gdLst>
                <a:gd name="connsiteX0" fmla="*/ 0 w 2571447"/>
                <a:gd name="connsiteY0" fmla="*/ 0 h 1921895"/>
                <a:gd name="connsiteX1" fmla="*/ 2019718 w 2571447"/>
                <a:gd name="connsiteY1" fmla="*/ 622998 h 1921895"/>
                <a:gd name="connsiteX2" fmla="*/ 2542233 w 2571447"/>
                <a:gd name="connsiteY2" fmla="*/ 1919236 h 192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1447" h="1921895">
                  <a:moveTo>
                    <a:pt x="0" y="0"/>
                  </a:moveTo>
                  <a:cubicBezTo>
                    <a:pt x="798006" y="151562"/>
                    <a:pt x="1596013" y="303125"/>
                    <a:pt x="2019718" y="622998"/>
                  </a:cubicBezTo>
                  <a:cubicBezTo>
                    <a:pt x="2443423" y="942871"/>
                    <a:pt x="2652765" y="1981201"/>
                    <a:pt x="2542233" y="1919236"/>
                  </a:cubicBezTo>
                </a:path>
              </a:pathLst>
            </a:custGeom>
            <a:noFill/>
            <a:ln w="76200" cap="flat" cmpd="sng" algn="ctr">
              <a:solidFill>
                <a:schemeClr val="accent5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72" tIns="45688" rIns="91372" bIns="45688" numCol="1" rtlCol="0" anchor="t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1602042" y="758758"/>
              <a:ext cx="4101285" cy="2172780"/>
            </a:xfrm>
            <a:custGeom>
              <a:avLst/>
              <a:gdLst>
                <a:gd name="connsiteX0" fmla="*/ 0 w 3205424"/>
                <a:gd name="connsiteY0" fmla="*/ 0 h 1698171"/>
                <a:gd name="connsiteX1" fmla="*/ 2502040 w 3205424"/>
                <a:gd name="connsiteY1" fmla="*/ 582804 h 1698171"/>
                <a:gd name="connsiteX2" fmla="*/ 3205424 w 3205424"/>
                <a:gd name="connsiteY2" fmla="*/ 1698171 h 169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5424" h="1698171">
                  <a:moveTo>
                    <a:pt x="0" y="0"/>
                  </a:moveTo>
                  <a:cubicBezTo>
                    <a:pt x="983901" y="149888"/>
                    <a:pt x="1967803" y="299776"/>
                    <a:pt x="2502040" y="582804"/>
                  </a:cubicBezTo>
                  <a:cubicBezTo>
                    <a:pt x="3036277" y="865832"/>
                    <a:pt x="3120850" y="1282001"/>
                    <a:pt x="3205424" y="1698171"/>
                  </a:cubicBezTo>
                </a:path>
              </a:pathLst>
            </a:custGeom>
            <a:noFill/>
            <a:ln w="76200" cap="flat" cmpd="sng" algn="ctr">
              <a:solidFill>
                <a:schemeClr val="accent5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72" tIns="45688" rIns="91372" bIns="45688" numCol="1" rtlCol="0" anchor="t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1602042" y="758758"/>
              <a:ext cx="6351206" cy="2391344"/>
            </a:xfrm>
            <a:custGeom>
              <a:avLst/>
              <a:gdLst>
                <a:gd name="connsiteX0" fmla="*/ 0 w 4963886"/>
                <a:gd name="connsiteY0" fmla="*/ 0 h 1868993"/>
                <a:gd name="connsiteX1" fmla="*/ 3707842 w 4963886"/>
                <a:gd name="connsiteY1" fmla="*/ 422031 h 1868993"/>
                <a:gd name="connsiteX2" fmla="*/ 4963886 w 4963886"/>
                <a:gd name="connsiteY2" fmla="*/ 1868993 h 1868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3886" h="1868993">
                  <a:moveTo>
                    <a:pt x="0" y="0"/>
                  </a:moveTo>
                  <a:cubicBezTo>
                    <a:pt x="1440264" y="55266"/>
                    <a:pt x="2880528" y="110532"/>
                    <a:pt x="3707842" y="422031"/>
                  </a:cubicBezTo>
                  <a:cubicBezTo>
                    <a:pt x="4535156" y="733530"/>
                    <a:pt x="4751196" y="1627833"/>
                    <a:pt x="4963886" y="1868993"/>
                  </a:cubicBezTo>
                </a:path>
              </a:pathLst>
            </a:custGeom>
            <a:noFill/>
            <a:ln w="76200" cap="flat" cmpd="sng" algn="ctr">
              <a:solidFill>
                <a:schemeClr val="accent5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72" tIns="45688" rIns="91372" bIns="45688" numCol="1" rtlCol="0" anchor="t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4803249" y="733044"/>
              <a:ext cx="5579914" cy="2417058"/>
            </a:xfrm>
            <a:custGeom>
              <a:avLst/>
              <a:gdLst>
                <a:gd name="connsiteX0" fmla="*/ 4361070 w 4361070"/>
                <a:gd name="connsiteY0" fmla="*/ 0 h 1889090"/>
                <a:gd name="connsiteX1" fmla="*/ 703470 w 4361070"/>
                <a:gd name="connsiteY1" fmla="*/ 442128 h 1889090"/>
                <a:gd name="connsiteX2" fmla="*/ 86 w 4361070"/>
                <a:gd name="connsiteY2" fmla="*/ 1889090 h 188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61070" h="1889090">
                  <a:moveTo>
                    <a:pt x="4361070" y="0"/>
                  </a:moveTo>
                  <a:cubicBezTo>
                    <a:pt x="2895685" y="63640"/>
                    <a:pt x="1430301" y="127280"/>
                    <a:pt x="703470" y="442128"/>
                  </a:cubicBezTo>
                  <a:cubicBezTo>
                    <a:pt x="-23361" y="756976"/>
                    <a:pt x="86" y="1889090"/>
                    <a:pt x="86" y="1889090"/>
                  </a:cubicBezTo>
                </a:path>
              </a:pathLst>
            </a:custGeom>
            <a:noFill/>
            <a:ln w="76200" cap="flat" cmpd="sng" algn="ctr">
              <a:solidFill>
                <a:schemeClr val="accent5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72" tIns="45688" rIns="91372" bIns="45688" numCol="1" rtlCol="0" anchor="t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5639043" y="784471"/>
              <a:ext cx="4846974" cy="2057072"/>
            </a:xfrm>
            <a:custGeom>
              <a:avLst/>
              <a:gdLst>
                <a:gd name="connsiteX0" fmla="*/ 3788229 w 3788229"/>
                <a:gd name="connsiteY0" fmla="*/ 0 h 1607737"/>
                <a:gd name="connsiteX1" fmla="*/ 884255 w 3788229"/>
                <a:gd name="connsiteY1" fmla="*/ 482321 h 1607737"/>
                <a:gd name="connsiteX2" fmla="*/ 0 w 3788229"/>
                <a:gd name="connsiteY2" fmla="*/ 1607737 h 1607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8229" h="1607737">
                  <a:moveTo>
                    <a:pt x="3788229" y="0"/>
                  </a:moveTo>
                  <a:cubicBezTo>
                    <a:pt x="2651927" y="107182"/>
                    <a:pt x="1515626" y="214365"/>
                    <a:pt x="884255" y="482321"/>
                  </a:cubicBezTo>
                  <a:cubicBezTo>
                    <a:pt x="252883" y="750277"/>
                    <a:pt x="126441" y="1179007"/>
                    <a:pt x="0" y="1607737"/>
                  </a:cubicBezTo>
                </a:path>
              </a:pathLst>
            </a:custGeom>
            <a:noFill/>
            <a:ln w="76200" cap="flat" cmpd="sng" algn="ctr">
              <a:solidFill>
                <a:schemeClr val="accent5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72" tIns="45688" rIns="91372" bIns="45688" numCol="1" rtlCol="0" anchor="t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7824681" y="745901"/>
              <a:ext cx="2687049" cy="2391346"/>
            </a:xfrm>
            <a:custGeom>
              <a:avLst/>
              <a:gdLst>
                <a:gd name="connsiteX0" fmla="*/ 2100106 w 2100106"/>
                <a:gd name="connsiteY0" fmla="*/ 0 h 1868994"/>
                <a:gd name="connsiteX1" fmla="*/ 462224 w 2100106"/>
                <a:gd name="connsiteY1" fmla="*/ 673240 h 1868994"/>
                <a:gd name="connsiteX2" fmla="*/ 0 w 2100106"/>
                <a:gd name="connsiteY2" fmla="*/ 1868994 h 186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0106" h="1868994">
                  <a:moveTo>
                    <a:pt x="2100106" y="0"/>
                  </a:moveTo>
                  <a:cubicBezTo>
                    <a:pt x="1456174" y="180870"/>
                    <a:pt x="812242" y="361741"/>
                    <a:pt x="462224" y="673240"/>
                  </a:cubicBezTo>
                  <a:cubicBezTo>
                    <a:pt x="112206" y="984739"/>
                    <a:pt x="56103" y="1426866"/>
                    <a:pt x="0" y="1868994"/>
                  </a:cubicBezTo>
                </a:path>
              </a:pathLst>
            </a:custGeom>
            <a:noFill/>
            <a:ln w="76200" cap="flat" cmpd="sng" algn="ctr">
              <a:solidFill>
                <a:schemeClr val="accent5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72" tIns="45688" rIns="91372" bIns="45688" numCol="1" rtlCol="0" anchor="t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endParaRPr>
            </a:p>
          </p:txBody>
        </p:sp>
      </p:grpSp>
      <p:sp>
        <p:nvSpPr>
          <p:cNvPr id="77" name="Rectangle 76"/>
          <p:cNvSpPr/>
          <p:nvPr/>
        </p:nvSpPr>
        <p:spPr>
          <a:xfrm>
            <a:off x="5185845" y="1770710"/>
            <a:ext cx="1754938" cy="4475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Apps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1235418" y="1032886"/>
            <a:ext cx="9700582" cy="4495704"/>
            <a:chOff x="798681" y="807102"/>
            <a:chExt cx="7581644" cy="3513689"/>
          </a:xfrm>
          <a:effectLst>
            <a:glow rad="63500">
              <a:schemeClr val="accent3">
                <a:satMod val="175000"/>
                <a:alpha val="67000"/>
              </a:schemeClr>
            </a:glow>
          </a:effectLst>
        </p:grpSpPr>
        <p:grpSp>
          <p:nvGrpSpPr>
            <p:cNvPr id="79" name="Group 78"/>
            <p:cNvGrpSpPr/>
            <p:nvPr/>
          </p:nvGrpSpPr>
          <p:grpSpPr>
            <a:xfrm>
              <a:off x="823965" y="807102"/>
              <a:ext cx="7556360" cy="3513689"/>
              <a:chOff x="823965" y="807102"/>
              <a:chExt cx="7556360" cy="3513689"/>
            </a:xfrm>
          </p:grpSpPr>
          <p:sp>
            <p:nvSpPr>
              <p:cNvPr id="82" name="Freeform 81"/>
              <p:cNvSpPr/>
              <p:nvPr/>
            </p:nvSpPr>
            <p:spPr bwMode="auto">
              <a:xfrm>
                <a:off x="823965" y="2502040"/>
                <a:ext cx="2120202" cy="1657978"/>
              </a:xfrm>
              <a:custGeom>
                <a:avLst/>
                <a:gdLst>
                  <a:gd name="connsiteX0" fmla="*/ 2120202 w 2120202"/>
                  <a:gd name="connsiteY0" fmla="*/ 0 h 1657978"/>
                  <a:gd name="connsiteX1" fmla="*/ 1708220 w 2120202"/>
                  <a:gd name="connsiteY1" fmla="*/ 1195753 h 1657978"/>
                  <a:gd name="connsiteX2" fmla="*/ 0 w 2120202"/>
                  <a:gd name="connsiteY2" fmla="*/ 1657978 h 1657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20202" h="1657978">
                    <a:moveTo>
                      <a:pt x="2120202" y="0"/>
                    </a:moveTo>
                    <a:cubicBezTo>
                      <a:pt x="2090894" y="459711"/>
                      <a:pt x="2061587" y="919423"/>
                      <a:pt x="1708220" y="1195753"/>
                    </a:cubicBezTo>
                    <a:cubicBezTo>
                      <a:pt x="1354853" y="1472083"/>
                      <a:pt x="244510" y="1584290"/>
                      <a:pt x="0" y="1657978"/>
                    </a:cubicBezTo>
                  </a:path>
                </a:pathLst>
              </a:custGeom>
              <a:noFill/>
              <a:ln w="76200" cap="flat" cmpd="sng" algn="ctr">
                <a:solidFill>
                  <a:schemeClr val="accent5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372" tIns="45688" rIns="91372" bIns="45688" numCol="1" rtlCol="0" anchor="t" anchorCtr="1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83" name="Freeform 82"/>
              <p:cNvSpPr/>
              <p:nvPr/>
            </p:nvSpPr>
            <p:spPr bwMode="auto">
              <a:xfrm>
                <a:off x="2954215" y="2542233"/>
                <a:ext cx="2180493" cy="1688123"/>
              </a:xfrm>
              <a:custGeom>
                <a:avLst/>
                <a:gdLst>
                  <a:gd name="connsiteX0" fmla="*/ 0 w 2180493"/>
                  <a:gd name="connsiteY0" fmla="*/ 0 h 1688123"/>
                  <a:gd name="connsiteX1" fmla="*/ 391886 w 2180493"/>
                  <a:gd name="connsiteY1" fmla="*/ 1125415 h 1688123"/>
                  <a:gd name="connsiteX2" fmla="*/ 2180493 w 2180493"/>
                  <a:gd name="connsiteY2" fmla="*/ 1688123 h 1688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80493" h="1688123">
                    <a:moveTo>
                      <a:pt x="0" y="0"/>
                    </a:moveTo>
                    <a:cubicBezTo>
                      <a:pt x="14235" y="422030"/>
                      <a:pt x="28470" y="844061"/>
                      <a:pt x="391886" y="1125415"/>
                    </a:cubicBezTo>
                    <a:cubicBezTo>
                      <a:pt x="755302" y="1406769"/>
                      <a:pt x="1467897" y="1547446"/>
                      <a:pt x="2180493" y="1688123"/>
                    </a:cubicBezTo>
                  </a:path>
                </a:pathLst>
              </a:custGeom>
              <a:noFill/>
              <a:ln w="76200" cap="flat" cmpd="sng" algn="ctr">
                <a:solidFill>
                  <a:schemeClr val="accent5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372" tIns="45688" rIns="91372" bIns="45688" numCol="1" rtlCol="0" anchor="t" anchorCtr="1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84" name="Freeform 83"/>
              <p:cNvSpPr/>
              <p:nvPr/>
            </p:nvSpPr>
            <p:spPr bwMode="auto">
              <a:xfrm>
                <a:off x="1798655" y="2471895"/>
                <a:ext cx="1818752" cy="1798654"/>
              </a:xfrm>
              <a:custGeom>
                <a:avLst/>
                <a:gdLst>
                  <a:gd name="connsiteX0" fmla="*/ 1818752 w 1818752"/>
                  <a:gd name="connsiteY0" fmla="*/ 0 h 1798654"/>
                  <a:gd name="connsiteX1" fmla="*/ 1366576 w 1818752"/>
                  <a:gd name="connsiteY1" fmla="*/ 1205802 h 1798654"/>
                  <a:gd name="connsiteX2" fmla="*/ 0 w 1818752"/>
                  <a:gd name="connsiteY2" fmla="*/ 1798654 h 179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18752" h="1798654">
                    <a:moveTo>
                      <a:pt x="1818752" y="0"/>
                    </a:moveTo>
                    <a:cubicBezTo>
                      <a:pt x="1744226" y="453013"/>
                      <a:pt x="1669701" y="906026"/>
                      <a:pt x="1366576" y="1205802"/>
                    </a:cubicBezTo>
                    <a:cubicBezTo>
                      <a:pt x="1063451" y="1505578"/>
                      <a:pt x="531725" y="1652116"/>
                      <a:pt x="0" y="1798654"/>
                    </a:cubicBezTo>
                  </a:path>
                </a:pathLst>
              </a:custGeom>
              <a:noFill/>
              <a:ln w="76200" cap="flat" cmpd="sng" algn="ctr">
                <a:solidFill>
                  <a:schemeClr val="accent5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372" tIns="45688" rIns="91372" bIns="45688" numCol="1" rtlCol="0" anchor="t" anchorCtr="1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3611889" y="2491991"/>
                <a:ext cx="2547751" cy="1758462"/>
              </a:xfrm>
              <a:custGeom>
                <a:avLst/>
                <a:gdLst>
                  <a:gd name="connsiteX0" fmla="*/ 15566 w 2547751"/>
                  <a:gd name="connsiteY0" fmla="*/ 0 h 1758462"/>
                  <a:gd name="connsiteX1" fmla="*/ 377307 w 2547751"/>
                  <a:gd name="connsiteY1" fmla="*/ 1155561 h 1758462"/>
                  <a:gd name="connsiteX2" fmla="*/ 2547751 w 2547751"/>
                  <a:gd name="connsiteY2" fmla="*/ 1758462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47751" h="1758462">
                    <a:moveTo>
                      <a:pt x="15566" y="0"/>
                    </a:moveTo>
                    <a:cubicBezTo>
                      <a:pt x="-14579" y="431242"/>
                      <a:pt x="-44724" y="862484"/>
                      <a:pt x="377307" y="1155561"/>
                    </a:cubicBezTo>
                    <a:cubicBezTo>
                      <a:pt x="799338" y="1448638"/>
                      <a:pt x="1673544" y="1603550"/>
                      <a:pt x="2547751" y="1758462"/>
                    </a:cubicBezTo>
                  </a:path>
                </a:pathLst>
              </a:custGeom>
              <a:noFill/>
              <a:ln w="76200" cap="flat" cmpd="sng" algn="ctr">
                <a:solidFill>
                  <a:schemeClr val="accent5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372" tIns="45688" rIns="91372" bIns="45688" numCol="1" rtlCol="0" anchor="t" anchorCtr="1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351314" y="2341266"/>
                <a:ext cx="1899139" cy="1858945"/>
              </a:xfrm>
              <a:custGeom>
                <a:avLst/>
                <a:gdLst>
                  <a:gd name="connsiteX0" fmla="*/ 1899139 w 1899139"/>
                  <a:gd name="connsiteY0" fmla="*/ 0 h 1858945"/>
                  <a:gd name="connsiteX1" fmla="*/ 1577591 w 1899139"/>
                  <a:gd name="connsiteY1" fmla="*/ 1366576 h 1858945"/>
                  <a:gd name="connsiteX2" fmla="*/ 0 w 1899139"/>
                  <a:gd name="connsiteY2" fmla="*/ 1858945 h 1858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99139" h="1858945">
                    <a:moveTo>
                      <a:pt x="1899139" y="0"/>
                    </a:moveTo>
                    <a:cubicBezTo>
                      <a:pt x="1896626" y="528376"/>
                      <a:pt x="1894114" y="1056752"/>
                      <a:pt x="1577591" y="1366576"/>
                    </a:cubicBezTo>
                    <a:cubicBezTo>
                      <a:pt x="1261068" y="1676400"/>
                      <a:pt x="630534" y="1767672"/>
                      <a:pt x="0" y="1858945"/>
                    </a:cubicBezTo>
                  </a:path>
                </a:pathLst>
              </a:custGeom>
              <a:noFill/>
              <a:ln w="76200" cap="flat" cmpd="sng" algn="ctr">
                <a:solidFill>
                  <a:schemeClr val="accent5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372" tIns="45688" rIns="91372" bIns="45688" numCol="1" rtlCol="0" anchor="t" anchorCtr="1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4269794" y="2321169"/>
                <a:ext cx="3065503" cy="1889090"/>
              </a:xfrm>
              <a:custGeom>
                <a:avLst/>
                <a:gdLst>
                  <a:gd name="connsiteX0" fmla="*/ 755 w 3065503"/>
                  <a:gd name="connsiteY0" fmla="*/ 0 h 1889090"/>
                  <a:gd name="connsiteX1" fmla="*/ 503173 w 3065503"/>
                  <a:gd name="connsiteY1" fmla="*/ 1356528 h 1889090"/>
                  <a:gd name="connsiteX2" fmla="*/ 3065503 w 3065503"/>
                  <a:gd name="connsiteY2" fmla="*/ 1889090 h 1889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65503" h="1889090">
                    <a:moveTo>
                      <a:pt x="755" y="0"/>
                    </a:moveTo>
                    <a:cubicBezTo>
                      <a:pt x="-3432" y="520840"/>
                      <a:pt x="-7618" y="1041680"/>
                      <a:pt x="503173" y="1356528"/>
                    </a:cubicBezTo>
                    <a:cubicBezTo>
                      <a:pt x="1013964" y="1671376"/>
                      <a:pt x="2039733" y="1780233"/>
                      <a:pt x="3065503" y="1889090"/>
                    </a:cubicBezTo>
                  </a:path>
                </a:pathLst>
              </a:custGeom>
              <a:noFill/>
              <a:ln w="76200" cap="flat" cmpd="sng" algn="ctr">
                <a:solidFill>
                  <a:schemeClr val="accent5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372" tIns="45688" rIns="91372" bIns="45688" numCol="1" rtlCol="0" anchor="t" anchorCtr="1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6002162" y="2451798"/>
                <a:ext cx="2378163" cy="1778558"/>
              </a:xfrm>
              <a:custGeom>
                <a:avLst/>
                <a:gdLst>
                  <a:gd name="connsiteX0" fmla="*/ 6752 w 2378163"/>
                  <a:gd name="connsiteY0" fmla="*/ 0 h 1778558"/>
                  <a:gd name="connsiteX1" fmla="*/ 368493 w 2378163"/>
                  <a:gd name="connsiteY1" fmla="*/ 1306286 h 1778558"/>
                  <a:gd name="connsiteX2" fmla="*/ 2378163 w 2378163"/>
                  <a:gd name="connsiteY2" fmla="*/ 1778558 h 1778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78163" h="1778558">
                    <a:moveTo>
                      <a:pt x="6752" y="0"/>
                    </a:moveTo>
                    <a:cubicBezTo>
                      <a:pt x="-9995" y="504930"/>
                      <a:pt x="-26742" y="1009860"/>
                      <a:pt x="368493" y="1306286"/>
                    </a:cubicBezTo>
                    <a:cubicBezTo>
                      <a:pt x="763728" y="1602712"/>
                      <a:pt x="1570945" y="1690635"/>
                      <a:pt x="2378163" y="1778558"/>
                    </a:cubicBezTo>
                  </a:path>
                </a:pathLst>
              </a:custGeom>
              <a:noFill/>
              <a:ln w="76200" cap="flat" cmpd="sng" algn="ctr">
                <a:solidFill>
                  <a:schemeClr val="accent5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372" tIns="45688" rIns="91372" bIns="45688" numCol="1" rtlCol="0" anchor="t" anchorCtr="1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3426488" y="2502040"/>
                <a:ext cx="2542233" cy="1818751"/>
              </a:xfrm>
              <a:custGeom>
                <a:avLst/>
                <a:gdLst>
                  <a:gd name="connsiteX0" fmla="*/ 2542233 w 2542233"/>
                  <a:gd name="connsiteY0" fmla="*/ 0 h 1818751"/>
                  <a:gd name="connsiteX1" fmla="*/ 2110154 w 2542233"/>
                  <a:gd name="connsiteY1" fmla="*/ 1115367 h 1818751"/>
                  <a:gd name="connsiteX2" fmla="*/ 0 w 2542233"/>
                  <a:gd name="connsiteY2" fmla="*/ 1818751 h 1818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42233" h="1818751">
                    <a:moveTo>
                      <a:pt x="2542233" y="0"/>
                    </a:moveTo>
                    <a:cubicBezTo>
                      <a:pt x="2538046" y="406121"/>
                      <a:pt x="2533860" y="812242"/>
                      <a:pt x="2110154" y="1115367"/>
                    </a:cubicBezTo>
                    <a:cubicBezTo>
                      <a:pt x="1686448" y="1418492"/>
                      <a:pt x="843224" y="1618621"/>
                      <a:pt x="0" y="1818751"/>
                    </a:cubicBezTo>
                  </a:path>
                </a:pathLst>
              </a:custGeom>
              <a:noFill/>
              <a:ln w="76200" cap="flat" cmpd="sng" algn="ctr">
                <a:solidFill>
                  <a:schemeClr val="accent5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372" tIns="45688" rIns="91372" bIns="45688" numCol="1" rtlCol="0" anchor="t" anchorCtr="1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90" name="Freeform 89"/>
              <p:cNvSpPr/>
              <p:nvPr/>
            </p:nvSpPr>
            <p:spPr bwMode="auto">
              <a:xfrm>
                <a:off x="5225144" y="993401"/>
                <a:ext cx="3135995" cy="3257052"/>
              </a:xfrm>
              <a:custGeom>
                <a:avLst/>
                <a:gdLst>
                  <a:gd name="connsiteX0" fmla="*/ 2873828 w 2876023"/>
                  <a:gd name="connsiteY0" fmla="*/ 0 h 3225521"/>
                  <a:gd name="connsiteX1" fmla="*/ 2411604 w 2876023"/>
                  <a:gd name="connsiteY1" fmla="*/ 2200589 h 3225521"/>
                  <a:gd name="connsiteX2" fmla="*/ 0 w 2876023"/>
                  <a:gd name="connsiteY2" fmla="*/ 3225521 h 3225521"/>
                  <a:gd name="connsiteX0" fmla="*/ 3041993 w 3042362"/>
                  <a:gd name="connsiteY0" fmla="*/ 0 h 3257052"/>
                  <a:gd name="connsiteX1" fmla="*/ 2411604 w 3042362"/>
                  <a:gd name="connsiteY1" fmla="*/ 2232120 h 3257052"/>
                  <a:gd name="connsiteX2" fmla="*/ 0 w 3042362"/>
                  <a:gd name="connsiteY2" fmla="*/ 3257052 h 3257052"/>
                  <a:gd name="connsiteX0" fmla="*/ 3041993 w 3063242"/>
                  <a:gd name="connsiteY0" fmla="*/ 0 h 3257052"/>
                  <a:gd name="connsiteX1" fmla="*/ 2674363 w 3063242"/>
                  <a:gd name="connsiteY1" fmla="*/ 2578961 h 3257052"/>
                  <a:gd name="connsiteX2" fmla="*/ 0 w 3063242"/>
                  <a:gd name="connsiteY2" fmla="*/ 3257052 h 3257052"/>
                  <a:gd name="connsiteX0" fmla="*/ 3041993 w 3063242"/>
                  <a:gd name="connsiteY0" fmla="*/ 0 h 3257052"/>
                  <a:gd name="connsiteX1" fmla="*/ 2674363 w 3063242"/>
                  <a:gd name="connsiteY1" fmla="*/ 2578961 h 3257052"/>
                  <a:gd name="connsiteX2" fmla="*/ 0 w 3063242"/>
                  <a:gd name="connsiteY2" fmla="*/ 3257052 h 3257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63242" h="3257052">
                    <a:moveTo>
                      <a:pt x="3041993" y="0"/>
                    </a:moveTo>
                    <a:cubicBezTo>
                      <a:pt x="3050366" y="831501"/>
                      <a:pt x="3181362" y="2036119"/>
                      <a:pt x="2674363" y="2578961"/>
                    </a:cubicBezTo>
                    <a:cubicBezTo>
                      <a:pt x="2167364" y="3121803"/>
                      <a:pt x="1187034" y="3192055"/>
                      <a:pt x="0" y="3257052"/>
                    </a:cubicBezTo>
                  </a:path>
                </a:pathLst>
              </a:custGeom>
              <a:noFill/>
              <a:ln w="76200" cap="flat" cmpd="sng" algn="ctr">
                <a:solidFill>
                  <a:schemeClr val="accent5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372" tIns="45688" rIns="91372" bIns="45688" numCol="1" rtlCol="0" anchor="t" anchorCtr="1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91" name="Freeform 90"/>
              <p:cNvSpPr/>
              <p:nvPr/>
            </p:nvSpPr>
            <p:spPr bwMode="auto">
              <a:xfrm>
                <a:off x="897885" y="807102"/>
                <a:ext cx="4669017" cy="3432841"/>
              </a:xfrm>
              <a:custGeom>
                <a:avLst/>
                <a:gdLst>
                  <a:gd name="connsiteX0" fmla="*/ 51800 w 3428046"/>
                  <a:gd name="connsiteY0" fmla="*/ 0 h 3516923"/>
                  <a:gd name="connsiteX1" fmla="*/ 463782 w 3428046"/>
                  <a:gd name="connsiteY1" fmla="*/ 2311121 h 3516923"/>
                  <a:gd name="connsiteX2" fmla="*/ 3428046 w 3428046"/>
                  <a:gd name="connsiteY2" fmla="*/ 3516923 h 3516923"/>
                  <a:gd name="connsiteX0" fmla="*/ 6781 w 3383027"/>
                  <a:gd name="connsiteY0" fmla="*/ 0 h 3516923"/>
                  <a:gd name="connsiteX1" fmla="*/ 1059894 w 3383027"/>
                  <a:gd name="connsiteY1" fmla="*/ 2468776 h 3516923"/>
                  <a:gd name="connsiteX2" fmla="*/ 3383027 w 3383027"/>
                  <a:gd name="connsiteY2" fmla="*/ 3516923 h 3516923"/>
                  <a:gd name="connsiteX0" fmla="*/ 9504 w 4531377"/>
                  <a:gd name="connsiteY0" fmla="*/ 0 h 3506413"/>
                  <a:gd name="connsiteX1" fmla="*/ 1062617 w 4531377"/>
                  <a:gd name="connsiteY1" fmla="*/ 2468776 h 3506413"/>
                  <a:gd name="connsiteX2" fmla="*/ 4531377 w 4531377"/>
                  <a:gd name="connsiteY2" fmla="*/ 3506413 h 3506413"/>
                  <a:gd name="connsiteX0" fmla="*/ 9504 w 4531377"/>
                  <a:gd name="connsiteY0" fmla="*/ 0 h 3506413"/>
                  <a:gd name="connsiteX1" fmla="*/ 1062617 w 4531377"/>
                  <a:gd name="connsiteY1" fmla="*/ 2468776 h 3506413"/>
                  <a:gd name="connsiteX2" fmla="*/ 4531377 w 4531377"/>
                  <a:gd name="connsiteY2" fmla="*/ 3506413 h 3506413"/>
                  <a:gd name="connsiteX0" fmla="*/ 7521 w 4676538"/>
                  <a:gd name="connsiteY0" fmla="*/ 0 h 3432841"/>
                  <a:gd name="connsiteX1" fmla="*/ 1207778 w 4676538"/>
                  <a:gd name="connsiteY1" fmla="*/ 2395204 h 3432841"/>
                  <a:gd name="connsiteX2" fmla="*/ 4676538 w 4676538"/>
                  <a:gd name="connsiteY2" fmla="*/ 3432841 h 3432841"/>
                  <a:gd name="connsiteX0" fmla="*/ 0 w 4669017"/>
                  <a:gd name="connsiteY0" fmla="*/ 0 h 3432841"/>
                  <a:gd name="connsiteX1" fmla="*/ 1200257 w 4669017"/>
                  <a:gd name="connsiteY1" fmla="*/ 2395204 h 3432841"/>
                  <a:gd name="connsiteX2" fmla="*/ 4669017 w 4669017"/>
                  <a:gd name="connsiteY2" fmla="*/ 3432841 h 3432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9017" h="3432841">
                    <a:moveTo>
                      <a:pt x="0" y="0"/>
                    </a:moveTo>
                    <a:cubicBezTo>
                      <a:pt x="82292" y="1356469"/>
                      <a:pt x="422088" y="1823064"/>
                      <a:pt x="1200257" y="2395204"/>
                    </a:cubicBezTo>
                    <a:cubicBezTo>
                      <a:pt x="1978427" y="2967344"/>
                      <a:pt x="2921701" y="3417306"/>
                      <a:pt x="4669017" y="3432841"/>
                    </a:cubicBezTo>
                  </a:path>
                </a:pathLst>
              </a:custGeom>
              <a:noFill/>
              <a:ln w="76200" cap="flat" cmpd="sng" algn="ctr">
                <a:solidFill>
                  <a:schemeClr val="accent5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372" tIns="45688" rIns="91372" bIns="45688" numCol="1" rtlCol="0" anchor="t" anchorCtr="1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charset="0"/>
                </a:endParaRPr>
              </a:p>
            </p:txBody>
          </p:sp>
        </p:grpSp>
        <p:sp>
          <p:nvSpPr>
            <p:cNvPr id="80" name="Freeform 79"/>
            <p:cNvSpPr/>
            <p:nvPr/>
          </p:nvSpPr>
          <p:spPr bwMode="auto">
            <a:xfrm>
              <a:off x="2556640" y="1177332"/>
              <a:ext cx="5653773" cy="3036335"/>
            </a:xfrm>
            <a:custGeom>
              <a:avLst/>
              <a:gdLst>
                <a:gd name="connsiteX0" fmla="*/ 2873828 w 2876023"/>
                <a:gd name="connsiteY0" fmla="*/ 0 h 3225521"/>
                <a:gd name="connsiteX1" fmla="*/ 2411604 w 2876023"/>
                <a:gd name="connsiteY1" fmla="*/ 2200589 h 3225521"/>
                <a:gd name="connsiteX2" fmla="*/ 0 w 2876023"/>
                <a:gd name="connsiteY2" fmla="*/ 3225521 h 3225521"/>
                <a:gd name="connsiteX0" fmla="*/ 5574987 w 5695453"/>
                <a:gd name="connsiteY0" fmla="*/ 0 h 3036335"/>
                <a:gd name="connsiteX1" fmla="*/ 5112763 w 5695453"/>
                <a:gd name="connsiteY1" fmla="*/ 2200589 h 3036335"/>
                <a:gd name="connsiteX2" fmla="*/ 0 w 5695453"/>
                <a:gd name="connsiteY2" fmla="*/ 3036335 h 3036335"/>
                <a:gd name="connsiteX0" fmla="*/ 5574987 w 5695453"/>
                <a:gd name="connsiteY0" fmla="*/ 0 h 3036335"/>
                <a:gd name="connsiteX1" fmla="*/ 5112763 w 5695453"/>
                <a:gd name="connsiteY1" fmla="*/ 2200589 h 3036335"/>
                <a:gd name="connsiteX2" fmla="*/ 0 w 5695453"/>
                <a:gd name="connsiteY2" fmla="*/ 3036335 h 3036335"/>
                <a:gd name="connsiteX0" fmla="*/ 5574987 w 5575959"/>
                <a:gd name="connsiteY0" fmla="*/ 0 h 3036335"/>
                <a:gd name="connsiteX1" fmla="*/ 4629287 w 5575959"/>
                <a:gd name="connsiteY1" fmla="*/ 2179568 h 3036335"/>
                <a:gd name="connsiteX2" fmla="*/ 0 w 5575959"/>
                <a:gd name="connsiteY2" fmla="*/ 3036335 h 3036335"/>
                <a:gd name="connsiteX0" fmla="*/ 5574987 w 5578411"/>
                <a:gd name="connsiteY0" fmla="*/ 0 h 3036335"/>
                <a:gd name="connsiteX1" fmla="*/ 4629287 w 5578411"/>
                <a:gd name="connsiteY1" fmla="*/ 2179568 h 3036335"/>
                <a:gd name="connsiteX2" fmla="*/ 0 w 5578411"/>
                <a:gd name="connsiteY2" fmla="*/ 3036335 h 303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78411" h="3036335">
                  <a:moveTo>
                    <a:pt x="5574987" y="0"/>
                  </a:moveTo>
                  <a:cubicBezTo>
                    <a:pt x="5583360" y="831501"/>
                    <a:pt x="5642534" y="1284630"/>
                    <a:pt x="4629287" y="2179568"/>
                  </a:cubicBezTo>
                  <a:cubicBezTo>
                    <a:pt x="3616040" y="3074506"/>
                    <a:pt x="934785" y="2971338"/>
                    <a:pt x="0" y="3036335"/>
                  </a:cubicBezTo>
                </a:path>
              </a:pathLst>
            </a:custGeom>
            <a:noFill/>
            <a:ln w="76200" cap="flat" cmpd="sng" algn="ctr">
              <a:solidFill>
                <a:schemeClr val="accent5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72" tIns="45688" rIns="91372" bIns="45688" numCol="1" rtlCol="0" anchor="t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798681" y="938370"/>
              <a:ext cx="4238095" cy="3369778"/>
            </a:xfrm>
            <a:custGeom>
              <a:avLst/>
              <a:gdLst>
                <a:gd name="connsiteX0" fmla="*/ 51800 w 3428046"/>
                <a:gd name="connsiteY0" fmla="*/ 0 h 3516923"/>
                <a:gd name="connsiteX1" fmla="*/ 463782 w 3428046"/>
                <a:gd name="connsiteY1" fmla="*/ 2311121 h 3516923"/>
                <a:gd name="connsiteX2" fmla="*/ 3428046 w 3428046"/>
                <a:gd name="connsiteY2" fmla="*/ 3516923 h 3516923"/>
                <a:gd name="connsiteX0" fmla="*/ 6781 w 3383027"/>
                <a:gd name="connsiteY0" fmla="*/ 0 h 3516923"/>
                <a:gd name="connsiteX1" fmla="*/ 1059894 w 3383027"/>
                <a:gd name="connsiteY1" fmla="*/ 2468776 h 3516923"/>
                <a:gd name="connsiteX2" fmla="*/ 3383027 w 3383027"/>
                <a:gd name="connsiteY2" fmla="*/ 3516923 h 3516923"/>
                <a:gd name="connsiteX0" fmla="*/ 9504 w 4531377"/>
                <a:gd name="connsiteY0" fmla="*/ 0 h 3506413"/>
                <a:gd name="connsiteX1" fmla="*/ 1062617 w 4531377"/>
                <a:gd name="connsiteY1" fmla="*/ 2468776 h 3506413"/>
                <a:gd name="connsiteX2" fmla="*/ 4531377 w 4531377"/>
                <a:gd name="connsiteY2" fmla="*/ 3506413 h 3506413"/>
                <a:gd name="connsiteX0" fmla="*/ 9504 w 4531377"/>
                <a:gd name="connsiteY0" fmla="*/ 0 h 3506413"/>
                <a:gd name="connsiteX1" fmla="*/ 1062617 w 4531377"/>
                <a:gd name="connsiteY1" fmla="*/ 2468776 h 3506413"/>
                <a:gd name="connsiteX2" fmla="*/ 4531377 w 4531377"/>
                <a:gd name="connsiteY2" fmla="*/ 3506413 h 3506413"/>
                <a:gd name="connsiteX0" fmla="*/ 8955 w 4352153"/>
                <a:gd name="connsiteY0" fmla="*/ 0 h 3506413"/>
                <a:gd name="connsiteX1" fmla="*/ 1062068 w 4352153"/>
                <a:gd name="connsiteY1" fmla="*/ 2468776 h 3506413"/>
                <a:gd name="connsiteX2" fmla="*/ 4352153 w 4352153"/>
                <a:gd name="connsiteY2" fmla="*/ 3506413 h 3506413"/>
                <a:gd name="connsiteX0" fmla="*/ 8955 w 4352153"/>
                <a:gd name="connsiteY0" fmla="*/ 0 h 3506413"/>
                <a:gd name="connsiteX1" fmla="*/ 1062068 w 4352153"/>
                <a:gd name="connsiteY1" fmla="*/ 2668472 h 3506413"/>
                <a:gd name="connsiteX2" fmla="*/ 4352153 w 4352153"/>
                <a:gd name="connsiteY2" fmla="*/ 3506413 h 3506413"/>
                <a:gd name="connsiteX0" fmla="*/ 10859 w 4248954"/>
                <a:gd name="connsiteY0" fmla="*/ 0 h 3369778"/>
                <a:gd name="connsiteX1" fmla="*/ 958869 w 4248954"/>
                <a:gd name="connsiteY1" fmla="*/ 2531837 h 3369778"/>
                <a:gd name="connsiteX2" fmla="*/ 4248954 w 4248954"/>
                <a:gd name="connsiteY2" fmla="*/ 3369778 h 3369778"/>
                <a:gd name="connsiteX0" fmla="*/ 0 w 4238095"/>
                <a:gd name="connsiteY0" fmla="*/ 0 h 3369778"/>
                <a:gd name="connsiteX1" fmla="*/ 948010 w 4238095"/>
                <a:gd name="connsiteY1" fmla="*/ 2531837 h 3369778"/>
                <a:gd name="connsiteX2" fmla="*/ 4238095 w 4238095"/>
                <a:gd name="connsiteY2" fmla="*/ 3369778 h 3369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38095" h="3369778">
                  <a:moveTo>
                    <a:pt x="0" y="0"/>
                  </a:moveTo>
                  <a:cubicBezTo>
                    <a:pt x="92802" y="1640249"/>
                    <a:pt x="241661" y="1970207"/>
                    <a:pt x="948010" y="2531837"/>
                  </a:cubicBezTo>
                  <a:cubicBezTo>
                    <a:pt x="1654359" y="3093467"/>
                    <a:pt x="2490779" y="3354243"/>
                    <a:pt x="4238095" y="3369778"/>
                  </a:cubicBezTo>
                </a:path>
              </a:pathLst>
            </a:custGeom>
            <a:noFill/>
            <a:ln w="76200" cap="flat" cmpd="sng" algn="ctr">
              <a:solidFill>
                <a:schemeClr val="accent5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72" tIns="45688" rIns="91372" bIns="45688" numCol="1" rtlCol="0" anchor="t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894097" y="2510750"/>
            <a:ext cx="4358349" cy="993847"/>
            <a:chOff x="2834966" y="1962150"/>
            <a:chExt cx="3406337" cy="776757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0603" y="1962150"/>
              <a:ext cx="1083531" cy="762374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8480" y="2291002"/>
              <a:ext cx="883920" cy="447904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3603" y="2190937"/>
              <a:ext cx="647700" cy="547969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4966" y="2295939"/>
              <a:ext cx="138130" cy="442967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21869" y="1962151"/>
              <a:ext cx="369265" cy="776756"/>
            </a:xfrm>
            <a:prstGeom prst="rect">
              <a:avLst/>
            </a:prstGeom>
          </p:spPr>
        </p:pic>
      </p:grpSp>
      <p:sp>
        <p:nvSpPr>
          <p:cNvPr id="99" name="Rectangle 98"/>
          <p:cNvSpPr/>
          <p:nvPr/>
        </p:nvSpPr>
        <p:spPr>
          <a:xfrm>
            <a:off x="6258306" y="4111107"/>
            <a:ext cx="1559947" cy="8589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Control Points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4308376" y="4111107"/>
            <a:ext cx="1559945" cy="8589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Data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48" y="5115710"/>
            <a:ext cx="538762" cy="514929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328" y="5112550"/>
            <a:ext cx="518091" cy="518091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920" y="5112551"/>
            <a:ext cx="518089" cy="518089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715" y="5108003"/>
            <a:ext cx="335633" cy="522638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960" y="5112550"/>
            <a:ext cx="519296" cy="518089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874" y="5112550"/>
            <a:ext cx="341358" cy="518091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151" y="5108003"/>
            <a:ext cx="523857" cy="522637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681" y="5108004"/>
            <a:ext cx="729143" cy="522637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99" y="5115712"/>
            <a:ext cx="582861" cy="514928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198" y="5108004"/>
            <a:ext cx="296648" cy="522636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804" y="5108004"/>
            <a:ext cx="608210" cy="522636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852" y="5112550"/>
            <a:ext cx="496981" cy="518091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009" y="5108003"/>
            <a:ext cx="509251" cy="522636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995" y="5115712"/>
            <a:ext cx="508342" cy="514928"/>
          </a:xfrm>
          <a:prstGeom prst="rect">
            <a:avLst/>
          </a:prstGeom>
        </p:spPr>
      </p:pic>
      <p:grpSp>
        <p:nvGrpSpPr>
          <p:cNvPr id="115" name="Group 114"/>
          <p:cNvGrpSpPr/>
          <p:nvPr/>
        </p:nvGrpSpPr>
        <p:grpSpPr>
          <a:xfrm>
            <a:off x="11425627" y="5338151"/>
            <a:ext cx="389986" cy="97497"/>
            <a:chOff x="8724900" y="4171950"/>
            <a:chExt cx="304800" cy="76200"/>
          </a:xfrm>
          <a:solidFill>
            <a:srgbClr val="004280"/>
          </a:solidFill>
        </p:grpSpPr>
        <p:sp>
          <p:nvSpPr>
            <p:cNvPr id="122" name="Oval 121"/>
            <p:cNvSpPr/>
            <p:nvPr/>
          </p:nvSpPr>
          <p:spPr>
            <a:xfrm>
              <a:off x="8953500" y="4171950"/>
              <a:ext cx="76200" cy="762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8839513" y="4171950"/>
              <a:ext cx="76200" cy="762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8724900" y="4171950"/>
              <a:ext cx="76200" cy="762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11016" y="5338151"/>
            <a:ext cx="389986" cy="97497"/>
            <a:chOff x="8724900" y="4171950"/>
            <a:chExt cx="304800" cy="76200"/>
          </a:xfrm>
          <a:solidFill>
            <a:srgbClr val="004280"/>
          </a:solidFill>
        </p:grpSpPr>
        <p:sp>
          <p:nvSpPr>
            <p:cNvPr id="119" name="Oval 118"/>
            <p:cNvSpPr/>
            <p:nvPr/>
          </p:nvSpPr>
          <p:spPr>
            <a:xfrm>
              <a:off x="8953500" y="4171950"/>
              <a:ext cx="76200" cy="762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8839513" y="4171950"/>
              <a:ext cx="76200" cy="762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8724900" y="4171950"/>
              <a:ext cx="76200" cy="762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7" name="Picture 11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691" y="5108003"/>
            <a:ext cx="319527" cy="522638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25" y="5116929"/>
            <a:ext cx="513711" cy="513711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19" y="213"/>
            <a:ext cx="1961538" cy="2218047"/>
          </a:xfrm>
          <a:prstGeom prst="rect">
            <a:avLst/>
          </a:prstGeom>
        </p:spPr>
      </p:pic>
      <p:sp>
        <p:nvSpPr>
          <p:cNvPr id="126" name="Rectangle 125"/>
          <p:cNvSpPr/>
          <p:nvPr/>
        </p:nvSpPr>
        <p:spPr>
          <a:xfrm>
            <a:off x="701002" y="560818"/>
            <a:ext cx="1754938" cy="4475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Services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4394" y="73336"/>
            <a:ext cx="2145325" cy="2274562"/>
          </a:xfrm>
          <a:prstGeom prst="rect">
            <a:avLst/>
          </a:prstGeom>
        </p:spPr>
      </p:pic>
      <p:sp>
        <p:nvSpPr>
          <p:cNvPr id="128" name="Rectangle 127"/>
          <p:cNvSpPr/>
          <p:nvPr/>
        </p:nvSpPr>
        <p:spPr>
          <a:xfrm>
            <a:off x="9812381" y="560818"/>
            <a:ext cx="1754938" cy="4475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Services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3723396" y="213"/>
            <a:ext cx="4715046" cy="8668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72" tIns="45688" rIns="91372" bIns="45688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cs typeface="Arial" charset="0"/>
              </a:rPr>
              <a:t>A simplified model of</a:t>
            </a:r>
            <a:r>
              <a:rPr lang="en-GB" sz="2000" dirty="0">
                <a:solidFill>
                  <a:srgbClr val="FFFFFF"/>
                </a:solidFill>
                <a:cs typeface="Arial" charset="0"/>
              </a:rPr>
              <a:t/>
            </a:r>
            <a:br>
              <a:rPr lang="en-GB" sz="2000" dirty="0">
                <a:solidFill>
                  <a:srgbClr val="FFFFFF"/>
                </a:solidFill>
                <a:cs typeface="Arial" charset="0"/>
              </a:rPr>
            </a:b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cs typeface="Arial" charset="0"/>
              </a:rPr>
              <a:t>the Internet of Things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cs typeface="Arial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603506" y="6019800"/>
            <a:ext cx="10968766" cy="68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Communications just got a lot more complicated!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297675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99" grpId="0" animBg="1"/>
      <p:bldP spid="100" grpId="0" animBg="1"/>
      <p:bldP spid="13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Scenes/Rules/Scripts (2 of 3)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A236-4A6F-47A7-87E3-DA6602E5C841}" type="datetime1">
              <a:rPr lang="en-US" smtClean="0"/>
              <a:pPr/>
              <a:t>3/23/2016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194925" y="6477000"/>
            <a:ext cx="1371600" cy="304800"/>
          </a:xfrm>
        </p:spPr>
        <p:txBody>
          <a:bodyPr/>
          <a:lstStyle/>
          <a:p>
            <a:fld id="{17A5C656-E050-4F3D-A0DB-0D19E9E83691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595313" y="1143000"/>
            <a:ext cx="10972800" cy="5029200"/>
          </a:xfrm>
        </p:spPr>
        <p:txBody>
          <a:bodyPr/>
          <a:lstStyle/>
          <a:p>
            <a:r>
              <a:rPr lang="en-US" smtClean="0"/>
              <a:t>Rules</a:t>
            </a:r>
          </a:p>
          <a:p>
            <a:pPr lvl="1"/>
            <a:r>
              <a:rPr lang="en-US" smtClean="0"/>
              <a:t>A logical “if then” statement</a:t>
            </a:r>
          </a:p>
          <a:p>
            <a:pPr lvl="1"/>
            <a:r>
              <a:rPr lang="en-US" smtClean="0"/>
              <a:t>Consists of a rule condition and a Rule Member (a script)</a:t>
            </a:r>
          </a:p>
          <a:p>
            <a:pPr lvl="1"/>
            <a:r>
              <a:rPr lang="en-US" smtClean="0"/>
              <a:t>The rule condition is an evaluation criterion which can include evaluation of the value of a sensor on an OIC Server</a:t>
            </a:r>
          </a:p>
          <a:p>
            <a:pPr lvl="1"/>
            <a:r>
              <a:rPr lang="en-US" smtClean="0"/>
              <a:t>When the evaluation criterion is evaluated true then the Rule Members are set to a specific determined value</a:t>
            </a:r>
          </a:p>
          <a:p>
            <a:pPr lvl="1"/>
            <a:r>
              <a:rPr lang="en-US" smtClean="0"/>
              <a:t>A rule condition is evaluated when one of the observed resources in the rule condition changes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86451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Scenes/Rules/Scripts (3 of 3)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A236-4A6F-47A7-87E3-DA6602E5C841}" type="datetime1">
              <a:rPr lang="en-US" smtClean="0"/>
              <a:pPr/>
              <a:t>3/23/2016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194925" y="6477000"/>
            <a:ext cx="1371600" cy="304800"/>
          </a:xfrm>
        </p:spPr>
        <p:txBody>
          <a:bodyPr/>
          <a:lstStyle/>
          <a:p>
            <a:fld id="{17A5C656-E050-4F3D-A0DB-0D19E9E83691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595313" y="1143000"/>
            <a:ext cx="109728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Scripts</a:t>
            </a:r>
          </a:p>
          <a:p>
            <a:pPr lvl="1"/>
            <a:r>
              <a:rPr lang="en-US" dirty="0" smtClean="0"/>
              <a:t>A programmatic element that can be used to incorporate conditionals, delays, loops and other programmatic devices, including reading and writing scenes</a:t>
            </a:r>
          </a:p>
          <a:p>
            <a:pPr lvl="1"/>
            <a:r>
              <a:rPr lang="en-US" dirty="0" smtClean="0"/>
              <a:t>Scripts can consist of a set of steps that are executed either upon meeting the conditions of a rule or as part of another script, in order to automate tasks</a:t>
            </a:r>
          </a:p>
          <a:p>
            <a:pPr lvl="1"/>
            <a:r>
              <a:rPr lang="en-US" dirty="0" smtClean="0"/>
              <a:t>Scripts can also be used to set a scene to a specific value</a:t>
            </a:r>
          </a:p>
          <a:p>
            <a:pPr lvl="1"/>
            <a:r>
              <a:rPr lang="en-US" dirty="0" smtClean="0"/>
              <a:t>A Script is realized as the set of Rule Members that are executed when a rule condition holds true</a:t>
            </a:r>
          </a:p>
          <a:p>
            <a:r>
              <a:rPr lang="en-US" dirty="0" smtClean="0"/>
              <a:t>Summary</a:t>
            </a:r>
          </a:p>
          <a:p>
            <a:pPr lvl="1"/>
            <a:r>
              <a:rPr lang="en-US" dirty="0" smtClean="0"/>
              <a:t>Scenes are bundled user settings</a:t>
            </a:r>
          </a:p>
          <a:p>
            <a:pPr lvl="1"/>
            <a:r>
              <a:rPr lang="en-US" dirty="0" smtClean="0"/>
              <a:t>Scripts are automated background tasks</a:t>
            </a:r>
          </a:p>
          <a:p>
            <a:pPr lvl="1"/>
            <a:r>
              <a:rPr lang="en-US" dirty="0" smtClean="0"/>
              <a:t>Rules are conditional statements that execute scripts when the condition is true </a:t>
            </a:r>
          </a:p>
        </p:txBody>
      </p:sp>
    </p:spTree>
    <p:extLst>
      <p:ext uri="{BB962C8B-B14F-4D97-AF65-F5344CB8AC3E}">
        <p14:creationId xmlns:p14="http://schemas.microsoft.com/office/powerpoint/2010/main" val="7502923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Block Transfer with CoAP Messaging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A236-4A6F-47A7-87E3-DA6602E5C841}" type="datetime1">
              <a:rPr lang="en-US" smtClean="0"/>
              <a:pPr/>
              <a:t>3/23/2016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194925" y="6477000"/>
            <a:ext cx="1371600" cy="304800"/>
          </a:xfrm>
        </p:spPr>
        <p:txBody>
          <a:bodyPr/>
          <a:lstStyle/>
          <a:p>
            <a:fld id="{17A5C656-E050-4F3D-A0DB-0D19E9E83691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595313" y="1143000"/>
            <a:ext cx="10972800" cy="5029200"/>
          </a:xfrm>
        </p:spPr>
        <p:txBody>
          <a:bodyPr/>
          <a:lstStyle/>
          <a:p>
            <a:r>
              <a:rPr lang="en-US" smtClean="0"/>
              <a:t>Basic CoAP messages work well for the small payloads we expect from light-weight, constrained IoT devices</a:t>
            </a:r>
          </a:p>
          <a:p>
            <a:r>
              <a:rPr lang="en-US" smtClean="0"/>
              <a:t>It is envisioned whereby an application will need to transfer larger payloads </a:t>
            </a:r>
          </a:p>
          <a:p>
            <a:r>
              <a:rPr lang="en-US" smtClean="0"/>
              <a:t>CoAP block wise transfer as defined in IETF draft-ietf-core-block-17 shall be used by all OIC Servers that receive a retrieve request for a content payload that would exceed the size of a CoAP datagram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6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Messaging Protocol Negotiation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A236-4A6F-47A7-87E3-DA6602E5C841}" type="datetime1">
              <a:rPr lang="en-US" smtClean="0"/>
              <a:pPr/>
              <a:t>3/23/2016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194925" y="6477000"/>
            <a:ext cx="1371600" cy="304800"/>
          </a:xfrm>
        </p:spPr>
        <p:txBody>
          <a:bodyPr/>
          <a:lstStyle/>
          <a:p>
            <a:fld id="{17A5C656-E050-4F3D-A0DB-0D19E9E83691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595313" y="1143000"/>
            <a:ext cx="10972800" cy="5029200"/>
          </a:xfrm>
        </p:spPr>
        <p:txBody>
          <a:bodyPr/>
          <a:lstStyle/>
          <a:p>
            <a:r>
              <a:rPr lang="en-US" smtClean="0"/>
              <a:t>Supported messaging protocols are conveyed in the property (mpro) on the /oic/res (resource discovery)</a:t>
            </a:r>
          </a:p>
          <a:p>
            <a:r>
              <a:rPr lang="en-US" smtClean="0"/>
              <a:t>Omitting this property defaults to the messaging protocol as specified in the vertical specification (e.g., CoAP for Smart Home)</a:t>
            </a:r>
          </a:p>
          <a:p>
            <a:r>
              <a:rPr lang="en-US" smtClean="0"/>
              <a:t>After discovery, an OIC Client can use any of the supported messaging protocols supported by the OIC Server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3998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CoAP Serialization over TCP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A236-4A6F-47A7-87E3-DA6602E5C841}" type="datetime1">
              <a:rPr lang="en-US" smtClean="0"/>
              <a:pPr/>
              <a:t>3/23/2016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194925" y="6477000"/>
            <a:ext cx="1371600" cy="304800"/>
          </a:xfrm>
        </p:spPr>
        <p:txBody>
          <a:bodyPr/>
          <a:lstStyle/>
          <a:p>
            <a:fld id="{17A5C656-E050-4F3D-A0DB-0D19E9E83691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595313" y="1143000"/>
            <a:ext cx="10972800" cy="5029200"/>
          </a:xfrm>
        </p:spPr>
        <p:txBody>
          <a:bodyPr/>
          <a:lstStyle/>
          <a:p>
            <a:r>
              <a:rPr lang="en-US" smtClean="0"/>
              <a:t>Provides the ability for CoAP to run over TCP in environments where TCP is already available and where UDP may be blocked.</a:t>
            </a:r>
          </a:p>
          <a:p>
            <a:r>
              <a:rPr lang="en-US" smtClean="0"/>
              <a:t>If TCP is used then reliability is provided by TCP rather than the inherent reliability mechanisms within CoAP (confirmable messages).</a:t>
            </a:r>
          </a:p>
          <a:p>
            <a:r>
              <a:rPr lang="en-US" smtClean="0"/>
              <a:t>Use the new protocol negotiation feature to convey support during resource discovery (/oic/res)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6671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Smart Home Device and Resource </a:t>
            </a:r>
            <a:r>
              <a:rPr lang="en-US" altLang="ko-KR" dirty="0" smtClean="0"/>
              <a:t>Specification</a:t>
            </a:r>
            <a:endParaRPr lang="ko-KR" altLang="en-US" dirty="0"/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Way of Working</a:t>
            </a:r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573838" y="6400800"/>
            <a:ext cx="55880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Open Interconnect Consortium, Inc. </a:t>
            </a:r>
          </a:p>
        </p:txBody>
      </p:sp>
    </p:spTree>
    <p:extLst>
      <p:ext uri="{BB962C8B-B14F-4D97-AF65-F5344CB8AC3E}">
        <p14:creationId xmlns:p14="http://schemas.microsoft.com/office/powerpoint/2010/main" val="32398737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Defining OIC Components (on top of CORE)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A236-4A6F-47A7-87E3-DA6602E5C841}" type="datetime1">
              <a:rPr lang="en-US" smtClean="0"/>
              <a:pPr/>
              <a:t>3/23/2016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194925" y="6477000"/>
            <a:ext cx="1371600" cy="304800"/>
          </a:xfrm>
        </p:spPr>
        <p:txBody>
          <a:bodyPr/>
          <a:lstStyle/>
          <a:p>
            <a:fld id="{17A5C656-E050-4F3D-A0DB-0D19E9E83691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595313" y="1143000"/>
            <a:ext cx="109728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OIC Servers</a:t>
            </a:r>
          </a:p>
          <a:p>
            <a:pPr lvl="1"/>
            <a:r>
              <a:rPr lang="en-US" dirty="0" smtClean="0"/>
              <a:t>Defined by device identifier: </a:t>
            </a:r>
            <a:r>
              <a:rPr lang="en-US" b="1" dirty="0" smtClean="0"/>
              <a:t>standardized name of the device</a:t>
            </a:r>
          </a:p>
          <a:p>
            <a:pPr lvl="1"/>
            <a:r>
              <a:rPr lang="en-US" dirty="0" smtClean="0"/>
              <a:t>List of mandatory OIC resources per device </a:t>
            </a:r>
          </a:p>
          <a:p>
            <a:pPr lvl="1"/>
            <a:r>
              <a:rPr lang="en-US" dirty="0" smtClean="0"/>
              <a:t>Note that OIC Clients are implicitly specified as “opposite” side of an OIC Server. </a:t>
            </a:r>
          </a:p>
          <a:p>
            <a:pPr lvl="2"/>
            <a:r>
              <a:rPr lang="en-US" dirty="0" smtClean="0"/>
              <a:t>Currently OIC does not impose interaction sequences.</a:t>
            </a:r>
          </a:p>
          <a:p>
            <a:pPr lvl="2"/>
            <a:r>
              <a:rPr lang="en-US" dirty="0" smtClean="0"/>
              <a:t>All Resources are allowed to talk to/from any OIC Client at any point in time</a:t>
            </a:r>
          </a:p>
          <a:p>
            <a:endParaRPr lang="en-US" dirty="0" smtClean="0"/>
          </a:p>
          <a:p>
            <a:r>
              <a:rPr lang="en-US" dirty="0" smtClean="0"/>
              <a:t>OIC Resource</a:t>
            </a:r>
          </a:p>
          <a:p>
            <a:pPr lvl="1"/>
            <a:r>
              <a:rPr lang="en-US" dirty="0" smtClean="0"/>
              <a:t>Defined by resource identifier: </a:t>
            </a:r>
            <a:r>
              <a:rPr lang="en-US" b="1" dirty="0" smtClean="0"/>
              <a:t>standardized name of the resource</a:t>
            </a:r>
          </a:p>
          <a:p>
            <a:pPr lvl="1"/>
            <a:r>
              <a:rPr lang="en-US" dirty="0" smtClean="0"/>
              <a:t>List of mandatory properties per resource</a:t>
            </a:r>
          </a:p>
          <a:p>
            <a:pPr lvl="1"/>
            <a:r>
              <a:rPr lang="en-US" dirty="0" smtClean="0"/>
              <a:t>List of allowed actions (read/</a:t>
            </a:r>
            <a:r>
              <a:rPr lang="en-US" dirty="0" err="1" smtClean="0"/>
              <a:t>readwrite</a:t>
            </a:r>
            <a:r>
              <a:rPr lang="en-US" dirty="0" smtClean="0"/>
              <a:t>/..) per resource</a:t>
            </a:r>
          </a:p>
        </p:txBody>
      </p:sp>
    </p:spTree>
    <p:extLst>
      <p:ext uri="{BB962C8B-B14F-4D97-AF65-F5344CB8AC3E}">
        <p14:creationId xmlns:p14="http://schemas.microsoft.com/office/powerpoint/2010/main" val="27809187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Vendor extensions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A236-4A6F-47A7-87E3-DA6602E5C841}" type="datetime1">
              <a:rPr lang="en-US" smtClean="0"/>
              <a:pPr/>
              <a:t>3/23/2016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5C656-E050-4F3D-A0DB-0D19E9E83691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Vendor is allowed to:</a:t>
            </a:r>
          </a:p>
          <a:p>
            <a:pPr lvl="1"/>
            <a:r>
              <a:rPr lang="en-US" dirty="0" smtClean="0"/>
              <a:t>Create own defined (none OIC standardized) resources</a:t>
            </a:r>
          </a:p>
          <a:p>
            <a:pPr lvl="1"/>
            <a:r>
              <a:rPr lang="en-US" dirty="0" smtClean="0"/>
              <a:t>Create own defined (none OIC standardized) device types</a:t>
            </a:r>
          </a:p>
          <a:p>
            <a:pPr lvl="1"/>
            <a:r>
              <a:rPr lang="en-US" dirty="0" smtClean="0"/>
              <a:t>Extend existing devices with additional (not mandated) resources</a:t>
            </a:r>
          </a:p>
          <a:p>
            <a:pPr lvl="2"/>
            <a:r>
              <a:rPr lang="en-US" dirty="0" smtClean="0"/>
              <a:t>With standardized resource types</a:t>
            </a:r>
          </a:p>
          <a:p>
            <a:pPr lvl="2"/>
            <a:r>
              <a:rPr lang="en-US" dirty="0" smtClean="0"/>
              <a:t>With vendor defined resource types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057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Tooling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A236-4A6F-47A7-87E3-DA6602E5C841}" type="datetime1">
              <a:rPr lang="en-US" smtClean="0"/>
              <a:pPr/>
              <a:t>3/23/2016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194925" y="6477000"/>
            <a:ext cx="1371600" cy="304800"/>
          </a:xfrm>
        </p:spPr>
        <p:txBody>
          <a:bodyPr/>
          <a:lstStyle/>
          <a:p>
            <a:fld id="{17A5C656-E050-4F3D-A0DB-0D19E9E83691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595313" y="1143000"/>
            <a:ext cx="109728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SHTG defines all resource schemas using JSON, all resource APIs using RAML</a:t>
            </a:r>
          </a:p>
          <a:p>
            <a:r>
              <a:rPr lang="en-US" dirty="0" smtClean="0"/>
              <a:t>SHTG developed Python based tool chain that auto-generates specification text based on the RAML and JSON that is defined per resource.</a:t>
            </a:r>
          </a:p>
          <a:p>
            <a:r>
              <a:rPr lang="en-US" dirty="0" smtClean="0"/>
              <a:t>Capabilities provided by the tooling include:</a:t>
            </a:r>
          </a:p>
          <a:p>
            <a:pPr lvl="1"/>
            <a:r>
              <a:rPr lang="en-US" dirty="0" smtClean="0"/>
              <a:t>Auto validation of the RAML against RAML syntax rules</a:t>
            </a:r>
          </a:p>
          <a:p>
            <a:pPr lvl="1"/>
            <a:r>
              <a:rPr lang="en-US" dirty="0" smtClean="0"/>
              <a:t>Auto validation of the JSON schemas against JSON Draft-04 rules</a:t>
            </a:r>
          </a:p>
          <a:p>
            <a:pPr lvl="1"/>
            <a:r>
              <a:rPr lang="en-US" dirty="0" smtClean="0"/>
              <a:t>Auto validation of all example JSON against the applicable JSON schemas</a:t>
            </a:r>
          </a:p>
          <a:p>
            <a:pPr lvl="1"/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High confidence level in the validity of the resource definitions </a:t>
            </a:r>
          </a:p>
          <a:p>
            <a:pPr marL="0" indent="0" algn="ctr">
              <a:buNone/>
            </a:pPr>
            <a:r>
              <a:rPr lang="en-US" b="1" dirty="0" smtClean="0"/>
              <a:t>Ability to simulate all resources</a:t>
            </a:r>
          </a:p>
        </p:txBody>
      </p:sp>
    </p:spTree>
    <p:extLst>
      <p:ext uri="{BB962C8B-B14F-4D97-AF65-F5344CB8AC3E}">
        <p14:creationId xmlns:p14="http://schemas.microsoft.com/office/powerpoint/2010/main" val="2890021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Specifications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0194925" y="6477000"/>
            <a:ext cx="1371600" cy="304800"/>
          </a:xfrm>
        </p:spPr>
        <p:txBody>
          <a:bodyPr/>
          <a:lstStyle/>
          <a:p>
            <a:fld id="{4024F9E6-8BD1-4849-86DE-3CD23B63DC4B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595313" y="1143000"/>
            <a:ext cx="10972800" cy="5029200"/>
          </a:xfrm>
        </p:spPr>
        <p:txBody>
          <a:bodyPr/>
          <a:lstStyle/>
          <a:p>
            <a:r>
              <a:rPr lang="en-GB" altLang="ko-KR" dirty="0" smtClean="0"/>
              <a:t>Specifications are split in 2 documents:</a:t>
            </a:r>
          </a:p>
          <a:p>
            <a:pPr lvl="1"/>
            <a:r>
              <a:rPr lang="en-GB" dirty="0" smtClean="0"/>
              <a:t>Device specification</a:t>
            </a:r>
          </a:p>
          <a:p>
            <a:pPr lvl="1"/>
            <a:r>
              <a:rPr lang="en-GB" dirty="0" smtClean="0"/>
              <a:t>Resource specification</a:t>
            </a:r>
          </a:p>
          <a:p>
            <a:endParaRPr lang="en-GB" dirty="0" smtClean="0"/>
          </a:p>
          <a:p>
            <a:pPr marL="0" indent="0" algn="ctr">
              <a:buNone/>
            </a:pPr>
            <a:r>
              <a:rPr lang="en-GB" b="1" dirty="0" smtClean="0"/>
              <a:t>The Device specification uses the resources defined</a:t>
            </a:r>
            <a:br>
              <a:rPr lang="en-GB" b="1" dirty="0" smtClean="0"/>
            </a:br>
            <a:r>
              <a:rPr lang="en-GB" b="1" dirty="0" smtClean="0"/>
              <a:t>in the resource specification</a:t>
            </a:r>
          </a:p>
        </p:txBody>
      </p:sp>
    </p:spTree>
    <p:extLst>
      <p:ext uri="{BB962C8B-B14F-4D97-AF65-F5344CB8AC3E}">
        <p14:creationId xmlns:p14="http://schemas.microsoft.com/office/powerpoint/2010/main" val="27848986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/>
          <p:cNvSpPr/>
          <p:nvPr/>
        </p:nvSpPr>
        <p:spPr>
          <a:xfrm>
            <a:off x="213520" y="0"/>
            <a:ext cx="3800864" cy="2006335"/>
          </a:xfrm>
          <a:prstGeom prst="rect">
            <a:avLst/>
          </a:prstGeom>
          <a:solidFill>
            <a:schemeClr val="accent5">
              <a:lumMod val="75000"/>
              <a:alpha val="25098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4"/>
          </a:p>
        </p:txBody>
      </p:sp>
      <p:sp>
        <p:nvSpPr>
          <p:cNvPr id="109" name="Rectangle 108"/>
          <p:cNvSpPr/>
          <p:nvPr/>
        </p:nvSpPr>
        <p:spPr>
          <a:xfrm>
            <a:off x="213520" y="4033957"/>
            <a:ext cx="3800864" cy="1163738"/>
          </a:xfrm>
          <a:prstGeom prst="rect">
            <a:avLst/>
          </a:prstGeom>
          <a:solidFill>
            <a:schemeClr val="accent5">
              <a:lumMod val="75000"/>
              <a:alpha val="25098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4"/>
          </a:p>
        </p:txBody>
      </p:sp>
      <p:sp>
        <p:nvSpPr>
          <p:cNvPr id="67" name="Rectangle 66"/>
          <p:cNvSpPr/>
          <p:nvPr/>
        </p:nvSpPr>
        <p:spPr>
          <a:xfrm>
            <a:off x="213520" y="2564477"/>
            <a:ext cx="3800864" cy="965537"/>
          </a:xfrm>
          <a:prstGeom prst="rect">
            <a:avLst/>
          </a:prstGeom>
          <a:solidFill>
            <a:schemeClr val="accent5">
              <a:lumMod val="75000"/>
              <a:alpha val="25098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4"/>
          </a:p>
        </p:txBody>
      </p:sp>
      <p:grpSp>
        <p:nvGrpSpPr>
          <p:cNvPr id="3" name="Group 2"/>
          <p:cNvGrpSpPr/>
          <p:nvPr/>
        </p:nvGrpSpPr>
        <p:grpSpPr>
          <a:xfrm>
            <a:off x="213520" y="1"/>
            <a:ext cx="2616892" cy="2389856"/>
            <a:chOff x="0" y="1079500"/>
            <a:chExt cx="2900345" cy="26487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079500"/>
              <a:ext cx="2900345" cy="264871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080266"/>
              <a:ext cx="1533071" cy="1733550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503591" y="2678037"/>
            <a:ext cx="3220718" cy="731091"/>
            <a:chOff x="2819400" y="1962150"/>
            <a:chExt cx="3421903" cy="77675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0603" y="1962150"/>
              <a:ext cx="1083531" cy="7623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8480" y="2291002"/>
              <a:ext cx="883920" cy="44790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3603" y="2190937"/>
              <a:ext cx="647700" cy="54796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19400" y="2295939"/>
              <a:ext cx="138130" cy="44296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21869" y="1962151"/>
              <a:ext cx="369265" cy="776756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 bwMode="auto">
          <a:xfrm>
            <a:off x="213519" y="2004049"/>
            <a:ext cx="3800863" cy="38580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1756" tIns="80878" rIns="161756" bIns="80878" numCol="1" rtlCol="0" anchor="ctr" anchorCtr="0" compatLnSpc="1">
            <a:prstTxWarp prst="textNoShape">
              <a:avLst/>
            </a:prstTxWarp>
          </a:bodyPr>
          <a:lstStyle/>
          <a:p>
            <a:pPr algn="ctr" defTabSz="16174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ea typeface="ＭＳ Ｐゴシック" charset="-128"/>
                <a:cs typeface="ＭＳ Ｐゴシック" charset="-128"/>
              </a:rPr>
              <a:t>Cloud / Data Centres</a:t>
            </a:r>
            <a:endParaRPr lang="en-US" sz="1400" b="1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13519" y="3530015"/>
            <a:ext cx="3800863" cy="38580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1756" tIns="80878" rIns="161756" bIns="80878" numCol="1" rtlCol="0" anchor="ctr" anchorCtr="0" compatLnSpc="1">
            <a:prstTxWarp prst="textNoShape">
              <a:avLst/>
            </a:prstTxWarp>
          </a:bodyPr>
          <a:lstStyle/>
          <a:p>
            <a:pPr algn="ctr" defTabSz="16174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ea typeface="ＭＳ Ｐゴシック" charset="-128"/>
                <a:cs typeface="ＭＳ Ｐゴシック" charset="-128"/>
              </a:rPr>
              <a:t>Rich Devices / Gateways</a:t>
            </a:r>
            <a:endParaRPr lang="en-US" sz="1400" b="1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13519" y="5194562"/>
            <a:ext cx="3800863" cy="38580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1756" tIns="80878" rIns="161756" bIns="80878" numCol="1" rtlCol="0" anchor="ctr" anchorCtr="0" compatLnSpc="1">
            <a:prstTxWarp prst="textNoShape">
              <a:avLst/>
            </a:prstTxWarp>
          </a:bodyPr>
          <a:lstStyle/>
          <a:p>
            <a:pPr algn="ctr" defTabSz="16174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ea typeface="ＭＳ Ｐゴシック" charset="-128"/>
                <a:cs typeface="ＭＳ Ｐゴシック" charset="-128"/>
              </a:rPr>
              <a:t>Constrained Devices</a:t>
            </a:r>
            <a:endParaRPr lang="en-US" sz="1400" b="1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4467913" y="75019"/>
            <a:ext cx="7251806" cy="707738"/>
          </a:xfrm>
          <a:prstGeom prst="rightArrow">
            <a:avLst/>
          </a:prstGeom>
          <a:solidFill>
            <a:schemeClr val="tx1">
              <a:lumMod val="90000"/>
              <a:lumOff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1756" tIns="80878" rIns="161756" bIns="80878" numCol="1" rtlCol="0" anchor="ctr" anchorCtr="0" compatLnSpc="1">
            <a:prstTxWarp prst="textNoShape">
              <a:avLst/>
            </a:prstTxWarp>
          </a:bodyPr>
          <a:lstStyle/>
          <a:p>
            <a:pPr algn="ctr" defTabSz="16174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Time</a:t>
            </a:r>
            <a:endParaRPr lang="en-US" sz="16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4506379" y="975234"/>
            <a:ext cx="1647714" cy="4605136"/>
            <a:chOff x="4506379" y="975234"/>
            <a:chExt cx="1647714" cy="4605136"/>
          </a:xfrm>
        </p:grpSpPr>
        <p:cxnSp>
          <p:nvCxnSpPr>
            <p:cNvPr id="17" name="Straight Connector 16"/>
            <p:cNvCxnSpPr>
              <a:stCxn id="20" idx="2"/>
              <a:endCxn id="21" idx="0"/>
            </p:cNvCxnSpPr>
            <p:nvPr/>
          </p:nvCxnSpPr>
          <p:spPr bwMode="auto">
            <a:xfrm>
              <a:off x="5318179" y="2389857"/>
              <a:ext cx="0" cy="1144088"/>
            </a:xfrm>
            <a:prstGeom prst="line">
              <a:avLst/>
            </a:prstGeom>
            <a:noFill/>
            <a:ln w="57150" cap="flat" cmpd="sng" algn="ctr">
              <a:solidFill>
                <a:srgbClr val="178F5F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3">
                  <a:satMod val="175000"/>
                  <a:alpha val="67000"/>
                </a:schemeClr>
              </a:glow>
            </a:effectLst>
          </p:spPr>
        </p:cxnSp>
        <p:cxnSp>
          <p:nvCxnSpPr>
            <p:cNvPr id="18" name="Straight Connector 17"/>
            <p:cNvCxnSpPr>
              <a:stCxn id="21" idx="2"/>
              <a:endCxn id="22" idx="0"/>
            </p:cNvCxnSpPr>
            <p:nvPr/>
          </p:nvCxnSpPr>
          <p:spPr bwMode="auto">
            <a:xfrm>
              <a:off x="5318179" y="3919751"/>
              <a:ext cx="0" cy="1274813"/>
            </a:xfrm>
            <a:prstGeom prst="line">
              <a:avLst/>
            </a:prstGeom>
            <a:noFill/>
            <a:ln w="57150" cap="flat" cmpd="sng" algn="ctr">
              <a:solidFill>
                <a:srgbClr val="178F5F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3">
                  <a:satMod val="175000"/>
                  <a:alpha val="67000"/>
                </a:schemeClr>
              </a:glow>
            </a:effectLst>
          </p:spPr>
        </p:cxnSp>
        <p:sp>
          <p:nvSpPr>
            <p:cNvPr id="19" name="Rectangle 18"/>
            <p:cNvSpPr/>
            <p:nvPr/>
          </p:nvSpPr>
          <p:spPr bwMode="auto">
            <a:xfrm>
              <a:off x="4506379" y="975234"/>
              <a:ext cx="1647714" cy="1024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61756" tIns="80878" rIns="161756" bIns="8087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61748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ea typeface="ＭＳ Ｐゴシック" charset="-128"/>
                  <a:cs typeface="ＭＳ Ｐゴシック" charset="-128"/>
                </a:rPr>
                <a:t>Isolated</a:t>
              </a:r>
              <a:endParaRPr lang="en-US" sz="1600" b="1" dirty="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5125276" y="2004051"/>
              <a:ext cx="385806" cy="38580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61756" tIns="80878" rIns="161756" bIns="80878" numCol="1" rtlCol="0" anchor="t" anchorCtr="0" compatLnSpc="1">
              <a:prstTxWarp prst="textNoShape">
                <a:avLst/>
              </a:prstTxWarp>
            </a:bodyPr>
            <a:lstStyle/>
            <a:p>
              <a:pPr defTabSz="161748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69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5125276" y="3533945"/>
              <a:ext cx="385806" cy="38580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61756" tIns="80878" rIns="161756" bIns="80878" numCol="1" rtlCol="0" anchor="t" anchorCtr="0" compatLnSpc="1">
              <a:prstTxWarp prst="textNoShape">
                <a:avLst/>
              </a:prstTxWarp>
            </a:bodyPr>
            <a:lstStyle/>
            <a:p>
              <a:pPr defTabSz="161748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69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5125276" y="5194564"/>
              <a:ext cx="385806" cy="38580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61756" tIns="80878" rIns="161756" bIns="80878" numCol="1" rtlCol="0" anchor="t" anchorCtr="0" compatLnSpc="1">
              <a:prstTxWarp prst="textNoShape">
                <a:avLst/>
              </a:prstTxWarp>
            </a:bodyPr>
            <a:lstStyle/>
            <a:p>
              <a:pPr defTabSz="161748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69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766148" y="975234"/>
            <a:ext cx="1674382" cy="4605136"/>
            <a:chOff x="6766148" y="975234"/>
            <a:chExt cx="1674382" cy="4605136"/>
          </a:xfrm>
        </p:grpSpPr>
        <p:cxnSp>
          <p:nvCxnSpPr>
            <p:cNvPr id="24" name="Straight Connector 23"/>
            <p:cNvCxnSpPr>
              <a:stCxn id="36" idx="2"/>
              <a:endCxn id="32" idx="0"/>
            </p:cNvCxnSpPr>
            <p:nvPr/>
          </p:nvCxnSpPr>
          <p:spPr bwMode="auto">
            <a:xfrm>
              <a:off x="7604617" y="2389857"/>
              <a:ext cx="0" cy="1144088"/>
            </a:xfrm>
            <a:prstGeom prst="line">
              <a:avLst/>
            </a:prstGeom>
            <a:noFill/>
            <a:ln w="57150" cap="flat" cmpd="sng" algn="ctr">
              <a:solidFill>
                <a:srgbClr val="178F5F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3">
                  <a:satMod val="175000"/>
                  <a:alpha val="67000"/>
                </a:schemeClr>
              </a:glow>
            </a:effectLst>
          </p:spPr>
        </p:cxnSp>
        <p:cxnSp>
          <p:nvCxnSpPr>
            <p:cNvPr id="25" name="Straight Connector 24"/>
            <p:cNvCxnSpPr>
              <a:stCxn id="32" idx="2"/>
              <a:endCxn id="31" idx="0"/>
            </p:cNvCxnSpPr>
            <p:nvPr/>
          </p:nvCxnSpPr>
          <p:spPr bwMode="auto">
            <a:xfrm>
              <a:off x="7604617" y="3919751"/>
              <a:ext cx="0" cy="1274813"/>
            </a:xfrm>
            <a:prstGeom prst="line">
              <a:avLst/>
            </a:prstGeom>
            <a:noFill/>
            <a:ln w="57150" cap="flat" cmpd="sng" algn="ctr">
              <a:solidFill>
                <a:srgbClr val="178F5F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3">
                  <a:satMod val="175000"/>
                  <a:alpha val="67000"/>
                </a:schemeClr>
              </a:glow>
            </a:effectLst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6947666" y="3726848"/>
              <a:ext cx="643010" cy="1660619"/>
            </a:xfrm>
            <a:prstGeom prst="line">
              <a:avLst/>
            </a:prstGeom>
            <a:noFill/>
            <a:ln w="57150" cap="flat" cmpd="sng" algn="ctr">
              <a:solidFill>
                <a:srgbClr val="178F5F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3">
                  <a:satMod val="175000"/>
                  <a:alpha val="67000"/>
                </a:schemeClr>
              </a:glow>
            </a:effectLst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7618557" y="3726848"/>
              <a:ext cx="643010" cy="1660619"/>
            </a:xfrm>
            <a:prstGeom prst="line">
              <a:avLst/>
            </a:prstGeom>
            <a:noFill/>
            <a:ln w="57150" cap="flat" cmpd="sng" algn="ctr">
              <a:solidFill>
                <a:srgbClr val="178F5F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3">
                  <a:satMod val="175000"/>
                  <a:alpha val="67000"/>
                </a:schemeClr>
              </a:glow>
            </a:effectLst>
          </p:spPr>
        </p:cxnSp>
        <p:sp>
          <p:nvSpPr>
            <p:cNvPr id="28" name="Rectangle 27"/>
            <p:cNvSpPr/>
            <p:nvPr/>
          </p:nvSpPr>
          <p:spPr bwMode="auto">
            <a:xfrm>
              <a:off x="6768703" y="5194564"/>
              <a:ext cx="385806" cy="38580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61756" tIns="80878" rIns="161756" bIns="80878" numCol="1" rtlCol="0" anchor="t" anchorCtr="0" compatLnSpc="1">
              <a:prstTxWarp prst="textNoShape">
                <a:avLst/>
              </a:prstTxWarp>
            </a:bodyPr>
            <a:lstStyle/>
            <a:p>
              <a:pPr defTabSz="161748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69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 flipH="1">
              <a:off x="7618557" y="5387467"/>
              <a:ext cx="643010" cy="0"/>
            </a:xfrm>
            <a:prstGeom prst="line">
              <a:avLst/>
            </a:prstGeom>
            <a:noFill/>
            <a:ln w="57150" cap="flat" cmpd="sng" algn="ctr">
              <a:solidFill>
                <a:srgbClr val="178F5F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3">
                  <a:satMod val="175000"/>
                  <a:alpha val="67000"/>
                </a:schemeClr>
              </a:glow>
            </a:effectLst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6972991" y="3726848"/>
              <a:ext cx="645565" cy="0"/>
            </a:xfrm>
            <a:prstGeom prst="line">
              <a:avLst/>
            </a:prstGeom>
            <a:noFill/>
            <a:ln w="57150" cap="flat" cmpd="sng" algn="ctr">
              <a:solidFill>
                <a:srgbClr val="178F5F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3">
                  <a:satMod val="175000"/>
                  <a:alpha val="67000"/>
                </a:schemeClr>
              </a:glow>
            </a:effectLst>
          </p:spPr>
        </p:cxnSp>
        <p:sp>
          <p:nvSpPr>
            <p:cNvPr id="31" name="Rectangle 30"/>
            <p:cNvSpPr/>
            <p:nvPr/>
          </p:nvSpPr>
          <p:spPr bwMode="auto">
            <a:xfrm>
              <a:off x="7411713" y="5194564"/>
              <a:ext cx="385806" cy="38580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61756" tIns="80878" rIns="161756" bIns="80878" numCol="1" rtlCol="0" anchor="t" anchorCtr="0" compatLnSpc="1">
              <a:prstTxWarp prst="textNoShape">
                <a:avLst/>
              </a:prstTxWarp>
            </a:bodyPr>
            <a:lstStyle/>
            <a:p>
              <a:pPr defTabSz="161748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69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7411713" y="3533945"/>
              <a:ext cx="385806" cy="38580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61756" tIns="80878" rIns="161756" bIns="80878" numCol="1" rtlCol="0" anchor="t" anchorCtr="0" compatLnSpc="1">
              <a:prstTxWarp prst="textNoShape">
                <a:avLst/>
              </a:prstTxWarp>
            </a:bodyPr>
            <a:lstStyle/>
            <a:p>
              <a:pPr defTabSz="161748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69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8054724" y="5194564"/>
              <a:ext cx="385806" cy="38580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61756" tIns="80878" rIns="161756" bIns="80878" numCol="1" rtlCol="0" anchor="t" anchorCtr="0" compatLnSpc="1">
              <a:prstTxWarp prst="textNoShape">
                <a:avLst/>
              </a:prstTxWarp>
            </a:bodyPr>
            <a:lstStyle/>
            <a:p>
              <a:pPr defTabSz="161748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69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766148" y="3533945"/>
              <a:ext cx="385806" cy="38580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61756" tIns="80878" rIns="161756" bIns="80878" numCol="1" rtlCol="0" anchor="t" anchorCtr="0" compatLnSpc="1">
              <a:prstTxWarp prst="textNoShape">
                <a:avLst/>
              </a:prstTxWarp>
            </a:bodyPr>
            <a:lstStyle/>
            <a:p>
              <a:pPr defTabSz="161748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69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6780760" y="975234"/>
              <a:ext cx="1647713" cy="1024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61756" tIns="80878" rIns="161756" bIns="8087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61748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ea typeface="ＭＳ Ｐゴシック" charset="-128"/>
                  <a:cs typeface="ＭＳ Ｐゴシック" charset="-128"/>
                </a:rPr>
                <a:t>Aggregated</a:t>
              </a:r>
              <a:endParaRPr lang="en-US" sz="1600" b="1" dirty="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7411713" y="2004051"/>
              <a:ext cx="385806" cy="38580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61756" tIns="80878" rIns="161756" bIns="80878" numCol="1" rtlCol="0" anchor="t" anchorCtr="0" compatLnSpc="1">
              <a:prstTxWarp prst="textNoShape">
                <a:avLst/>
              </a:prstTxWarp>
            </a:bodyPr>
            <a:lstStyle/>
            <a:p>
              <a:pPr defTabSz="161748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69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9467748" y="975234"/>
            <a:ext cx="1671826" cy="4605136"/>
            <a:chOff x="9467748" y="975234"/>
            <a:chExt cx="1671826" cy="4605136"/>
          </a:xfrm>
        </p:grpSpPr>
        <p:cxnSp>
          <p:nvCxnSpPr>
            <p:cNvPr id="38" name="Straight Connector 37"/>
            <p:cNvCxnSpPr>
              <a:stCxn id="54" idx="2"/>
              <a:endCxn id="61" idx="0"/>
            </p:cNvCxnSpPr>
            <p:nvPr/>
          </p:nvCxnSpPr>
          <p:spPr bwMode="auto">
            <a:xfrm>
              <a:off x="10303661" y="2389857"/>
              <a:ext cx="0" cy="1144088"/>
            </a:xfrm>
            <a:prstGeom prst="line">
              <a:avLst/>
            </a:prstGeom>
            <a:noFill/>
            <a:ln w="57150" cap="flat" cmpd="sng" algn="ctr">
              <a:solidFill>
                <a:srgbClr val="178F5F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3">
                  <a:satMod val="175000"/>
                  <a:alpha val="67000"/>
                </a:schemeClr>
              </a:glow>
            </a:effectLst>
          </p:spPr>
        </p:cxnSp>
        <p:cxnSp>
          <p:nvCxnSpPr>
            <p:cNvPr id="39" name="Straight Connector 38"/>
            <p:cNvCxnSpPr>
              <a:stCxn id="61" idx="2"/>
              <a:endCxn id="55" idx="0"/>
            </p:cNvCxnSpPr>
            <p:nvPr/>
          </p:nvCxnSpPr>
          <p:spPr bwMode="auto">
            <a:xfrm>
              <a:off x="10303661" y="3919751"/>
              <a:ext cx="0" cy="1274813"/>
            </a:xfrm>
            <a:prstGeom prst="line">
              <a:avLst/>
            </a:prstGeom>
            <a:noFill/>
            <a:ln w="57150" cap="flat" cmpd="sng" algn="ctr">
              <a:solidFill>
                <a:srgbClr val="178F5F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3">
                  <a:satMod val="175000"/>
                  <a:alpha val="67000"/>
                </a:schemeClr>
              </a:glow>
            </a:effectLst>
          </p:spPr>
        </p:cxnSp>
        <p:cxnSp>
          <p:nvCxnSpPr>
            <p:cNvPr id="40" name="Straight Connector 39"/>
            <p:cNvCxnSpPr/>
            <p:nvPr/>
          </p:nvCxnSpPr>
          <p:spPr bwMode="auto">
            <a:xfrm flipH="1">
              <a:off x="9646711" y="3726848"/>
              <a:ext cx="643010" cy="1660619"/>
            </a:xfrm>
            <a:prstGeom prst="line">
              <a:avLst/>
            </a:prstGeom>
            <a:noFill/>
            <a:ln w="57150" cap="flat" cmpd="sng" algn="ctr">
              <a:solidFill>
                <a:srgbClr val="178F5F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3">
                  <a:satMod val="175000"/>
                  <a:alpha val="67000"/>
                </a:schemeClr>
              </a:glow>
            </a:effectLst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10317601" y="3726848"/>
              <a:ext cx="643010" cy="1660619"/>
            </a:xfrm>
            <a:prstGeom prst="line">
              <a:avLst/>
            </a:prstGeom>
            <a:noFill/>
            <a:ln w="57150" cap="flat" cmpd="sng" algn="ctr">
              <a:solidFill>
                <a:srgbClr val="178F5F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3">
                  <a:satMod val="175000"/>
                  <a:alpha val="67000"/>
                </a:schemeClr>
              </a:glow>
            </a:effectLst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9646711" y="2389857"/>
              <a:ext cx="0" cy="1144088"/>
            </a:xfrm>
            <a:prstGeom prst="line">
              <a:avLst/>
            </a:prstGeom>
            <a:noFill/>
            <a:ln w="57150" cap="flat" cmpd="sng" algn="ctr">
              <a:solidFill>
                <a:srgbClr val="178F5F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3">
                  <a:satMod val="175000"/>
                  <a:alpha val="67000"/>
                </a:schemeClr>
              </a:glow>
            </a:effectLst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9646711" y="3919751"/>
              <a:ext cx="0" cy="1274813"/>
            </a:xfrm>
            <a:prstGeom prst="line">
              <a:avLst/>
            </a:prstGeom>
            <a:noFill/>
            <a:ln w="57150" cap="flat" cmpd="sng" algn="ctr">
              <a:solidFill>
                <a:srgbClr val="178F5F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3">
                  <a:satMod val="175000"/>
                  <a:alpha val="67000"/>
                </a:schemeClr>
              </a:glow>
            </a:effectLst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10960611" y="2389857"/>
              <a:ext cx="0" cy="1144088"/>
            </a:xfrm>
            <a:prstGeom prst="line">
              <a:avLst/>
            </a:prstGeom>
            <a:noFill/>
            <a:ln w="57150" cap="flat" cmpd="sng" algn="ctr">
              <a:solidFill>
                <a:srgbClr val="178F5F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3">
                  <a:satMod val="175000"/>
                  <a:alpha val="67000"/>
                </a:schemeClr>
              </a:glow>
            </a:effectLst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10960611" y="3919751"/>
              <a:ext cx="0" cy="1274813"/>
            </a:xfrm>
            <a:prstGeom prst="line">
              <a:avLst/>
            </a:prstGeom>
            <a:noFill/>
            <a:ln w="57150" cap="flat" cmpd="sng" algn="ctr">
              <a:solidFill>
                <a:srgbClr val="178F5F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3">
                  <a:satMod val="175000"/>
                  <a:alpha val="67000"/>
                </a:schemeClr>
              </a:glow>
            </a:effectLst>
          </p:spPr>
        </p:cxnSp>
        <p:cxnSp>
          <p:nvCxnSpPr>
            <p:cNvPr id="46" name="Straight Connector 45"/>
            <p:cNvCxnSpPr/>
            <p:nvPr/>
          </p:nvCxnSpPr>
          <p:spPr bwMode="auto">
            <a:xfrm flipH="1">
              <a:off x="10303661" y="2196620"/>
              <a:ext cx="643010" cy="1534157"/>
            </a:xfrm>
            <a:prstGeom prst="line">
              <a:avLst/>
            </a:prstGeom>
            <a:noFill/>
            <a:ln w="57150" cap="flat" cmpd="sng" algn="ctr">
              <a:solidFill>
                <a:srgbClr val="178F5F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3">
                  <a:satMod val="175000"/>
                  <a:alpha val="67000"/>
                </a:schemeClr>
              </a:glow>
            </a:effectLst>
          </p:spPr>
        </p:cxnSp>
        <p:cxnSp>
          <p:nvCxnSpPr>
            <p:cNvPr id="47" name="Straight Connector 46"/>
            <p:cNvCxnSpPr/>
            <p:nvPr/>
          </p:nvCxnSpPr>
          <p:spPr bwMode="auto">
            <a:xfrm flipH="1">
              <a:off x="9660651" y="2200883"/>
              <a:ext cx="643010" cy="1529894"/>
            </a:xfrm>
            <a:prstGeom prst="line">
              <a:avLst/>
            </a:prstGeom>
            <a:noFill/>
            <a:ln w="57150" cap="flat" cmpd="sng" algn="ctr">
              <a:solidFill>
                <a:srgbClr val="178F5F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3">
                  <a:satMod val="175000"/>
                  <a:alpha val="67000"/>
                </a:schemeClr>
              </a:glow>
            </a:effectLst>
          </p:spPr>
        </p:cxnSp>
        <p:cxnSp>
          <p:nvCxnSpPr>
            <p:cNvPr id="48" name="Straight Connector 47"/>
            <p:cNvCxnSpPr/>
            <p:nvPr/>
          </p:nvCxnSpPr>
          <p:spPr bwMode="auto">
            <a:xfrm flipH="1">
              <a:off x="10317601" y="3723592"/>
              <a:ext cx="643010" cy="1660619"/>
            </a:xfrm>
            <a:prstGeom prst="line">
              <a:avLst/>
            </a:prstGeom>
            <a:noFill/>
            <a:ln w="57150" cap="flat" cmpd="sng" algn="ctr">
              <a:solidFill>
                <a:srgbClr val="178F5F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3">
                  <a:satMod val="175000"/>
                  <a:alpha val="67000"/>
                </a:schemeClr>
              </a:glow>
            </a:effectLst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9660651" y="2196620"/>
              <a:ext cx="643010" cy="1534157"/>
            </a:xfrm>
            <a:prstGeom prst="line">
              <a:avLst/>
            </a:prstGeom>
            <a:noFill/>
            <a:ln w="57150" cap="flat" cmpd="sng" algn="ctr">
              <a:solidFill>
                <a:srgbClr val="178F5F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3">
                  <a:satMod val="175000"/>
                  <a:alpha val="67000"/>
                </a:schemeClr>
              </a:glow>
            </a:effectLst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9658526" y="3722919"/>
              <a:ext cx="643010" cy="1660619"/>
            </a:xfrm>
            <a:prstGeom prst="line">
              <a:avLst/>
            </a:prstGeom>
            <a:noFill/>
            <a:ln w="57150" cap="flat" cmpd="sng" algn="ctr">
              <a:solidFill>
                <a:srgbClr val="178F5F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3">
                  <a:satMod val="175000"/>
                  <a:alpha val="67000"/>
                </a:schemeClr>
              </a:glow>
            </a:effectLst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0303661" y="2200883"/>
              <a:ext cx="643010" cy="1529894"/>
            </a:xfrm>
            <a:prstGeom prst="line">
              <a:avLst/>
            </a:prstGeom>
            <a:noFill/>
            <a:ln w="57150" cap="flat" cmpd="sng" algn="ctr">
              <a:solidFill>
                <a:srgbClr val="178F5F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3">
                  <a:satMod val="175000"/>
                  <a:alpha val="67000"/>
                </a:schemeClr>
              </a:glow>
            </a:effectLst>
          </p:spPr>
        </p:cxnSp>
        <p:cxnSp>
          <p:nvCxnSpPr>
            <p:cNvPr id="52" name="Straight Connector 51"/>
            <p:cNvCxnSpPr/>
            <p:nvPr/>
          </p:nvCxnSpPr>
          <p:spPr bwMode="auto">
            <a:xfrm flipH="1">
              <a:off x="9674591" y="5387467"/>
              <a:ext cx="1286020" cy="0"/>
            </a:xfrm>
            <a:prstGeom prst="line">
              <a:avLst/>
            </a:prstGeom>
            <a:noFill/>
            <a:ln w="57150" cap="flat" cmpd="sng" algn="ctr">
              <a:solidFill>
                <a:srgbClr val="178F5F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3">
                  <a:satMod val="175000"/>
                  <a:alpha val="67000"/>
                </a:schemeClr>
              </a:glow>
            </a:effectLst>
          </p:spPr>
        </p:cxnSp>
        <p:cxnSp>
          <p:nvCxnSpPr>
            <p:cNvPr id="53" name="Straight Connector 52"/>
            <p:cNvCxnSpPr/>
            <p:nvPr/>
          </p:nvCxnSpPr>
          <p:spPr bwMode="auto">
            <a:xfrm flipH="1">
              <a:off x="9674591" y="2192691"/>
              <a:ext cx="1286020" cy="0"/>
            </a:xfrm>
            <a:prstGeom prst="line">
              <a:avLst/>
            </a:prstGeom>
            <a:noFill/>
            <a:ln w="57150" cap="flat" cmpd="sng" algn="ctr">
              <a:solidFill>
                <a:srgbClr val="178F5F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3">
                  <a:satMod val="175000"/>
                  <a:alpha val="67000"/>
                </a:schemeClr>
              </a:glow>
            </a:effectLst>
          </p:spPr>
        </p:cxnSp>
        <p:sp>
          <p:nvSpPr>
            <p:cNvPr id="54" name="Rectangle 53"/>
            <p:cNvSpPr/>
            <p:nvPr/>
          </p:nvSpPr>
          <p:spPr bwMode="auto">
            <a:xfrm>
              <a:off x="10110758" y="2004051"/>
              <a:ext cx="385806" cy="38580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61756" tIns="80878" rIns="161756" bIns="80878" numCol="1" rtlCol="0" anchor="t" anchorCtr="0" compatLnSpc="1">
              <a:prstTxWarp prst="textNoShape">
                <a:avLst/>
              </a:prstTxWarp>
            </a:bodyPr>
            <a:lstStyle/>
            <a:p>
              <a:pPr defTabSz="161748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69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10110758" y="5194564"/>
              <a:ext cx="385806" cy="38580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61756" tIns="80878" rIns="161756" bIns="80878" numCol="1" rtlCol="0" anchor="t" anchorCtr="0" compatLnSpc="1">
              <a:prstTxWarp prst="textNoShape">
                <a:avLst/>
              </a:prstTxWarp>
            </a:bodyPr>
            <a:lstStyle/>
            <a:p>
              <a:pPr defTabSz="161748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69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9467748" y="5194564"/>
              <a:ext cx="385806" cy="38580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61756" tIns="80878" rIns="161756" bIns="80878" numCol="1" rtlCol="0" anchor="t" anchorCtr="0" compatLnSpc="1">
              <a:prstTxWarp prst="textNoShape">
                <a:avLst/>
              </a:prstTxWarp>
            </a:bodyPr>
            <a:lstStyle/>
            <a:p>
              <a:pPr defTabSz="161748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69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10753768" y="5194564"/>
              <a:ext cx="385806" cy="38580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61756" tIns="80878" rIns="161756" bIns="80878" numCol="1" rtlCol="0" anchor="t" anchorCtr="0" compatLnSpc="1">
              <a:prstTxWarp prst="textNoShape">
                <a:avLst/>
              </a:prstTxWarp>
            </a:bodyPr>
            <a:lstStyle/>
            <a:p>
              <a:pPr defTabSz="161748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69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9467748" y="1999788"/>
              <a:ext cx="385806" cy="38580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61756" tIns="80878" rIns="161756" bIns="80878" numCol="1" rtlCol="0" anchor="t" anchorCtr="0" compatLnSpc="1">
              <a:prstTxWarp prst="textNoShape">
                <a:avLst/>
              </a:prstTxWarp>
            </a:bodyPr>
            <a:lstStyle/>
            <a:p>
              <a:pPr defTabSz="161748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69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10753768" y="1999788"/>
              <a:ext cx="385806" cy="38580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61756" tIns="80878" rIns="161756" bIns="80878" numCol="1" rtlCol="0" anchor="t" anchorCtr="0" compatLnSpc="1">
              <a:prstTxWarp prst="textNoShape">
                <a:avLst/>
              </a:prstTxWarp>
            </a:bodyPr>
            <a:lstStyle/>
            <a:p>
              <a:pPr defTabSz="161748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69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 flipH="1">
              <a:off x="9674591" y="3741475"/>
              <a:ext cx="1286020" cy="0"/>
            </a:xfrm>
            <a:prstGeom prst="line">
              <a:avLst/>
            </a:prstGeom>
            <a:noFill/>
            <a:ln w="57150" cap="flat" cmpd="sng" algn="ctr">
              <a:solidFill>
                <a:srgbClr val="178F5F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3">
                  <a:satMod val="175000"/>
                  <a:alpha val="67000"/>
                </a:schemeClr>
              </a:glow>
            </a:effectLst>
          </p:spPr>
        </p:cxnSp>
        <p:sp>
          <p:nvSpPr>
            <p:cNvPr id="61" name="Rectangle 60"/>
            <p:cNvSpPr/>
            <p:nvPr/>
          </p:nvSpPr>
          <p:spPr bwMode="auto">
            <a:xfrm>
              <a:off x="10110758" y="3533945"/>
              <a:ext cx="385806" cy="38580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61756" tIns="80878" rIns="161756" bIns="80878" numCol="1" rtlCol="0" anchor="t" anchorCtr="0" compatLnSpc="1">
              <a:prstTxWarp prst="textNoShape">
                <a:avLst/>
              </a:prstTxWarp>
            </a:bodyPr>
            <a:lstStyle/>
            <a:p>
              <a:pPr defTabSz="161748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69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9467748" y="3533945"/>
              <a:ext cx="385806" cy="38580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61756" tIns="80878" rIns="161756" bIns="80878" numCol="1" rtlCol="0" anchor="t" anchorCtr="0" compatLnSpc="1">
              <a:prstTxWarp prst="textNoShape">
                <a:avLst/>
              </a:prstTxWarp>
            </a:bodyPr>
            <a:lstStyle/>
            <a:p>
              <a:pPr defTabSz="161748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69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10753768" y="3533945"/>
              <a:ext cx="385806" cy="38580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61756" tIns="80878" rIns="161756" bIns="80878" numCol="1" rtlCol="0" anchor="t" anchorCtr="0" compatLnSpc="1">
              <a:prstTxWarp prst="textNoShape">
                <a:avLst/>
              </a:prstTxWarp>
            </a:bodyPr>
            <a:lstStyle/>
            <a:p>
              <a:pPr defTabSz="161748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69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9479985" y="975234"/>
              <a:ext cx="1647712" cy="1024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61756" tIns="80878" rIns="161756" bIns="8087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61748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ea typeface="ＭＳ Ｐゴシック" charset="-128"/>
                  <a:cs typeface="ＭＳ Ｐゴシック" charset="-128"/>
                </a:rPr>
                <a:t>Massively</a:t>
              </a:r>
              <a:br>
                <a:rPr lang="en-GB" sz="1600" b="1" dirty="0">
                  <a:ea typeface="ＭＳ Ｐゴシック" charset="-128"/>
                  <a:cs typeface="ＭＳ Ｐゴシック" charset="-128"/>
                </a:rPr>
              </a:br>
              <a:r>
                <a:rPr lang="en-GB" sz="1600" b="1" dirty="0">
                  <a:ea typeface="ＭＳ Ｐゴシック" charset="-128"/>
                  <a:cs typeface="ＭＳ Ｐゴシック" charset="-128"/>
                </a:rPr>
                <a:t>Connected</a:t>
              </a:r>
              <a:endParaRPr lang="en-US" sz="1600" b="1" dirty="0">
                <a:ea typeface="ＭＳ Ｐゴシック" charset="-128"/>
                <a:cs typeface="ＭＳ Ｐゴシック" charset="-128"/>
              </a:endParaRPr>
            </a:p>
          </p:txBody>
        </p:sp>
      </p:grpSp>
      <p:pic>
        <p:nvPicPr>
          <p:cNvPr id="65" name="Picture 6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319" y="320333"/>
            <a:ext cx="1092830" cy="1158664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633601" y="4133532"/>
            <a:ext cx="2960699" cy="979436"/>
            <a:chOff x="914400" y="742950"/>
            <a:chExt cx="2836413" cy="938320"/>
          </a:xfrm>
        </p:grpSpPr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742950"/>
              <a:ext cx="404921" cy="404921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280" y="742950"/>
              <a:ext cx="262320" cy="408475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1276350"/>
              <a:ext cx="405865" cy="404920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742950"/>
              <a:ext cx="266794" cy="404922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1384" y="742951"/>
              <a:ext cx="409429" cy="408474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1254900"/>
              <a:ext cx="455544" cy="402449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550" y="742951"/>
              <a:ext cx="231850" cy="408474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1252428"/>
              <a:ext cx="388423" cy="404922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742950"/>
              <a:ext cx="397303" cy="402450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4868" y="742950"/>
              <a:ext cx="249731" cy="408476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1255851"/>
              <a:ext cx="401499" cy="401499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1248875"/>
              <a:ext cx="475356" cy="408474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1248876"/>
              <a:ext cx="398013" cy="408473"/>
            </a:xfrm>
            <a:prstGeom prst="rect">
              <a:avLst/>
            </a:prstGeom>
          </p:spPr>
        </p:pic>
      </p:grpSp>
      <p:sp>
        <p:nvSpPr>
          <p:cNvPr id="85" name="Rectangle 84"/>
          <p:cNvSpPr/>
          <p:nvPr/>
        </p:nvSpPr>
        <p:spPr>
          <a:xfrm>
            <a:off x="603506" y="6019800"/>
            <a:ext cx="10968766" cy="68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The architecture will need to achieve massive scale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878157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Specification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934529" y="1600204"/>
            <a:ext cx="6494972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altLang="ko-KR" dirty="0" smtClean="0"/>
              <a:t>Contains profiles of</a:t>
            </a:r>
            <a:endParaRPr lang="en-GB" altLang="ko-KR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Core specification</a:t>
            </a: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security specification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altLang="ko-KR" dirty="0"/>
              <a:t>Contains </a:t>
            </a:r>
            <a:r>
              <a:rPr lang="en-GB" dirty="0"/>
              <a:t>list of smart home devices </a:t>
            </a:r>
            <a:endParaRPr lang="en-GB" dirty="0" smtClean="0"/>
          </a:p>
          <a:p>
            <a:r>
              <a:rPr lang="en-GB" dirty="0" smtClean="0"/>
              <a:t>Each Smart home device definition contains: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unique identifier (</a:t>
            </a:r>
            <a:r>
              <a:rPr lang="en-GB" dirty="0" err="1" smtClean="0"/>
              <a:t>rt</a:t>
            </a:r>
            <a:r>
              <a:rPr lang="en-GB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a list of mandatory resources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0159991" y="6509559"/>
            <a:ext cx="1596451" cy="247603"/>
          </a:xfrm>
          <a:prstGeom prst="rect">
            <a:avLst/>
          </a:prstGeom>
        </p:spPr>
        <p:txBody>
          <a:bodyPr/>
          <a:lstStyle/>
          <a:p>
            <a:fld id="{4024F9E6-8BD1-4849-86DE-3CD23B63DC4B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618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6440959" y="1556792"/>
          <a:ext cx="6624736" cy="415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Visio" r:id="rId3" imgW="5521196" imgH="3469802" progId="Visio.Drawing.11">
                  <p:embed/>
                </p:oleObj>
              </mc:Choice>
              <mc:Fallback>
                <p:oleObj name="Visio" r:id="rId3" imgW="5521196" imgH="346980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0959" y="1556792"/>
                        <a:ext cx="6624736" cy="415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4637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Smart Home Device and Resource </a:t>
            </a:r>
            <a:r>
              <a:rPr lang="en-US" altLang="ko-KR" dirty="0" smtClean="0"/>
              <a:t>Specification</a:t>
            </a:r>
            <a:endParaRPr lang="ko-KR" altLang="en-US" dirty="0"/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Key Features</a:t>
            </a:r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573838" y="6400800"/>
            <a:ext cx="55880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Open Interconnect Consortium, Inc. </a:t>
            </a:r>
          </a:p>
        </p:txBody>
      </p:sp>
    </p:spTree>
    <p:extLst>
      <p:ext uri="{BB962C8B-B14F-4D97-AF65-F5344CB8AC3E}">
        <p14:creationId xmlns:p14="http://schemas.microsoft.com/office/powerpoint/2010/main" val="29018785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Specification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934528" y="1600204"/>
            <a:ext cx="10181147" cy="452596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GB" altLang="ko-KR" dirty="0" smtClean="0"/>
              <a:t>List of reusable resources that are used in an Smart Home Device</a:t>
            </a:r>
            <a:endParaRPr lang="en-GB" altLang="ko-KR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Contains generic list of error codes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Uses core definitions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Each Smart home resource definition contains: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unique identifier (</a:t>
            </a:r>
            <a:r>
              <a:rPr lang="en-GB" dirty="0" err="1" smtClean="0"/>
              <a:t>rt</a:t>
            </a:r>
            <a:r>
              <a:rPr lang="en-GB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Indication if the resource is an sensor or actuator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List supported methods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List per method the JSON schema for input and output</a:t>
            </a: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lvl="1"/>
            <a:r>
              <a:rPr lang="en-GB" b="1" i="1" dirty="0" smtClean="0"/>
              <a:t>Resources are specified in </a:t>
            </a:r>
            <a:r>
              <a:rPr lang="en-GB" b="1" dirty="0">
                <a:solidFill>
                  <a:srgbClr val="FF0000"/>
                </a:solidFill>
              </a:rPr>
              <a:t>R</a:t>
            </a:r>
            <a:r>
              <a:rPr lang="en-GB" b="1" dirty="0"/>
              <a:t>ESTful </a:t>
            </a:r>
            <a:r>
              <a:rPr lang="en-GB" b="1" dirty="0">
                <a:solidFill>
                  <a:srgbClr val="FF0000"/>
                </a:solidFill>
              </a:rPr>
              <a:t>A</a:t>
            </a:r>
            <a:r>
              <a:rPr lang="en-GB" b="1" dirty="0"/>
              <a:t>PI </a:t>
            </a:r>
            <a:r>
              <a:rPr lang="en-GB" b="1" dirty="0">
                <a:solidFill>
                  <a:srgbClr val="FF0000"/>
                </a:solidFill>
              </a:rPr>
              <a:t>M</a:t>
            </a:r>
            <a:r>
              <a:rPr lang="en-GB" b="1" dirty="0"/>
              <a:t>odelling </a:t>
            </a:r>
            <a:r>
              <a:rPr lang="en-GB" b="1" dirty="0">
                <a:solidFill>
                  <a:srgbClr val="FF0000"/>
                </a:solidFill>
              </a:rPr>
              <a:t>L</a:t>
            </a:r>
            <a:r>
              <a:rPr lang="en-GB" b="1" dirty="0"/>
              <a:t>anguage </a:t>
            </a:r>
            <a:r>
              <a:rPr lang="en-GB" b="1" dirty="0" smtClean="0"/>
              <a:t>(</a:t>
            </a:r>
            <a:r>
              <a:rPr lang="en-GB" b="1" i="1" dirty="0" smtClean="0"/>
              <a:t>RAML)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0159991" y="6509559"/>
            <a:ext cx="1596451" cy="247603"/>
          </a:xfrm>
          <a:prstGeom prst="rect">
            <a:avLst/>
          </a:prstGeom>
        </p:spPr>
        <p:txBody>
          <a:bodyPr/>
          <a:lstStyle/>
          <a:p>
            <a:fld id="{4024F9E6-8BD1-4849-86DE-3CD23B63DC4B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44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Smart Home Use Cases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934528" y="1320804"/>
            <a:ext cx="10181147" cy="578339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 smtClean="0"/>
              <a:t>Selected key enabling use cases to scope activity</a:t>
            </a:r>
            <a:endParaRPr lang="ko-KR" altLang="en-US" dirty="0"/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159991" y="6509559"/>
            <a:ext cx="1596451" cy="247603"/>
          </a:xfrm>
          <a:prstGeom prst="rect">
            <a:avLst/>
          </a:prstGeom>
        </p:spPr>
        <p:txBody>
          <a:bodyPr/>
          <a:lstStyle/>
          <a:p>
            <a:fld id="{17A5C656-E050-4F3D-A0DB-0D19E9E83691}" type="slidenum">
              <a:rPr lang="en-US" smtClean="0">
                <a:solidFill>
                  <a:srgbClr val="1C3339"/>
                </a:solidFill>
              </a:rPr>
              <a:pPr/>
              <a:t>83</a:t>
            </a:fld>
            <a:endParaRPr lang="en-US" dirty="0">
              <a:solidFill>
                <a:srgbClr val="1C3339"/>
              </a:solidFill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/>
          </p:nvPr>
        </p:nvGraphicFramePr>
        <p:xfrm>
          <a:off x="971596" y="1875175"/>
          <a:ext cx="5036747" cy="4825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01147"/>
                <a:gridCol w="935600"/>
              </a:tblGrid>
              <a:tr h="3040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lt"/>
                        </a:rPr>
                        <a:t>Use Case 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lt"/>
                        </a:rPr>
                        <a:t>Priority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3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+mn-lt"/>
                        </a:rPr>
                        <a:t>Indoor  Environment  Control</a:t>
                      </a:r>
                    </a:p>
                  </a:txBody>
                  <a:tcPr marL="108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3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+mn-lt"/>
                        </a:rPr>
                        <a:t>Lighting control</a:t>
                      </a:r>
                    </a:p>
                  </a:txBody>
                  <a:tcPr marL="108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+mn-lt"/>
                        </a:rPr>
                        <a:t>Energy Saving Washer/Dryer</a:t>
                      </a:r>
                    </a:p>
                  </a:txBody>
                  <a:tcPr marL="108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+mn-lt"/>
                        </a:rPr>
                        <a:t>Energy Management</a:t>
                      </a:r>
                    </a:p>
                  </a:txBody>
                  <a:tcPr marL="108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+mn-lt"/>
                        </a:rPr>
                        <a:t>Remote Access for Device Control</a:t>
                      </a:r>
                    </a:p>
                  </a:txBody>
                  <a:tcPr marL="108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+mn-lt"/>
                        </a:rPr>
                        <a:t>Smart watch notify and control</a:t>
                      </a:r>
                    </a:p>
                  </a:txBody>
                  <a:tcPr marL="108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+mn-lt"/>
                        </a:rPr>
                        <a:t>Smart Video Environment</a:t>
                      </a:r>
                    </a:p>
                  </a:txBody>
                  <a:tcPr marL="108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+mn-lt"/>
                        </a:rPr>
                        <a:t>Smart Home Office </a:t>
                      </a:r>
                    </a:p>
                  </a:txBody>
                  <a:tcPr marL="108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+mn-lt"/>
                        </a:rPr>
                        <a:t>Smart Garage</a:t>
                      </a:r>
                    </a:p>
                  </a:txBody>
                  <a:tcPr marL="108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+mn-lt"/>
                        </a:rPr>
                        <a:t>Device Grouping and Control</a:t>
                      </a:r>
                    </a:p>
                  </a:txBody>
                  <a:tcPr marL="108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+mn-lt"/>
                        </a:rPr>
                        <a:t>Multi player gaming</a:t>
                      </a:r>
                    </a:p>
                  </a:txBody>
                  <a:tcPr marL="108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+mn-lt"/>
                        </a:rPr>
                        <a:t>Smart watch gaming on TV</a:t>
                      </a:r>
                    </a:p>
                  </a:txBody>
                  <a:tcPr marL="108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4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+mn-lt"/>
                        </a:rPr>
                        <a:t>Fire safety monitor and Notify</a:t>
                      </a:r>
                    </a:p>
                  </a:txBody>
                  <a:tcPr marL="108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+mn-lt"/>
                        </a:rPr>
                        <a:t>Keyless Entry</a:t>
                      </a:r>
                    </a:p>
                  </a:txBody>
                  <a:tcPr marL="108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3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+mn-lt"/>
                        </a:rPr>
                        <a:t>Home Security</a:t>
                      </a:r>
                    </a:p>
                  </a:txBody>
                  <a:tcPr marL="108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4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+mn-lt"/>
                        </a:rPr>
                        <a:t>Health Monitor and Notify</a:t>
                      </a:r>
                    </a:p>
                  </a:txBody>
                  <a:tcPr marL="108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6" name="직사각형 35"/>
          <p:cNvSpPr/>
          <p:nvPr/>
        </p:nvSpPr>
        <p:spPr>
          <a:xfrm>
            <a:off x="6185431" y="4622608"/>
            <a:ext cx="5820293" cy="1052596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37" name="타원 36"/>
          <p:cNvSpPr/>
          <p:nvPr/>
        </p:nvSpPr>
        <p:spPr>
          <a:xfrm>
            <a:off x="6270719" y="4712269"/>
            <a:ext cx="216000" cy="216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1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87049" y="4622607"/>
            <a:ext cx="3714478" cy="1052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600" dirty="0" smtClean="0"/>
              <a:t>Control proximal OIC Devices </a:t>
            </a:r>
          </a:p>
          <a:p>
            <a:pPr>
              <a:lnSpc>
                <a:spcPct val="130000"/>
              </a:lnSpc>
            </a:pPr>
            <a:r>
              <a:rPr lang="en-US" altLang="ko-KR" sz="1600" dirty="0" smtClean="0"/>
              <a:t>On board new Devices</a:t>
            </a:r>
          </a:p>
          <a:p>
            <a:pPr>
              <a:lnSpc>
                <a:spcPct val="130000"/>
              </a:lnSpc>
            </a:pPr>
            <a:r>
              <a:rPr lang="en-US" altLang="ko-KR" sz="1600" dirty="0" smtClean="0">
                <a:sym typeface="Wingdings" panose="05000000000000000000" pitchFamily="2" charset="2"/>
              </a:rPr>
              <a:t>Control remotely with an OIC Client</a:t>
            </a:r>
          </a:p>
        </p:txBody>
      </p:sp>
      <p:sp>
        <p:nvSpPr>
          <p:cNvPr id="39" name="타원 38"/>
          <p:cNvSpPr/>
          <p:nvPr/>
        </p:nvSpPr>
        <p:spPr>
          <a:xfrm>
            <a:off x="6270719" y="5048449"/>
            <a:ext cx="216000" cy="216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2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40" name="타원 39"/>
          <p:cNvSpPr/>
          <p:nvPr/>
        </p:nvSpPr>
        <p:spPr>
          <a:xfrm>
            <a:off x="6270719" y="5384628"/>
            <a:ext cx="216000" cy="216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3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6188927" y="1980741"/>
            <a:ext cx="3807681" cy="2487205"/>
          </a:xfrm>
          <a:custGeom>
            <a:avLst/>
            <a:gdLst>
              <a:gd name="T0" fmla="*/ 2147483647 w 3504"/>
              <a:gd name="T1" fmla="*/ 2147483647 h 2818"/>
              <a:gd name="T2" fmla="*/ 2147483647 w 3504"/>
              <a:gd name="T3" fmla="*/ 2147483647 h 2818"/>
              <a:gd name="T4" fmla="*/ 0 w 3504"/>
              <a:gd name="T5" fmla="*/ 2147483647 h 2818"/>
              <a:gd name="T6" fmla="*/ 2147483647 w 3504"/>
              <a:gd name="T7" fmla="*/ 2147483647 h 2818"/>
              <a:gd name="T8" fmla="*/ 2147483647 w 3504"/>
              <a:gd name="T9" fmla="*/ 2147483647 h 2818"/>
              <a:gd name="T10" fmla="*/ 2147483647 w 3504"/>
              <a:gd name="T11" fmla="*/ 2147483647 h 2818"/>
              <a:gd name="T12" fmla="*/ 2147483647 w 3504"/>
              <a:gd name="T13" fmla="*/ 2147483647 h 2818"/>
              <a:gd name="T14" fmla="*/ 2147483647 w 3504"/>
              <a:gd name="T15" fmla="*/ 0 h 2818"/>
              <a:gd name="T16" fmla="*/ 2147483647 w 3504"/>
              <a:gd name="T17" fmla="*/ 2147483647 h 2818"/>
              <a:gd name="T18" fmla="*/ 2147483647 w 3504"/>
              <a:gd name="T19" fmla="*/ 2147483647 h 2818"/>
              <a:gd name="T20" fmla="*/ 2147483647 w 3504"/>
              <a:gd name="T21" fmla="*/ 2147483647 h 2818"/>
              <a:gd name="T22" fmla="*/ 2147483647 w 3504"/>
              <a:gd name="T23" fmla="*/ 2147483647 h 28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504"/>
              <a:gd name="T37" fmla="*/ 0 h 2818"/>
              <a:gd name="T38" fmla="*/ 3504 w 3504"/>
              <a:gd name="T39" fmla="*/ 2818 h 281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504" h="2818">
                <a:moveTo>
                  <a:pt x="232" y="2818"/>
                </a:moveTo>
                <a:lnTo>
                  <a:pt x="232" y="1425"/>
                </a:lnTo>
                <a:lnTo>
                  <a:pt x="0" y="1416"/>
                </a:lnTo>
                <a:lnTo>
                  <a:pt x="515" y="963"/>
                </a:lnTo>
                <a:lnTo>
                  <a:pt x="515" y="227"/>
                </a:lnTo>
                <a:lnTo>
                  <a:pt x="928" y="227"/>
                </a:lnTo>
                <a:lnTo>
                  <a:pt x="928" y="736"/>
                </a:lnTo>
                <a:lnTo>
                  <a:pt x="1752" y="0"/>
                </a:lnTo>
                <a:lnTo>
                  <a:pt x="3504" y="1416"/>
                </a:lnTo>
                <a:lnTo>
                  <a:pt x="3233" y="1406"/>
                </a:lnTo>
                <a:lnTo>
                  <a:pt x="3233" y="2818"/>
                </a:lnTo>
                <a:lnTo>
                  <a:pt x="232" y="2818"/>
                </a:lnTo>
                <a:close/>
              </a:path>
            </a:pathLst>
          </a:custGeom>
          <a:solidFill>
            <a:srgbClr val="E9F9FB">
              <a:alpha val="12941"/>
            </a:srgbClr>
          </a:solidFill>
          <a:ln w="2844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C3339"/>
              </a:solidFill>
              <a:cs typeface="Arial" charset="0"/>
            </a:endParaRPr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9467159" y="2088003"/>
            <a:ext cx="1447429" cy="6922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lumMod val="50000"/>
                <a:lumOff val="50000"/>
                <a:alpha val="75000"/>
              </a:schemeClr>
            </a:outerShdw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49A945"/>
              </a:buClr>
              <a:defRPr/>
            </a:pPr>
            <a:r>
              <a:rPr lang="en-US" altLang="ja-JP" sz="1600" b="1" dirty="0" smtClean="0">
                <a:latin typeface="+mn-lt"/>
                <a:ea typeface="ＭＳ Ｐゴシック" charset="0"/>
                <a:cs typeface="ＭＳ Ｐゴシック" charset="0"/>
              </a:rPr>
              <a:t>Cloud</a:t>
            </a:r>
            <a:endParaRPr lang="en-US" altLang="ja-JP" sz="1600" b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>
            <a:off x="10289033" y="2803131"/>
            <a:ext cx="326203" cy="771359"/>
          </a:xfrm>
          <a:prstGeom prst="straightConnector1">
            <a:avLst/>
          </a:prstGeom>
          <a:ln>
            <a:prstDash val="sysDash"/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그룹 8"/>
          <p:cNvGrpSpPr/>
          <p:nvPr/>
        </p:nvGrpSpPr>
        <p:grpSpPr>
          <a:xfrm>
            <a:off x="7036775" y="2683257"/>
            <a:ext cx="1189692" cy="745245"/>
            <a:chOff x="3512498" y="4780367"/>
            <a:chExt cx="1989295" cy="1126712"/>
          </a:xfrm>
        </p:grpSpPr>
        <p:pic>
          <p:nvPicPr>
            <p:cNvPr id="10" name="Picture 2" descr="http://www.iconattitude.com/icons/open_icon_library/apps/png/256/gupnp-tools_network-ligh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2498" y="4780367"/>
              <a:ext cx="670643" cy="670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www.iconattitude.com/icons/open_icon_library/apps/png/256/gupnp-tools_network-ligh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4521" y="4932390"/>
              <a:ext cx="670643" cy="670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www.iconattitude.com/icons/open_icon_library/apps/png/256/gupnp-tools_network-ligh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544" y="5084413"/>
              <a:ext cx="670643" cy="670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www.iconattitude.com/icons/open_icon_library/apps/png/256/gupnp-tools_network-ligh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567" y="5236436"/>
              <a:ext cx="670643" cy="670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Group 1"/>
            <p:cNvGrpSpPr/>
            <p:nvPr/>
          </p:nvGrpSpPr>
          <p:grpSpPr>
            <a:xfrm>
              <a:off x="4527104" y="4874512"/>
              <a:ext cx="974689" cy="974689"/>
              <a:chOff x="5756187" y="4878097"/>
              <a:chExt cx="977106" cy="977106"/>
            </a:xfrm>
          </p:grpSpPr>
          <p:pic>
            <p:nvPicPr>
              <p:cNvPr id="15" name="Picture 2" descr="http://www.iconattitude.com/icons/open_icon_library/apps/png/256/gupnp-tools_network-light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6187" y="4878097"/>
                <a:ext cx="672306" cy="6723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http://www.iconattitude.com/icons/open_icon_library/apps/png/256/gupnp-tools_network-light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8587" y="5030497"/>
                <a:ext cx="672306" cy="6723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http://www.iconattitude.com/icons/open_icon_library/apps/png/256/gupnp-tools_network-light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60987" y="5182897"/>
                <a:ext cx="672306" cy="6723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8" name="Picture 6" descr="http://www.oxygenbroadband.com/images/oxygen_gw_iad_3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7" y="3690262"/>
            <a:ext cx="579006" cy="49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008751" y="4129393"/>
            <a:ext cx="1011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Gateway</a:t>
            </a:r>
            <a:endParaRPr lang="ko-KR" altLang="en-US" sz="1400" dirty="0"/>
          </a:p>
        </p:txBody>
      </p:sp>
      <p:cxnSp>
        <p:nvCxnSpPr>
          <p:cNvPr id="20" name="직선 화살표 연결선 19"/>
          <p:cNvCxnSpPr/>
          <p:nvPr/>
        </p:nvCxnSpPr>
        <p:spPr>
          <a:xfrm flipV="1">
            <a:off x="8523896" y="3332328"/>
            <a:ext cx="254299" cy="474720"/>
          </a:xfrm>
          <a:prstGeom prst="straightConnector1">
            <a:avLst/>
          </a:prstGeom>
          <a:ln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 flipH="1" flipV="1">
            <a:off x="7621784" y="3471865"/>
            <a:ext cx="424957" cy="399721"/>
          </a:xfrm>
          <a:prstGeom prst="straightConnector1">
            <a:avLst/>
          </a:prstGeom>
          <a:ln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 flipH="1" flipV="1">
            <a:off x="8114871" y="3388206"/>
            <a:ext cx="73980" cy="421121"/>
          </a:xfrm>
          <a:prstGeom prst="straightConnector1">
            <a:avLst/>
          </a:prstGeom>
          <a:ln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http://cdn4.pcadvisor.co.uk/cmsdata/reviews/3562254/Samsung_Galaxy_Note_4_vs_Galaxy_Note_Edg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" t="15051" r="58240" b="5825"/>
          <a:stretch/>
        </p:blipFill>
        <p:spPr bwMode="auto">
          <a:xfrm>
            <a:off x="10488224" y="3653655"/>
            <a:ext cx="545582" cy="65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cdn4.pcadvisor.co.uk/cmsdata/reviews/3562254/Samsung_Galaxy_Note_4_vs_Galaxy_Note_Edg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222" b="94222" l="45125" r="98125">
                        <a14:foregroundMark x1="84000" y1="67778" x2="97375" y2="51111"/>
                        <a14:foregroundMark x1="97625" y1="49556" x2="97500" y2="50667"/>
                        <a14:foregroundMark x1="79875" y1="36889" x2="82250" y2="3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596" t="33747" r="1834" b="5825"/>
          <a:stretch/>
        </p:blipFill>
        <p:spPr bwMode="auto">
          <a:xfrm>
            <a:off x="6643164" y="3781387"/>
            <a:ext cx="811945" cy="53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직선 화살표 연결선 24"/>
          <p:cNvCxnSpPr/>
          <p:nvPr/>
        </p:nvCxnSpPr>
        <p:spPr>
          <a:xfrm>
            <a:off x="7357114" y="4094993"/>
            <a:ext cx="734506" cy="10063"/>
          </a:xfrm>
          <a:prstGeom prst="straightConnector1">
            <a:avLst/>
          </a:prstGeom>
          <a:ln>
            <a:prstDash val="sysDash"/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 flipH="1">
            <a:off x="8784795" y="2780241"/>
            <a:ext cx="1211813" cy="1077397"/>
          </a:xfrm>
          <a:prstGeom prst="straightConnector1">
            <a:avLst/>
          </a:prstGeom>
          <a:ln>
            <a:prstDash val="sysDash"/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타원 26"/>
          <p:cNvSpPr/>
          <p:nvPr/>
        </p:nvSpPr>
        <p:spPr>
          <a:xfrm>
            <a:off x="8080843" y="3872930"/>
            <a:ext cx="252000" cy="25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1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8569409" y="3481447"/>
            <a:ext cx="252000" cy="25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2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10367327" y="3106155"/>
            <a:ext cx="252000" cy="25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3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8558211" y="2650364"/>
            <a:ext cx="493653" cy="721131"/>
            <a:chOff x="2386141" y="3219822"/>
            <a:chExt cx="419111" cy="588410"/>
          </a:xfrm>
        </p:grpSpPr>
        <p:pic>
          <p:nvPicPr>
            <p:cNvPr id="31" name="Picture 8" descr="http://ecx.images-amazon.com/images/I/519oS1vCO3L._SY355_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23" t="26801" r="22773" b="25999"/>
            <a:stretch/>
          </p:blipFill>
          <p:spPr bwMode="auto">
            <a:xfrm rot="10800000">
              <a:off x="2386141" y="3219822"/>
              <a:ext cx="216243" cy="391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8" descr="http://ecx.images-amazon.com/images/I/519oS1vCO3L._SY355_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7523" b="72936" l="50459" r="770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81" t="26801" r="22773" b="25999"/>
            <a:stretch/>
          </p:blipFill>
          <p:spPr bwMode="auto">
            <a:xfrm rot="10800000">
              <a:off x="2481299" y="3318952"/>
              <a:ext cx="229384" cy="383305"/>
            </a:xfrm>
            <a:prstGeom prst="rect">
              <a:avLst/>
            </a:prstGeom>
            <a:no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http://ecx.images-amazon.com/images/I/519oS1vCO3L._SY355_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7523" b="72936" l="50459" r="770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81" t="26801" r="22773" b="25999"/>
            <a:stretch/>
          </p:blipFill>
          <p:spPr bwMode="auto">
            <a:xfrm rot="10800000">
              <a:off x="2575868" y="3424927"/>
              <a:ext cx="229384" cy="383305"/>
            </a:xfrm>
            <a:prstGeom prst="rect">
              <a:avLst/>
            </a:prstGeom>
            <a:no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TextBox 40"/>
          <p:cNvSpPr txBox="1"/>
          <p:nvPr/>
        </p:nvSpPr>
        <p:spPr>
          <a:xfrm>
            <a:off x="11033806" y="3814933"/>
            <a:ext cx="742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/>
              <a:t>Smart</a:t>
            </a:r>
            <a:br>
              <a:rPr lang="en-US" altLang="ko-KR" sz="1400" dirty="0" smtClean="0"/>
            </a:br>
            <a:r>
              <a:rPr lang="en-US" altLang="ko-KR" sz="1400" dirty="0" smtClean="0"/>
              <a:t>Phone</a:t>
            </a:r>
            <a:endParaRPr lang="ko-KR" altLang="en-US" sz="1400" dirty="0"/>
          </a:p>
        </p:txBody>
      </p:sp>
      <p:sp>
        <p:nvSpPr>
          <p:cNvPr id="43" name="모서리가 둥근 직사각형 42"/>
          <p:cNvSpPr/>
          <p:nvPr/>
        </p:nvSpPr>
        <p:spPr>
          <a:xfrm>
            <a:off x="7237311" y="2650361"/>
            <a:ext cx="360000" cy="180000"/>
          </a:xfrm>
          <a:prstGeom prst="roundRect">
            <a:avLst>
              <a:gd name="adj" fmla="val 47071"/>
            </a:avLst>
          </a:prstGeom>
          <a:solidFill>
            <a:schemeClr val="bg1"/>
          </a:solidFill>
          <a:ln w="127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1400" b="1" dirty="0" smtClean="0">
                <a:solidFill>
                  <a:schemeClr val="accent1">
                    <a:lumMod val="75000"/>
                  </a:schemeClr>
                </a:solidFill>
              </a:rPr>
              <a:t>OIC</a:t>
            </a:r>
            <a:endParaRPr lang="ko-KR" alt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7815617" y="2655864"/>
            <a:ext cx="360000" cy="180000"/>
          </a:xfrm>
          <a:prstGeom prst="roundRect">
            <a:avLst>
              <a:gd name="adj" fmla="val 47071"/>
            </a:avLst>
          </a:prstGeom>
          <a:solidFill>
            <a:schemeClr val="bg1"/>
          </a:solidFill>
          <a:ln w="127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1400" b="1" dirty="0" smtClean="0">
                <a:solidFill>
                  <a:schemeClr val="accent1">
                    <a:lumMod val="75000"/>
                  </a:schemeClr>
                </a:solidFill>
              </a:rPr>
              <a:t>OIC</a:t>
            </a:r>
            <a:endParaRPr lang="ko-KR" alt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모서리가 둥근 직사각형 44"/>
          <p:cNvSpPr/>
          <p:nvPr/>
        </p:nvSpPr>
        <p:spPr>
          <a:xfrm>
            <a:off x="8914131" y="2889960"/>
            <a:ext cx="360000" cy="180000"/>
          </a:xfrm>
          <a:prstGeom prst="roundRect">
            <a:avLst>
              <a:gd name="adj" fmla="val 47071"/>
            </a:avLst>
          </a:prstGeom>
          <a:solidFill>
            <a:schemeClr val="bg1"/>
          </a:solidFill>
          <a:ln w="127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1400" b="1" dirty="0" smtClean="0">
                <a:solidFill>
                  <a:schemeClr val="accent1">
                    <a:lumMod val="75000"/>
                  </a:schemeClr>
                </a:solidFill>
              </a:rPr>
              <a:t>OIC</a:t>
            </a:r>
            <a:endParaRPr lang="ko-KR" alt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모서리가 둥근 직사각형 45"/>
          <p:cNvSpPr/>
          <p:nvPr/>
        </p:nvSpPr>
        <p:spPr>
          <a:xfrm>
            <a:off x="6982794" y="4163179"/>
            <a:ext cx="360000" cy="180000"/>
          </a:xfrm>
          <a:prstGeom prst="roundRect">
            <a:avLst>
              <a:gd name="adj" fmla="val 47071"/>
            </a:avLst>
          </a:prstGeom>
          <a:solidFill>
            <a:schemeClr val="bg1"/>
          </a:solidFill>
          <a:ln w="127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1400" b="1" dirty="0" smtClean="0">
                <a:solidFill>
                  <a:schemeClr val="accent1">
                    <a:lumMod val="75000"/>
                  </a:schemeClr>
                </a:solidFill>
              </a:rPr>
              <a:t>OIC</a:t>
            </a:r>
            <a:endParaRPr lang="ko-KR" alt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10373053" y="4158154"/>
            <a:ext cx="360000" cy="180000"/>
          </a:xfrm>
          <a:prstGeom prst="roundRect">
            <a:avLst>
              <a:gd name="adj" fmla="val 47071"/>
            </a:avLst>
          </a:prstGeom>
          <a:solidFill>
            <a:schemeClr val="bg1"/>
          </a:solidFill>
          <a:ln w="127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1400" b="1" dirty="0" smtClean="0">
                <a:solidFill>
                  <a:schemeClr val="accent1">
                    <a:lumMod val="75000"/>
                  </a:schemeClr>
                </a:solidFill>
              </a:rPr>
              <a:t>OIC</a:t>
            </a:r>
            <a:endParaRPr lang="ko-KR" alt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433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Indoor Environment </a:t>
            </a:r>
            <a:r>
              <a:rPr lang="en-US" altLang="en-US" dirty="0" smtClean="0"/>
              <a:t>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159991" y="6509559"/>
            <a:ext cx="1596451" cy="247603"/>
          </a:xfrm>
          <a:prstGeom prst="rect">
            <a:avLst/>
          </a:prstGeom>
        </p:spPr>
        <p:txBody>
          <a:bodyPr/>
          <a:lstStyle/>
          <a:p>
            <a:fld id="{6A174EDC-730F-0E4F-8F7E-AD594D963D71}" type="slidenum">
              <a:rPr lang="en-US" smtClean="0">
                <a:solidFill>
                  <a:srgbClr val="FFFFFF"/>
                </a:solidFill>
              </a:rPr>
              <a:pPr/>
              <a:t>84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auto">
          <a:xfrm>
            <a:off x="2259017" y="1774850"/>
            <a:ext cx="5447731" cy="4585719"/>
          </a:xfrm>
          <a:custGeom>
            <a:avLst/>
            <a:gdLst>
              <a:gd name="T0" fmla="*/ 2147483647 w 3504"/>
              <a:gd name="T1" fmla="*/ 2147483647 h 2818"/>
              <a:gd name="T2" fmla="*/ 2147483647 w 3504"/>
              <a:gd name="T3" fmla="*/ 2147483647 h 2818"/>
              <a:gd name="T4" fmla="*/ 0 w 3504"/>
              <a:gd name="T5" fmla="*/ 2147483647 h 2818"/>
              <a:gd name="T6" fmla="*/ 2147483647 w 3504"/>
              <a:gd name="T7" fmla="*/ 2147483647 h 2818"/>
              <a:gd name="T8" fmla="*/ 2147483647 w 3504"/>
              <a:gd name="T9" fmla="*/ 2147483647 h 2818"/>
              <a:gd name="T10" fmla="*/ 2147483647 w 3504"/>
              <a:gd name="T11" fmla="*/ 2147483647 h 2818"/>
              <a:gd name="T12" fmla="*/ 2147483647 w 3504"/>
              <a:gd name="T13" fmla="*/ 2147483647 h 2818"/>
              <a:gd name="T14" fmla="*/ 2147483647 w 3504"/>
              <a:gd name="T15" fmla="*/ 0 h 2818"/>
              <a:gd name="T16" fmla="*/ 2147483647 w 3504"/>
              <a:gd name="T17" fmla="*/ 2147483647 h 2818"/>
              <a:gd name="T18" fmla="*/ 2147483647 w 3504"/>
              <a:gd name="T19" fmla="*/ 2147483647 h 2818"/>
              <a:gd name="T20" fmla="*/ 2147483647 w 3504"/>
              <a:gd name="T21" fmla="*/ 2147483647 h 2818"/>
              <a:gd name="T22" fmla="*/ 2147483647 w 3504"/>
              <a:gd name="T23" fmla="*/ 2147483647 h 28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504"/>
              <a:gd name="T37" fmla="*/ 0 h 2818"/>
              <a:gd name="T38" fmla="*/ 3504 w 3504"/>
              <a:gd name="T39" fmla="*/ 2818 h 281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504" h="2818">
                <a:moveTo>
                  <a:pt x="232" y="2818"/>
                </a:moveTo>
                <a:lnTo>
                  <a:pt x="232" y="1425"/>
                </a:lnTo>
                <a:lnTo>
                  <a:pt x="0" y="1416"/>
                </a:lnTo>
                <a:lnTo>
                  <a:pt x="515" y="963"/>
                </a:lnTo>
                <a:lnTo>
                  <a:pt x="515" y="227"/>
                </a:lnTo>
                <a:lnTo>
                  <a:pt x="928" y="227"/>
                </a:lnTo>
                <a:lnTo>
                  <a:pt x="928" y="736"/>
                </a:lnTo>
                <a:lnTo>
                  <a:pt x="1752" y="0"/>
                </a:lnTo>
                <a:lnTo>
                  <a:pt x="3504" y="1416"/>
                </a:lnTo>
                <a:lnTo>
                  <a:pt x="3233" y="1406"/>
                </a:lnTo>
                <a:lnTo>
                  <a:pt x="3233" y="2818"/>
                </a:lnTo>
                <a:lnTo>
                  <a:pt x="232" y="2818"/>
                </a:lnTo>
                <a:close/>
              </a:path>
            </a:pathLst>
          </a:custGeom>
          <a:solidFill>
            <a:srgbClr val="E9F9FB">
              <a:alpha val="12941"/>
            </a:srgbClr>
          </a:solidFill>
          <a:ln w="2844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95" dirty="0">
              <a:solidFill>
                <a:srgbClr val="1C333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6" name="Cloud"/>
          <p:cNvSpPr>
            <a:spLocks noChangeAspect="1" noEditPoints="1" noChangeArrowheads="1"/>
          </p:cNvSpPr>
          <p:nvPr/>
        </p:nvSpPr>
        <p:spPr bwMode="auto">
          <a:xfrm>
            <a:off x="3283293" y="2875888"/>
            <a:ext cx="1554020" cy="103090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49A945"/>
              </a:buClr>
              <a:defRPr/>
            </a:pPr>
            <a:r>
              <a:rPr lang="en-US" altLang="ja-JP" sz="1397" b="1" dirty="0">
                <a:solidFill>
                  <a:srgbClr val="1C3339"/>
                </a:solidFill>
                <a:ea typeface="ＭＳ Ｐゴシック" charset="0"/>
                <a:cs typeface="ＭＳ Ｐゴシック" charset="0"/>
              </a:rPr>
              <a:t>LAN Network (Home)</a:t>
            </a:r>
          </a:p>
        </p:txBody>
      </p:sp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394" y="2976461"/>
            <a:ext cx="570086" cy="77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39"/>
          <p:cNvSpPr txBox="1">
            <a:spLocks noChangeArrowheads="1"/>
          </p:cNvSpPr>
          <p:nvPr/>
        </p:nvSpPr>
        <p:spPr bwMode="auto">
          <a:xfrm>
            <a:off x="4333994" y="3727221"/>
            <a:ext cx="2070800" cy="30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8496" rIns="27364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zh-CN" sz="1397" b="1" dirty="0" smtClean="0">
                <a:solidFill>
                  <a:srgbClr val="1C3339"/>
                </a:solidFill>
              </a:rPr>
              <a:t>Home GW</a:t>
            </a:r>
            <a:endParaRPr lang="en-US" altLang="zh-CN" sz="1397" b="1" dirty="0">
              <a:solidFill>
                <a:srgbClr val="1C3339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837314" y="3619264"/>
            <a:ext cx="53208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3882294" y="3932337"/>
            <a:ext cx="71645" cy="621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39"/>
          <p:cNvSpPr txBox="1">
            <a:spLocks noChangeArrowheads="1"/>
          </p:cNvSpPr>
          <p:nvPr/>
        </p:nvSpPr>
        <p:spPr bwMode="auto">
          <a:xfrm>
            <a:off x="2675789" y="5944297"/>
            <a:ext cx="2070800" cy="30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8496" rIns="27364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zh-CN" sz="1397" b="1" dirty="0" smtClean="0">
                <a:solidFill>
                  <a:srgbClr val="1C3339"/>
                </a:solidFill>
              </a:rPr>
              <a:t>A/C</a:t>
            </a:r>
            <a:endParaRPr lang="en-US" altLang="zh-CN" sz="1397" b="1" dirty="0">
              <a:solidFill>
                <a:srgbClr val="1C3339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161428" y="3988629"/>
            <a:ext cx="709838" cy="55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5462209" y="5010528"/>
            <a:ext cx="2070800" cy="30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8496" rIns="27364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zh-CN" sz="1397" b="1" dirty="0" smtClean="0">
                <a:solidFill>
                  <a:srgbClr val="1C3339"/>
                </a:solidFill>
              </a:rPr>
              <a:t>Smart device</a:t>
            </a:r>
            <a:endParaRPr lang="en-US" altLang="zh-CN" sz="1397" b="1" dirty="0">
              <a:solidFill>
                <a:srgbClr val="1C3339"/>
              </a:solidFill>
            </a:endParaRPr>
          </a:p>
        </p:txBody>
      </p:sp>
      <p:sp>
        <p:nvSpPr>
          <p:cNvPr id="51" name="Cloud"/>
          <p:cNvSpPr>
            <a:spLocks noChangeAspect="1" noEditPoints="1" noChangeArrowheads="1"/>
          </p:cNvSpPr>
          <p:nvPr/>
        </p:nvSpPr>
        <p:spPr bwMode="auto">
          <a:xfrm>
            <a:off x="6528609" y="1945555"/>
            <a:ext cx="1554020" cy="103090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49A945"/>
              </a:buClr>
              <a:defRPr/>
            </a:pPr>
            <a:r>
              <a:rPr lang="en-US" altLang="ja-JP" sz="1397" b="1" dirty="0">
                <a:solidFill>
                  <a:srgbClr val="1C3339"/>
                </a:solidFill>
                <a:ea typeface="ＭＳ Ｐゴシック" charset="0"/>
                <a:cs typeface="ＭＳ Ｐゴシック" charset="0"/>
              </a:rPr>
              <a:t>WAN Network (Cloud)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587412" y="3690885"/>
            <a:ext cx="1524636" cy="9271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3747" y="4279965"/>
            <a:ext cx="1035204" cy="73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8344503" y="1822336"/>
            <a:ext cx="2070800" cy="30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8496" rIns="27364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zh-CN" sz="1397" b="1" dirty="0" smtClean="0">
                <a:solidFill>
                  <a:srgbClr val="1C3339"/>
                </a:solidFill>
              </a:rPr>
              <a:t>Smart device</a:t>
            </a:r>
            <a:endParaRPr lang="en-US" altLang="zh-CN" sz="1397" b="1" dirty="0">
              <a:solidFill>
                <a:srgbClr val="1C3339"/>
              </a:solidFill>
            </a:endParaRPr>
          </a:p>
        </p:txBody>
      </p:sp>
      <p:pic>
        <p:nvPicPr>
          <p:cNvPr id="55" name="Picture 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36041" y="1091774"/>
            <a:ext cx="1035204" cy="73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6" name="Straight Arrow Connector 55"/>
          <p:cNvCxnSpPr/>
          <p:nvPr/>
        </p:nvCxnSpPr>
        <p:spPr>
          <a:xfrm flipH="1">
            <a:off x="8064214" y="1613479"/>
            <a:ext cx="971827" cy="515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939480" y="2772281"/>
            <a:ext cx="704650" cy="4499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39"/>
          <p:cNvSpPr txBox="1">
            <a:spLocks noChangeArrowheads="1"/>
          </p:cNvSpPr>
          <p:nvPr/>
        </p:nvSpPr>
        <p:spPr bwMode="auto">
          <a:xfrm>
            <a:off x="3407014" y="6104908"/>
            <a:ext cx="2070800" cy="30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8496" rIns="27364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zh-CN" sz="1397" b="1" dirty="0" smtClean="0">
                <a:solidFill>
                  <a:srgbClr val="1C3339"/>
                </a:solidFill>
              </a:rPr>
              <a:t>Temperature</a:t>
            </a:r>
            <a:endParaRPr lang="en-US" altLang="zh-CN" sz="1397" b="1" dirty="0">
              <a:solidFill>
                <a:srgbClr val="1C3339"/>
              </a:solidFill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flipH="1">
            <a:off x="3046290" y="3735609"/>
            <a:ext cx="370377" cy="468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Box 39"/>
          <p:cNvSpPr txBox="1">
            <a:spLocks noChangeArrowheads="1"/>
          </p:cNvSpPr>
          <p:nvPr/>
        </p:nvSpPr>
        <p:spPr bwMode="auto">
          <a:xfrm>
            <a:off x="1764989" y="4914150"/>
            <a:ext cx="2070800" cy="30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8496" rIns="27364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zh-CN" sz="1397" b="1" dirty="0" smtClean="0">
                <a:solidFill>
                  <a:srgbClr val="1C3339"/>
                </a:solidFill>
              </a:rPr>
              <a:t>Windows</a:t>
            </a:r>
            <a:endParaRPr lang="en-US" altLang="zh-CN" sz="1397" b="1" dirty="0">
              <a:solidFill>
                <a:srgbClr val="1C3339"/>
              </a:solidFill>
            </a:endParaRPr>
          </a:p>
        </p:txBody>
      </p:sp>
      <p:pic>
        <p:nvPicPr>
          <p:cNvPr id="34" name="Picture 3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41" t="57778" r="19091" b="20000"/>
          <a:stretch/>
        </p:blipFill>
        <p:spPr bwMode="auto">
          <a:xfrm>
            <a:off x="2484910" y="4203871"/>
            <a:ext cx="106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2" t="24444" r="44603" b="22222"/>
          <a:stretch/>
        </p:blipFill>
        <p:spPr bwMode="auto">
          <a:xfrm>
            <a:off x="3703730" y="4776042"/>
            <a:ext cx="400753" cy="120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1" t="18841" r="75786" b="58937"/>
          <a:stretch/>
        </p:blipFill>
        <p:spPr bwMode="auto">
          <a:xfrm>
            <a:off x="4499509" y="5558677"/>
            <a:ext cx="286335" cy="57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Straight Arrow Connector 39"/>
          <p:cNvCxnSpPr/>
          <p:nvPr/>
        </p:nvCxnSpPr>
        <p:spPr>
          <a:xfrm flipH="1">
            <a:off x="4785844" y="5048133"/>
            <a:ext cx="1319357" cy="463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4131497" y="4771255"/>
            <a:ext cx="1980551" cy="661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4" idx="3"/>
          </p:cNvCxnSpPr>
          <p:nvPr/>
        </p:nvCxnSpPr>
        <p:spPr>
          <a:xfrm flipH="1" flipV="1">
            <a:off x="3551710" y="4584871"/>
            <a:ext cx="2569595" cy="87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1" t="18841" r="75786" b="58937"/>
          <a:stretch/>
        </p:blipFill>
        <p:spPr bwMode="auto">
          <a:xfrm>
            <a:off x="5743131" y="5605523"/>
            <a:ext cx="282897" cy="56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 Box 39"/>
          <p:cNvSpPr txBox="1">
            <a:spLocks noChangeArrowheads="1"/>
          </p:cNvSpPr>
          <p:nvPr/>
        </p:nvSpPr>
        <p:spPr bwMode="auto">
          <a:xfrm>
            <a:off x="4717464" y="6108841"/>
            <a:ext cx="2070800" cy="30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8496" rIns="27364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zh-CN" sz="1397" b="1" dirty="0" smtClean="0">
                <a:solidFill>
                  <a:srgbClr val="1C3339"/>
                </a:solidFill>
              </a:rPr>
              <a:t>Humidity</a:t>
            </a:r>
            <a:endParaRPr lang="en-US" altLang="zh-CN" sz="1397" b="1" dirty="0">
              <a:solidFill>
                <a:srgbClr val="1C3339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5939480" y="5192293"/>
            <a:ext cx="181825" cy="3742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5"/>
          <p:cNvSpPr txBox="1">
            <a:spLocks/>
          </p:cNvSpPr>
          <p:nvPr/>
        </p:nvSpPr>
        <p:spPr>
          <a:xfrm>
            <a:off x="11422494" y="6360569"/>
            <a:ext cx="374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A5C656-E050-4F3D-A0DB-0D19E9E83691}" type="slidenum">
              <a:rPr lang="en-US" sz="1200" smtClean="0">
                <a:solidFill>
                  <a:srgbClr val="1C3339"/>
                </a:solidFill>
              </a:rPr>
              <a:pPr/>
              <a:t>84</a:t>
            </a:fld>
            <a:endParaRPr lang="en-US" sz="1200" dirty="0">
              <a:solidFill>
                <a:srgbClr val="1C3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282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Lighting </a:t>
            </a:r>
            <a:r>
              <a:rPr lang="en-US" altLang="en-US" dirty="0" smtClean="0"/>
              <a:t>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159991" y="6509559"/>
            <a:ext cx="1596451" cy="247603"/>
          </a:xfrm>
          <a:prstGeom prst="rect">
            <a:avLst/>
          </a:prstGeom>
        </p:spPr>
        <p:txBody>
          <a:bodyPr/>
          <a:lstStyle/>
          <a:p>
            <a:fld id="{6A174EDC-730F-0E4F-8F7E-AD594D963D71}" type="slidenum">
              <a:rPr lang="en-US" smtClean="0">
                <a:solidFill>
                  <a:srgbClr val="FFFFFF"/>
                </a:solidFill>
              </a:rPr>
              <a:pPr/>
              <a:t>85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auto">
          <a:xfrm>
            <a:off x="2259017" y="1774850"/>
            <a:ext cx="5447731" cy="4585719"/>
          </a:xfrm>
          <a:custGeom>
            <a:avLst/>
            <a:gdLst>
              <a:gd name="T0" fmla="*/ 2147483647 w 3504"/>
              <a:gd name="T1" fmla="*/ 2147483647 h 2818"/>
              <a:gd name="T2" fmla="*/ 2147483647 w 3504"/>
              <a:gd name="T3" fmla="*/ 2147483647 h 2818"/>
              <a:gd name="T4" fmla="*/ 0 w 3504"/>
              <a:gd name="T5" fmla="*/ 2147483647 h 2818"/>
              <a:gd name="T6" fmla="*/ 2147483647 w 3504"/>
              <a:gd name="T7" fmla="*/ 2147483647 h 2818"/>
              <a:gd name="T8" fmla="*/ 2147483647 w 3504"/>
              <a:gd name="T9" fmla="*/ 2147483647 h 2818"/>
              <a:gd name="T10" fmla="*/ 2147483647 w 3504"/>
              <a:gd name="T11" fmla="*/ 2147483647 h 2818"/>
              <a:gd name="T12" fmla="*/ 2147483647 w 3504"/>
              <a:gd name="T13" fmla="*/ 2147483647 h 2818"/>
              <a:gd name="T14" fmla="*/ 2147483647 w 3504"/>
              <a:gd name="T15" fmla="*/ 0 h 2818"/>
              <a:gd name="T16" fmla="*/ 2147483647 w 3504"/>
              <a:gd name="T17" fmla="*/ 2147483647 h 2818"/>
              <a:gd name="T18" fmla="*/ 2147483647 w 3504"/>
              <a:gd name="T19" fmla="*/ 2147483647 h 2818"/>
              <a:gd name="T20" fmla="*/ 2147483647 w 3504"/>
              <a:gd name="T21" fmla="*/ 2147483647 h 2818"/>
              <a:gd name="T22" fmla="*/ 2147483647 w 3504"/>
              <a:gd name="T23" fmla="*/ 2147483647 h 28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504"/>
              <a:gd name="T37" fmla="*/ 0 h 2818"/>
              <a:gd name="T38" fmla="*/ 3504 w 3504"/>
              <a:gd name="T39" fmla="*/ 2818 h 281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504" h="2818">
                <a:moveTo>
                  <a:pt x="232" y="2818"/>
                </a:moveTo>
                <a:lnTo>
                  <a:pt x="232" y="1425"/>
                </a:lnTo>
                <a:lnTo>
                  <a:pt x="0" y="1416"/>
                </a:lnTo>
                <a:lnTo>
                  <a:pt x="515" y="963"/>
                </a:lnTo>
                <a:lnTo>
                  <a:pt x="515" y="227"/>
                </a:lnTo>
                <a:lnTo>
                  <a:pt x="928" y="227"/>
                </a:lnTo>
                <a:lnTo>
                  <a:pt x="928" y="736"/>
                </a:lnTo>
                <a:lnTo>
                  <a:pt x="1752" y="0"/>
                </a:lnTo>
                <a:lnTo>
                  <a:pt x="3504" y="1416"/>
                </a:lnTo>
                <a:lnTo>
                  <a:pt x="3233" y="1406"/>
                </a:lnTo>
                <a:lnTo>
                  <a:pt x="3233" y="2818"/>
                </a:lnTo>
                <a:lnTo>
                  <a:pt x="232" y="2818"/>
                </a:lnTo>
                <a:close/>
              </a:path>
            </a:pathLst>
          </a:custGeom>
          <a:solidFill>
            <a:srgbClr val="E9F9FB">
              <a:alpha val="12941"/>
            </a:srgbClr>
          </a:solidFill>
          <a:ln w="2844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95" dirty="0">
              <a:latin typeface="Calibri" pitchFamily="34" charset="0"/>
              <a:cs typeface="Arial" charset="0"/>
            </a:endParaRPr>
          </a:p>
        </p:txBody>
      </p:sp>
      <p:sp>
        <p:nvSpPr>
          <p:cNvPr id="26" name="Cloud"/>
          <p:cNvSpPr>
            <a:spLocks noChangeAspect="1" noEditPoints="1" noChangeArrowheads="1"/>
          </p:cNvSpPr>
          <p:nvPr/>
        </p:nvSpPr>
        <p:spPr bwMode="auto">
          <a:xfrm>
            <a:off x="3283293" y="2875888"/>
            <a:ext cx="1554020" cy="103090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49A945"/>
              </a:buClr>
              <a:defRPr/>
            </a:pPr>
            <a:r>
              <a:rPr lang="en-US" altLang="ja-JP" sz="1397" b="1" dirty="0">
                <a:ea typeface="ＭＳ Ｐゴシック" charset="0"/>
                <a:cs typeface="ＭＳ Ｐゴシック" charset="0"/>
              </a:rPr>
              <a:t>LAN Network (Home)</a:t>
            </a:r>
          </a:p>
        </p:txBody>
      </p:sp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394" y="2976461"/>
            <a:ext cx="570086" cy="77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39"/>
          <p:cNvSpPr txBox="1">
            <a:spLocks noChangeArrowheads="1"/>
          </p:cNvSpPr>
          <p:nvPr/>
        </p:nvSpPr>
        <p:spPr bwMode="auto">
          <a:xfrm>
            <a:off x="4333994" y="3727221"/>
            <a:ext cx="2070800" cy="30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8496" rIns="27364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fr-FR" altLang="zh-CN" sz="1397" b="1" dirty="0"/>
              <a:t>Home GW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837314" y="3619264"/>
            <a:ext cx="53208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026" idx="0"/>
          </p:cNvCxnSpPr>
          <p:nvPr/>
        </p:nvCxnSpPr>
        <p:spPr>
          <a:xfrm flipH="1">
            <a:off x="3847821" y="3932337"/>
            <a:ext cx="106118" cy="84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39"/>
          <p:cNvSpPr txBox="1">
            <a:spLocks noChangeArrowheads="1"/>
          </p:cNvSpPr>
          <p:nvPr/>
        </p:nvSpPr>
        <p:spPr bwMode="auto">
          <a:xfrm>
            <a:off x="2812419" y="5933785"/>
            <a:ext cx="2070800" cy="30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8496" rIns="27364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fr-FR" altLang="zh-CN" sz="1397" b="1" dirty="0"/>
              <a:t>Lighting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161428" y="3988629"/>
            <a:ext cx="625498" cy="852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5462209" y="5010528"/>
            <a:ext cx="2070800" cy="30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8496" rIns="27364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fr-FR" altLang="zh-CN" sz="1397" b="1" dirty="0"/>
              <a:t>Smartphone</a:t>
            </a:r>
          </a:p>
        </p:txBody>
      </p:sp>
      <p:sp>
        <p:nvSpPr>
          <p:cNvPr id="51" name="Cloud"/>
          <p:cNvSpPr>
            <a:spLocks noChangeAspect="1" noEditPoints="1" noChangeArrowheads="1"/>
          </p:cNvSpPr>
          <p:nvPr/>
        </p:nvSpPr>
        <p:spPr bwMode="auto">
          <a:xfrm>
            <a:off x="6528609" y="1945555"/>
            <a:ext cx="1554020" cy="103090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49A945"/>
              </a:buClr>
              <a:defRPr/>
            </a:pPr>
            <a:r>
              <a:rPr lang="en-US" altLang="ja-JP" sz="1397" b="1" dirty="0">
                <a:ea typeface="ＭＳ Ｐゴシック" charset="0"/>
                <a:cs typeface="ＭＳ Ｐゴシック" charset="0"/>
              </a:rPr>
              <a:t>WAN Network (Cloud)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587412" y="3690885"/>
            <a:ext cx="1524636" cy="9271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3747" y="4279965"/>
            <a:ext cx="1035204" cy="73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8344503" y="1822336"/>
            <a:ext cx="2070800" cy="30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8496" rIns="27364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fr-FR" altLang="zh-CN" sz="1397" b="1" dirty="0"/>
              <a:t>Smartphone</a:t>
            </a:r>
          </a:p>
        </p:txBody>
      </p:sp>
      <p:pic>
        <p:nvPicPr>
          <p:cNvPr id="55" name="Picture 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36041" y="1091774"/>
            <a:ext cx="1035204" cy="73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6" name="Straight Arrow Connector 55"/>
          <p:cNvCxnSpPr/>
          <p:nvPr/>
        </p:nvCxnSpPr>
        <p:spPr>
          <a:xfrm flipH="1">
            <a:off x="8064214" y="1613479"/>
            <a:ext cx="971827" cy="515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939480" y="2772281"/>
            <a:ext cx="704650" cy="4499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39"/>
          <p:cNvSpPr txBox="1">
            <a:spLocks noChangeArrowheads="1"/>
          </p:cNvSpPr>
          <p:nvPr/>
        </p:nvSpPr>
        <p:spPr bwMode="auto">
          <a:xfrm>
            <a:off x="4105959" y="4618021"/>
            <a:ext cx="2070800" cy="30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8496" rIns="27364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fr-FR" altLang="zh-CN" sz="1397" b="1" dirty="0"/>
              <a:t>Lighting</a:t>
            </a:r>
          </a:p>
        </p:txBody>
      </p:sp>
      <p:pic>
        <p:nvPicPr>
          <p:cNvPr id="1026" name="Picture 2" descr="http://www.iconattitude.com/icons/open_icon_library/apps/png/256/gupnp-tools_network-l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498" y="4780367"/>
            <a:ext cx="670643" cy="67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http://www.iconattitude.com/icons/open_icon_library/apps/png/256/gupnp-tools_network-l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521" y="4932390"/>
            <a:ext cx="670643" cy="67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http://www.iconattitude.com/icons/open_icon_library/apps/png/256/gupnp-tools_network-l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544" y="5084413"/>
            <a:ext cx="670643" cy="67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http://www.iconattitude.com/icons/open_icon_library/apps/png/256/gupnp-tools_network-l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567" y="5236436"/>
            <a:ext cx="670643" cy="67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9" name="Straight Arrow Connector 68"/>
          <p:cNvCxnSpPr>
            <a:endCxn id="71" idx="0"/>
          </p:cNvCxnSpPr>
          <p:nvPr/>
        </p:nvCxnSpPr>
        <p:spPr>
          <a:xfrm flipH="1">
            <a:off x="3046290" y="3735609"/>
            <a:ext cx="370377" cy="468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Box 39"/>
          <p:cNvSpPr txBox="1">
            <a:spLocks noChangeArrowheads="1"/>
          </p:cNvSpPr>
          <p:nvPr/>
        </p:nvSpPr>
        <p:spPr bwMode="auto">
          <a:xfrm>
            <a:off x="1777019" y="4841543"/>
            <a:ext cx="2070800" cy="30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8496" rIns="27364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fr-FR" altLang="zh-CN" sz="1397" b="1" dirty="0"/>
              <a:t>Lighting</a:t>
            </a:r>
          </a:p>
        </p:txBody>
      </p:sp>
      <p:pic>
        <p:nvPicPr>
          <p:cNvPr id="71" name="Picture 2" descr="http://www.iconattitude.com/icons/open_icon_library/apps/png/256/gupnp-tools_network-l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969" y="4203869"/>
            <a:ext cx="670643" cy="67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527104" y="4874512"/>
            <a:ext cx="974689" cy="974689"/>
            <a:chOff x="5756187" y="4878097"/>
            <a:chExt cx="977106" cy="977106"/>
          </a:xfrm>
        </p:grpSpPr>
        <p:pic>
          <p:nvPicPr>
            <p:cNvPr id="62" name="Picture 2" descr="http://www.iconattitude.com/icons/open_icon_library/apps/png/256/gupnp-tools_network-light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6187" y="4878097"/>
              <a:ext cx="672306" cy="672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 descr="http://www.iconattitude.com/icons/open_icon_library/apps/png/256/gupnp-tools_network-light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7" y="5030497"/>
              <a:ext cx="672306" cy="672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2" descr="http://www.iconattitude.com/icons/open_icon_library/apps/png/256/gupnp-tools_network-light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0987" y="5182897"/>
              <a:ext cx="672306" cy="672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Slide Number Placeholder 5"/>
          <p:cNvSpPr txBox="1">
            <a:spLocks/>
          </p:cNvSpPr>
          <p:nvPr/>
        </p:nvSpPr>
        <p:spPr>
          <a:xfrm>
            <a:off x="11422494" y="6360569"/>
            <a:ext cx="374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A5C656-E050-4F3D-A0DB-0D19E9E83691}" type="slidenum">
              <a:rPr lang="en-US" sz="1200" smtClean="0">
                <a:solidFill>
                  <a:srgbClr val="1C3339"/>
                </a:solidFill>
              </a:rPr>
              <a:pPr/>
              <a:t>85</a:t>
            </a:fld>
            <a:endParaRPr lang="en-US" sz="1200" dirty="0">
              <a:solidFill>
                <a:srgbClr val="1C3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70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Energy-saving </a:t>
            </a:r>
            <a:r>
              <a:rPr lang="en-US" altLang="en-US" dirty="0" smtClean="0"/>
              <a:t>washer/dryer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159991" y="6509559"/>
            <a:ext cx="1596451" cy="247603"/>
          </a:xfrm>
          <a:prstGeom prst="rect">
            <a:avLst/>
          </a:prstGeom>
        </p:spPr>
        <p:txBody>
          <a:bodyPr/>
          <a:lstStyle/>
          <a:p>
            <a:fld id="{6A174EDC-730F-0E4F-8F7E-AD594D963D71}" type="slidenum">
              <a:rPr lang="en-US" smtClean="0">
                <a:solidFill>
                  <a:srgbClr val="FFFFFF"/>
                </a:solidFill>
              </a:rPr>
              <a:pPr/>
              <a:t>86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auto">
          <a:xfrm>
            <a:off x="2259017" y="1774850"/>
            <a:ext cx="5447731" cy="4585719"/>
          </a:xfrm>
          <a:custGeom>
            <a:avLst/>
            <a:gdLst>
              <a:gd name="T0" fmla="*/ 2147483647 w 3504"/>
              <a:gd name="T1" fmla="*/ 2147483647 h 2818"/>
              <a:gd name="T2" fmla="*/ 2147483647 w 3504"/>
              <a:gd name="T3" fmla="*/ 2147483647 h 2818"/>
              <a:gd name="T4" fmla="*/ 0 w 3504"/>
              <a:gd name="T5" fmla="*/ 2147483647 h 2818"/>
              <a:gd name="T6" fmla="*/ 2147483647 w 3504"/>
              <a:gd name="T7" fmla="*/ 2147483647 h 2818"/>
              <a:gd name="T8" fmla="*/ 2147483647 w 3504"/>
              <a:gd name="T9" fmla="*/ 2147483647 h 2818"/>
              <a:gd name="T10" fmla="*/ 2147483647 w 3504"/>
              <a:gd name="T11" fmla="*/ 2147483647 h 2818"/>
              <a:gd name="T12" fmla="*/ 2147483647 w 3504"/>
              <a:gd name="T13" fmla="*/ 2147483647 h 2818"/>
              <a:gd name="T14" fmla="*/ 2147483647 w 3504"/>
              <a:gd name="T15" fmla="*/ 0 h 2818"/>
              <a:gd name="T16" fmla="*/ 2147483647 w 3504"/>
              <a:gd name="T17" fmla="*/ 2147483647 h 2818"/>
              <a:gd name="T18" fmla="*/ 2147483647 w 3504"/>
              <a:gd name="T19" fmla="*/ 2147483647 h 2818"/>
              <a:gd name="T20" fmla="*/ 2147483647 w 3504"/>
              <a:gd name="T21" fmla="*/ 2147483647 h 2818"/>
              <a:gd name="T22" fmla="*/ 2147483647 w 3504"/>
              <a:gd name="T23" fmla="*/ 2147483647 h 28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504"/>
              <a:gd name="T37" fmla="*/ 0 h 2818"/>
              <a:gd name="T38" fmla="*/ 3504 w 3504"/>
              <a:gd name="T39" fmla="*/ 2818 h 281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504" h="2818">
                <a:moveTo>
                  <a:pt x="232" y="2818"/>
                </a:moveTo>
                <a:lnTo>
                  <a:pt x="232" y="1425"/>
                </a:lnTo>
                <a:lnTo>
                  <a:pt x="0" y="1416"/>
                </a:lnTo>
                <a:lnTo>
                  <a:pt x="515" y="963"/>
                </a:lnTo>
                <a:lnTo>
                  <a:pt x="515" y="227"/>
                </a:lnTo>
                <a:lnTo>
                  <a:pt x="928" y="227"/>
                </a:lnTo>
                <a:lnTo>
                  <a:pt x="928" y="736"/>
                </a:lnTo>
                <a:lnTo>
                  <a:pt x="1752" y="0"/>
                </a:lnTo>
                <a:lnTo>
                  <a:pt x="3504" y="1416"/>
                </a:lnTo>
                <a:lnTo>
                  <a:pt x="3233" y="1406"/>
                </a:lnTo>
                <a:lnTo>
                  <a:pt x="3233" y="2818"/>
                </a:lnTo>
                <a:lnTo>
                  <a:pt x="232" y="2818"/>
                </a:lnTo>
                <a:close/>
              </a:path>
            </a:pathLst>
          </a:custGeom>
          <a:solidFill>
            <a:srgbClr val="E9F9FB">
              <a:alpha val="12941"/>
            </a:srgbClr>
          </a:solidFill>
          <a:ln w="2844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95" dirty="0">
              <a:solidFill>
                <a:srgbClr val="1C333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6" name="Cloud"/>
          <p:cNvSpPr>
            <a:spLocks noChangeAspect="1" noEditPoints="1" noChangeArrowheads="1"/>
          </p:cNvSpPr>
          <p:nvPr/>
        </p:nvSpPr>
        <p:spPr bwMode="auto">
          <a:xfrm>
            <a:off x="3283293" y="2875888"/>
            <a:ext cx="1554020" cy="103090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49A945"/>
              </a:buClr>
              <a:defRPr/>
            </a:pPr>
            <a:r>
              <a:rPr lang="en-US" altLang="ja-JP" sz="1397" b="1" dirty="0">
                <a:solidFill>
                  <a:srgbClr val="1C3339"/>
                </a:solidFill>
                <a:ea typeface="ＭＳ Ｐゴシック" charset="0"/>
                <a:cs typeface="ＭＳ Ｐゴシック" charset="0"/>
              </a:rPr>
              <a:t>LAN Network (Home)</a:t>
            </a:r>
          </a:p>
        </p:txBody>
      </p:sp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394" y="2976461"/>
            <a:ext cx="570086" cy="77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39"/>
          <p:cNvSpPr txBox="1">
            <a:spLocks noChangeArrowheads="1"/>
          </p:cNvSpPr>
          <p:nvPr/>
        </p:nvSpPr>
        <p:spPr bwMode="auto">
          <a:xfrm>
            <a:off x="4333994" y="3727221"/>
            <a:ext cx="2070800" cy="30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8496" rIns="27364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altLang="zh-CN" sz="1397" b="1" dirty="0">
                <a:solidFill>
                  <a:srgbClr val="1C3339"/>
                </a:solidFill>
              </a:rPr>
              <a:t>Home GW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837314" y="3619264"/>
            <a:ext cx="53208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087520" y="3963754"/>
            <a:ext cx="276825" cy="791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3730054" y="4721790"/>
            <a:ext cx="2328144" cy="2860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5462209" y="5010528"/>
            <a:ext cx="2070800" cy="30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8496" rIns="27364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altLang="zh-CN" sz="1397" b="1" dirty="0" smtClean="0">
                <a:solidFill>
                  <a:srgbClr val="1C3339"/>
                </a:solidFill>
              </a:rPr>
              <a:t>Smart </a:t>
            </a:r>
            <a:r>
              <a:rPr lang="fr-FR" altLang="zh-CN" sz="1397" b="1" dirty="0" err="1" smtClean="0">
                <a:solidFill>
                  <a:srgbClr val="1C3339"/>
                </a:solidFill>
              </a:rPr>
              <a:t>device</a:t>
            </a:r>
            <a:endParaRPr lang="fr-FR" altLang="zh-CN" sz="1397" b="1" dirty="0">
              <a:solidFill>
                <a:srgbClr val="1C3339"/>
              </a:solidFill>
            </a:endParaRPr>
          </a:p>
        </p:txBody>
      </p:sp>
      <p:sp>
        <p:nvSpPr>
          <p:cNvPr id="51" name="Cloud"/>
          <p:cNvSpPr>
            <a:spLocks noChangeAspect="1" noEditPoints="1" noChangeArrowheads="1"/>
          </p:cNvSpPr>
          <p:nvPr/>
        </p:nvSpPr>
        <p:spPr bwMode="auto">
          <a:xfrm>
            <a:off x="6528609" y="1945555"/>
            <a:ext cx="1554020" cy="103090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49A945"/>
              </a:buClr>
              <a:defRPr/>
            </a:pPr>
            <a:r>
              <a:rPr lang="en-US" altLang="ja-JP" sz="1397" b="1" dirty="0">
                <a:solidFill>
                  <a:srgbClr val="1C3339"/>
                </a:solidFill>
                <a:ea typeface="ＭＳ Ｐゴシック" charset="0"/>
                <a:cs typeface="ＭＳ Ｐゴシック" charset="0"/>
              </a:rPr>
              <a:t>WAN Network (Cloud)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587412" y="3690885"/>
            <a:ext cx="1524636" cy="9271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3747" y="4279965"/>
            <a:ext cx="1035204" cy="73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8344503" y="1822336"/>
            <a:ext cx="2070800" cy="30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8496" rIns="27364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altLang="zh-CN" sz="1397" b="1" dirty="0" smtClean="0">
                <a:solidFill>
                  <a:srgbClr val="1C3339"/>
                </a:solidFill>
              </a:rPr>
              <a:t>Smart </a:t>
            </a:r>
            <a:r>
              <a:rPr lang="fr-FR" altLang="zh-CN" sz="1397" b="1" dirty="0" err="1" smtClean="0">
                <a:solidFill>
                  <a:srgbClr val="1C3339"/>
                </a:solidFill>
              </a:rPr>
              <a:t>device</a:t>
            </a:r>
            <a:endParaRPr lang="fr-FR" altLang="zh-CN" sz="1397" b="1" dirty="0">
              <a:solidFill>
                <a:srgbClr val="1C3339"/>
              </a:solidFill>
            </a:endParaRPr>
          </a:p>
        </p:txBody>
      </p:sp>
      <p:pic>
        <p:nvPicPr>
          <p:cNvPr id="55" name="Picture 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36041" y="1091774"/>
            <a:ext cx="1035204" cy="73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6" name="Straight Arrow Connector 55"/>
          <p:cNvCxnSpPr/>
          <p:nvPr/>
        </p:nvCxnSpPr>
        <p:spPr>
          <a:xfrm flipH="1">
            <a:off x="8064214" y="1613479"/>
            <a:ext cx="971827" cy="515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939480" y="2772281"/>
            <a:ext cx="704650" cy="4499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3348561" y="3735609"/>
            <a:ext cx="68107" cy="8030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Box 39"/>
          <p:cNvSpPr txBox="1">
            <a:spLocks noChangeArrowheads="1"/>
          </p:cNvSpPr>
          <p:nvPr/>
        </p:nvSpPr>
        <p:spPr bwMode="auto">
          <a:xfrm>
            <a:off x="2141320" y="5522723"/>
            <a:ext cx="2070800" cy="30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8496" rIns="27364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altLang="zh-CN" sz="1397" b="1" dirty="0" err="1" smtClean="0">
                <a:solidFill>
                  <a:srgbClr val="1C3339"/>
                </a:solidFill>
              </a:rPr>
              <a:t>Washer</a:t>
            </a:r>
            <a:endParaRPr lang="fr-FR" altLang="zh-CN" sz="1397" b="1" dirty="0">
              <a:solidFill>
                <a:srgbClr val="1C333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817" y="4572216"/>
            <a:ext cx="605489" cy="982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428" y="5164036"/>
            <a:ext cx="898151" cy="985704"/>
          </a:xfrm>
          <a:prstGeom prst="rect">
            <a:avLst/>
          </a:prstGeom>
        </p:spPr>
      </p:pic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3332998" y="6078428"/>
            <a:ext cx="2070800" cy="30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8496" rIns="27364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altLang="zh-CN" sz="1397" b="1" dirty="0" err="1" smtClean="0">
                <a:solidFill>
                  <a:srgbClr val="1C3339"/>
                </a:solidFill>
              </a:rPr>
              <a:t>Dryer</a:t>
            </a:r>
            <a:endParaRPr lang="fr-FR" altLang="zh-CN" sz="1397" b="1" dirty="0">
              <a:solidFill>
                <a:srgbClr val="1C3339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4980996" y="4874190"/>
            <a:ext cx="1229602" cy="565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5"/>
          <p:cNvSpPr txBox="1">
            <a:spLocks/>
          </p:cNvSpPr>
          <p:nvPr/>
        </p:nvSpPr>
        <p:spPr>
          <a:xfrm>
            <a:off x="11422494" y="6360569"/>
            <a:ext cx="374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A5C656-E050-4F3D-A0DB-0D19E9E83691}" type="slidenum">
              <a:rPr lang="en-US" sz="1200" smtClean="0">
                <a:solidFill>
                  <a:srgbClr val="1C3339"/>
                </a:solidFill>
              </a:rPr>
              <a:pPr/>
              <a:t>86</a:t>
            </a:fld>
            <a:endParaRPr lang="en-US" sz="1200" dirty="0">
              <a:solidFill>
                <a:srgbClr val="1C3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664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Energy </a:t>
            </a:r>
            <a:r>
              <a:rPr lang="en-US" altLang="en-US" dirty="0" smtClean="0"/>
              <a:t>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159991" y="6509559"/>
            <a:ext cx="1596451" cy="247603"/>
          </a:xfrm>
          <a:prstGeom prst="rect">
            <a:avLst/>
          </a:prstGeom>
        </p:spPr>
        <p:txBody>
          <a:bodyPr/>
          <a:lstStyle/>
          <a:p>
            <a:fld id="{6A174EDC-730F-0E4F-8F7E-AD594D963D71}" type="slidenum">
              <a:rPr lang="en-US" smtClean="0">
                <a:solidFill>
                  <a:srgbClr val="FFFFFF"/>
                </a:solidFill>
              </a:rPr>
              <a:pPr/>
              <a:t>87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3" name="그림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879" y="1613479"/>
            <a:ext cx="4759876" cy="144895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592" y="3062434"/>
            <a:ext cx="5632450" cy="326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11422494" y="6360569"/>
            <a:ext cx="374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A5C656-E050-4F3D-A0DB-0D19E9E83691}" type="slidenum">
              <a:rPr lang="en-US" sz="1200" smtClean="0">
                <a:solidFill>
                  <a:srgbClr val="1C3339"/>
                </a:solidFill>
              </a:rPr>
              <a:pPr/>
              <a:t>87</a:t>
            </a:fld>
            <a:endParaRPr lang="en-US" sz="1200" dirty="0">
              <a:solidFill>
                <a:srgbClr val="1C3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7384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Remote Access Device </a:t>
            </a:r>
            <a:r>
              <a:rPr lang="en-US" altLang="en-US" dirty="0" smtClean="0"/>
              <a:t>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159991" y="6509559"/>
            <a:ext cx="1596451" cy="247603"/>
          </a:xfrm>
          <a:prstGeom prst="rect">
            <a:avLst/>
          </a:prstGeom>
        </p:spPr>
        <p:txBody>
          <a:bodyPr/>
          <a:lstStyle/>
          <a:p>
            <a:fld id="{6A174EDC-730F-0E4F-8F7E-AD594D963D71}" type="slidenum">
              <a:rPr lang="en-US" smtClean="0">
                <a:solidFill>
                  <a:srgbClr val="FFFFFF"/>
                </a:solidFill>
              </a:rPr>
              <a:pPr/>
              <a:t>88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2" name="Picture 10" descr="#1_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906" y="1613479"/>
            <a:ext cx="6935127" cy="1330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422" y="2944261"/>
            <a:ext cx="6961188" cy="323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11422494" y="6360569"/>
            <a:ext cx="374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A5C656-E050-4F3D-A0DB-0D19E9E83691}" type="slidenum">
              <a:rPr lang="en-US" sz="1200" smtClean="0">
                <a:solidFill>
                  <a:srgbClr val="1C3339"/>
                </a:solidFill>
              </a:rPr>
              <a:pPr/>
              <a:t>88</a:t>
            </a:fld>
            <a:endParaRPr lang="en-US" sz="1200" dirty="0">
              <a:solidFill>
                <a:srgbClr val="1C3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0432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Keyless </a:t>
            </a:r>
            <a:r>
              <a:rPr lang="en-US" altLang="en-US" dirty="0" smtClean="0"/>
              <a:t>Entry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159991" y="6509559"/>
            <a:ext cx="1596451" cy="247603"/>
          </a:xfrm>
          <a:prstGeom prst="rect">
            <a:avLst/>
          </a:prstGeom>
        </p:spPr>
        <p:txBody>
          <a:bodyPr/>
          <a:lstStyle/>
          <a:p>
            <a:fld id="{6A174EDC-730F-0E4F-8F7E-AD594D963D71}" type="slidenum">
              <a:rPr lang="en-US" smtClean="0">
                <a:solidFill>
                  <a:srgbClr val="FFFFFF"/>
                </a:solidFill>
              </a:rPr>
              <a:pPr/>
              <a:t>89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auto">
          <a:xfrm>
            <a:off x="2424412" y="1774850"/>
            <a:ext cx="5447731" cy="4585719"/>
          </a:xfrm>
          <a:custGeom>
            <a:avLst/>
            <a:gdLst>
              <a:gd name="T0" fmla="*/ 2147483647 w 3504"/>
              <a:gd name="T1" fmla="*/ 2147483647 h 2818"/>
              <a:gd name="T2" fmla="*/ 2147483647 w 3504"/>
              <a:gd name="T3" fmla="*/ 2147483647 h 2818"/>
              <a:gd name="T4" fmla="*/ 0 w 3504"/>
              <a:gd name="T5" fmla="*/ 2147483647 h 2818"/>
              <a:gd name="T6" fmla="*/ 2147483647 w 3504"/>
              <a:gd name="T7" fmla="*/ 2147483647 h 2818"/>
              <a:gd name="T8" fmla="*/ 2147483647 w 3504"/>
              <a:gd name="T9" fmla="*/ 2147483647 h 2818"/>
              <a:gd name="T10" fmla="*/ 2147483647 w 3504"/>
              <a:gd name="T11" fmla="*/ 2147483647 h 2818"/>
              <a:gd name="T12" fmla="*/ 2147483647 w 3504"/>
              <a:gd name="T13" fmla="*/ 2147483647 h 2818"/>
              <a:gd name="T14" fmla="*/ 2147483647 w 3504"/>
              <a:gd name="T15" fmla="*/ 0 h 2818"/>
              <a:gd name="T16" fmla="*/ 2147483647 w 3504"/>
              <a:gd name="T17" fmla="*/ 2147483647 h 2818"/>
              <a:gd name="T18" fmla="*/ 2147483647 w 3504"/>
              <a:gd name="T19" fmla="*/ 2147483647 h 2818"/>
              <a:gd name="T20" fmla="*/ 2147483647 w 3504"/>
              <a:gd name="T21" fmla="*/ 2147483647 h 2818"/>
              <a:gd name="T22" fmla="*/ 2147483647 w 3504"/>
              <a:gd name="T23" fmla="*/ 2147483647 h 28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504"/>
              <a:gd name="T37" fmla="*/ 0 h 2818"/>
              <a:gd name="T38" fmla="*/ 3504 w 3504"/>
              <a:gd name="T39" fmla="*/ 2818 h 281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504" h="2818">
                <a:moveTo>
                  <a:pt x="232" y="2818"/>
                </a:moveTo>
                <a:lnTo>
                  <a:pt x="232" y="1425"/>
                </a:lnTo>
                <a:lnTo>
                  <a:pt x="0" y="1416"/>
                </a:lnTo>
                <a:lnTo>
                  <a:pt x="515" y="963"/>
                </a:lnTo>
                <a:lnTo>
                  <a:pt x="515" y="227"/>
                </a:lnTo>
                <a:lnTo>
                  <a:pt x="928" y="227"/>
                </a:lnTo>
                <a:lnTo>
                  <a:pt x="928" y="736"/>
                </a:lnTo>
                <a:lnTo>
                  <a:pt x="1752" y="0"/>
                </a:lnTo>
                <a:lnTo>
                  <a:pt x="3504" y="1416"/>
                </a:lnTo>
                <a:lnTo>
                  <a:pt x="3233" y="1406"/>
                </a:lnTo>
                <a:lnTo>
                  <a:pt x="3233" y="2818"/>
                </a:lnTo>
                <a:lnTo>
                  <a:pt x="232" y="2818"/>
                </a:lnTo>
                <a:close/>
              </a:path>
            </a:pathLst>
          </a:custGeom>
          <a:solidFill>
            <a:srgbClr val="E9F9FB">
              <a:alpha val="12941"/>
            </a:srgbClr>
          </a:solidFill>
          <a:ln w="2844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95" dirty="0">
              <a:latin typeface="Calibri" pitchFamily="34" charset="0"/>
              <a:cs typeface="Arial" charset="0"/>
            </a:endParaRPr>
          </a:p>
        </p:txBody>
      </p:sp>
      <p:sp>
        <p:nvSpPr>
          <p:cNvPr id="26" name="Cloud"/>
          <p:cNvSpPr>
            <a:spLocks noChangeAspect="1" noEditPoints="1" noChangeArrowheads="1"/>
          </p:cNvSpPr>
          <p:nvPr/>
        </p:nvSpPr>
        <p:spPr bwMode="auto">
          <a:xfrm>
            <a:off x="3448688" y="2875888"/>
            <a:ext cx="1554020" cy="103090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49A945"/>
              </a:buClr>
              <a:defRPr/>
            </a:pPr>
            <a:r>
              <a:rPr lang="en-US" altLang="ja-JP" sz="1397" b="1" dirty="0">
                <a:ea typeface="ＭＳ Ｐゴシック" charset="0"/>
                <a:cs typeface="ＭＳ Ｐゴシック" charset="0"/>
              </a:rPr>
              <a:t>LAN Network (Home)</a:t>
            </a:r>
          </a:p>
        </p:txBody>
      </p:sp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789" y="2976461"/>
            <a:ext cx="570086" cy="77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39"/>
          <p:cNvSpPr txBox="1">
            <a:spLocks noChangeArrowheads="1"/>
          </p:cNvSpPr>
          <p:nvPr/>
        </p:nvSpPr>
        <p:spPr bwMode="auto">
          <a:xfrm>
            <a:off x="4499388" y="3727221"/>
            <a:ext cx="2070800" cy="30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8496" rIns="27364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fr-FR" altLang="zh-CN" sz="1397" b="1" dirty="0"/>
              <a:t>Home GW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5002709" y="3619264"/>
            <a:ext cx="53208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5062989" y="4647920"/>
            <a:ext cx="1170744" cy="417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39"/>
          <p:cNvSpPr txBox="1">
            <a:spLocks noChangeArrowheads="1"/>
          </p:cNvSpPr>
          <p:nvPr/>
        </p:nvSpPr>
        <p:spPr bwMode="auto">
          <a:xfrm>
            <a:off x="3109043" y="6080079"/>
            <a:ext cx="2070800" cy="30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8496" rIns="27364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fr-FR" altLang="zh-CN" sz="1397" b="1" dirty="0" err="1"/>
              <a:t>Door</a:t>
            </a:r>
            <a:r>
              <a:rPr lang="fr-FR" altLang="zh-CN" sz="1397" b="1" dirty="0"/>
              <a:t> locks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4499388" y="4838314"/>
            <a:ext cx="1748705" cy="6445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5627603" y="5010528"/>
            <a:ext cx="2070800" cy="30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8496" rIns="27364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fr-FR" altLang="zh-CN" sz="1397" b="1" dirty="0"/>
              <a:t>Smartphone</a:t>
            </a:r>
          </a:p>
        </p:txBody>
      </p:sp>
      <p:sp>
        <p:nvSpPr>
          <p:cNvPr id="51" name="Cloud"/>
          <p:cNvSpPr>
            <a:spLocks noChangeAspect="1" noEditPoints="1" noChangeArrowheads="1"/>
          </p:cNvSpPr>
          <p:nvPr/>
        </p:nvSpPr>
        <p:spPr bwMode="auto">
          <a:xfrm>
            <a:off x="6694003" y="1945555"/>
            <a:ext cx="1554020" cy="103090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49A945"/>
              </a:buClr>
              <a:defRPr/>
            </a:pPr>
            <a:r>
              <a:rPr lang="en-US" altLang="ja-JP" sz="1397" b="1" dirty="0">
                <a:ea typeface="ＭＳ Ｐゴシック" charset="0"/>
                <a:cs typeface="ＭＳ Ｐゴシック" charset="0"/>
              </a:rPr>
              <a:t>WAN Network (Cloud)</a:t>
            </a:r>
          </a:p>
        </p:txBody>
      </p:sp>
      <p:pic>
        <p:nvPicPr>
          <p:cNvPr id="53" name="Picture 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9141" y="4279965"/>
            <a:ext cx="1035204" cy="73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8560886" y="2308163"/>
            <a:ext cx="2070800" cy="30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8496" rIns="27364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fr-FR" altLang="zh-CN" sz="1397" b="1" dirty="0"/>
              <a:t>Smartphone</a:t>
            </a:r>
          </a:p>
        </p:txBody>
      </p:sp>
      <p:pic>
        <p:nvPicPr>
          <p:cNvPr id="55" name="Picture 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52424" y="1577601"/>
            <a:ext cx="1035204" cy="73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6" name="Straight Arrow Connector 55"/>
          <p:cNvCxnSpPr/>
          <p:nvPr/>
        </p:nvCxnSpPr>
        <p:spPr>
          <a:xfrm flipH="1">
            <a:off x="8246314" y="1947516"/>
            <a:ext cx="954025" cy="248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6104875" y="2772281"/>
            <a:ext cx="704650" cy="4499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3844213" y="3955402"/>
            <a:ext cx="346170" cy="8039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Box 39"/>
          <p:cNvSpPr txBox="1">
            <a:spLocks noChangeArrowheads="1"/>
          </p:cNvSpPr>
          <p:nvPr/>
        </p:nvSpPr>
        <p:spPr bwMode="auto">
          <a:xfrm>
            <a:off x="3844213" y="4811789"/>
            <a:ext cx="1762542" cy="30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8496" rIns="27364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fr-FR" altLang="zh-CN" sz="1397" b="1" dirty="0" err="1"/>
              <a:t>Door</a:t>
            </a:r>
            <a:r>
              <a:rPr lang="fr-FR" altLang="zh-CN" sz="1397" b="1" dirty="0"/>
              <a:t> lock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658" y="4329379"/>
            <a:ext cx="518331" cy="55619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52" y="4819463"/>
            <a:ext cx="518331" cy="55619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556" y="5206504"/>
            <a:ext cx="518331" cy="55619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060" y="5570515"/>
            <a:ext cx="518331" cy="556190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>
          <a:xfrm>
            <a:off x="4363398" y="4028941"/>
            <a:ext cx="170313" cy="3198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254" y="2727688"/>
            <a:ext cx="570722" cy="80184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89" y="5431743"/>
            <a:ext cx="570722" cy="801843"/>
          </a:xfrm>
          <a:prstGeom prst="rect">
            <a:avLst/>
          </a:prstGeom>
        </p:spPr>
      </p:pic>
      <p:cxnSp>
        <p:nvCxnSpPr>
          <p:cNvPr id="49" name="Straight Arrow Connector 48"/>
          <p:cNvCxnSpPr/>
          <p:nvPr/>
        </p:nvCxnSpPr>
        <p:spPr>
          <a:xfrm flipH="1">
            <a:off x="4641407" y="5760587"/>
            <a:ext cx="1815793" cy="39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5105414" y="4747499"/>
            <a:ext cx="1428835" cy="865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8246314" y="2613216"/>
            <a:ext cx="1198727" cy="430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/>
          <p:cNvSpPr txBox="1">
            <a:spLocks/>
          </p:cNvSpPr>
          <p:nvPr/>
        </p:nvSpPr>
        <p:spPr>
          <a:xfrm>
            <a:off x="11422494" y="6360569"/>
            <a:ext cx="374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A5C656-E050-4F3D-A0DB-0D19E9E83691}" type="slidenum">
              <a:rPr lang="en-US" sz="1200" smtClean="0">
                <a:solidFill>
                  <a:srgbClr val="1C3339"/>
                </a:solidFill>
              </a:rPr>
              <a:pPr/>
              <a:t>89</a:t>
            </a:fld>
            <a:endParaRPr lang="en-US" sz="1200" dirty="0">
              <a:solidFill>
                <a:srgbClr val="1C3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85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challenge of IoT Communications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F2CC-F538-499A-8BE1-D7E128420D5E}" type="datetime1">
              <a:rPr lang="en-US" smtClean="0"/>
              <a:pPr/>
              <a:t>3/23/2016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5C656-E050-4F3D-A0DB-0D19E9E8369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b="1" dirty="0"/>
              <a:t>Public Information – Not Subject to OCF NDA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Value will be delivered by apps &amp; services, and…</a:t>
            </a:r>
          </a:p>
          <a:p>
            <a:r>
              <a:rPr lang="en-GB" dirty="0" smtClean="0"/>
              <a:t>Apps &amp; services need access to data &amp; control points to deliver that value, but…</a:t>
            </a:r>
          </a:p>
          <a:p>
            <a:r>
              <a:rPr lang="en-GB" dirty="0" smtClean="0"/>
              <a:t>Developers find it difficult to access all the data and control points</a:t>
            </a:r>
          </a:p>
          <a:p>
            <a:r>
              <a:rPr lang="en-GB" dirty="0" smtClean="0"/>
              <a:t>Use cases are more complicated</a:t>
            </a:r>
          </a:p>
          <a:p>
            <a:r>
              <a:rPr lang="en-GB" dirty="0" smtClean="0"/>
              <a:t>The system and therefore comms needs to achieve massive scale</a:t>
            </a:r>
          </a:p>
          <a:p>
            <a:r>
              <a:rPr lang="en-GB" dirty="0" smtClean="0"/>
              <a:t>The solution must work across form factors, OSs, platforms, manufacturers, service providers and vertical markets.</a:t>
            </a:r>
          </a:p>
          <a:p>
            <a:r>
              <a:rPr lang="en-GB" dirty="0" smtClean="0"/>
              <a:t>The solution must also scale from constrained devices to smart devices to the Cloud.</a:t>
            </a:r>
          </a:p>
          <a:p>
            <a:endParaRPr lang="en-GB" dirty="0" smtClean="0"/>
          </a:p>
        </p:txBody>
      </p:sp>
      <p:sp>
        <p:nvSpPr>
          <p:cNvPr id="7" name="Rectangle 6"/>
          <p:cNvSpPr/>
          <p:nvPr/>
        </p:nvSpPr>
        <p:spPr>
          <a:xfrm>
            <a:off x="603506" y="5486400"/>
            <a:ext cx="10968766" cy="68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OCF makes it easier to build the apps &amp; services that deliver value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109792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</a:t>
            </a:r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159991" y="6509559"/>
            <a:ext cx="1596451" cy="247603"/>
          </a:xfrm>
          <a:prstGeom prst="rect">
            <a:avLst/>
          </a:prstGeom>
        </p:spPr>
        <p:txBody>
          <a:bodyPr/>
          <a:lstStyle/>
          <a:p>
            <a:fld id="{6A174EDC-730F-0E4F-8F7E-AD594D963D71}" type="slidenum">
              <a:rPr lang="en-US" smtClean="0">
                <a:solidFill>
                  <a:srgbClr val="FFFFFF"/>
                </a:solidFill>
              </a:rPr>
              <a:pPr/>
              <a:t>90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0" name="Picture 34" descr="#15_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483" y="1746275"/>
            <a:ext cx="5731510" cy="110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85" y="2952749"/>
            <a:ext cx="6156336" cy="35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11422494" y="6360569"/>
            <a:ext cx="374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A5C656-E050-4F3D-A0DB-0D19E9E83691}" type="slidenum">
              <a:rPr lang="en-US" sz="1200" smtClean="0">
                <a:solidFill>
                  <a:srgbClr val="1C3339"/>
                </a:solidFill>
              </a:rPr>
              <a:pPr/>
              <a:t>90</a:t>
            </a:fld>
            <a:endParaRPr lang="en-US" sz="1200" dirty="0">
              <a:solidFill>
                <a:srgbClr val="1C3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62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Monitor &amp; Notify</a:t>
            </a:r>
            <a:r>
              <a:rPr lang="en-US" altLang="en-US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159991" y="6509559"/>
            <a:ext cx="1596451" cy="247603"/>
          </a:xfrm>
          <a:prstGeom prst="rect">
            <a:avLst/>
          </a:prstGeom>
        </p:spPr>
        <p:txBody>
          <a:bodyPr/>
          <a:lstStyle/>
          <a:p>
            <a:fld id="{6A174EDC-730F-0E4F-8F7E-AD594D963D71}" type="slidenum">
              <a:rPr lang="en-US" smtClean="0">
                <a:solidFill>
                  <a:srgbClr val="FFFFFF"/>
                </a:solidFill>
              </a:rPr>
              <a:pPr/>
              <a:t>91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auto">
          <a:xfrm>
            <a:off x="1712488" y="1774850"/>
            <a:ext cx="5447731" cy="4585719"/>
          </a:xfrm>
          <a:custGeom>
            <a:avLst/>
            <a:gdLst>
              <a:gd name="T0" fmla="*/ 2147483647 w 3504"/>
              <a:gd name="T1" fmla="*/ 2147483647 h 2818"/>
              <a:gd name="T2" fmla="*/ 2147483647 w 3504"/>
              <a:gd name="T3" fmla="*/ 2147483647 h 2818"/>
              <a:gd name="T4" fmla="*/ 0 w 3504"/>
              <a:gd name="T5" fmla="*/ 2147483647 h 2818"/>
              <a:gd name="T6" fmla="*/ 2147483647 w 3504"/>
              <a:gd name="T7" fmla="*/ 2147483647 h 2818"/>
              <a:gd name="T8" fmla="*/ 2147483647 w 3504"/>
              <a:gd name="T9" fmla="*/ 2147483647 h 2818"/>
              <a:gd name="T10" fmla="*/ 2147483647 w 3504"/>
              <a:gd name="T11" fmla="*/ 2147483647 h 2818"/>
              <a:gd name="T12" fmla="*/ 2147483647 w 3504"/>
              <a:gd name="T13" fmla="*/ 2147483647 h 2818"/>
              <a:gd name="T14" fmla="*/ 2147483647 w 3504"/>
              <a:gd name="T15" fmla="*/ 0 h 2818"/>
              <a:gd name="T16" fmla="*/ 2147483647 w 3504"/>
              <a:gd name="T17" fmla="*/ 2147483647 h 2818"/>
              <a:gd name="T18" fmla="*/ 2147483647 w 3504"/>
              <a:gd name="T19" fmla="*/ 2147483647 h 2818"/>
              <a:gd name="T20" fmla="*/ 2147483647 w 3504"/>
              <a:gd name="T21" fmla="*/ 2147483647 h 2818"/>
              <a:gd name="T22" fmla="*/ 2147483647 w 3504"/>
              <a:gd name="T23" fmla="*/ 2147483647 h 28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504"/>
              <a:gd name="T37" fmla="*/ 0 h 2818"/>
              <a:gd name="T38" fmla="*/ 3504 w 3504"/>
              <a:gd name="T39" fmla="*/ 2818 h 281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504" h="2818">
                <a:moveTo>
                  <a:pt x="232" y="2818"/>
                </a:moveTo>
                <a:lnTo>
                  <a:pt x="232" y="1425"/>
                </a:lnTo>
                <a:lnTo>
                  <a:pt x="0" y="1416"/>
                </a:lnTo>
                <a:lnTo>
                  <a:pt x="515" y="963"/>
                </a:lnTo>
                <a:lnTo>
                  <a:pt x="515" y="227"/>
                </a:lnTo>
                <a:lnTo>
                  <a:pt x="928" y="227"/>
                </a:lnTo>
                <a:lnTo>
                  <a:pt x="928" y="736"/>
                </a:lnTo>
                <a:lnTo>
                  <a:pt x="1752" y="0"/>
                </a:lnTo>
                <a:lnTo>
                  <a:pt x="3504" y="1416"/>
                </a:lnTo>
                <a:lnTo>
                  <a:pt x="3233" y="1406"/>
                </a:lnTo>
                <a:lnTo>
                  <a:pt x="3233" y="2818"/>
                </a:lnTo>
                <a:lnTo>
                  <a:pt x="232" y="2818"/>
                </a:lnTo>
                <a:close/>
              </a:path>
            </a:pathLst>
          </a:custGeom>
          <a:solidFill>
            <a:srgbClr val="E9F9FB">
              <a:alpha val="12941"/>
            </a:srgbClr>
          </a:solidFill>
          <a:ln w="2844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795" dirty="0">
              <a:latin typeface="Calibri" pitchFamily="34" charset="0"/>
              <a:cs typeface="Arial" charset="0"/>
            </a:endParaRPr>
          </a:p>
        </p:txBody>
      </p:sp>
      <p:sp>
        <p:nvSpPr>
          <p:cNvPr id="26" name="Cloud"/>
          <p:cNvSpPr>
            <a:spLocks noChangeAspect="1" noEditPoints="1" noChangeArrowheads="1"/>
          </p:cNvSpPr>
          <p:nvPr/>
        </p:nvSpPr>
        <p:spPr bwMode="auto">
          <a:xfrm>
            <a:off x="2736764" y="2875888"/>
            <a:ext cx="1554020" cy="103090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49A945"/>
              </a:buClr>
              <a:defRPr/>
            </a:pPr>
            <a:r>
              <a:rPr lang="en-US" altLang="ja-JP" sz="1397" b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LAN Network (Home)</a:t>
            </a:r>
          </a:p>
        </p:txBody>
      </p:sp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65" y="2976461"/>
            <a:ext cx="570086" cy="77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39"/>
          <p:cNvSpPr txBox="1">
            <a:spLocks noChangeArrowheads="1"/>
          </p:cNvSpPr>
          <p:nvPr/>
        </p:nvSpPr>
        <p:spPr bwMode="auto">
          <a:xfrm>
            <a:off x="3787464" y="3727221"/>
            <a:ext cx="2070800" cy="30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8496" rIns="27364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altLang="zh-CN" sz="1397" b="1" dirty="0">
                <a:solidFill>
                  <a:prstClr val="black"/>
                </a:solidFill>
              </a:rPr>
              <a:t>Home GW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290785" y="3619264"/>
            <a:ext cx="53208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53" idx="0"/>
          </p:cNvCxnSpPr>
          <p:nvPr/>
        </p:nvCxnSpPr>
        <p:spPr>
          <a:xfrm flipH="1" flipV="1">
            <a:off x="5471677" y="3727220"/>
            <a:ext cx="653143" cy="5527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4179742" y="4918118"/>
            <a:ext cx="1661820" cy="700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5982080" y="4918118"/>
            <a:ext cx="2070800" cy="30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8496" rIns="27364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altLang="zh-CN" sz="1397" b="1" dirty="0">
                <a:solidFill>
                  <a:prstClr val="black"/>
                </a:solidFill>
              </a:rPr>
              <a:t>Smartphone</a:t>
            </a:r>
          </a:p>
        </p:txBody>
      </p:sp>
      <p:sp>
        <p:nvSpPr>
          <p:cNvPr id="51" name="Cloud"/>
          <p:cNvSpPr>
            <a:spLocks noChangeAspect="1" noEditPoints="1" noChangeArrowheads="1"/>
          </p:cNvSpPr>
          <p:nvPr/>
        </p:nvSpPr>
        <p:spPr bwMode="auto">
          <a:xfrm>
            <a:off x="5982079" y="1945555"/>
            <a:ext cx="1554020" cy="103090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49A945"/>
              </a:buClr>
              <a:defRPr/>
            </a:pPr>
            <a:r>
              <a:rPr lang="en-US" altLang="ja-JP" sz="1397" b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WAN Network (Cloud)</a:t>
            </a:r>
          </a:p>
        </p:txBody>
      </p:sp>
      <p:pic>
        <p:nvPicPr>
          <p:cNvPr id="53" name="Picture 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7217" y="4279965"/>
            <a:ext cx="1035204" cy="73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6" name="Straight Arrow Connector 55"/>
          <p:cNvCxnSpPr/>
          <p:nvPr/>
        </p:nvCxnSpPr>
        <p:spPr>
          <a:xfrm flipH="1">
            <a:off x="7534390" y="1947516"/>
            <a:ext cx="954025" cy="248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392951" y="2772281"/>
            <a:ext cx="704650" cy="4499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3132289" y="3955402"/>
            <a:ext cx="346170" cy="8039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651474" y="4028941"/>
            <a:ext cx="170313" cy="3198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7534390" y="2613216"/>
            <a:ext cx="1198727" cy="430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456" y="1401598"/>
            <a:ext cx="2147324" cy="211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874" y="1401597"/>
            <a:ext cx="819040" cy="211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659" y="3520417"/>
            <a:ext cx="2650901" cy="171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765" y="4357353"/>
            <a:ext cx="1506435" cy="112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12" y="5317543"/>
            <a:ext cx="1459156" cy="111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Straight Arrow Connector 39"/>
          <p:cNvCxnSpPr/>
          <p:nvPr/>
        </p:nvCxnSpPr>
        <p:spPr>
          <a:xfrm flipH="1">
            <a:off x="5682836" y="5027479"/>
            <a:ext cx="230823" cy="290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4503088" y="4799943"/>
            <a:ext cx="1170744" cy="417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509" y="5556983"/>
            <a:ext cx="873379" cy="87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lide Number Placeholder 5"/>
          <p:cNvSpPr txBox="1">
            <a:spLocks/>
          </p:cNvSpPr>
          <p:nvPr/>
        </p:nvSpPr>
        <p:spPr>
          <a:xfrm>
            <a:off x="11422494" y="6360569"/>
            <a:ext cx="374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A5C656-E050-4F3D-A0DB-0D19E9E83691}" type="slidenum">
              <a:rPr lang="en-US" sz="1200" smtClean="0">
                <a:solidFill>
                  <a:srgbClr val="1C3339"/>
                </a:solidFill>
              </a:rPr>
              <a:pPr/>
              <a:t>91</a:t>
            </a:fld>
            <a:endParaRPr lang="en-US" sz="1200" dirty="0">
              <a:solidFill>
                <a:srgbClr val="1C3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312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Smart Home Device Type</a:t>
            </a:r>
            <a:endParaRPr lang="ko-KR" altLang="en-US" dirty="0">
              <a:latin typeface="+mn-lt"/>
            </a:endParaRPr>
          </a:p>
        </p:txBody>
      </p:sp>
      <p:graphicFrame>
        <p:nvGraphicFramePr>
          <p:cNvPr id="48" name="표 47"/>
          <p:cNvGraphicFramePr>
            <a:graphicFrameLocks noGrp="1"/>
          </p:cNvGraphicFramePr>
          <p:nvPr>
            <p:extLst/>
          </p:nvPr>
        </p:nvGraphicFramePr>
        <p:xfrm>
          <a:off x="608090" y="1232441"/>
          <a:ext cx="5172600" cy="45542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7624"/>
                <a:gridCol w="2764976"/>
              </a:tblGrid>
              <a:tr h="397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Device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Type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Minimum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Resource Set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47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 Conditioner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Binary Switch,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Temperature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79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 Purifier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Binary Switch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79221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sz="1400" i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Blind</a:t>
                      </a:r>
                      <a:endParaRPr lang="en-US" sz="1400" i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sz="1400" i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Open</a:t>
                      </a:r>
                      <a:r>
                        <a:rPr lang="en-US" sz="1400" i="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Level</a:t>
                      </a:r>
                      <a:endParaRPr lang="en-US" sz="1400" i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79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Dishwasher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Binary Switch, Mode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79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Door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 Level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79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Clothes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Dryer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Binary Switch, Mode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79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Clothes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Washer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Binary Switch, Mode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79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Binary Switch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79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Garage Door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79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Light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Binary Switch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547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Binary Switch, Temperature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(2)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547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Binary Switch, 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Operational State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" name="표 2"/>
          <p:cNvGraphicFramePr>
            <a:graphicFrameLocks noGrp="1"/>
          </p:cNvGraphicFramePr>
          <p:nvPr>
            <p:extLst/>
          </p:nvPr>
        </p:nvGraphicFramePr>
        <p:xfrm>
          <a:off x="6196885" y="1239021"/>
          <a:ext cx="5490618" cy="45804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88579"/>
                <a:gridCol w="3002039"/>
              </a:tblGrid>
              <a:tr h="416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Device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Type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Minimum Resource Set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459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Refrigerator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Binary Switch, Refrigeration, 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Temperature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(2)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305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Robot Cleaner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Binary Switch, Mode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305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Smart Plug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Binary Switch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305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Switch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Binary Switch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305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Thermostat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Temperature (2)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305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Camera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305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Generic Sensor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Sensor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305026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sz="1400" i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Receiver</a:t>
                      </a:r>
                      <a:endParaRPr lang="en-US" sz="1400" i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sz="1400" i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Binary Switch, Audio,</a:t>
                      </a:r>
                      <a:r>
                        <a:rPr lang="en-US" sz="1400" i="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Media Source List (2)</a:t>
                      </a:r>
                      <a:endParaRPr lang="en-US" sz="1400" i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305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Scanner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Binary Switch, Operational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State, Automatic Document Feeder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305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Security Panel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305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Television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sz="1400" i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Binary Switch, Audio,</a:t>
                      </a:r>
                      <a:r>
                        <a:rPr lang="en-US" sz="1400" i="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Media Source List</a:t>
                      </a:r>
                      <a:endParaRPr lang="en-US" sz="1400" i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305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Water Valve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 Level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751768" y="5968160"/>
            <a:ext cx="10595786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  <a:cs typeface="Calibri" panose="020F0502020204030204" pitchFamily="34" charset="0"/>
              </a:rPr>
              <a:t>Exposure of an OIC Device Type is Mandatory.  </a:t>
            </a:r>
            <a:endParaRPr lang="en-US" sz="1400" dirty="0">
              <a:latin typeface="+mj-lt"/>
              <a:cs typeface="Calibri" panose="020F0502020204030204" pitchFamily="34" charset="0"/>
            </a:endParaRPr>
          </a:p>
          <a:p>
            <a:r>
              <a:rPr lang="en-US" sz="1400" dirty="0" smtClean="0">
                <a:latin typeface="+mj-lt"/>
                <a:cs typeface="Calibri" panose="020F0502020204030204" pitchFamily="34" charset="0"/>
              </a:rPr>
              <a:t>If an OIC Server hosts an OIC known device then it shall follow all normative requirements in the Device Specification applicable to that Device.</a:t>
            </a:r>
            <a:endParaRPr lang="en-US" sz="1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11422494" y="6360569"/>
            <a:ext cx="374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A5C656-E050-4F3D-A0DB-0D19E9E83691}" type="slidenum">
              <a:rPr lang="en-US" sz="1200" smtClean="0">
                <a:solidFill>
                  <a:srgbClr val="1C3339"/>
                </a:solidFill>
              </a:rPr>
              <a:pPr/>
              <a:t>92</a:t>
            </a:fld>
            <a:endParaRPr lang="en-US" sz="1200" dirty="0">
              <a:solidFill>
                <a:srgbClr val="1C3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789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Defined Resource Types (1/2)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/>
          </p:nvPr>
        </p:nvGraphicFramePr>
        <p:xfrm>
          <a:off x="626561" y="1352486"/>
          <a:ext cx="5219603" cy="5143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46731"/>
                <a:gridCol w="1872872"/>
              </a:tblGrid>
              <a:tr h="4189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Resource Types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Case</a:t>
                      </a:r>
                      <a:endParaRPr lang="ko-KR" alt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Air Flow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ko-K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Indoor Environment Control</a:t>
                      </a:r>
                      <a:endParaRPr lang="ko-KR" alt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Air Flow Control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ko-KR" alt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Battery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Device Control</a:t>
                      </a:r>
                      <a:endParaRPr lang="ko-KR" altLang="en-US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Binary switch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Device Control</a:t>
                      </a:r>
                      <a:endParaRPr lang="ko-KR" altLang="en-US" sz="14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Brightness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Lighting Control</a:t>
                      </a:r>
                      <a:endParaRPr lang="ko-KR" altLang="en-US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Colour </a:t>
                      </a:r>
                      <a:r>
                        <a:rPr lang="en-GB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Chroma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Colour </a:t>
                      </a:r>
                      <a:r>
                        <a:rPr lang="en-GB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RGB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Dimming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Door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ko-K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Indoor Environment Control</a:t>
                      </a:r>
                      <a:endParaRPr lang="ko-KR" alt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Energy Consumption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Energy Management</a:t>
                      </a:r>
                      <a:endParaRPr lang="ko-KR" altLang="en-US" sz="14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Energy Usage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Humidity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Indoor Environment Control</a:t>
                      </a:r>
                      <a:endParaRPr lang="ko-KR" altLang="en-US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Icemaker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Device Control</a:t>
                      </a:r>
                      <a:endParaRPr lang="ko-KR" altLang="en-US" sz="14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표 2"/>
          <p:cNvGraphicFramePr>
            <a:graphicFrameLocks noGrp="1"/>
          </p:cNvGraphicFramePr>
          <p:nvPr>
            <p:extLst/>
          </p:nvPr>
        </p:nvGraphicFramePr>
        <p:xfrm>
          <a:off x="6194333" y="1348556"/>
          <a:ext cx="4681031" cy="3928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6824"/>
                <a:gridCol w="1534207"/>
              </a:tblGrid>
              <a:tr h="42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Resource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Types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Case</a:t>
                      </a:r>
                      <a:endParaRPr lang="ko-KR" alt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Lock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Keyless</a:t>
                      </a:r>
                      <a:r>
                        <a:rPr lang="en-US" altLang="ko-KR" sz="14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Entry</a:t>
                      </a:r>
                      <a:endParaRPr lang="ko-KR" altLang="en-US" sz="14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Lock Code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Mode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Device Control</a:t>
                      </a:r>
                      <a:endParaRPr lang="ko-KR" altLang="en-US" sz="16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Open Level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Operational State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Ramp Time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Lighting Control</a:t>
                      </a:r>
                      <a:endParaRPr lang="ko-KR" altLang="en-US" sz="16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Refrigeration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Device Control</a:t>
                      </a:r>
                      <a:endParaRPr lang="ko-KR" altLang="en-US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Temperature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Indoor Environment Control</a:t>
                      </a:r>
                      <a:endParaRPr lang="ko-KR" altLang="en-US" sz="16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Time Period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Device Control</a:t>
                      </a:r>
                      <a:endParaRPr lang="ko-KR" altLang="en-US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 txBox="1">
            <a:spLocks/>
          </p:cNvSpPr>
          <p:nvPr/>
        </p:nvSpPr>
        <p:spPr>
          <a:xfrm>
            <a:off x="11422494" y="6360569"/>
            <a:ext cx="374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A5C656-E050-4F3D-A0DB-0D19E9E83691}" type="slidenum">
              <a:rPr lang="en-US" sz="1200" smtClean="0">
                <a:solidFill>
                  <a:srgbClr val="1C3339"/>
                </a:solidFill>
              </a:rPr>
              <a:pPr/>
              <a:t>93</a:t>
            </a:fld>
            <a:endParaRPr lang="en-US" sz="1200" dirty="0">
              <a:solidFill>
                <a:srgbClr val="1C3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5420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850823" y="1582039"/>
          <a:ext cx="4785682" cy="39083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1819"/>
                <a:gridCol w="2763863"/>
              </a:tblGrid>
              <a:tr h="2391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 Type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 Case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9112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Audio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TV, Home Entertainment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68541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Auto Focus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IP Camera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68541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Auto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White Balance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IP Camera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41738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Automatic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Document Feeder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Scanner Support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08104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Button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Device Control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58554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Colour Saturation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IP Camera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41738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DRLC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Smart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Energy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18615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Energy Overload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Smart Energy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48044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Media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IP Camera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62759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Media Source List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TV, Home Entertainment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52248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Movement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(Linear)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Robot Cleaner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52248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Night Mode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IP Camera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52248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PTZ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IP Camera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52248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Signal Strength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Proximity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10654" y="6165590"/>
            <a:ext cx="1062941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Resource Types are Conditionally Mandatory.  If an OIC Server hosts an OIC known resource then it shall follow all normative requirements in the Resource Specification applicable to that Resource.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표 2"/>
          <p:cNvGraphicFramePr>
            <a:graphicFrameLocks noGrp="1"/>
          </p:cNvGraphicFramePr>
          <p:nvPr>
            <p:extLst/>
          </p:nvPr>
        </p:nvGraphicFramePr>
        <p:xfrm>
          <a:off x="6004442" y="1583007"/>
          <a:ext cx="4785682" cy="44801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1819"/>
                <a:gridCol w="2763863"/>
              </a:tblGrid>
              <a:tr h="2391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Sensor Resource Type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 Case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9112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Acceleration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rowSpan="17"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Extended Sensor Set </a:t>
                      </a:r>
                    </a:p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(for a Generic Sensor Device)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68541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Activity Count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68541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Atmospheric Pressure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41738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Carbon Dioxide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08104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Carbon Monoxide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58554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Contact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41738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Glass Break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18615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Heart Rate Zone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48044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Illuminance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62759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Magnetic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Field Direction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52248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Presence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52248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Radiation (UV)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52248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Sleep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52248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Smoke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52248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Three Axis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52248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Touch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  <a:tr h="252248"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Water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593744" y="1209625"/>
            <a:ext cx="3028393" cy="369332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Sensor Support Resources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1592426" y="6360569"/>
            <a:ext cx="374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A5C656-E050-4F3D-A0DB-0D19E9E83691}" type="slidenum">
              <a:rPr lang="en-US" sz="1200" smtClean="0">
                <a:solidFill>
                  <a:srgbClr val="1C3339"/>
                </a:solidFill>
              </a:rPr>
              <a:pPr/>
              <a:t>94</a:t>
            </a:fld>
            <a:endParaRPr lang="en-US" sz="1200" dirty="0">
              <a:solidFill>
                <a:srgbClr val="1C333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528" y="83439"/>
            <a:ext cx="9974772" cy="1143000"/>
          </a:xfrm>
        </p:spPr>
        <p:txBody>
          <a:bodyPr/>
          <a:lstStyle/>
          <a:p>
            <a:r>
              <a:rPr lang="en-US" altLang="ko-KR" dirty="0"/>
              <a:t>Defined Resource Types (2/2</a:t>
            </a:r>
            <a:r>
              <a:rPr lang="en-US" altLang="ko-KR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915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OIC Bridge - Background &amp; technical need</a:t>
            </a:r>
            <a:endParaRPr lang="ko-KR" altLang="en-US" dirty="0"/>
          </a:p>
        </p:txBody>
      </p:sp>
      <p:sp>
        <p:nvSpPr>
          <p:cNvPr id="36" name="내용 개체 틀 2"/>
          <p:cNvSpPr>
            <a:spLocks noGrp="1"/>
          </p:cNvSpPr>
          <p:nvPr>
            <p:ph idx="13"/>
          </p:nvPr>
        </p:nvSpPr>
        <p:spPr>
          <a:xfrm>
            <a:off x="595313" y="1143000"/>
            <a:ext cx="10972800" cy="50292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There are many different IoT standards</a:t>
            </a:r>
          </a:p>
          <a:p>
            <a:r>
              <a:rPr lang="en-GB" dirty="0" smtClean="0"/>
              <a:t>There are many different vendor solutions</a:t>
            </a:r>
          </a:p>
          <a:p>
            <a:r>
              <a:rPr lang="en-GB" dirty="0" smtClean="0"/>
              <a:t>Hence it would be good for OIC if OIC could use these devices and create a (vendor defined) bridge to these non-OIC devices.</a:t>
            </a:r>
          </a:p>
          <a:p>
            <a:endParaRPr lang="en-GB" dirty="0" smtClean="0"/>
          </a:p>
          <a:p>
            <a:r>
              <a:rPr lang="en-GB" dirty="0" smtClean="0"/>
              <a:t>Goal: </a:t>
            </a:r>
          </a:p>
          <a:p>
            <a:pPr lvl="1"/>
            <a:r>
              <a:rPr lang="en-GB" dirty="0" smtClean="0"/>
              <a:t>To represent non OIC devices by means of a bridge as an OIC server on the network. </a:t>
            </a:r>
          </a:p>
          <a:p>
            <a:r>
              <a:rPr lang="en-GB" dirty="0" smtClean="0"/>
              <a:t>Conceptual:</a:t>
            </a:r>
          </a:p>
          <a:p>
            <a:pPr lvl="1"/>
            <a:r>
              <a:rPr lang="en-GB" dirty="0" smtClean="0"/>
              <a:t>Bridge establishes an OIC standardized </a:t>
            </a:r>
            <a:r>
              <a:rPr lang="en-GB" b="1" dirty="0" smtClean="0"/>
              <a:t>north bridge </a:t>
            </a:r>
            <a:r>
              <a:rPr lang="en-GB" dirty="0" smtClean="0"/>
              <a:t>so that all OIC clients can use the bridged devices. </a:t>
            </a:r>
          </a:p>
          <a:p>
            <a:pPr lvl="1"/>
            <a:r>
              <a:rPr lang="en-GB" dirty="0" smtClean="0"/>
              <a:t>The </a:t>
            </a:r>
            <a:r>
              <a:rPr lang="en-GB" b="1" dirty="0" smtClean="0"/>
              <a:t>south bridge </a:t>
            </a:r>
            <a:r>
              <a:rPr lang="en-GB" dirty="0" smtClean="0"/>
              <a:t>will be vendor/implementation specific: it uses the protocol defined by the bridged device. </a:t>
            </a:r>
          </a:p>
          <a:p>
            <a:pPr lvl="2"/>
            <a:r>
              <a:rPr lang="en-GB" dirty="0" smtClean="0"/>
              <a:t>For example: it needs to realize Philips Hue APIs if a Hue light is bridged</a:t>
            </a:r>
          </a:p>
          <a:p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11390126" y="6360569"/>
            <a:ext cx="374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A5C656-E050-4F3D-A0DB-0D19E9E83691}" type="slidenum">
              <a:rPr lang="en-US" sz="1200" smtClean="0">
                <a:solidFill>
                  <a:srgbClr val="1C3339"/>
                </a:solidFill>
              </a:rPr>
              <a:pPr/>
              <a:t>95</a:t>
            </a:fld>
            <a:endParaRPr lang="en-US" sz="1200" dirty="0">
              <a:solidFill>
                <a:srgbClr val="1C3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44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OIC Bridge - Definition</a:t>
            </a:r>
            <a:endParaRPr lang="ko-KR" altLang="en-US" dirty="0"/>
          </a:p>
        </p:txBody>
      </p:sp>
      <p:sp>
        <p:nvSpPr>
          <p:cNvPr id="36" name="내용 개체 틀 2"/>
          <p:cNvSpPr>
            <a:spLocks noGrp="1"/>
          </p:cNvSpPr>
          <p:nvPr>
            <p:ph idx="4294967295"/>
          </p:nvPr>
        </p:nvSpPr>
        <p:spPr>
          <a:xfrm>
            <a:off x="934528" y="1455221"/>
            <a:ext cx="10181147" cy="231401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latinLnBrk="0"/>
            <a:r>
              <a:rPr lang="en-GB" dirty="0"/>
              <a:t>An OIC smart home bridging device is a device that represents one or more other </a:t>
            </a:r>
            <a:r>
              <a:rPr lang="en-GB" dirty="0" smtClean="0"/>
              <a:t>non-OIC devices </a:t>
            </a:r>
            <a:r>
              <a:rPr lang="en-GB" dirty="0"/>
              <a:t>as OIC Smart Home Devices on the network. </a:t>
            </a:r>
            <a:endParaRPr lang="en-GB" dirty="0" smtClean="0"/>
          </a:p>
          <a:p>
            <a:pPr latinLnBrk="0"/>
            <a:r>
              <a:rPr lang="en-GB" dirty="0" smtClean="0"/>
              <a:t>The </a:t>
            </a:r>
            <a:r>
              <a:rPr lang="en-GB" dirty="0"/>
              <a:t>represented devices themselves are out of the scope of </a:t>
            </a:r>
            <a:r>
              <a:rPr lang="en-GB" dirty="0" smtClean="0"/>
              <a:t>OIC. </a:t>
            </a:r>
            <a:r>
              <a:rPr lang="en-GB" dirty="0"/>
              <a:t>The bridging </a:t>
            </a:r>
            <a:r>
              <a:rPr lang="en-GB" dirty="0" smtClean="0"/>
              <a:t>(that is, how the bridge communicates with the non-OIC devices) is </a:t>
            </a:r>
            <a:r>
              <a:rPr lang="en-GB" dirty="0"/>
              <a:t>implementation and vendor specific. </a:t>
            </a:r>
            <a:endParaRPr lang="en-GB" dirty="0" smtClean="0"/>
          </a:p>
          <a:p>
            <a:pPr latinLnBrk="0"/>
            <a:r>
              <a:rPr lang="en-GB" dirty="0" smtClean="0"/>
              <a:t>The </a:t>
            </a:r>
            <a:r>
              <a:rPr lang="en-GB" dirty="0"/>
              <a:t>only difference between </a:t>
            </a:r>
            <a:r>
              <a:rPr lang="en-GB" dirty="0" smtClean="0"/>
              <a:t>a ‘regular’ </a:t>
            </a:r>
            <a:r>
              <a:rPr lang="en-GB" dirty="0"/>
              <a:t>OIC Device and a bridged device is </a:t>
            </a:r>
            <a:r>
              <a:rPr lang="en-GB" dirty="0" smtClean="0"/>
              <a:t>that the latter is </a:t>
            </a:r>
            <a:r>
              <a:rPr lang="en-GB" dirty="0"/>
              <a:t>encapsulated in an OIC Smart Home Bridge Device.</a:t>
            </a:r>
            <a:endParaRPr lang="en-US" dirty="0"/>
          </a:p>
          <a:p>
            <a:pPr latinLnBrk="0"/>
            <a:r>
              <a:rPr lang="en-GB" dirty="0"/>
              <a:t>An OIC Smart Home Bridge Device shall be indicated on the network with an “rt” of “oic.d.bridge”. When such a device is discovered the exposed resources on the OIC Smart Home Bridge Device describe </a:t>
            </a:r>
            <a:r>
              <a:rPr lang="en-GB" dirty="0" smtClean="0"/>
              <a:t>the devices that are being bridged.</a:t>
            </a:r>
            <a:endParaRPr lang="en-US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70" y="4245368"/>
            <a:ext cx="987657" cy="187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https://www.troopsupport.dla.mil/events/images/1401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530" y="3492658"/>
            <a:ext cx="896610" cy="136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ecx.images-amazon.com/images/I/71AUfJSC0fL._SL1500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372" y="5567825"/>
            <a:ext cx="1020014" cy="124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직선 화살표 연결선 14"/>
          <p:cNvCxnSpPr/>
          <p:nvPr/>
        </p:nvCxnSpPr>
        <p:spPr>
          <a:xfrm flipV="1">
            <a:off x="2184677" y="4934083"/>
            <a:ext cx="2258052" cy="2188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 flipV="1">
            <a:off x="2184677" y="5431182"/>
            <a:ext cx="2258052" cy="21880"/>
          </a:xfrm>
          <a:prstGeom prst="straightConnector1">
            <a:avLst/>
          </a:prstGeom>
          <a:ln w="381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 flipV="1">
            <a:off x="6633911" y="4074005"/>
            <a:ext cx="1285346" cy="746163"/>
          </a:xfrm>
          <a:prstGeom prst="straightConnector1">
            <a:avLst/>
          </a:pr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 flipV="1">
            <a:off x="6633911" y="4295255"/>
            <a:ext cx="1285346" cy="746163"/>
          </a:xfrm>
          <a:prstGeom prst="straightConnector1">
            <a:avLst/>
          </a:prstGeom>
          <a:ln w="3810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 flipH="1" flipV="1">
            <a:off x="6633911" y="5396101"/>
            <a:ext cx="1285346" cy="746163"/>
          </a:xfrm>
          <a:prstGeom prst="straightConnector1">
            <a:avLst/>
          </a:prstGeom>
          <a:ln w="3810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 flipH="1" flipV="1">
            <a:off x="6633911" y="5617351"/>
            <a:ext cx="1285346" cy="746163"/>
          </a:xfrm>
          <a:prstGeom prst="straightConnector1">
            <a:avLst/>
          </a:pr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모서리가 둥근 직사각형 29"/>
          <p:cNvSpPr/>
          <p:nvPr/>
        </p:nvSpPr>
        <p:spPr>
          <a:xfrm>
            <a:off x="4497047" y="4209799"/>
            <a:ext cx="2073242" cy="1964600"/>
          </a:xfrm>
          <a:prstGeom prst="roundRect">
            <a:avLst/>
          </a:prstGeo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4714330" y="4852596"/>
            <a:ext cx="1638677" cy="479838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4714330" y="5511675"/>
            <a:ext cx="1638677" cy="479838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15557" y="3877443"/>
            <a:ext cx="2007426" cy="3346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None/>
            </a:pPr>
            <a:r>
              <a:rPr lang="en-US" altLang="ko-KR" sz="1400" b="1" dirty="0" smtClean="0"/>
              <a:t>OIC device (client)</a:t>
            </a:r>
            <a:endParaRPr lang="en-US" sz="1400" b="1" dirty="0" smtClean="0">
              <a:solidFill>
                <a:srgbClr val="1C3339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478937" y="4288174"/>
            <a:ext cx="2126910" cy="3346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None/>
            </a:pPr>
            <a:r>
              <a:rPr lang="en-US" altLang="ko-KR" sz="1400" b="1" dirty="0" smtClean="0"/>
              <a:t>OIC bridge device</a:t>
            </a:r>
            <a:endParaRPr lang="en-US" sz="1400" b="1" dirty="0" smtClean="0">
              <a:solidFill>
                <a:srgbClr val="1C3339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478937" y="4915968"/>
            <a:ext cx="2126910" cy="3346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None/>
            </a:pPr>
            <a:r>
              <a:rPr lang="en-US" altLang="ko-KR" sz="1400" b="1" dirty="0" smtClean="0"/>
              <a:t>OIC light device</a:t>
            </a:r>
            <a:endParaRPr lang="en-US" sz="1400" b="1" dirty="0" smtClean="0">
              <a:solidFill>
                <a:srgbClr val="1C3339"/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478937" y="5584097"/>
            <a:ext cx="2126910" cy="3346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None/>
            </a:pPr>
            <a:r>
              <a:rPr lang="en-US" altLang="ko-KR" sz="1400" b="1" dirty="0" smtClean="0"/>
              <a:t>OIC fan device</a:t>
            </a:r>
            <a:endParaRPr lang="en-US" sz="1400" b="1" dirty="0" smtClean="0">
              <a:solidFill>
                <a:srgbClr val="1C3339"/>
              </a:solidFill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7411304" y="3234680"/>
            <a:ext cx="2007426" cy="3346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None/>
            </a:pPr>
            <a:r>
              <a:rPr lang="en-US" altLang="ko-KR" sz="1400" b="1" dirty="0" smtClean="0"/>
              <a:t>Entity</a:t>
            </a:r>
            <a:endParaRPr lang="en-US" sz="1400" b="1" dirty="0" smtClean="0">
              <a:solidFill>
                <a:srgbClr val="1C3339"/>
              </a:solidFill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7411304" y="5270200"/>
            <a:ext cx="2007426" cy="3346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None/>
            </a:pPr>
            <a:r>
              <a:rPr lang="en-US" altLang="ko-KR" sz="1400" b="1" dirty="0" smtClean="0"/>
              <a:t>Entity</a:t>
            </a:r>
            <a:endParaRPr lang="en-US" sz="1400" b="1" dirty="0" smtClean="0">
              <a:solidFill>
                <a:srgbClr val="1C3339"/>
              </a:solidFill>
            </a:endParaRPr>
          </a:p>
        </p:txBody>
      </p:sp>
      <p:cxnSp>
        <p:nvCxnSpPr>
          <p:cNvPr id="26" name="직선 화살표 연결선 24"/>
          <p:cNvCxnSpPr/>
          <p:nvPr/>
        </p:nvCxnSpPr>
        <p:spPr>
          <a:xfrm>
            <a:off x="9656726" y="3790347"/>
            <a:ext cx="1552579" cy="0"/>
          </a:xfrm>
          <a:prstGeom prst="straightConnector1">
            <a:avLst/>
          </a:pr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656726" y="3891137"/>
            <a:ext cx="1968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Non OIC </a:t>
            </a:r>
          </a:p>
          <a:p>
            <a:r>
              <a:rPr lang="en-GB" dirty="0" smtClean="0"/>
              <a:t>communication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9585206" y="5301368"/>
            <a:ext cx="1968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OIC </a:t>
            </a:r>
          </a:p>
          <a:p>
            <a:r>
              <a:rPr lang="en-GB" dirty="0" smtClean="0"/>
              <a:t>communication</a:t>
            </a:r>
            <a:endParaRPr lang="en-GB" dirty="0"/>
          </a:p>
        </p:txBody>
      </p:sp>
      <p:cxnSp>
        <p:nvCxnSpPr>
          <p:cNvPr id="38" name="직선 화살표 연결선 14"/>
          <p:cNvCxnSpPr/>
          <p:nvPr/>
        </p:nvCxnSpPr>
        <p:spPr>
          <a:xfrm flipV="1">
            <a:off x="9697137" y="5208068"/>
            <a:ext cx="1667849" cy="18115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lide Number Placeholder 5"/>
          <p:cNvSpPr txBox="1">
            <a:spLocks/>
          </p:cNvSpPr>
          <p:nvPr/>
        </p:nvSpPr>
        <p:spPr>
          <a:xfrm>
            <a:off x="11390126" y="6360569"/>
            <a:ext cx="374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A5C656-E050-4F3D-A0DB-0D19E9E83691}" type="slidenum">
              <a:rPr lang="en-US" sz="1200" smtClean="0">
                <a:solidFill>
                  <a:srgbClr val="1C3339"/>
                </a:solidFill>
              </a:rPr>
              <a:pPr/>
              <a:t>96</a:t>
            </a:fld>
            <a:endParaRPr lang="en-US" sz="1200" dirty="0">
              <a:solidFill>
                <a:srgbClr val="1C3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805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http://www.broadbandbuyer.com/images/products/cisco%20systems/air-oeap602i-e-k9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52263" y="1344812"/>
            <a:ext cx="5323439" cy="5323439"/>
          </a:xfrm>
          <a:prstGeom prst="rect">
            <a:avLst/>
          </a:prstGeom>
          <a:noFill/>
        </p:spPr>
      </p:pic>
      <p:pic>
        <p:nvPicPr>
          <p:cNvPr id="47" name="Picture 2" descr="http://ecx.images-amazon.com/images/I/71AUfJSC0fL._SL1500_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636" y="4744090"/>
            <a:ext cx="1242131" cy="151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s://www.troopsupport.dla.mil/events/images/14012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583" y="1492981"/>
            <a:ext cx="1204428" cy="183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Bridge Device example: bridge (oic.d.bridge)  </a:t>
            </a:r>
            <a:endParaRPr lang="ko-KR" altLang="en-US" dirty="0"/>
          </a:p>
        </p:txBody>
      </p:sp>
      <p:sp>
        <p:nvSpPr>
          <p:cNvPr id="30" name="모서리가 둥근 직사각형 29"/>
          <p:cNvSpPr/>
          <p:nvPr/>
        </p:nvSpPr>
        <p:spPr>
          <a:xfrm>
            <a:off x="5294699" y="1880910"/>
            <a:ext cx="2971113" cy="1858248"/>
          </a:xfrm>
          <a:prstGeom prst="roundRect">
            <a:avLst>
              <a:gd name="adj" fmla="val 7102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439745" y="2604141"/>
            <a:ext cx="2679581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oic/res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39745" y="2948978"/>
            <a:ext cx="2679581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oic/d (oic.d.light) 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39745" y="3284304"/>
            <a:ext cx="2679581" cy="307777"/>
          </a:xfrm>
          <a:prstGeom prst="rect">
            <a:avLst/>
          </a:prstGeom>
          <a:solidFill>
            <a:srgbClr val="FFCC99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Binary switch 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48130" y="2297613"/>
            <a:ext cx="2458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baseURI:  100.0.0.1:5683/0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5336975" y="1921093"/>
            <a:ext cx="2512378" cy="3062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None/>
            </a:pPr>
            <a:r>
              <a:rPr lang="en-US" altLang="ko-KR" sz="1400" b="1" dirty="0" smtClean="0"/>
              <a:t>OIC light device </a:t>
            </a:r>
            <a:endParaRPr lang="en-US" sz="1400" b="1" dirty="0" smtClean="0">
              <a:solidFill>
                <a:srgbClr val="1C3339"/>
              </a:solidFill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5294699" y="4317511"/>
            <a:ext cx="2971113" cy="1858248"/>
          </a:xfrm>
          <a:prstGeom prst="roundRect">
            <a:avLst>
              <a:gd name="adj" fmla="val 7102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439745" y="5040742"/>
            <a:ext cx="2679581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oic/res 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39745" y="5385579"/>
            <a:ext cx="2679581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oic/d (oic.d.fan) 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439745" y="5720905"/>
            <a:ext cx="2679581" cy="307777"/>
          </a:xfrm>
          <a:prstGeom prst="rect">
            <a:avLst/>
          </a:prstGeom>
          <a:solidFill>
            <a:srgbClr val="FFCC99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Binary switch 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448130" y="4734214"/>
            <a:ext cx="2458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baseURI:  100.0.0.1:5683/1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5336975" y="4357694"/>
            <a:ext cx="2512378" cy="3062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None/>
            </a:pPr>
            <a:r>
              <a:rPr lang="en-US" altLang="ko-KR" sz="1400" b="1" dirty="0" smtClean="0"/>
              <a:t>OIC fan device </a:t>
            </a:r>
            <a:endParaRPr lang="en-US" sz="1400" b="1" dirty="0" smtClean="0">
              <a:solidFill>
                <a:srgbClr val="1C3339"/>
              </a:solidFill>
            </a:endParaRPr>
          </a:p>
        </p:txBody>
      </p:sp>
      <p:sp>
        <p:nvSpPr>
          <p:cNvPr id="43" name="Line 3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7278986" y="2426328"/>
            <a:ext cx="2553076" cy="851026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pPr algn="l" eaLnBrk="1" hangingPunct="1"/>
            <a:endParaRPr lang="en-US" sz="1800" b="1" i="0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58" name="Line 3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 flipV="1">
            <a:off x="7288040" y="5386812"/>
            <a:ext cx="2516863" cy="108641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pPr algn="l" eaLnBrk="1" hangingPunct="1"/>
            <a:endParaRPr lang="en-US" sz="1800" b="1" i="0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59" name="모서리가 둥근 직사각형 58"/>
          <p:cNvSpPr/>
          <p:nvPr/>
        </p:nvSpPr>
        <p:spPr>
          <a:xfrm>
            <a:off x="2553013" y="2987678"/>
            <a:ext cx="2480590" cy="1702018"/>
          </a:xfrm>
          <a:prstGeom prst="roundRect">
            <a:avLst>
              <a:gd name="adj" fmla="val 8689"/>
            </a:avLst>
          </a:prstGeo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004423" y="3748747"/>
            <a:ext cx="1812149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oic/res 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04423" y="4093584"/>
            <a:ext cx="1812149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oic/d  </a:t>
            </a:r>
          </a:p>
        </p:txBody>
      </p:sp>
      <p:sp>
        <p:nvSpPr>
          <p:cNvPr id="41" name="Line 3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4660607" y="3910262"/>
            <a:ext cx="509420" cy="45719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pPr algn="l" eaLnBrk="1" hangingPunct="1"/>
            <a:endParaRPr lang="en-US" sz="1800" b="1" i="0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42" name="Line 3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4660607" y="4242719"/>
            <a:ext cx="509420" cy="45719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pPr algn="l" eaLnBrk="1" hangingPunct="1"/>
            <a:endParaRPr lang="en-US" sz="1800" b="1" i="0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91934" y="3385547"/>
            <a:ext cx="245862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baseURI:  100.0.0.1:5683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2692679" y="3070824"/>
            <a:ext cx="2512378" cy="3062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2A4C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None/>
            </a:pPr>
            <a:r>
              <a:rPr lang="en-US" altLang="ko-KR" sz="1400" b="1" dirty="0" smtClean="0"/>
              <a:t>OIC bridge device </a:t>
            </a:r>
            <a:endParaRPr lang="en-US" sz="1400" b="1" dirty="0" smtClean="0">
              <a:solidFill>
                <a:srgbClr val="1C3339"/>
              </a:solidFill>
            </a:endParaRPr>
          </a:p>
        </p:txBody>
      </p:sp>
      <p:sp>
        <p:nvSpPr>
          <p:cNvPr id="27" name="Slide Number Placeholder 5"/>
          <p:cNvSpPr txBox="1">
            <a:spLocks/>
          </p:cNvSpPr>
          <p:nvPr/>
        </p:nvSpPr>
        <p:spPr>
          <a:xfrm>
            <a:off x="11390126" y="6360569"/>
            <a:ext cx="374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A5C656-E050-4F3D-A0DB-0D19E9E83691}" type="slidenum">
              <a:rPr lang="en-US" sz="1200" smtClean="0">
                <a:solidFill>
                  <a:srgbClr val="1C3339"/>
                </a:solidFill>
              </a:rPr>
              <a:pPr/>
              <a:t>97</a:t>
            </a:fld>
            <a:endParaRPr lang="en-US" sz="1200" dirty="0">
              <a:solidFill>
                <a:srgbClr val="1C3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165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07309" y="828679"/>
            <a:ext cx="3692264" cy="60016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/oic/res </a:t>
            </a:r>
          </a:p>
          <a:p>
            <a:endParaRPr lang="en-US" altLang="ko-KR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[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{"di": "bridge_device_id",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"links": [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  { "href": "/oic/d",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    "rt": "oic.d.bridge",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    "if": "oic.if.r",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    "rel": "hosts"}]}, 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{"di": "light_device_id",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"links": [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  { "href": "</a:t>
            </a: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0/oic/d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",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    "rt": "oic.d.light",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    "if": "oic.if.r",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    "rel": </a:t>
            </a: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“contains external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"},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  { "href": "</a:t>
            </a: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1/myLightSwitch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",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    "rt": "oic.r.switch.binary",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    "if": "oic.if.a",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    "rel": “</a:t>
            </a: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contains external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"}]}, 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{"di": "fan_device_id",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"links": [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  { "href": "</a:t>
            </a: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1/oic/d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",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    "rt": "oic.d.fan",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    "if": "oic.if.r",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    "rel": “</a:t>
            </a: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contains external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"},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  { "href": "</a:t>
            </a: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1/myFanSwitch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",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    "rt": "oic.r.switch.binary",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    "if": "oic.if.a",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      "rel": “</a:t>
            </a: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contains external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"}]}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altLang="ko-KR" sz="12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3" name="꺾인 연결선 12"/>
          <p:cNvCxnSpPr/>
          <p:nvPr/>
        </p:nvCxnSpPr>
        <p:spPr>
          <a:xfrm flipV="1">
            <a:off x="4508626" y="1204108"/>
            <a:ext cx="3041964" cy="860079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hape 27"/>
          <p:cNvCxnSpPr/>
          <p:nvPr/>
        </p:nvCxnSpPr>
        <p:spPr>
          <a:xfrm>
            <a:off x="3031958" y="3166712"/>
            <a:ext cx="4543124" cy="2069431"/>
          </a:xfrm>
          <a:prstGeom prst="bentConnector3">
            <a:avLst>
              <a:gd name="adj1" fmla="val 50000"/>
            </a:avLst>
          </a:prstGeom>
          <a:ln w="19050">
            <a:solidFill>
              <a:srgbClr val="FF6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563012" y="1098705"/>
            <a:ext cx="3690446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/oic/d</a:t>
            </a:r>
          </a:p>
          <a:p>
            <a:endParaRPr lang="en-US" altLang="ko-KR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en-US" altLang="ko-KR" sz="12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  "n": "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myRoomBridgeDevice</a:t>
            </a:r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",</a:t>
            </a:r>
          </a:p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  "rt": </a:t>
            </a:r>
            <a:r>
              <a:rPr lang="en-US" altLang="ko-KR" sz="12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“oic.d.bridge",</a:t>
            </a:r>
            <a:endParaRPr lang="en-US" altLang="ko-KR" sz="1200" dirty="0">
              <a:solidFill>
                <a:schemeClr val="bg1">
                  <a:lumMod val="6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  "if": "oic.if.r",</a:t>
            </a:r>
          </a:p>
          <a:p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“di": “bridge_device_id“, </a:t>
            </a:r>
            <a:endParaRPr lang="en-US" altLang="ko-KR" sz="12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ko-KR" sz="1200" dirty="0">
                <a:latin typeface="Courier New" pitchFamily="49" charset="0"/>
                <a:cs typeface="Courier New" pitchFamily="49" charset="0"/>
              </a:rPr>
              <a:t>  "icv": "</a:t>
            </a:r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oic.1.5“,</a:t>
            </a:r>
          </a:p>
          <a:p>
            <a:r>
              <a:rPr lang="en-US" altLang="ko-KR" sz="12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ko-KR" altLang="en-US" sz="1200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Picture 2" descr="https://www.troopsupport.dla.mil/events/images/140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546" y="4769161"/>
            <a:ext cx="1204428" cy="183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ecx.images-amazon.com/images/I/71AUfJSC0fL._SL1500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578" y="4949573"/>
            <a:ext cx="1242131" cy="151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hape 27"/>
          <p:cNvCxnSpPr/>
          <p:nvPr/>
        </p:nvCxnSpPr>
        <p:spPr>
          <a:xfrm>
            <a:off x="3051208" y="5159141"/>
            <a:ext cx="6631807" cy="67377"/>
          </a:xfrm>
          <a:prstGeom prst="bentConnector3">
            <a:avLst>
              <a:gd name="adj1" fmla="val 50000"/>
            </a:avLst>
          </a:prstGeom>
          <a:ln w="19050">
            <a:solidFill>
              <a:srgbClr val="FF6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http://www.broadbandbuyer.com/images/products/cisco%20systems/air-oeap602i-e-k9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0479" y="2557977"/>
            <a:ext cx="1765415" cy="1765415"/>
          </a:xfrm>
          <a:prstGeom prst="rect">
            <a:avLst/>
          </a:prstGeom>
          <a:noFill/>
        </p:spPr>
      </p:pic>
      <p:sp>
        <p:nvSpPr>
          <p:cNvPr id="18" name="모서리가 둥근 직사각형 17"/>
          <p:cNvSpPr/>
          <p:nvPr/>
        </p:nvSpPr>
        <p:spPr>
          <a:xfrm>
            <a:off x="7831260" y="4793810"/>
            <a:ext cx="1167885" cy="1806166"/>
          </a:xfrm>
          <a:prstGeom prst="roundRect">
            <a:avLst>
              <a:gd name="adj" fmla="val 7102"/>
            </a:avLst>
          </a:prstGeom>
          <a:solidFill>
            <a:srgbClr val="FFC000">
              <a:alpha val="4200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9816759" y="4934138"/>
            <a:ext cx="1282790" cy="1665837"/>
          </a:xfrm>
          <a:prstGeom prst="roundRect">
            <a:avLst>
              <a:gd name="adj" fmla="val 7102"/>
            </a:avLst>
          </a:prstGeom>
          <a:solidFill>
            <a:srgbClr val="FFC000">
              <a:alpha val="4200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제목 1"/>
          <p:cNvSpPr>
            <a:spLocks noGrp="1"/>
          </p:cNvSpPr>
          <p:nvPr>
            <p:ph type="title"/>
          </p:nvPr>
        </p:nvSpPr>
        <p:spPr>
          <a:xfrm>
            <a:off x="934528" y="83439"/>
            <a:ext cx="10219100" cy="701585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Bridging relationship with oic/res  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608701" y="5142174"/>
            <a:ext cx="168173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/oic/d</a:t>
            </a:r>
          </a:p>
          <a:p>
            <a:endParaRPr lang="en-US" altLang="ko-KR" sz="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ko-KR" sz="800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en-US" altLang="ko-KR" sz="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ko-KR" sz="800" dirty="0">
                <a:latin typeface="Courier New" pitchFamily="49" charset="0"/>
                <a:cs typeface="Courier New" pitchFamily="49" charset="0"/>
              </a:rPr>
              <a:t>  "n": "</a:t>
            </a:r>
            <a:r>
              <a:rPr lang="en-US" altLang="ko-KR" sz="800" dirty="0" smtClean="0">
                <a:latin typeface="Courier New" pitchFamily="49" charset="0"/>
                <a:cs typeface="Courier New" pitchFamily="49" charset="0"/>
              </a:rPr>
              <a:t>myRoomFanDevice</a:t>
            </a:r>
            <a:r>
              <a:rPr lang="en-US" altLang="ko-KR" sz="800" dirty="0">
                <a:latin typeface="Courier New" pitchFamily="49" charset="0"/>
                <a:cs typeface="Courier New" pitchFamily="49" charset="0"/>
              </a:rPr>
              <a:t>",</a:t>
            </a:r>
          </a:p>
          <a:p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  "rt": 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“oic.d.light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",</a:t>
            </a:r>
          </a:p>
          <a:p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  "if": "oic.if.r",</a:t>
            </a:r>
          </a:p>
          <a:p>
            <a:r>
              <a:rPr lang="en-US" altLang="ko-KR" sz="8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ko-KR" sz="800" dirty="0" smtClean="0">
                <a:latin typeface="Courier New" pitchFamily="49" charset="0"/>
                <a:cs typeface="Courier New" pitchFamily="49" charset="0"/>
              </a:rPr>
              <a:t>“di": “fan_device_id“, </a:t>
            </a:r>
            <a:endParaRPr lang="en-US" altLang="ko-KR" sz="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ko-KR" sz="800" dirty="0">
                <a:latin typeface="Courier New" pitchFamily="49" charset="0"/>
                <a:cs typeface="Courier New" pitchFamily="49" charset="0"/>
              </a:rPr>
              <a:t>  "icv": "oic.1.5</a:t>
            </a:r>
            <a:r>
              <a:rPr lang="en-US" altLang="ko-KR" sz="800" dirty="0" smtClean="0">
                <a:latin typeface="Courier New" pitchFamily="49" charset="0"/>
                <a:cs typeface="Courier New" pitchFamily="49" charset="0"/>
              </a:rPr>
              <a:t>"</a:t>
            </a:r>
            <a:endParaRPr lang="en-US" altLang="ko-KR" sz="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ko-KR" sz="8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ko-KR" altLang="en-US" sz="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26957" y="5150937"/>
            <a:ext cx="1790299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/oic/d</a:t>
            </a:r>
          </a:p>
          <a:p>
            <a:endParaRPr lang="en-US" altLang="ko-KR" sz="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ko-KR" sz="800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en-US" altLang="ko-KR" sz="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ko-KR" sz="800" dirty="0">
                <a:latin typeface="Courier New" pitchFamily="49" charset="0"/>
                <a:cs typeface="Courier New" pitchFamily="49" charset="0"/>
              </a:rPr>
              <a:t>  "n": "myRoomLightDevice",</a:t>
            </a:r>
          </a:p>
          <a:p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  "rt": </a:t>
            </a:r>
            <a:r>
              <a:rPr lang="en-US" altLang="ko-KR" sz="8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“oic.d.light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",</a:t>
            </a:r>
          </a:p>
          <a:p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  "if": "oic.if.r",</a:t>
            </a:r>
          </a:p>
          <a:p>
            <a:r>
              <a:rPr lang="en-US" altLang="ko-KR" sz="8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ko-KR" sz="800" dirty="0" smtClean="0">
                <a:latin typeface="Courier New" pitchFamily="49" charset="0"/>
                <a:cs typeface="Courier New" pitchFamily="49" charset="0"/>
              </a:rPr>
              <a:t>“di": “light_device_id“, </a:t>
            </a:r>
            <a:endParaRPr lang="en-US" altLang="ko-KR" sz="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ko-KR" sz="800" dirty="0">
                <a:latin typeface="Courier New" pitchFamily="49" charset="0"/>
                <a:cs typeface="Courier New" pitchFamily="49" charset="0"/>
              </a:rPr>
              <a:t>  "icv": "oic.1.5</a:t>
            </a:r>
            <a:r>
              <a:rPr lang="en-US" altLang="ko-KR" sz="800" dirty="0" smtClean="0">
                <a:latin typeface="Courier New" pitchFamily="49" charset="0"/>
                <a:cs typeface="Courier New" pitchFamily="49" charset="0"/>
              </a:rPr>
              <a:t>"</a:t>
            </a:r>
            <a:endParaRPr lang="en-US" altLang="ko-KR" sz="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ko-KR" sz="8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ko-KR" altLang="en-US" sz="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" name="Slide Number Placeholder 5"/>
          <p:cNvSpPr txBox="1">
            <a:spLocks/>
          </p:cNvSpPr>
          <p:nvPr/>
        </p:nvSpPr>
        <p:spPr>
          <a:xfrm>
            <a:off x="11390126" y="6360569"/>
            <a:ext cx="374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A5C656-E050-4F3D-A0DB-0D19E9E83691}" type="slidenum">
              <a:rPr lang="en-US" sz="1200" smtClean="0">
                <a:solidFill>
                  <a:srgbClr val="1C3339"/>
                </a:solidFill>
              </a:rPr>
              <a:pPr/>
              <a:t>98</a:t>
            </a:fld>
            <a:endParaRPr lang="en-US" sz="1200" dirty="0">
              <a:solidFill>
                <a:srgbClr val="1C3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429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Security Specification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573838" y="6400800"/>
            <a:ext cx="55880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E3FFAD"/>
                </a:solidFill>
              </a:rPr>
              <a:t>Open Interconnect Consortium, Inc. </a:t>
            </a:r>
          </a:p>
        </p:txBody>
      </p:sp>
    </p:spTree>
    <p:extLst>
      <p:ext uri="{BB962C8B-B14F-4D97-AF65-F5344CB8AC3E}">
        <p14:creationId xmlns:p14="http://schemas.microsoft.com/office/powerpoint/2010/main" val="42454509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"/>
</p:tagLst>
</file>

<file path=ppt/theme/theme1.xml><?xml version="1.0" encoding="utf-8"?>
<a:theme xmlns:a="http://schemas.openxmlformats.org/drawingml/2006/main" name="Graphic Deck_Theme B">
  <a:themeElements>
    <a:clrScheme name="Custom 3">
      <a:dk1>
        <a:srgbClr val="1C3339"/>
      </a:dk1>
      <a:lt1>
        <a:srgbClr val="FFFFFF"/>
      </a:lt1>
      <a:dk2>
        <a:srgbClr val="1FBF7E"/>
      </a:dk2>
      <a:lt2>
        <a:srgbClr val="1E393F"/>
      </a:lt2>
      <a:accent1>
        <a:srgbClr val="1C3339"/>
      </a:accent1>
      <a:accent2>
        <a:srgbClr val="1FBF7E"/>
      </a:accent2>
      <a:accent3>
        <a:srgbClr val="E3FFAD"/>
      </a:accent3>
      <a:accent4>
        <a:srgbClr val="1C3339"/>
      </a:accent4>
      <a:accent5>
        <a:srgbClr val="1FBF7E"/>
      </a:accent5>
      <a:accent6>
        <a:srgbClr val="27E2DD"/>
      </a:accent6>
      <a:hlink>
        <a:srgbClr val="178F5E"/>
      </a:hlink>
      <a:folHlink>
        <a:srgbClr val="0F5F3E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Graphic Deck_Theme B</Template>
  <TotalTime>16985</TotalTime>
  <Words>7058</Words>
  <Application>Microsoft Office PowerPoint</Application>
  <PresentationFormat>사용자 지정</PresentationFormat>
  <Paragraphs>1653</Paragraphs>
  <Slides>118</Slides>
  <Notes>11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118</vt:i4>
      </vt:variant>
    </vt:vector>
  </HeadingPairs>
  <TitlesOfParts>
    <vt:vector size="120" baseType="lpstr">
      <vt:lpstr>Graphic Deck_Theme B</vt:lpstr>
      <vt:lpstr>Visio</vt:lpstr>
      <vt:lpstr>OCF Overview &amp; Introduction</vt:lpstr>
      <vt:lpstr>OCF Basics</vt:lpstr>
      <vt:lpstr>Content</vt:lpstr>
      <vt:lpstr>IoT &amp; Communication Frameworks</vt:lpstr>
      <vt:lpstr>PowerPoint 프레젠테이션</vt:lpstr>
      <vt:lpstr>What Changed?</vt:lpstr>
      <vt:lpstr>PowerPoint 프레젠테이션</vt:lpstr>
      <vt:lpstr>PowerPoint 프레젠테이션</vt:lpstr>
      <vt:lpstr>The challenge of IoT Communications</vt:lpstr>
      <vt:lpstr>Comms Framework - Simple IoT Layers Model</vt:lpstr>
      <vt:lpstr>Comms Framework - Simple IoT Layers Model</vt:lpstr>
      <vt:lpstr>Comms Framework - Simple IoT Layers Model</vt:lpstr>
      <vt:lpstr>Comms Framework - Simple IoT Layers Model</vt:lpstr>
      <vt:lpstr>Example – Current Consumer Radio-Based Standards</vt:lpstr>
      <vt:lpstr>Example – Comms Frameworks (Consumer)</vt:lpstr>
      <vt:lpstr>Example – Translation Layers (Consumer)</vt:lpstr>
      <vt:lpstr>OCF Goals</vt:lpstr>
      <vt:lpstr>OCF Goals</vt:lpstr>
      <vt:lpstr>OCF Goals – Implications</vt:lpstr>
      <vt:lpstr>OCF &amp; IoTivity Structure</vt:lpstr>
      <vt:lpstr>OCF &amp; IoTivity Structure</vt:lpstr>
      <vt:lpstr>Best of Both</vt:lpstr>
      <vt:lpstr>OCF &amp; IoTivity Governance</vt:lpstr>
      <vt:lpstr>OCF Board of Directors</vt:lpstr>
      <vt:lpstr>Current Board of Directors</vt:lpstr>
      <vt:lpstr>OCF Organisational Structure</vt:lpstr>
      <vt:lpstr>First Major Consolidation in IoT Standards</vt:lpstr>
      <vt:lpstr>OCF &amp; UPnP</vt:lpstr>
      <vt:lpstr>Membership (&amp; How to Join)</vt:lpstr>
      <vt:lpstr>Sample of Current Members (Website for Latest)</vt:lpstr>
      <vt:lpstr>Sample of Current Members</vt:lpstr>
      <vt:lpstr>Sample of Current Members</vt:lpstr>
      <vt:lpstr>How to Join</vt:lpstr>
      <vt:lpstr>IPR Policy</vt:lpstr>
      <vt:lpstr>Royalty Free* Licenses</vt:lpstr>
      <vt:lpstr>Code Related Patent License – Apache v2.0</vt:lpstr>
      <vt:lpstr>Code Related Patent License – Apache v2.0</vt:lpstr>
      <vt:lpstr>Spec-Related Patent License – RAND-Z</vt:lpstr>
      <vt:lpstr>What Patent Claims are Licensed?</vt:lpstr>
      <vt:lpstr>OCF IPR Scope</vt:lpstr>
      <vt:lpstr>Reasonable And Non-Discriminatory Licensing</vt:lpstr>
      <vt:lpstr>OCF RAND Exemption Process</vt:lpstr>
      <vt:lpstr>OCF Development Process</vt:lpstr>
      <vt:lpstr>Technical Architecture</vt:lpstr>
      <vt:lpstr>Table of Contents</vt:lpstr>
      <vt:lpstr>Technical Principles for an  Internet of Things Ecosystem</vt:lpstr>
      <vt:lpstr>Scope of IoT</vt:lpstr>
      <vt:lpstr>Definition of various Things</vt:lpstr>
      <vt:lpstr>Support of Constrained Things</vt:lpstr>
      <vt:lpstr>Support of Multiple Verticals</vt:lpstr>
      <vt:lpstr>Interoperability</vt:lpstr>
      <vt:lpstr>Interoperability &amp; Certification</vt:lpstr>
      <vt:lpstr>OIC Specification Overview</vt:lpstr>
      <vt:lpstr>Specification Structure</vt:lpstr>
      <vt:lpstr>Core Framework Specification</vt:lpstr>
      <vt:lpstr>Objectives</vt:lpstr>
      <vt:lpstr>OIC Roles</vt:lpstr>
      <vt:lpstr>OIC Architecture</vt:lpstr>
      <vt:lpstr>Organization of an OIC Device</vt:lpstr>
      <vt:lpstr>Device example: light device (oic.d.light)</vt:lpstr>
      <vt:lpstr>Core Framework Specification</vt:lpstr>
      <vt:lpstr>OIC Spec Features – Core Framework Spec</vt:lpstr>
      <vt:lpstr>OIC Core Framework Basic Operation</vt:lpstr>
      <vt:lpstr>Protocol Stack</vt:lpstr>
      <vt:lpstr>End point Discovery (CoAP Discovery)</vt:lpstr>
      <vt:lpstr>Encoding Schemes – JSON, XML/EXI, CBOR</vt:lpstr>
      <vt:lpstr>Collection Resources</vt:lpstr>
      <vt:lpstr>Resource Directory</vt:lpstr>
      <vt:lpstr>Scenes/Rules/Scripts (1 of 3)</vt:lpstr>
      <vt:lpstr>Scenes/Rules/Scripts (2 of 3)</vt:lpstr>
      <vt:lpstr>Scenes/Rules/Scripts (3 of 3)</vt:lpstr>
      <vt:lpstr>Block Transfer with CoAP Messaging</vt:lpstr>
      <vt:lpstr>Messaging Protocol Negotiation</vt:lpstr>
      <vt:lpstr>CoAP Serialization over TCP</vt:lpstr>
      <vt:lpstr>Smart Home Device and Resource Specification</vt:lpstr>
      <vt:lpstr>Defining OIC Components (on top of CORE)</vt:lpstr>
      <vt:lpstr>Vendor extensions</vt:lpstr>
      <vt:lpstr>Tooling</vt:lpstr>
      <vt:lpstr>Specifications</vt:lpstr>
      <vt:lpstr>Device Specification</vt:lpstr>
      <vt:lpstr>Smart Home Device and Resource Specification</vt:lpstr>
      <vt:lpstr>Resource Specification</vt:lpstr>
      <vt:lpstr>Smart Home Use Cases</vt:lpstr>
      <vt:lpstr>Indoor Environment Control</vt:lpstr>
      <vt:lpstr>Lighting Control</vt:lpstr>
      <vt:lpstr>Energy-saving washer/dryer</vt:lpstr>
      <vt:lpstr>Energy Management</vt:lpstr>
      <vt:lpstr>Remote Access Device Control</vt:lpstr>
      <vt:lpstr>Keyless Entry</vt:lpstr>
      <vt:lpstr>Home Security</vt:lpstr>
      <vt:lpstr>Health Monitor &amp; Notify </vt:lpstr>
      <vt:lpstr>Smart Home Device Type</vt:lpstr>
      <vt:lpstr>Defined Resource Types (1/2)</vt:lpstr>
      <vt:lpstr>Defined Resource Types (2/2)</vt:lpstr>
      <vt:lpstr>OIC Bridge - Background &amp; technical need</vt:lpstr>
      <vt:lpstr>OIC Bridge - Definition</vt:lpstr>
      <vt:lpstr>Bridge Device example: bridge (oic.d.bridge)  </vt:lpstr>
      <vt:lpstr>Bridging relationship with oic/res  </vt:lpstr>
      <vt:lpstr>Security Specification</vt:lpstr>
      <vt:lpstr>OIC Security Summary</vt:lpstr>
      <vt:lpstr>To Cross a Boundary We Must Define the Endpoint</vt:lpstr>
      <vt:lpstr>Secure Resource Manager (SRM)</vt:lpstr>
      <vt:lpstr>Ownership Transfer and Bootstrapping</vt:lpstr>
      <vt:lpstr>Ownership Transfer and Bootstrapping</vt:lpstr>
      <vt:lpstr>Secured vs. Un-secured</vt:lpstr>
      <vt:lpstr>Message Integrity and Confidentiality</vt:lpstr>
      <vt:lpstr>Access Control</vt:lpstr>
      <vt:lpstr>Access Control : example</vt:lpstr>
      <vt:lpstr>Resource Access Example</vt:lpstr>
      <vt:lpstr>Credential Management</vt:lpstr>
      <vt:lpstr>Credential Management : example</vt:lpstr>
      <vt:lpstr>OIC Specification Overview</vt:lpstr>
      <vt:lpstr>Remote Access (“RA”) in OIC (implementation plan)</vt:lpstr>
      <vt:lpstr>The OIC RA Model</vt:lpstr>
      <vt:lpstr>Remote Access</vt:lpstr>
      <vt:lpstr>RA as defined in Spec 1.0</vt:lpstr>
      <vt:lpstr>RA-Roadmap – Post Spec 1.0 priorities</vt:lpstr>
      <vt:lpstr>PowerPoint 프레젠테이션</vt:lpstr>
    </vt:vector>
  </TitlesOfParts>
  <Company>VTM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Group Status Reports</dc:title>
  <dc:creator>Lindsay Adamson</dc:creator>
  <cp:keywords>CTPClassification=CTP_NWR:VisualMarkings=</cp:keywords>
  <cp:lastModifiedBy>Samsung Electronics</cp:lastModifiedBy>
  <cp:revision>489</cp:revision>
  <dcterms:created xsi:type="dcterms:W3CDTF">2014-10-06T22:04:13Z</dcterms:created>
  <dcterms:modified xsi:type="dcterms:W3CDTF">2016-03-23T08:03:56Z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7cfbf174-9e2f-47f7-9a6e-3c4ff687adcc</vt:lpwstr>
  </property>
  <property fmtid="{D5CDD505-2E9C-101B-9397-08002B2CF9AE}" pid="3" name="CTP_TimeStamp">
    <vt:lpwstr>2016-02-26 20:58:57Z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CTP_NWR</vt:lpwstr>
  </property>
</Properties>
</file>