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3" r:id="rId2"/>
    <p:sldId id="328" r:id="rId3"/>
    <p:sldId id="333" r:id="rId4"/>
    <p:sldId id="329" r:id="rId5"/>
    <p:sldId id="3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11/12/2017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9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64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7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8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otglobalnetwork.com/iotdir/2017/10/23/onem2m-deployments-accelerating-iot-to-be-showcased-at-etsi-iot-week-8280/" TargetMode="External"/><Relationship Id="rId3" Type="http://schemas.openxmlformats.org/officeDocument/2006/relationships/hyperlink" Target="https://www.brighttalk.com/webcast/11949/277323?utm_campaign=knowledge-feed&amp;utm_source=brighttalk-portal&amp;utm_medium=web" TargetMode="External"/><Relationship Id="rId7" Type="http://schemas.openxmlformats.org/officeDocument/2006/relationships/hyperlink" Target="https://www.iot-now.com/2017/10/11/68882-iot-experts-stakeholders-drive-interoperable-standards-based-adoption-onem2m-india-industry-day/" TargetMode="External"/><Relationship Id="rId12" Type="http://schemas.openxmlformats.org/officeDocument/2006/relationships/hyperlink" Target="http://networkcommunicationsnews.co.uk/2017/10/onem2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telecomstalk.com/?p=7128" TargetMode="External"/><Relationship Id="rId11" Type="http://schemas.openxmlformats.org/officeDocument/2006/relationships/hyperlink" Target="http://news.itu.int/what-is-cloud-native-iot-why-does-it-matter/" TargetMode="External"/><Relationship Id="rId5" Type="http://schemas.openxmlformats.org/officeDocument/2006/relationships/hyperlink" Target="http://www.iotglobalnetwork.com/iotdir/2017/10/17/iot-security-and-ubiquity-will-be-discussed-during-onem2m-and-globalplatform-webinar-8198/" TargetMode="External"/><Relationship Id="rId10" Type="http://schemas.openxmlformats.org/officeDocument/2006/relationships/hyperlink" Target="http://www.itbusinessnet.com/article/Calls-for-industry-wide-IoT-collaboration-sparked-at-oneM2M-Industry-Day--5145824" TargetMode="External"/><Relationship Id="rId4" Type="http://schemas.openxmlformats.org/officeDocument/2006/relationships/hyperlink" Target="https://www.iot-now.com/2017/10/17/69251-iot-security-ubiquity-will-discussed-onem2m-globalplatform-webinar/" TargetMode="External"/><Relationship Id="rId9" Type="http://schemas.openxmlformats.org/officeDocument/2006/relationships/hyperlink" Target="http://www.telcoprofessionals.com/pressreleases/9066/one-m2m-deployments-accelerating-io-t-to-be-showcased-at-etsi-io-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tsmartsummitlondon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fokus.fraunhofer.de/iiot-forum/speaker/carlton" TargetMode="External"/><Relationship Id="rId4" Type="http://schemas.openxmlformats.org/officeDocument/2006/relationships/hyperlink" Target="https://tmt.knect365.com/smart-citi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ottechexpo.com/northamerica/track/connected-industry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MARCOM report – TP32</a:t>
            </a:r>
            <a:br>
              <a:rPr lang="de-DE" dirty="0"/>
            </a:br>
            <a:r>
              <a:rPr lang="en-GB" sz="2000" b="0" dirty="0"/>
              <a:t>ETSI, Sophia Antipolis, France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7" y="1326139"/>
            <a:ext cx="10436767" cy="5166735"/>
          </a:xfrm>
        </p:spPr>
        <p:txBody>
          <a:bodyPr>
            <a:normAutofit/>
          </a:bodyPr>
          <a:lstStyle/>
          <a:p>
            <a:r>
              <a:rPr lang="en-US" sz="2000" dirty="0"/>
              <a:t>Global Platform webinar - </a:t>
            </a:r>
            <a:r>
              <a:rPr lang="en-GB" sz="2000" dirty="0">
                <a:hlinkClick r:id="rId3"/>
              </a:rPr>
              <a:t>Combined strengths of oneM2M and </a:t>
            </a:r>
            <a:r>
              <a:rPr lang="en-GB" sz="2000" dirty="0" err="1">
                <a:hlinkClick r:id="rId3"/>
              </a:rPr>
              <a:t>GlobalPlatform</a:t>
            </a:r>
            <a:r>
              <a:rPr lang="en-GB" sz="2000" dirty="0">
                <a:hlinkClick r:id="rId3"/>
              </a:rPr>
              <a:t> to address IoT security</a:t>
            </a:r>
            <a:endParaRPr lang="en-GB" sz="2000" dirty="0"/>
          </a:p>
          <a:p>
            <a:pPr lvl="1"/>
            <a:r>
              <a:rPr lang="en-US" sz="1800" dirty="0"/>
              <a:t>Held on October 19, 2017</a:t>
            </a:r>
          </a:p>
          <a:p>
            <a:pPr lvl="1"/>
            <a:r>
              <a:rPr lang="en-US" sz="1800" dirty="0"/>
              <a:t>60 live attendees, with more watching on-demand</a:t>
            </a:r>
          </a:p>
          <a:p>
            <a:pPr lvl="1"/>
            <a:r>
              <a:rPr lang="en-US" sz="1800" dirty="0"/>
              <a:t>Press coverage on </a:t>
            </a:r>
            <a:r>
              <a:rPr lang="en-US" sz="1800" dirty="0">
                <a:hlinkClick r:id="rId4"/>
              </a:rPr>
              <a:t>IoT Now</a:t>
            </a:r>
            <a:r>
              <a:rPr lang="en-US" sz="1800" dirty="0"/>
              <a:t> and </a:t>
            </a:r>
            <a:r>
              <a:rPr lang="en-US" sz="1800" dirty="0">
                <a:hlinkClick r:id="rId5"/>
              </a:rPr>
              <a:t>IoT Global Network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dirty="0"/>
              <a:t>Press releases</a:t>
            </a:r>
          </a:p>
          <a:p>
            <a:pPr lvl="1"/>
            <a:r>
              <a:rPr lang="en-US" sz="1800" dirty="0"/>
              <a:t>Post-Industry Day – coverage on </a:t>
            </a:r>
            <a:r>
              <a:rPr lang="en-US" sz="1800" dirty="0">
                <a:hlinkClick r:id="rId6"/>
              </a:rPr>
              <a:t>Telecoms Talk </a:t>
            </a:r>
            <a:r>
              <a:rPr lang="en-US" sz="1800" dirty="0"/>
              <a:t>and </a:t>
            </a:r>
            <a:r>
              <a:rPr lang="en-US" sz="1800" dirty="0">
                <a:hlinkClick r:id="rId7"/>
              </a:rPr>
              <a:t>IoT Now</a:t>
            </a:r>
            <a:endParaRPr lang="en-US" sz="1800" dirty="0"/>
          </a:p>
          <a:p>
            <a:pPr lvl="1"/>
            <a:r>
              <a:rPr lang="en-US" sz="1800" dirty="0"/>
              <a:t>oneM2M’s involvement in ETSI IoT Week – coverage on </a:t>
            </a:r>
            <a:r>
              <a:rPr lang="en-US" sz="1800" dirty="0">
                <a:hlinkClick r:id="rId8"/>
              </a:rPr>
              <a:t>IoT Global Network </a:t>
            </a:r>
            <a:r>
              <a:rPr lang="en-US" sz="1800" dirty="0"/>
              <a:t>and </a:t>
            </a:r>
            <a:r>
              <a:rPr lang="en-US" sz="1800" dirty="0">
                <a:hlinkClick r:id="rId9"/>
              </a:rPr>
              <a:t>TelcoProfessionals</a:t>
            </a:r>
            <a:endParaRPr lang="en-US" sz="1800" dirty="0"/>
          </a:p>
          <a:p>
            <a:pPr lvl="1"/>
            <a:r>
              <a:rPr lang="en-US" sz="1800" dirty="0"/>
              <a:t>Industry-wide collaboration (post-Memphis Industry Day) – coverage on </a:t>
            </a:r>
            <a:r>
              <a:rPr lang="en-US" sz="1800" dirty="0">
                <a:hlinkClick r:id="rId9"/>
              </a:rPr>
              <a:t>TelcoProfessionals</a:t>
            </a:r>
            <a:r>
              <a:rPr lang="en-US" sz="1800" dirty="0"/>
              <a:t> and </a:t>
            </a:r>
            <a:r>
              <a:rPr lang="en-US" sz="1800" dirty="0">
                <a:hlinkClick r:id="rId10"/>
              </a:rPr>
              <a:t>IT Business Net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dirty="0"/>
              <a:t>Byline and feature placements</a:t>
            </a:r>
          </a:p>
          <a:p>
            <a:pPr lvl="1"/>
            <a:r>
              <a:rPr lang="en-US" sz="1800" dirty="0"/>
              <a:t>ITU – “</a:t>
            </a:r>
            <a:r>
              <a:rPr lang="en-GB" sz="1800" dirty="0">
                <a:hlinkClick r:id="rId11"/>
              </a:rPr>
              <a:t>What is ‘cloud-native IoT’ and why does it matter?</a:t>
            </a:r>
            <a:r>
              <a:rPr lang="en-US" sz="1800" dirty="0"/>
              <a:t>” by </a:t>
            </a:r>
            <a:r>
              <a:rPr lang="en-US" sz="1800" dirty="0" err="1"/>
              <a:t>Dr</a:t>
            </a:r>
            <a:r>
              <a:rPr lang="en-US" sz="1800" dirty="0"/>
              <a:t> Omar Elloumi</a:t>
            </a:r>
          </a:p>
          <a:p>
            <a:pPr lvl="1"/>
            <a:r>
              <a:rPr lang="en-US" sz="1800" dirty="0"/>
              <a:t>NCN – “</a:t>
            </a:r>
            <a:r>
              <a:rPr lang="en-GB" sz="1800" dirty="0">
                <a:hlinkClick r:id="rId12"/>
              </a:rPr>
              <a:t>Cross Town Traffic! oneM2M looks to drive the smart cities of the future</a:t>
            </a:r>
            <a:r>
              <a:rPr lang="en-US" sz="1800" dirty="0"/>
              <a:t>” by Chris Meering</a:t>
            </a:r>
          </a:p>
        </p:txBody>
      </p:sp>
    </p:spTree>
    <p:extLst>
      <p:ext uri="{BB962C8B-B14F-4D97-AF65-F5344CB8AC3E}">
        <p14:creationId xmlns:p14="http://schemas.microsoft.com/office/powerpoint/2010/main" val="61772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7" y="1326139"/>
            <a:ext cx="10319321" cy="5166735"/>
          </a:xfrm>
        </p:spPr>
        <p:txBody>
          <a:bodyPr>
            <a:normAutofit/>
          </a:bodyPr>
          <a:lstStyle/>
          <a:p>
            <a:r>
              <a:rPr lang="en-US" sz="2000" dirty="0"/>
              <a:t>Media outreach/briefings </a:t>
            </a:r>
            <a:r>
              <a:rPr lang="en-US" sz="1200" i="1" dirty="0"/>
              <a:t>(full notes available on request) </a:t>
            </a:r>
            <a:endParaRPr lang="en-US" sz="2000" i="1" dirty="0"/>
          </a:p>
          <a:p>
            <a:pPr lvl="1"/>
            <a:r>
              <a:rPr lang="en-US" sz="1800" dirty="0" err="1"/>
              <a:t>Machnation</a:t>
            </a:r>
            <a:r>
              <a:rPr lang="en-US" sz="1800" dirty="0"/>
              <a:t> – Dima Tokar, who is writing a report on semantic support for specifications’</a:t>
            </a:r>
          </a:p>
          <a:p>
            <a:pPr lvl="1"/>
            <a:r>
              <a:rPr lang="en-US" sz="1800" dirty="0"/>
              <a:t>Gartner - </a:t>
            </a:r>
            <a:r>
              <a:rPr lang="en-GB" sz="1800" dirty="0"/>
              <a:t>Bill Ray and Ganesh </a:t>
            </a:r>
            <a:r>
              <a:rPr lang="en-GB" sz="1800" dirty="0" err="1"/>
              <a:t>Ramamoorthy</a:t>
            </a:r>
            <a:r>
              <a:rPr lang="en-GB" sz="1800" dirty="0"/>
              <a:t>, who work on the Hype Cycle</a:t>
            </a:r>
          </a:p>
          <a:p>
            <a:pPr lvl="1"/>
            <a:endParaRPr lang="en-GB" sz="1800" dirty="0"/>
          </a:p>
          <a:p>
            <a:r>
              <a:rPr lang="en-GB" sz="2000" dirty="0"/>
              <a:t>Speaking opportunities</a:t>
            </a:r>
          </a:p>
          <a:p>
            <a:pPr lvl="1"/>
            <a:r>
              <a:rPr lang="en-GB" sz="1800" dirty="0"/>
              <a:t>Chris Meering spoke on ‘</a:t>
            </a:r>
            <a:r>
              <a:rPr lang="en-GB" sz="1800" dirty="0">
                <a:hlinkClick r:id="rId3"/>
              </a:rPr>
              <a:t>Finding New Ways to Collect and Analyse Data for Smart City Service Development</a:t>
            </a:r>
            <a:r>
              <a:rPr lang="en-GB" sz="1800" dirty="0"/>
              <a:t>’  panel at Smart Summit London in September</a:t>
            </a:r>
          </a:p>
          <a:p>
            <a:pPr lvl="1"/>
            <a:r>
              <a:rPr lang="en-GB" sz="1800" dirty="0"/>
              <a:t>Vanja Subotic moderated the </a:t>
            </a:r>
            <a:r>
              <a:rPr lang="en-GB" sz="1800" dirty="0">
                <a:hlinkClick r:id="rId4"/>
              </a:rPr>
              <a:t>‘Forming the backbone of Smart Cities - Creating a seamless city with connected platforms’</a:t>
            </a:r>
            <a:r>
              <a:rPr lang="en-GB" sz="1800" dirty="0"/>
              <a:t> panel at Smart Cities Summit in October</a:t>
            </a:r>
          </a:p>
          <a:p>
            <a:pPr lvl="1"/>
            <a:r>
              <a:rPr lang="en-GB" sz="1800" dirty="0"/>
              <a:t>Alan Carlton spoke on ‘</a:t>
            </a:r>
            <a:r>
              <a:rPr lang="en-GB" sz="1800" dirty="0">
                <a:hlinkClick r:id="rId5"/>
              </a:rPr>
              <a:t>The Future of oneM2M in the Industrial IoT: Opening up the Potential of the Transport Industry</a:t>
            </a:r>
            <a:r>
              <a:rPr lang="en-GB" sz="1800" dirty="0"/>
              <a:t>’ at Industrial IoT Forum in Berlin in November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1762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178420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Ongoing &amp; Upcoming MARCOM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0140083" cy="442032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LWPA white paper</a:t>
            </a:r>
          </a:p>
          <a:p>
            <a:pPr lvl="1"/>
            <a:r>
              <a:rPr lang="en-US" sz="2000" dirty="0"/>
              <a:t>In approvals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HPE/Inmarsat webinar</a:t>
            </a:r>
          </a:p>
          <a:p>
            <a:pPr lvl="1"/>
            <a:r>
              <a:rPr lang="en-US" sz="2000" dirty="0"/>
              <a:t>Currently being planned for late November / early December </a:t>
            </a:r>
          </a:p>
          <a:p>
            <a:pPr lvl="1"/>
            <a:endParaRPr lang="en-US" sz="2000" dirty="0"/>
          </a:p>
          <a:p>
            <a:r>
              <a:rPr lang="en-US" sz="2400" dirty="0"/>
              <a:t>Website refresh</a:t>
            </a:r>
          </a:p>
          <a:p>
            <a:pPr lvl="1"/>
            <a:r>
              <a:rPr lang="en-US" sz="2000" dirty="0"/>
              <a:t>Currently being worked on by MARCOM</a:t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Press releases</a:t>
            </a:r>
          </a:p>
          <a:p>
            <a:pPr lvl="1"/>
            <a:r>
              <a:rPr lang="en-US" sz="2000" dirty="0"/>
              <a:t>Interop 5 – currently in review</a:t>
            </a:r>
          </a:p>
          <a:p>
            <a:pPr lvl="1"/>
            <a:r>
              <a:rPr lang="en-US" sz="2000" dirty="0"/>
              <a:t>CES – possible thought-leadership PR around consumer angle</a:t>
            </a:r>
          </a:p>
          <a:p>
            <a:pPr lvl="1"/>
            <a:endParaRPr lang="en-US" sz="2000" dirty="0"/>
          </a:p>
          <a:p>
            <a:r>
              <a:rPr lang="en-US" sz="2400" dirty="0"/>
              <a:t>Bylines</a:t>
            </a:r>
          </a:p>
          <a:p>
            <a:pPr lvl="1"/>
            <a:r>
              <a:rPr lang="en-US" sz="2000" dirty="0"/>
              <a:t>ITU – Further byline from </a:t>
            </a:r>
            <a:r>
              <a:rPr lang="en-US" sz="2000" dirty="0" err="1"/>
              <a:t>Dr</a:t>
            </a:r>
            <a:r>
              <a:rPr lang="en-US" sz="2000" dirty="0"/>
              <a:t> Omar Elloumi to appear online soon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r>
              <a:rPr lang="en-US" sz="2400" dirty="0"/>
              <a:t>Speaking opportunities </a:t>
            </a:r>
          </a:p>
          <a:p>
            <a:pPr lvl="1"/>
            <a:r>
              <a:rPr lang="en-US" sz="2000" dirty="0"/>
              <a:t>Ken </a:t>
            </a:r>
            <a:r>
              <a:rPr lang="en-US" sz="2000" dirty="0" err="1"/>
              <a:t>Figuredo</a:t>
            </a:r>
            <a:r>
              <a:rPr lang="en-US" sz="2000" dirty="0"/>
              <a:t> speaking on </a:t>
            </a:r>
            <a:r>
              <a:rPr lang="en-US" sz="2000" dirty="0">
                <a:hlinkClick r:id="rId3"/>
              </a:rPr>
              <a:t>Connectivity for M2M devices</a:t>
            </a:r>
            <a:r>
              <a:rPr lang="en-US" sz="2000" dirty="0"/>
              <a:t> panel at IoT Tech Expo North America,  29 November 2017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9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The TP Can Help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16DBE93-FA2D-4972-87AC-E827157910FC}"/>
              </a:ext>
            </a:extLst>
          </p:cNvPr>
          <p:cNvSpPr txBox="1">
            <a:spLocks/>
          </p:cNvSpPr>
          <p:nvPr/>
        </p:nvSpPr>
        <p:spPr>
          <a:xfrm>
            <a:off x="2465500" y="2064371"/>
            <a:ext cx="6141605" cy="2857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Share case studies:</a:t>
            </a:r>
          </a:p>
          <a:p>
            <a:pPr lvl="1"/>
            <a:r>
              <a:rPr lang="en-US" sz="2000" dirty="0"/>
              <a:t>Can be used for webinars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sz="3200" dirty="0"/>
              <a:t>Availability for speaking slots:</a:t>
            </a:r>
          </a:p>
          <a:p>
            <a:pPr lvl="1"/>
            <a:r>
              <a:rPr lang="en-US" sz="2000" dirty="0"/>
              <a:t>Opportunity to spread oneM2M’s message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93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293</Words>
  <Application>Microsoft Office PowerPoint</Application>
  <PresentationFormat>Widescreen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MARCOM report – TP32 ETSI, Sophia Antipolis, France</vt:lpstr>
      <vt:lpstr>Recent MARCOM Activity</vt:lpstr>
      <vt:lpstr>Recent MARCOM Activity</vt:lpstr>
      <vt:lpstr>Ongoing &amp; Upcoming MARCOM Activity</vt:lpstr>
      <vt:lpstr>How The TP Can Help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Karen Hughes</cp:lastModifiedBy>
  <cp:revision>45</cp:revision>
  <dcterms:created xsi:type="dcterms:W3CDTF">2017-09-21T15:46:31Z</dcterms:created>
  <dcterms:modified xsi:type="dcterms:W3CDTF">2017-11-12T13:17:33Z</dcterms:modified>
</cp:coreProperties>
</file>