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sldIdLst>
    <p:sldId id="317" r:id="rId5"/>
    <p:sldId id="319" r:id="rId6"/>
    <p:sldId id="318" r:id="rId7"/>
    <p:sldId id="320" r:id="rId8"/>
    <p:sldId id="30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53"/>
  </p:normalViewPr>
  <p:slideViewPr>
    <p:cSldViewPr snapToGrid="0" snapToObjects="1" showGuides="1">
      <p:cViewPr varScale="1">
        <p:scale>
          <a:sx n="130" d="100"/>
          <a:sy n="130" d="100"/>
        </p:scale>
        <p:origin x="300" y="126"/>
      </p:cViewPr>
      <p:guideLst>
        <p:guide orient="horz" pos="845"/>
        <p:guide pos="28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FEA1A-C13D-4015-B697-67FCD1D73904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81013-3E82-4C9F-8B9B-00C8AD698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70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57751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3312"/>
            <a:ext cx="8229600" cy="444635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614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5997"/>
            <a:ext cx="8229600" cy="4769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>
                    <a:lumMod val="60000"/>
                    <a:lumOff val="40000"/>
                  </a:schemeClr>
                </a:solidFill>
                <a:latin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83C63E4-F9BE-C24A-B4FF-309EB18BA564}" type="slidenum">
              <a:rPr lang="en-US" smtClean="0">
                <a:ea typeface="Verdana" panose="020B0604030504040204" pitchFamily="34" charset="0"/>
              </a:rPr>
              <a:pPr/>
              <a:t>‹#›</a:t>
            </a:fld>
            <a:endParaRPr lang="en-US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800" b="1" i="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j-ea"/>
          <a:cs typeface="Verdana" panose="020B060403050404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Verdana" panose="020B0604030504040204" pitchFamily="34" charset="0"/>
          <a:ea typeface="+mn-ea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6478" y="1592111"/>
            <a:ext cx="8738419" cy="1470025"/>
          </a:xfrm>
        </p:spPr>
        <p:txBody>
          <a:bodyPr>
            <a:noAutofit/>
          </a:bodyPr>
          <a:lstStyle/>
          <a:p>
            <a:r>
              <a:rPr lang="en-US" altLang="ko-KR" sz="3200" dirty="0"/>
              <a:t>Question </a:t>
            </a:r>
            <a:r>
              <a:rPr lang="en-US" altLang="ko-KR" sz="3200" dirty="0" smtClean="0"/>
              <a:t>1/20</a:t>
            </a:r>
            <a:br>
              <a:rPr lang="en-US" altLang="ko-KR" sz="3200" dirty="0" smtClean="0"/>
            </a:br>
            <a:r>
              <a:rPr lang="en-US" altLang="ko-KR" sz="800" dirty="0"/>
              <a:t/>
            </a:r>
            <a:br>
              <a:rPr lang="en-US" altLang="ko-KR" sz="800" dirty="0"/>
            </a:br>
            <a:r>
              <a:rPr lang="en-US" altLang="ko-KR" sz="1800" dirty="0"/>
              <a:t>End to end connectivity, networks, interoperability, infrastructures and Big Data aspects related to IoT and SC&amp;C</a:t>
            </a:r>
            <a:endParaRPr lang="ko-KR" altLang="en-US" sz="1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17 January 2018</a:t>
            </a:r>
          </a:p>
          <a:p>
            <a:endParaRPr lang="en-US" altLang="ko-KR" sz="1800" dirty="0" smtClean="0"/>
          </a:p>
          <a:p>
            <a:r>
              <a:rPr lang="en-US" altLang="ko-KR" sz="1800" b="1" dirty="0" smtClean="0"/>
              <a:t>Jun Seob LEE</a:t>
            </a:r>
          </a:p>
          <a:p>
            <a:r>
              <a:rPr lang="en-US" altLang="ko-KR" sz="1800" b="1" dirty="0" smtClean="0"/>
              <a:t>Rapporteur Q1/20</a:t>
            </a:r>
            <a:endParaRPr lang="ko-KR" altLang="en-US" sz="1800" b="1" dirty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457203" y="351506"/>
            <a:ext cx="4114797" cy="33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Verdana" panose="020B0604030504040204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400" dirty="0" smtClean="0"/>
              <a:t>Joint session with oneM2M TP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1544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Title</a:t>
            </a:r>
          </a:p>
          <a:p>
            <a:pPr lvl="1"/>
            <a:r>
              <a:rPr lang="en-US" altLang="ko-KR" dirty="0" smtClean="0"/>
              <a:t>End </a:t>
            </a:r>
            <a:r>
              <a:rPr lang="en-US" altLang="ko-KR" dirty="0"/>
              <a:t>to end connectivity, networks, interoperability, infrastructures and Big Data aspects related to IoT and </a:t>
            </a:r>
            <a:r>
              <a:rPr lang="en-US" altLang="ko-KR" dirty="0" smtClean="0"/>
              <a:t>SC&amp;C</a:t>
            </a:r>
          </a:p>
          <a:p>
            <a:r>
              <a:rPr lang="en-US" altLang="ko-KR" dirty="0" smtClean="0"/>
              <a:t>Work items</a:t>
            </a:r>
          </a:p>
          <a:p>
            <a:pPr lvl="1"/>
            <a:r>
              <a:rPr lang="en-US" altLang="ko-KR" dirty="0" smtClean="0"/>
              <a:t>1 approved supplement</a:t>
            </a:r>
          </a:p>
          <a:p>
            <a:pPr lvl="1"/>
            <a:r>
              <a:rPr lang="en-US" altLang="ko-KR" dirty="0" smtClean="0"/>
              <a:t>2 Recommendations under AAP</a:t>
            </a:r>
          </a:p>
          <a:p>
            <a:pPr lvl="1"/>
            <a:r>
              <a:rPr lang="en-US" altLang="ko-KR" dirty="0" smtClean="0"/>
              <a:t>6 Recommendations under study</a:t>
            </a:r>
          </a:p>
          <a:p>
            <a:r>
              <a:rPr lang="en-US" altLang="ko-KR" dirty="0"/>
              <a:t>Rapporteurs</a:t>
            </a:r>
          </a:p>
          <a:p>
            <a:pPr lvl="1"/>
            <a:r>
              <a:rPr lang="en-US" altLang="ko-KR" dirty="0"/>
              <a:t>Rapporteur: Jun Seob Lee (Korea)</a:t>
            </a:r>
          </a:p>
          <a:p>
            <a:pPr lvl="1"/>
            <a:r>
              <a:rPr lang="en-US" altLang="ko-KR" dirty="0"/>
              <a:t>Associate rapporteurs:</a:t>
            </a:r>
          </a:p>
          <a:p>
            <a:pPr lvl="2"/>
            <a:r>
              <a:rPr lang="en-US" altLang="ko-KR" dirty="0" err="1"/>
              <a:t>Aysha</a:t>
            </a:r>
            <a:r>
              <a:rPr lang="en-US" altLang="ko-KR" dirty="0"/>
              <a:t> </a:t>
            </a:r>
            <a:r>
              <a:rPr lang="en-US" altLang="ko-KR" dirty="0" err="1"/>
              <a:t>Almunifi</a:t>
            </a:r>
            <a:r>
              <a:rPr lang="en-US" altLang="ko-KR" dirty="0"/>
              <a:t> (UAE)</a:t>
            </a:r>
          </a:p>
          <a:p>
            <a:pPr lvl="2"/>
            <a:r>
              <a:rPr lang="en-US" altLang="ko-KR" dirty="0"/>
              <a:t>Chao Ma (China)</a:t>
            </a:r>
          </a:p>
          <a:p>
            <a:pPr lvl="2"/>
            <a:r>
              <a:rPr lang="en-US" altLang="ko-KR" dirty="0"/>
              <a:t>Georges Roussos (UK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1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Tasks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dirty="0"/>
              <a:t>Developing Recommendations, Reports, Handbooks, Guidelines, etc. as appropriate </a:t>
            </a:r>
            <a:r>
              <a:rPr lang="en-US" altLang="ko-KR" dirty="0" smtClean="0"/>
              <a:t>on:</a:t>
            </a:r>
          </a:p>
          <a:p>
            <a:pPr lvl="1"/>
            <a:r>
              <a:rPr lang="en-US" altLang="ko-KR" dirty="0"/>
              <a:t>ICT and physical infrastructures to deliver IoT and SC&amp;C e/Smart </a:t>
            </a:r>
            <a:r>
              <a:rPr lang="en-US" altLang="ko-KR" dirty="0" smtClean="0"/>
              <a:t>services</a:t>
            </a:r>
          </a:p>
          <a:p>
            <a:pPr lvl="1"/>
            <a:r>
              <a:rPr lang="en-US" altLang="ko-KR" dirty="0"/>
              <a:t>Models for use and implementation of ICT </a:t>
            </a:r>
            <a:r>
              <a:rPr lang="en-US" altLang="ko-KR" dirty="0" smtClean="0"/>
              <a:t>infrastructure</a:t>
            </a:r>
          </a:p>
          <a:p>
            <a:pPr lvl="1"/>
            <a:r>
              <a:rPr lang="en-US" altLang="ko-KR" dirty="0"/>
              <a:t>Best practices for efficient and cost-effective deployment of ICT networks and infrastructure </a:t>
            </a:r>
            <a:endParaRPr lang="en-US" altLang="ko-KR" dirty="0" smtClean="0"/>
          </a:p>
          <a:p>
            <a:pPr lvl="1"/>
            <a:r>
              <a:rPr lang="en-US" altLang="ko-KR" dirty="0"/>
              <a:t>Interoperability and integration across IoT and SC&amp;C verticals and technologies</a:t>
            </a:r>
            <a:endParaRPr lang="en-US" altLang="ko-KR" dirty="0" smtClean="0"/>
          </a:p>
          <a:p>
            <a:pPr lvl="1"/>
            <a:r>
              <a:rPr lang="en-US" altLang="ko-KR" dirty="0"/>
              <a:t>End to end connectivity and interoperability of IoT systems and </a:t>
            </a:r>
            <a:r>
              <a:rPr lang="en-US" altLang="ko-KR" dirty="0" smtClean="0"/>
              <a:t>devices</a:t>
            </a:r>
          </a:p>
          <a:p>
            <a:pPr lvl="1"/>
            <a:r>
              <a:rPr lang="en-US" altLang="ko-KR" dirty="0"/>
              <a:t>Data sets and formats to enable data interoperability among various </a:t>
            </a:r>
            <a:r>
              <a:rPr lang="en-US" altLang="ko-KR" dirty="0" smtClean="0"/>
              <a:t>verticals</a:t>
            </a:r>
          </a:p>
          <a:p>
            <a:pPr lvl="1"/>
            <a:r>
              <a:rPr lang="en-US" altLang="ko-KR" dirty="0"/>
              <a:t>IoT and SC&amp;C Big Data overview, requirements and ecosystems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0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dirty="0" smtClean="0"/>
              <a:t>Main progress in this study period </a:t>
            </a:r>
            <a:r>
              <a:rPr lang="en-US" altLang="ko-KR" sz="2000" dirty="0" smtClean="0"/>
              <a:t>(2017~2020)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Supplement</a:t>
            </a:r>
          </a:p>
          <a:p>
            <a:pPr lvl="1"/>
            <a:r>
              <a:rPr lang="en-US" altLang="ko-KR" dirty="0" smtClean="0"/>
              <a:t>Supplement 45 to ITU-T Y-series </a:t>
            </a:r>
            <a:r>
              <a:rPr lang="en-US" altLang="ko-KR" dirty="0"/>
              <a:t>Recommendations </a:t>
            </a:r>
            <a:r>
              <a:rPr lang="en-US" altLang="ko-KR" dirty="0" smtClean="0"/>
              <a:t>(ex. Y.SC-Overview</a:t>
            </a:r>
            <a:r>
              <a:rPr lang="en-US" altLang="ko-KR" dirty="0"/>
              <a:t>), An overview of smart cities and communities and the role of information and communication </a:t>
            </a:r>
            <a:r>
              <a:rPr lang="en-US" altLang="ko-KR" dirty="0" smtClean="0"/>
              <a:t>technologies (Sept. 2017)</a:t>
            </a:r>
          </a:p>
          <a:p>
            <a:r>
              <a:rPr lang="en-US" altLang="ko-KR" dirty="0" smtClean="0"/>
              <a:t>Recommendation</a:t>
            </a:r>
          </a:p>
          <a:p>
            <a:pPr lvl="1"/>
            <a:r>
              <a:rPr lang="en-US" altLang="ko-KR" dirty="0" smtClean="0"/>
              <a:t>ITU-T Y.4200 (ex. </a:t>
            </a:r>
            <a:r>
              <a:rPr lang="en-US" altLang="ko-KR" dirty="0"/>
              <a:t>Y.SSCP), Requirements for interoperability of smart city platforms </a:t>
            </a:r>
            <a:r>
              <a:rPr lang="en-US" altLang="ko-KR" dirty="0" smtClean="0"/>
              <a:t>(Ready for AAP AR)</a:t>
            </a:r>
          </a:p>
          <a:p>
            <a:pPr lvl="1"/>
            <a:r>
              <a:rPr lang="en-US" altLang="ko-KR" dirty="0" smtClean="0"/>
              <a:t>ITU-T Y.4201 </a:t>
            </a:r>
            <a:r>
              <a:rPr lang="en-US" altLang="ko-KR" dirty="0"/>
              <a:t>(ex. </a:t>
            </a:r>
            <a:r>
              <a:rPr lang="en-US" altLang="ko-KR" dirty="0" err="1" smtClean="0"/>
              <a:t>Y.frame-scc</a:t>
            </a:r>
            <a:r>
              <a:rPr lang="en-US" altLang="ko-KR" dirty="0"/>
              <a:t>), High-level requirements and reference framework of smart city platform  (Ready for AAP AR)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0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Work items under study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31246"/>
              </p:ext>
            </p:extLst>
          </p:nvPr>
        </p:nvGraphicFramePr>
        <p:xfrm>
          <a:off x="612058" y="1349069"/>
          <a:ext cx="7919885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769">
                  <a:extLst>
                    <a:ext uri="{9D8B030D-6E8A-4147-A177-3AD203B41FA5}">
                      <a16:colId xmlns:a16="http://schemas.microsoft.com/office/drawing/2014/main" val="1327048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Work Item</a:t>
                      </a:r>
                      <a:endParaRPr lang="ko-KR" altLang="en-US" sz="1400" b="0" dirty="0"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Title</a:t>
                      </a:r>
                      <a:endParaRPr lang="ko-KR" altLang="en-US" sz="1400" b="0" dirty="0"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ko-KR" altLang="en-US" sz="1400" b="0" dirty="0"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400" b="0" i="0" kern="1200" dirty="0" err="1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Y.fsn</a:t>
                      </a:r>
                      <a:endParaRPr lang="ko-KR" altLang="en-US" sz="1400" b="0" i="0" kern="1200" dirty="0">
                        <a:solidFill>
                          <a:srgbClr val="558ED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Framework and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scenarios for </a:t>
                      </a:r>
                      <a:r>
                        <a:rPr lang="en-US" altLang="ko-KR" sz="1400" b="0" i="0" kern="1200" dirty="0" err="1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smartwork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558ED5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400" b="0" i="0" kern="1200" dirty="0" err="1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Y.infra</a:t>
                      </a:r>
                      <a:endParaRPr lang="ko-KR" altLang="en-US" sz="1400" b="0" i="0" kern="1200" dirty="0">
                        <a:solidFill>
                          <a:srgbClr val="558ED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GB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Overview of city infrastructure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558ED5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2Q 2018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400" b="0" i="0" kern="1200" dirty="0" err="1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Y.ism-ssc</a:t>
                      </a:r>
                      <a:endParaRPr lang="ko-KR" altLang="en-US" sz="1400" b="0" i="0" kern="1200" dirty="0">
                        <a:solidFill>
                          <a:srgbClr val="558ED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 framework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integrated sensing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&amp;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management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smart sustainable cities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558ED5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4Q 2018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400" b="0" i="0" kern="1200" dirty="0" err="1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Y.isw.ssc</a:t>
                      </a:r>
                      <a:endParaRPr lang="ko-KR" altLang="en-US" sz="1400" b="0" i="0" kern="1200" dirty="0">
                        <a:solidFill>
                          <a:srgbClr val="558ED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integrated sensor web resource metadata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smart sustainable cities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558ED5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4Q 2018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Y.SC-infra-TS</a:t>
                      </a:r>
                      <a:endParaRPr lang="ko-KR" altLang="en-US" sz="1400" b="0" i="0" kern="1200" dirty="0">
                        <a:solidFill>
                          <a:srgbClr val="558ED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Telecommunication systems as infrastructure in smart cities and communities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558ED5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i="0" kern="1200" dirty="0" err="1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Y.OpenData</a:t>
                      </a:r>
                      <a:endParaRPr lang="ko-KR" altLang="en-US" sz="1400" b="0" i="0" kern="1200" dirty="0">
                        <a:solidFill>
                          <a:srgbClr val="558ED5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Framework of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open data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</a:t>
                      </a:r>
                      <a:r>
                        <a:rPr lang="en-US" altLang="ko-KR" sz="1400" b="0" i="0" kern="1200" dirty="0" smtClean="0">
                          <a:solidFill>
                            <a:srgbClr val="558ED5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smart cities</a:t>
                      </a:r>
                      <a:endParaRPr lang="ko-KR" altLang="en-US" sz="1400" dirty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558ED5"/>
                          </a:solidFill>
                          <a:latin typeface="Verdana" panose="020B0604030504040204" pitchFamily="34" charset="0"/>
                          <a:cs typeface="Verdana" panose="020B0604030504040204" pitchFamily="34" charset="0"/>
                        </a:rPr>
                        <a:t>2Q 2018</a:t>
                      </a:r>
                      <a:endParaRPr lang="ko-KR" altLang="en-US" sz="1400" dirty="0" smtClean="0">
                        <a:solidFill>
                          <a:srgbClr val="558ED5"/>
                        </a:solidFill>
                        <a:latin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3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F53ECB765E3847BA9DE2DB84B90300" ma:contentTypeVersion="0" ma:contentTypeDescription="Create a new document." ma:contentTypeScope="" ma:versionID="284ed77f59dec6eeb5f2af58cab56b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C38511-BC1D-4211-B95F-BD24B6E59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6A6EFE-0E3F-424F-9E73-7678F8F0DADF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A808093-1FD9-4A6D-84A8-C92104936E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ITU White Background</Template>
  <TotalTime>357</TotalTime>
  <Words>325</Words>
  <Application>Microsoft Office PowerPoint</Application>
  <PresentationFormat>화면 슬라이드 쇼(4:3)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Verdana</vt:lpstr>
      <vt:lpstr>Office Theme</vt:lpstr>
      <vt:lpstr>Question 1/20  End to end connectivity, networks, interoperability, infrastructures and Big Data aspects related to IoT and SC&amp;C</vt:lpstr>
      <vt:lpstr>Overview</vt:lpstr>
      <vt:lpstr>Tasks</vt:lpstr>
      <vt:lpstr>Main progress in this study period (2017~2020)</vt:lpstr>
      <vt:lpstr>Work items under study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on Data Management: Transforming Data Into Value Expanding the IoT Potential with a special focus on smart cities Dubai, UAE  12 March 2017 </dc:title>
  <dc:creator>Lee, Gyu Myoung</dc:creator>
  <cp:lastModifiedBy>Jun Seob LEE</cp:lastModifiedBy>
  <cp:revision>62</cp:revision>
  <dcterms:created xsi:type="dcterms:W3CDTF">2017-02-27T09:26:18Z</dcterms:created>
  <dcterms:modified xsi:type="dcterms:W3CDTF">2018-01-12T08:44:57Z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0x010100F8F53ECB765E3847BA9DE2DB84B90300</vt:lpwstr>
  </property>
</Properties>
</file>