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3" r:id="rId3"/>
    <p:sldId id="272" r:id="rId4"/>
    <p:sldId id="421" r:id="rId5"/>
    <p:sldId id="282" r:id="rId6"/>
    <p:sldId id="413" r:id="rId7"/>
    <p:sldId id="296" r:id="rId8"/>
    <p:sldId id="412" r:id="rId9"/>
    <p:sldId id="414" r:id="rId10"/>
    <p:sldId id="293" r:id="rId11"/>
    <p:sldId id="292" r:id="rId12"/>
    <p:sldId id="415" r:id="rId13"/>
    <p:sldId id="416" r:id="rId14"/>
    <p:sldId id="404" r:id="rId15"/>
    <p:sldId id="417" r:id="rId16"/>
    <p:sldId id="419" r:id="rId17"/>
    <p:sldId id="418" r:id="rId18"/>
    <p:sldId id="420" r:id="rId1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828"/>
    <a:srgbClr val="CC3300"/>
    <a:srgbClr val="FF0000"/>
    <a:srgbClr val="ECE6E8"/>
    <a:srgbClr val="FFCC00"/>
    <a:srgbClr val="DDDDDD"/>
    <a:srgbClr val="B29FA4"/>
    <a:srgbClr val="00B3BE"/>
    <a:srgbClr val="007E92"/>
    <a:srgbClr val="D4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91" autoAdjust="0"/>
  </p:normalViewPr>
  <p:slideViewPr>
    <p:cSldViewPr>
      <p:cViewPr varScale="1">
        <p:scale>
          <a:sx n="68" d="100"/>
          <a:sy n="68" d="100"/>
        </p:scale>
        <p:origin x="780" y="72"/>
      </p:cViewPr>
      <p:guideLst>
        <p:guide orient="horz" pos="2160"/>
        <p:guide pos="3840"/>
      </p:guideLst>
    </p:cSldViewPr>
  </p:slideViewPr>
  <p:outlineViewPr>
    <p:cViewPr>
      <p:scale>
        <a:sx n="33" d="100"/>
        <a:sy n="33" d="100"/>
      </p:scale>
      <p:origin x="0" y="21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33A415-3682-41D5-AD2F-443EFD10E428}" type="datetimeFigureOut">
              <a:rPr lang="en-GB" smtClean="0"/>
              <a:t>23/05/2018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27C8E6-1952-47A1-B9AE-87B551DD4245}" type="slidenum">
              <a:rPr lang="en-GB" smtClean="0"/>
              <a:t>‹#›</a:t>
            </a:fld>
            <a:endParaRPr lang="en-GB" dirty="0"/>
          </a:p>
        </p:txBody>
      </p:sp>
    </p:spTree>
    <p:extLst>
      <p:ext uri="{BB962C8B-B14F-4D97-AF65-F5344CB8AC3E}">
        <p14:creationId xmlns:p14="http://schemas.microsoft.com/office/powerpoint/2010/main" val="406212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dirty="0"/>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Arial" pitchFamily="34"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dirty="0"/>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8BEFA52-80E5-40C4-842D-FAEEBD2FEF63}" type="slidenum">
              <a:rPr lang="en-US" altLang="en-US"/>
              <a:pPr/>
              <a:t>‹#›</a:t>
            </a:fld>
            <a:endParaRPr lang="en-US" altLang="en-US" dirty="0"/>
          </a:p>
        </p:txBody>
      </p:sp>
    </p:spTree>
    <p:extLst>
      <p:ext uri="{BB962C8B-B14F-4D97-AF65-F5344CB8AC3E}">
        <p14:creationId xmlns:p14="http://schemas.microsoft.com/office/powerpoint/2010/main" val="4164898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2</a:t>
            </a:fld>
            <a:endParaRPr lang="en-US" altLang="ko-KR" sz="1200" dirty="0">
              <a:ea typeface="굴림" pitchFamily="34" charset="-127"/>
            </a:endParaRPr>
          </a:p>
        </p:txBody>
      </p:sp>
    </p:spTree>
    <p:extLst>
      <p:ext uri="{BB962C8B-B14F-4D97-AF65-F5344CB8AC3E}">
        <p14:creationId xmlns:p14="http://schemas.microsoft.com/office/powerpoint/2010/main" val="229159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11</a:t>
            </a:fld>
            <a:endParaRPr lang="en-US" altLang="en-US" dirty="0"/>
          </a:p>
        </p:txBody>
      </p:sp>
    </p:spTree>
    <p:extLst>
      <p:ext uri="{BB962C8B-B14F-4D97-AF65-F5344CB8AC3E}">
        <p14:creationId xmlns:p14="http://schemas.microsoft.com/office/powerpoint/2010/main" val="173873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12</a:t>
            </a:fld>
            <a:endParaRPr lang="en-US" altLang="ko-KR" sz="1200" dirty="0">
              <a:ea typeface="굴림" pitchFamily="34" charset="-127"/>
            </a:endParaRPr>
          </a:p>
        </p:txBody>
      </p:sp>
    </p:spTree>
    <p:extLst>
      <p:ext uri="{BB962C8B-B14F-4D97-AF65-F5344CB8AC3E}">
        <p14:creationId xmlns:p14="http://schemas.microsoft.com/office/powerpoint/2010/main" val="143453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13</a:t>
            </a:fld>
            <a:endParaRPr lang="en-US" altLang="en-US" dirty="0"/>
          </a:p>
        </p:txBody>
      </p:sp>
    </p:spTree>
    <p:extLst>
      <p:ext uri="{BB962C8B-B14F-4D97-AF65-F5344CB8AC3E}">
        <p14:creationId xmlns:p14="http://schemas.microsoft.com/office/powerpoint/2010/main" val="66749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14</a:t>
            </a:fld>
            <a:endParaRPr lang="en-US" altLang="en-US" dirty="0"/>
          </a:p>
        </p:txBody>
      </p:sp>
    </p:spTree>
    <p:extLst>
      <p:ext uri="{BB962C8B-B14F-4D97-AF65-F5344CB8AC3E}">
        <p14:creationId xmlns:p14="http://schemas.microsoft.com/office/powerpoint/2010/main" val="2795609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15</a:t>
            </a:fld>
            <a:endParaRPr lang="en-US" altLang="en-US" dirty="0"/>
          </a:p>
        </p:txBody>
      </p:sp>
    </p:spTree>
    <p:extLst>
      <p:ext uri="{BB962C8B-B14F-4D97-AF65-F5344CB8AC3E}">
        <p14:creationId xmlns:p14="http://schemas.microsoft.com/office/powerpoint/2010/main" val="337443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16</a:t>
            </a:fld>
            <a:endParaRPr lang="en-US" altLang="en-US" dirty="0"/>
          </a:p>
        </p:txBody>
      </p:sp>
    </p:spTree>
    <p:extLst>
      <p:ext uri="{BB962C8B-B14F-4D97-AF65-F5344CB8AC3E}">
        <p14:creationId xmlns:p14="http://schemas.microsoft.com/office/powerpoint/2010/main" val="2303770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17</a:t>
            </a:fld>
            <a:endParaRPr lang="en-US" altLang="en-US" dirty="0"/>
          </a:p>
        </p:txBody>
      </p:sp>
    </p:spTree>
    <p:extLst>
      <p:ext uri="{BB962C8B-B14F-4D97-AF65-F5344CB8AC3E}">
        <p14:creationId xmlns:p14="http://schemas.microsoft.com/office/powerpoint/2010/main" val="4123922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18</a:t>
            </a:fld>
            <a:endParaRPr lang="en-US" altLang="en-US" dirty="0"/>
          </a:p>
        </p:txBody>
      </p:sp>
    </p:spTree>
    <p:extLst>
      <p:ext uri="{BB962C8B-B14F-4D97-AF65-F5344CB8AC3E}">
        <p14:creationId xmlns:p14="http://schemas.microsoft.com/office/powerpoint/2010/main" val="236412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3</a:t>
            </a:fld>
            <a:endParaRPr lang="en-US" altLang="ko-KR" sz="1200" dirty="0">
              <a:ea typeface="굴림" pitchFamily="34" charset="-127"/>
            </a:endParaRPr>
          </a:p>
        </p:txBody>
      </p:sp>
    </p:spTree>
    <p:extLst>
      <p:ext uri="{BB962C8B-B14F-4D97-AF65-F5344CB8AC3E}">
        <p14:creationId xmlns:p14="http://schemas.microsoft.com/office/powerpoint/2010/main" val="195106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4</a:t>
            </a:fld>
            <a:endParaRPr lang="en-US" altLang="ko-KR" sz="1200" dirty="0">
              <a:ea typeface="굴림" pitchFamily="34" charset="-127"/>
            </a:endParaRPr>
          </a:p>
        </p:txBody>
      </p:sp>
    </p:spTree>
    <p:extLst>
      <p:ext uri="{BB962C8B-B14F-4D97-AF65-F5344CB8AC3E}">
        <p14:creationId xmlns:p14="http://schemas.microsoft.com/office/powerpoint/2010/main" val="412724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518" name="Shape 51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Arial"/>
                <a:ea typeface="Arial"/>
                <a:cs typeface="Arial"/>
                <a:sym typeface="Arial"/>
              </a:rPr>
              <a:t>5</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935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518" name="Shape 51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Arial"/>
                <a:ea typeface="Arial"/>
                <a:cs typeface="Arial"/>
                <a:sym typeface="Arial"/>
              </a:rPr>
              <a:t>6</a:t>
            </a:fld>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579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7</a:t>
            </a:fld>
            <a:endParaRPr lang="en-US" altLang="ko-KR" sz="1200" dirty="0">
              <a:ea typeface="굴림" pitchFamily="34" charset="-127"/>
            </a:endParaRPr>
          </a:p>
        </p:txBody>
      </p:sp>
    </p:spTree>
    <p:extLst>
      <p:ext uri="{BB962C8B-B14F-4D97-AF65-F5344CB8AC3E}">
        <p14:creationId xmlns:p14="http://schemas.microsoft.com/office/powerpoint/2010/main" val="3419387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A948C-31A9-4597-A0A5-E1F26E6A3137}" type="slidenum">
              <a:rPr lang="en-US" altLang="en-US"/>
              <a:pPr eaLnBrk="1" hangingPunct="1"/>
              <a:t>8</a:t>
            </a:fld>
            <a:endParaRPr lang="en-US" altLang="en-US" dirty="0"/>
          </a:p>
        </p:txBody>
      </p:sp>
    </p:spTree>
    <p:extLst>
      <p:ext uri="{BB962C8B-B14F-4D97-AF65-F5344CB8AC3E}">
        <p14:creationId xmlns:p14="http://schemas.microsoft.com/office/powerpoint/2010/main" val="124406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9</a:t>
            </a:fld>
            <a:endParaRPr lang="en-US" altLang="ko-KR" sz="1200" dirty="0">
              <a:ea typeface="굴림" pitchFamily="34" charset="-127"/>
            </a:endParaRPr>
          </a:p>
        </p:txBody>
      </p:sp>
    </p:spTree>
    <p:extLst>
      <p:ext uri="{BB962C8B-B14F-4D97-AF65-F5344CB8AC3E}">
        <p14:creationId xmlns:p14="http://schemas.microsoft.com/office/powerpoint/2010/main" val="311725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ln/>
        </p:spPr>
        <p:txBody>
          <a:bodyPr/>
          <a:lstStyle/>
          <a:p>
            <a:endParaRPr lang="en-GB" altLang="ko-KR" dirty="0">
              <a:ea typeface="굴림" pitchFamily="34" charset="-127"/>
            </a:endParaRPr>
          </a:p>
        </p:txBody>
      </p:sp>
      <p:sp>
        <p:nvSpPr>
          <p:cNvPr id="17412"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4F5CE7B1-BD7F-4385-AF36-6A8611C88974}" type="slidenum">
              <a:rPr lang="en-US" altLang="ko-KR" sz="1200">
                <a:ea typeface="굴림" pitchFamily="34" charset="-127"/>
              </a:rPr>
              <a:pPr algn="r" eaLnBrk="1" hangingPunct="1"/>
              <a:t>10</a:t>
            </a:fld>
            <a:endParaRPr lang="en-US" altLang="ko-KR" sz="1200" dirty="0">
              <a:ea typeface="굴림" pitchFamily="34" charset="-127"/>
            </a:endParaRPr>
          </a:p>
        </p:txBody>
      </p:sp>
    </p:spTree>
    <p:extLst>
      <p:ext uri="{BB962C8B-B14F-4D97-AF65-F5344CB8AC3E}">
        <p14:creationId xmlns:p14="http://schemas.microsoft.com/office/powerpoint/2010/main" val="3034860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12"/>
          <p:cNvSpPr txBox="1">
            <a:spLocks noChangeArrowheads="1"/>
          </p:cNvSpPr>
          <p:nvPr userDrawn="1"/>
        </p:nvSpPr>
        <p:spPr bwMode="auto">
          <a:xfrm>
            <a:off x="1583267" y="4868864"/>
            <a:ext cx="7393517" cy="3968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GB" sz="2000" dirty="0">
              <a:solidFill>
                <a:schemeClr val="bg1"/>
              </a:solidFill>
              <a:latin typeface="Verdana" charset="0"/>
            </a:endParaRPr>
          </a:p>
        </p:txBody>
      </p:sp>
      <p:sp>
        <p:nvSpPr>
          <p:cNvPr id="10242" name="Rectangle 2"/>
          <p:cNvSpPr>
            <a:spLocks noGrp="1" noChangeArrowheads="1"/>
          </p:cNvSpPr>
          <p:nvPr>
            <p:ph type="ctrTitle"/>
          </p:nvPr>
        </p:nvSpPr>
        <p:spPr>
          <a:xfrm>
            <a:off x="1103445" y="3527773"/>
            <a:ext cx="10363200" cy="1470025"/>
          </a:xfrm>
        </p:spPr>
        <p:txBody>
          <a:bodyPr/>
          <a:lstStyle>
            <a:lvl1pPr>
              <a:defRPr b="1">
                <a:solidFill>
                  <a:schemeClr val="bg1"/>
                </a:solidFill>
              </a:defRPr>
            </a:lvl1pPr>
          </a:lstStyle>
          <a:p>
            <a:r>
              <a:rPr lang="en-US"/>
              <a:t>Click to edit Master title style</a:t>
            </a:r>
            <a:endParaRPr lang="en-US" dirty="0"/>
          </a:p>
        </p:txBody>
      </p:sp>
      <p:sp>
        <p:nvSpPr>
          <p:cNvPr id="10243" name="Rectangle 3"/>
          <p:cNvSpPr>
            <a:spLocks noGrp="1" noChangeArrowheads="1"/>
          </p:cNvSpPr>
          <p:nvPr>
            <p:ph type="subTitle" idx="1"/>
          </p:nvPr>
        </p:nvSpPr>
        <p:spPr>
          <a:xfrm>
            <a:off x="1103445" y="5039072"/>
            <a:ext cx="8534400" cy="838200"/>
          </a:xfrm>
        </p:spPr>
        <p:txBody>
          <a:bodyPr/>
          <a:lstStyle>
            <a:lvl1pPr marL="0" indent="0">
              <a:buFontTx/>
              <a:buNone/>
              <a:defRPr sz="2100" b="1">
                <a:solidFill>
                  <a:schemeClr val="bg1"/>
                </a:solidFill>
              </a:defRPr>
            </a:lvl1pPr>
          </a:lstStyle>
          <a:p>
            <a:r>
              <a:rPr lang="en-US"/>
              <a:t>Click to edit Master subtitle style</a:t>
            </a:r>
          </a:p>
        </p:txBody>
      </p:sp>
      <p:sp>
        <p:nvSpPr>
          <p:cNvPr id="7" name="Text Box 4"/>
          <p:cNvSpPr txBox="1">
            <a:spLocks noChangeArrowheads="1"/>
          </p:cNvSpPr>
          <p:nvPr userDrawn="1"/>
        </p:nvSpPr>
        <p:spPr bwMode="auto">
          <a:xfrm>
            <a:off x="1103446" y="6381328"/>
            <a:ext cx="7611533" cy="31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000" kern="1200" dirty="0">
                <a:solidFill>
                  <a:schemeClr val="bg1"/>
                </a:solidFill>
                <a:effectLst/>
                <a:latin typeface="+mn-lt"/>
                <a:ea typeface="MS PGothic" panose="020B0600070205080204" pitchFamily="34" charset="-128"/>
                <a:cs typeface="+mn-cs"/>
              </a:rPr>
              <a:t>This GCF document is confidential information and subject to copyright protection</a:t>
            </a:r>
            <a:r>
              <a:rPr lang="en-US" altLang="en-US" sz="1000" dirty="0">
                <a:solidFill>
                  <a:schemeClr val="bg1"/>
                </a:solidFill>
                <a:latin typeface="+mn-lt"/>
              </a:rPr>
              <a:t> </a:t>
            </a:r>
          </a:p>
          <a:p>
            <a:pPr eaLnBrk="1" hangingPunct="1"/>
            <a:endParaRPr lang="en-US" altLang="en-US" sz="1000" dirty="0">
              <a:solidFill>
                <a:schemeClr val="bg1"/>
              </a:solidFill>
              <a:latin typeface="+mn-lt"/>
            </a:endParaRPr>
          </a:p>
        </p:txBody>
      </p:sp>
      <p:sp>
        <p:nvSpPr>
          <p:cNvPr id="12" name="Text Placeholder 11"/>
          <p:cNvSpPr>
            <a:spLocks noGrp="1"/>
          </p:cNvSpPr>
          <p:nvPr>
            <p:ph type="body" sz="quarter" idx="11" hasCustomPrompt="1"/>
          </p:nvPr>
        </p:nvSpPr>
        <p:spPr>
          <a:xfrm>
            <a:off x="8327850" y="260648"/>
            <a:ext cx="3600798" cy="431825"/>
          </a:xfrm>
        </p:spPr>
        <p:txBody>
          <a:bodyPr/>
          <a:lstStyle>
            <a:lvl1pPr marL="0" indent="0" algn="r">
              <a:buNone/>
              <a:defRPr sz="1800" b="1" baseline="0">
                <a:solidFill>
                  <a:schemeClr val="bg1"/>
                </a:solidFill>
              </a:defRPr>
            </a:lvl1pPr>
          </a:lstStyle>
          <a:p>
            <a:pPr lvl="0"/>
            <a:r>
              <a:rPr lang="en-GB" dirty="0"/>
              <a:t>Click to insert Doc#</a:t>
            </a:r>
          </a:p>
        </p:txBody>
      </p:sp>
    </p:spTree>
    <p:extLst>
      <p:ext uri="{BB962C8B-B14F-4D97-AF65-F5344CB8AC3E}">
        <p14:creationId xmlns:p14="http://schemas.microsoft.com/office/powerpoint/2010/main" val="181358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5" name="Rectangle 6"/>
          <p:cNvSpPr>
            <a:spLocks noGrp="1" noChangeArrowheads="1"/>
          </p:cNvSpPr>
          <p:nvPr>
            <p:ph type="sldNum" sz="quarter" idx="11"/>
          </p:nvPr>
        </p:nvSpPr>
        <p:spPr>
          <a:ln/>
        </p:spPr>
        <p:txBody>
          <a:bodyPr/>
          <a:lstStyle>
            <a:lvl1pPr>
              <a:defRPr/>
            </a:lvl1pPr>
          </a:lstStyle>
          <a:p>
            <a:fld id="{5A25496E-83F9-4F99-8D0A-4429548ABE45}" type="slidenum">
              <a:rPr lang="en-US" altLang="en-US"/>
              <a:pPr/>
              <a:t>‹#›</a:t>
            </a:fld>
            <a:endParaRPr lang="en-US" altLang="en-US" dirty="0"/>
          </a:p>
        </p:txBody>
      </p:sp>
    </p:spTree>
    <p:extLst>
      <p:ext uri="{BB962C8B-B14F-4D97-AF65-F5344CB8AC3E}">
        <p14:creationId xmlns:p14="http://schemas.microsoft.com/office/powerpoint/2010/main" val="2508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5" name="Rectangle 6"/>
          <p:cNvSpPr>
            <a:spLocks noGrp="1" noChangeArrowheads="1"/>
          </p:cNvSpPr>
          <p:nvPr>
            <p:ph type="sldNum" sz="quarter" idx="11"/>
          </p:nvPr>
        </p:nvSpPr>
        <p:spPr>
          <a:ln/>
        </p:spPr>
        <p:txBody>
          <a:bodyPr/>
          <a:lstStyle>
            <a:lvl1pPr>
              <a:defRPr/>
            </a:lvl1pPr>
          </a:lstStyle>
          <a:p>
            <a:fld id="{E60C26FA-0F4E-4D9E-B056-D6C8F44070FE}" type="slidenum">
              <a:rPr lang="en-US" altLang="en-US"/>
              <a:pPr/>
              <a:t>‹#›</a:t>
            </a:fld>
            <a:endParaRPr lang="en-US" altLang="en-US" dirty="0"/>
          </a:p>
        </p:txBody>
      </p:sp>
    </p:spTree>
    <p:extLst>
      <p:ext uri="{BB962C8B-B14F-4D97-AF65-F5344CB8AC3E}">
        <p14:creationId xmlns:p14="http://schemas.microsoft.com/office/powerpoint/2010/main" val="350398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5" name="Rectangle 6"/>
          <p:cNvSpPr>
            <a:spLocks noGrp="1" noChangeArrowheads="1"/>
          </p:cNvSpPr>
          <p:nvPr>
            <p:ph type="sldNum" sz="quarter" idx="11"/>
          </p:nvPr>
        </p:nvSpPr>
        <p:spPr>
          <a:ln/>
        </p:spPr>
        <p:txBody>
          <a:bodyPr/>
          <a:lstStyle>
            <a:lvl1pPr>
              <a:defRPr/>
            </a:lvl1pPr>
          </a:lstStyle>
          <a:p>
            <a:fld id="{D71D7104-A730-4E32-98C3-1893F87957E2}" type="slidenum">
              <a:rPr lang="en-US" altLang="en-US"/>
              <a:pPr/>
              <a:t>‹#›</a:t>
            </a:fld>
            <a:endParaRPr lang="en-US" altLang="en-US" dirty="0"/>
          </a:p>
        </p:txBody>
      </p:sp>
    </p:spTree>
    <p:extLst>
      <p:ext uri="{BB962C8B-B14F-4D97-AF65-F5344CB8AC3E}">
        <p14:creationId xmlns:p14="http://schemas.microsoft.com/office/powerpoint/2010/main" val="6249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5" name="Rectangle 6"/>
          <p:cNvSpPr>
            <a:spLocks noGrp="1" noChangeArrowheads="1"/>
          </p:cNvSpPr>
          <p:nvPr>
            <p:ph type="sldNum" sz="quarter" idx="11"/>
          </p:nvPr>
        </p:nvSpPr>
        <p:spPr>
          <a:ln/>
        </p:spPr>
        <p:txBody>
          <a:bodyPr/>
          <a:lstStyle>
            <a:lvl1pPr>
              <a:defRPr/>
            </a:lvl1pPr>
          </a:lstStyle>
          <a:p>
            <a:fld id="{7BFF0842-2C89-4A16-8189-17974D0A7EB6}" type="slidenum">
              <a:rPr lang="en-US" altLang="en-US"/>
              <a:pPr/>
              <a:t>‹#›</a:t>
            </a:fld>
            <a:endParaRPr lang="en-US" altLang="en-US" dirty="0"/>
          </a:p>
        </p:txBody>
      </p:sp>
    </p:spTree>
    <p:extLst>
      <p:ext uri="{BB962C8B-B14F-4D97-AF65-F5344CB8AC3E}">
        <p14:creationId xmlns:p14="http://schemas.microsoft.com/office/powerpoint/2010/main" val="313301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6" name="Rectangle 6"/>
          <p:cNvSpPr>
            <a:spLocks noGrp="1" noChangeArrowheads="1"/>
          </p:cNvSpPr>
          <p:nvPr>
            <p:ph type="sldNum" sz="quarter" idx="11"/>
          </p:nvPr>
        </p:nvSpPr>
        <p:spPr>
          <a:ln/>
        </p:spPr>
        <p:txBody>
          <a:bodyPr/>
          <a:lstStyle>
            <a:lvl1pPr>
              <a:defRPr/>
            </a:lvl1pPr>
          </a:lstStyle>
          <a:p>
            <a:fld id="{E3C36B91-048B-44E1-957D-87990BD78ACF}" type="slidenum">
              <a:rPr lang="en-US" altLang="en-US"/>
              <a:pPr/>
              <a:t>‹#›</a:t>
            </a:fld>
            <a:endParaRPr lang="en-US" altLang="en-US" dirty="0"/>
          </a:p>
        </p:txBody>
      </p:sp>
    </p:spTree>
    <p:extLst>
      <p:ext uri="{BB962C8B-B14F-4D97-AF65-F5344CB8AC3E}">
        <p14:creationId xmlns:p14="http://schemas.microsoft.com/office/powerpoint/2010/main" val="281571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8" name="Rectangle 6"/>
          <p:cNvSpPr>
            <a:spLocks noGrp="1" noChangeArrowheads="1"/>
          </p:cNvSpPr>
          <p:nvPr>
            <p:ph type="sldNum" sz="quarter" idx="11"/>
          </p:nvPr>
        </p:nvSpPr>
        <p:spPr>
          <a:ln/>
        </p:spPr>
        <p:txBody>
          <a:bodyPr/>
          <a:lstStyle>
            <a:lvl1pPr>
              <a:defRPr/>
            </a:lvl1pPr>
          </a:lstStyle>
          <a:p>
            <a:fld id="{0E7E2FD4-CC1D-42D1-8B5E-8F0391C21895}" type="slidenum">
              <a:rPr lang="en-US" altLang="en-US"/>
              <a:pPr/>
              <a:t>‹#›</a:t>
            </a:fld>
            <a:endParaRPr lang="en-US" altLang="en-US" dirty="0"/>
          </a:p>
        </p:txBody>
      </p:sp>
    </p:spTree>
    <p:extLst>
      <p:ext uri="{BB962C8B-B14F-4D97-AF65-F5344CB8AC3E}">
        <p14:creationId xmlns:p14="http://schemas.microsoft.com/office/powerpoint/2010/main" val="216258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4" name="Rectangle 6"/>
          <p:cNvSpPr>
            <a:spLocks noGrp="1" noChangeArrowheads="1"/>
          </p:cNvSpPr>
          <p:nvPr>
            <p:ph type="sldNum" sz="quarter" idx="11"/>
          </p:nvPr>
        </p:nvSpPr>
        <p:spPr>
          <a:ln/>
        </p:spPr>
        <p:txBody>
          <a:bodyPr/>
          <a:lstStyle>
            <a:lvl1pPr>
              <a:defRPr/>
            </a:lvl1pPr>
          </a:lstStyle>
          <a:p>
            <a:fld id="{B0410983-16A7-4528-B40F-E11179EDD2B4}" type="slidenum">
              <a:rPr lang="en-US" altLang="en-US"/>
              <a:pPr/>
              <a:t>‹#›</a:t>
            </a:fld>
            <a:endParaRPr lang="en-US" altLang="en-US" dirty="0"/>
          </a:p>
        </p:txBody>
      </p:sp>
    </p:spTree>
    <p:extLst>
      <p:ext uri="{BB962C8B-B14F-4D97-AF65-F5344CB8AC3E}">
        <p14:creationId xmlns:p14="http://schemas.microsoft.com/office/powerpoint/2010/main" val="30906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3" name="Rectangle 6"/>
          <p:cNvSpPr>
            <a:spLocks noGrp="1" noChangeArrowheads="1"/>
          </p:cNvSpPr>
          <p:nvPr>
            <p:ph type="sldNum" sz="quarter" idx="11"/>
          </p:nvPr>
        </p:nvSpPr>
        <p:spPr>
          <a:ln/>
        </p:spPr>
        <p:txBody>
          <a:bodyPr/>
          <a:lstStyle>
            <a:lvl1pPr>
              <a:defRPr/>
            </a:lvl1pPr>
          </a:lstStyle>
          <a:p>
            <a:fld id="{F2179DAD-B1E9-4722-8E3D-EE1C1C1993C6}" type="slidenum">
              <a:rPr lang="en-US" altLang="en-US"/>
              <a:pPr/>
              <a:t>‹#›</a:t>
            </a:fld>
            <a:endParaRPr lang="en-US" altLang="en-US" dirty="0"/>
          </a:p>
        </p:txBody>
      </p:sp>
    </p:spTree>
    <p:extLst>
      <p:ext uri="{BB962C8B-B14F-4D97-AF65-F5344CB8AC3E}">
        <p14:creationId xmlns:p14="http://schemas.microsoft.com/office/powerpoint/2010/main" val="162303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6" name="Rectangle 6"/>
          <p:cNvSpPr>
            <a:spLocks noGrp="1" noChangeArrowheads="1"/>
          </p:cNvSpPr>
          <p:nvPr>
            <p:ph type="sldNum" sz="quarter" idx="11"/>
          </p:nvPr>
        </p:nvSpPr>
        <p:spPr>
          <a:ln/>
        </p:spPr>
        <p:txBody>
          <a:bodyPr/>
          <a:lstStyle>
            <a:lvl1pPr>
              <a:defRPr/>
            </a:lvl1pPr>
          </a:lstStyle>
          <a:p>
            <a:fld id="{5B9B1FD1-312D-43F2-9C13-171327E4E602}" type="slidenum">
              <a:rPr lang="en-US" altLang="en-US"/>
              <a:pPr/>
              <a:t>‹#›</a:t>
            </a:fld>
            <a:endParaRPr lang="en-US" altLang="en-US" dirty="0"/>
          </a:p>
        </p:txBody>
      </p:sp>
    </p:spTree>
    <p:extLst>
      <p:ext uri="{BB962C8B-B14F-4D97-AF65-F5344CB8AC3E}">
        <p14:creationId xmlns:p14="http://schemas.microsoft.com/office/powerpoint/2010/main" val="163425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Insert Document ID</a:t>
            </a:r>
          </a:p>
        </p:txBody>
      </p:sp>
      <p:sp>
        <p:nvSpPr>
          <p:cNvPr id="6" name="Rectangle 6"/>
          <p:cNvSpPr>
            <a:spLocks noGrp="1" noChangeArrowheads="1"/>
          </p:cNvSpPr>
          <p:nvPr>
            <p:ph type="sldNum" sz="quarter" idx="11"/>
          </p:nvPr>
        </p:nvSpPr>
        <p:spPr>
          <a:ln/>
        </p:spPr>
        <p:txBody>
          <a:bodyPr/>
          <a:lstStyle>
            <a:lvl1pPr>
              <a:defRPr/>
            </a:lvl1pPr>
          </a:lstStyle>
          <a:p>
            <a:fld id="{66103F19-EFB4-4F2C-8057-F2EBBC18EA27}" type="slidenum">
              <a:rPr lang="en-US" altLang="en-US"/>
              <a:pPr/>
              <a:t>‹#›</a:t>
            </a:fld>
            <a:endParaRPr lang="en-US" altLang="en-US" dirty="0"/>
          </a:p>
        </p:txBody>
      </p:sp>
    </p:spTree>
    <p:extLst>
      <p:ext uri="{BB962C8B-B14F-4D97-AF65-F5344CB8AC3E}">
        <p14:creationId xmlns:p14="http://schemas.microsoft.com/office/powerpoint/2010/main" val="196731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endParaRPr lang="en-US" altLang="en-US"/>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55017" y="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solidFill>
                  <a:srgbClr val="A8A8A8"/>
                </a:solidFill>
                <a:latin typeface="+mn-lt"/>
                <a:ea typeface="+mn-ea"/>
                <a:cs typeface="Arial" pitchFamily="34" charset="0"/>
              </a:defRPr>
            </a:lvl1pPr>
          </a:lstStyle>
          <a:p>
            <a:pPr>
              <a:defRPr/>
            </a:pPr>
            <a:r>
              <a:rPr lang="en-US" dirty="0"/>
              <a:t>Insert Document ID</a:t>
            </a:r>
          </a:p>
        </p:txBody>
      </p:sp>
      <p:sp>
        <p:nvSpPr>
          <p:cNvPr id="1030" name="Rectangle 6"/>
          <p:cNvSpPr>
            <a:spLocks noGrp="1" noChangeArrowheads="1"/>
          </p:cNvSpPr>
          <p:nvPr>
            <p:ph type="sldNum" sz="quarter" idx="4"/>
          </p:nvPr>
        </p:nvSpPr>
        <p:spPr bwMode="auto">
          <a:xfrm>
            <a:off x="9300633" y="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rgbClr val="A8A8A8"/>
                </a:solidFill>
                <a:latin typeface="Verdana" panose="020B0604030504040204" pitchFamily="34" charset="0"/>
              </a:defRPr>
            </a:lvl1pPr>
          </a:lstStyle>
          <a:p>
            <a:fld id="{61C10B6B-15CA-4195-8010-4FDA54CC479F}" type="slidenum">
              <a:rPr lang="en-US" altLang="en-US"/>
              <a:pPr/>
              <a:t>‹#›</a:t>
            </a:fld>
            <a:endParaRPr lang="en-US" altLang="en-US" dirty="0"/>
          </a:p>
        </p:txBody>
      </p:sp>
      <p:sp>
        <p:nvSpPr>
          <p:cNvPr id="1031" name="Rectangle 11"/>
          <p:cNvSpPr>
            <a:spLocks noChangeArrowheads="1"/>
          </p:cNvSpPr>
          <p:nvPr/>
        </p:nvSpPr>
        <p:spPr bwMode="auto">
          <a:xfrm>
            <a:off x="46567" y="0"/>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b="1" dirty="0">
                <a:solidFill>
                  <a:srgbClr val="A8A8A8"/>
                </a:solidFill>
                <a:latin typeface="Verdana" panose="020B0604030504040204" pitchFamily="34" charset="0"/>
              </a:rPr>
              <a:t>©GCF 2018</a:t>
            </a:r>
          </a:p>
        </p:txBody>
      </p:sp>
      <p:pic>
        <p:nvPicPr>
          <p:cNvPr id="8" name="Picture 7" descr="A picture containing clipart&#10;&#10;Description generated with very high confidence">
            <a:extLst>
              <a:ext uri="{FF2B5EF4-FFF2-40B4-BE49-F238E27FC236}">
                <a16:creationId xmlns:a16="http://schemas.microsoft.com/office/drawing/2014/main" id="{9B802DC5-E99C-4A54-9834-1E72E0C6A9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40966" y="6308727"/>
            <a:ext cx="999650" cy="426348"/>
          </a:xfrm>
          <a:prstGeom prst="rect">
            <a:avLst/>
          </a:prstGeom>
        </p:spPr>
      </p:pic>
    </p:spTree>
  </p:cSld>
  <p:clrMap bg1="lt1" tx1="dk1" bg2="lt2" tx2="dk2" accent1="accent1" accent2="accent2" accent3="accent3" accent4="accent4" accent5="accent5" accent6="accent6" hlink="hlink" folHlink="folHlink"/>
  <p:sldLayoutIdLst>
    <p:sldLayoutId id="2147484102"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dt="0"/>
  <p:txStyles>
    <p:titleStyle>
      <a:lvl1pPr algn="l" rtl="0" eaLnBrk="1" fontAlgn="base" hangingPunct="1">
        <a:spcBef>
          <a:spcPct val="0"/>
        </a:spcBef>
        <a:spcAft>
          <a:spcPct val="0"/>
        </a:spcAft>
        <a:defRPr sz="3200">
          <a:solidFill>
            <a:srgbClr val="00B3BE"/>
          </a:solidFill>
          <a:latin typeface="+mj-lt"/>
          <a:ea typeface="MS PGothic" panose="020B0600070205080204" pitchFamily="34" charset="-128"/>
          <a:cs typeface="+mj-cs"/>
        </a:defRPr>
      </a:lvl1pPr>
      <a:lvl2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2pPr>
      <a:lvl3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3pPr>
      <a:lvl4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4pPr>
      <a:lvl5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5pPr>
      <a:lvl6pPr marL="457200" algn="l" rtl="0" eaLnBrk="1" fontAlgn="base" hangingPunct="1">
        <a:spcBef>
          <a:spcPct val="0"/>
        </a:spcBef>
        <a:spcAft>
          <a:spcPct val="0"/>
        </a:spcAft>
        <a:defRPr sz="3200">
          <a:solidFill>
            <a:srgbClr val="00B3BE"/>
          </a:solidFill>
          <a:latin typeface="Verdana" pitchFamily="34" charset="0"/>
          <a:cs typeface="Arial" pitchFamily="34" charset="0"/>
        </a:defRPr>
      </a:lvl6pPr>
      <a:lvl7pPr marL="914400" algn="l" rtl="0" eaLnBrk="1" fontAlgn="base" hangingPunct="1">
        <a:spcBef>
          <a:spcPct val="0"/>
        </a:spcBef>
        <a:spcAft>
          <a:spcPct val="0"/>
        </a:spcAft>
        <a:defRPr sz="3200">
          <a:solidFill>
            <a:srgbClr val="00B3BE"/>
          </a:solidFill>
          <a:latin typeface="Verdana" pitchFamily="34" charset="0"/>
          <a:cs typeface="Arial" pitchFamily="34" charset="0"/>
        </a:defRPr>
      </a:lvl7pPr>
      <a:lvl8pPr marL="1371600" algn="l" rtl="0" eaLnBrk="1" fontAlgn="base" hangingPunct="1">
        <a:spcBef>
          <a:spcPct val="0"/>
        </a:spcBef>
        <a:spcAft>
          <a:spcPct val="0"/>
        </a:spcAft>
        <a:defRPr sz="3200">
          <a:solidFill>
            <a:srgbClr val="00B3BE"/>
          </a:solidFill>
          <a:latin typeface="Verdana" pitchFamily="34" charset="0"/>
          <a:cs typeface="Arial" pitchFamily="34" charset="0"/>
        </a:defRPr>
      </a:lvl8pPr>
      <a:lvl9pPr marL="1828800" algn="l" rtl="0" eaLnBrk="1" fontAlgn="base" hangingPunct="1">
        <a:spcBef>
          <a:spcPct val="0"/>
        </a:spcBef>
        <a:spcAft>
          <a:spcPct val="0"/>
        </a:spcAft>
        <a:defRPr sz="3200">
          <a:solidFill>
            <a:srgbClr val="00B3BE"/>
          </a:solidFill>
          <a:latin typeface="Verdana" pitchFamily="34" charset="0"/>
          <a:cs typeface="Arial" pitchFamily="34" charset="0"/>
        </a:defRPr>
      </a:lvl9pPr>
    </p:titleStyle>
    <p:bodyStyle>
      <a:lvl1pPr marL="342900" indent="-342900" algn="l" rtl="0" eaLnBrk="1" fontAlgn="base" hangingPunct="1">
        <a:spcBef>
          <a:spcPct val="20000"/>
        </a:spcBef>
        <a:spcAft>
          <a:spcPct val="0"/>
        </a:spcAft>
        <a:buClr>
          <a:srgbClr val="007994"/>
        </a:buClr>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lr>
          <a:srgbClr val="007994"/>
        </a:buClr>
        <a:buFont typeface="Arial" panose="020B0604020202020204" pitchFamily="34" charset="0"/>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lr>
          <a:srgbClr val="007994"/>
        </a:buClr>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lr>
          <a:srgbClr val="007994"/>
        </a:buClr>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lr>
          <a:srgbClr val="007994"/>
        </a:buClr>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lr>
          <a:srgbClr val="007994"/>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rgbClr val="007994"/>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rgbClr val="007994"/>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rgbClr val="007994"/>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Latest Developments of oneM2M Certification in GCF</a:t>
            </a:r>
          </a:p>
        </p:txBody>
      </p:sp>
      <p:sp>
        <p:nvSpPr>
          <p:cNvPr id="3" name="Subtitle 2"/>
          <p:cNvSpPr>
            <a:spLocks noGrp="1"/>
          </p:cNvSpPr>
          <p:nvPr>
            <p:ph type="subTitle" idx="1"/>
          </p:nvPr>
        </p:nvSpPr>
        <p:spPr/>
        <p:txBody>
          <a:bodyPr/>
          <a:lstStyle/>
          <a:p>
            <a:r>
              <a:rPr lang="en-IE" dirty="0"/>
              <a:t>IAG-oneM2MCS Convenor</a:t>
            </a:r>
          </a:p>
          <a:p>
            <a:r>
              <a:rPr lang="en-IE" dirty="0"/>
              <a:t>oneM2M – GCF Workshop, Sophia-Antipolis, France</a:t>
            </a:r>
          </a:p>
          <a:p>
            <a:r>
              <a:rPr lang="en-IE" dirty="0"/>
              <a:t>May 24</a:t>
            </a:r>
            <a:r>
              <a:rPr lang="en-IE" baseline="30000" dirty="0"/>
              <a:t>th</a:t>
            </a:r>
            <a:r>
              <a:rPr lang="en-IE" dirty="0"/>
              <a:t> 2018</a:t>
            </a:r>
          </a:p>
        </p:txBody>
      </p:sp>
    </p:spTree>
    <p:extLst>
      <p:ext uri="{BB962C8B-B14F-4D97-AF65-F5344CB8AC3E}">
        <p14:creationId xmlns:p14="http://schemas.microsoft.com/office/powerpoint/2010/main" val="23838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0008221" cy="561975"/>
          </a:xfrm>
        </p:spPr>
        <p:txBody>
          <a:bodyPr/>
          <a:lstStyle/>
          <a:p>
            <a:r>
              <a:rPr lang="en-GB" altLang="ko-KR" sz="3600" dirty="0">
                <a:ea typeface="굴림" pitchFamily="34" charset="-127"/>
              </a:rPr>
              <a:t>Key Open Items Requiring Resolution</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2" name="Table 1">
            <a:extLst>
              <a:ext uri="{FF2B5EF4-FFF2-40B4-BE49-F238E27FC236}">
                <a16:creationId xmlns:a16="http://schemas.microsoft.com/office/drawing/2014/main" id="{B41CCEB4-2A00-4527-8D2C-78221F46FD51}"/>
              </a:ext>
            </a:extLst>
          </p:cNvPr>
          <p:cNvGraphicFramePr>
            <a:graphicFrameLocks noGrp="1"/>
          </p:cNvGraphicFramePr>
          <p:nvPr>
            <p:extLst>
              <p:ext uri="{D42A27DB-BD31-4B8C-83A1-F6EECF244321}">
                <p14:modId xmlns:p14="http://schemas.microsoft.com/office/powerpoint/2010/main" val="121274527"/>
              </p:ext>
            </p:extLst>
          </p:nvPr>
        </p:nvGraphicFramePr>
        <p:xfrm>
          <a:off x="191344" y="842992"/>
          <a:ext cx="11568608" cy="5970384"/>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1468398214"/>
                    </a:ext>
                  </a:extLst>
                </a:gridCol>
                <a:gridCol w="3528392">
                  <a:extLst>
                    <a:ext uri="{9D8B030D-6E8A-4147-A177-3AD203B41FA5}">
                      <a16:colId xmlns:a16="http://schemas.microsoft.com/office/drawing/2014/main" val="1577881989"/>
                    </a:ext>
                  </a:extLst>
                </a:gridCol>
                <a:gridCol w="3503712">
                  <a:extLst>
                    <a:ext uri="{9D8B030D-6E8A-4147-A177-3AD203B41FA5}">
                      <a16:colId xmlns:a16="http://schemas.microsoft.com/office/drawing/2014/main" val="2535337013"/>
                    </a:ext>
                  </a:extLst>
                </a:gridCol>
              </a:tblGrid>
              <a:tr h="370840">
                <a:tc>
                  <a:txBody>
                    <a:bodyPr/>
                    <a:lstStyle/>
                    <a:p>
                      <a:r>
                        <a:rPr lang="en-CA" dirty="0">
                          <a:solidFill>
                            <a:schemeClr val="bg1"/>
                          </a:solidFill>
                        </a:rPr>
                        <a:t>Item</a:t>
                      </a:r>
                    </a:p>
                  </a:txBody>
                  <a:tcPr>
                    <a:solidFill>
                      <a:schemeClr val="accent1">
                        <a:lumMod val="50000"/>
                      </a:schemeClr>
                    </a:solidFill>
                  </a:tcPr>
                </a:tc>
                <a:tc>
                  <a:txBody>
                    <a:bodyPr/>
                    <a:lstStyle/>
                    <a:p>
                      <a:r>
                        <a:rPr lang="en-CA" dirty="0">
                          <a:solidFill>
                            <a:schemeClr val="bg1"/>
                          </a:solidFill>
                        </a:rPr>
                        <a:t>Latest Status</a:t>
                      </a:r>
                    </a:p>
                  </a:txBody>
                  <a:tcPr>
                    <a:solidFill>
                      <a:schemeClr val="accent1">
                        <a:lumMod val="50000"/>
                      </a:schemeClr>
                    </a:solidFill>
                  </a:tcPr>
                </a:tc>
                <a:tc>
                  <a:txBody>
                    <a:bodyPr/>
                    <a:lstStyle/>
                    <a:p>
                      <a:r>
                        <a:rPr lang="en-CA" dirty="0">
                          <a:solidFill>
                            <a:schemeClr val="bg1"/>
                          </a:solidFill>
                        </a:rPr>
                        <a:t>Next Steps</a:t>
                      </a:r>
                    </a:p>
                  </a:txBody>
                  <a:tcPr>
                    <a:solidFill>
                      <a:schemeClr val="accent1">
                        <a:lumMod val="50000"/>
                      </a:schemeClr>
                    </a:solidFill>
                  </a:tcPr>
                </a:tc>
                <a:extLst>
                  <a:ext uri="{0D108BD9-81ED-4DB2-BD59-A6C34878D82A}">
                    <a16:rowId xmlns:a16="http://schemas.microsoft.com/office/drawing/2014/main" val="310994099"/>
                  </a:ext>
                </a:extLst>
              </a:tr>
              <a:tr h="570344">
                <a:tc>
                  <a:txBody>
                    <a:bodyPr/>
                    <a:lstStyle/>
                    <a:p>
                      <a:pPr marL="228600" indent="-228600">
                        <a:buFont typeface="+mj-lt"/>
                        <a:buAutoNum type="arabicPeriod"/>
                      </a:pPr>
                      <a:r>
                        <a:rPr lang="en-CA" sz="1200" dirty="0"/>
                        <a:t>Finalisation of TRSL / List of Conformance Tests Release 2.0 and mapping to </a:t>
                      </a:r>
                      <a:r>
                        <a:rPr lang="en-CA" sz="1200"/>
                        <a:t>DCC structure</a:t>
                      </a:r>
                      <a:endParaRPr lang="en-CA" sz="1200" dirty="0"/>
                    </a:p>
                  </a:txBody>
                  <a:tcPr/>
                </a:tc>
                <a:tc>
                  <a:txBody>
                    <a:bodyPr/>
                    <a:lstStyle/>
                    <a:p>
                      <a:r>
                        <a:rPr lang="en-CA" sz="1200" dirty="0"/>
                        <a:t>Version 1.1 has been supplied to GCF</a:t>
                      </a:r>
                    </a:p>
                  </a:txBody>
                  <a:tcPr/>
                </a:tc>
                <a:tc>
                  <a:txBody>
                    <a:bodyPr/>
                    <a:lstStyle/>
                    <a:p>
                      <a:r>
                        <a:rPr lang="en-CA" sz="1200" dirty="0"/>
                        <a:t>Discuss and understand structure @ workshop</a:t>
                      </a:r>
                    </a:p>
                  </a:txBody>
                  <a:tcPr/>
                </a:tc>
                <a:extLst>
                  <a:ext uri="{0D108BD9-81ED-4DB2-BD59-A6C34878D82A}">
                    <a16:rowId xmlns:a16="http://schemas.microsoft.com/office/drawing/2014/main" val="4270135039"/>
                  </a:ext>
                </a:extLst>
              </a:tr>
              <a:tr h="370840">
                <a:tc>
                  <a:txBody>
                    <a:bodyPr/>
                    <a:lstStyle/>
                    <a:p>
                      <a:pPr marL="228600" indent="-228600" algn="l" defTabSz="914400" rtl="0" eaLnBrk="1" latinLnBrk="0" hangingPunct="1">
                        <a:buFont typeface="+mj-lt"/>
                        <a:buAutoNum type="arabicPeriod" startAt="2"/>
                      </a:pPr>
                      <a:r>
                        <a:rPr lang="en-CA" sz="1200" kern="1200" dirty="0">
                          <a:solidFill>
                            <a:schemeClr val="dk1"/>
                          </a:solidFill>
                          <a:latin typeface="+mn-lt"/>
                          <a:ea typeface="+mn-ea"/>
                          <a:cs typeface="+mn-cs"/>
                        </a:rPr>
                        <a:t>Define process for Test Case Mapping of Product Profiles &amp; Features to Test Cases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ETSI TTCN Release will include a tool allowing to determine which test cases to execute based on product profile supported</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No further work required. </a:t>
                      </a:r>
                      <a:r>
                        <a:rPr lang="en-CA" sz="1200" kern="1200" dirty="0">
                          <a:solidFill>
                            <a:srgbClr val="FF0000"/>
                          </a:solidFill>
                          <a:latin typeface="+mn-lt"/>
                          <a:ea typeface="+mn-ea"/>
                          <a:cs typeface="+mn-cs"/>
                        </a:rPr>
                        <a:t>Can this be closed?</a:t>
                      </a:r>
                    </a:p>
                  </a:txBody>
                  <a:tcPr/>
                </a:tc>
                <a:extLst>
                  <a:ext uri="{0D108BD9-81ED-4DB2-BD59-A6C34878D82A}">
                    <a16:rowId xmlns:a16="http://schemas.microsoft.com/office/drawing/2014/main" val="4229467106"/>
                  </a:ext>
                </a:extLst>
              </a:tr>
              <a:tr h="370840">
                <a:tc>
                  <a:txBody>
                    <a:bodyPr/>
                    <a:lstStyle/>
                    <a:p>
                      <a:pPr marL="228600" indent="-228600" algn="l" defTabSz="914400" rtl="0" eaLnBrk="1" latinLnBrk="0" hangingPunct="1">
                        <a:buFont typeface="+mj-lt"/>
                        <a:buAutoNum type="arabicPeriod" startAt="3"/>
                      </a:pPr>
                      <a:r>
                        <a:rPr lang="en-CA" sz="1200" kern="1200" dirty="0">
                          <a:solidFill>
                            <a:schemeClr val="dk1"/>
                          </a:solidFill>
                          <a:latin typeface="+mn-lt"/>
                          <a:ea typeface="+mn-ea"/>
                          <a:cs typeface="+mn-cs"/>
                        </a:rPr>
                        <a:t>Establish Work Item Rapporteur from oneM2M Community to facilitate finalisation of WID 291 &amp; 292</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Discuss and finalise at oneM2M Workshop</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Identify oneM2M interested company to volunteer for this role (with GCF Office support). </a:t>
                      </a:r>
                      <a:r>
                        <a:rPr lang="en-CA" sz="1200" kern="1200" dirty="0">
                          <a:solidFill>
                            <a:srgbClr val="FF0000"/>
                          </a:solidFill>
                          <a:latin typeface="+mn-lt"/>
                          <a:ea typeface="+mn-ea"/>
                          <a:cs typeface="+mn-cs"/>
                        </a:rPr>
                        <a:t>Can we have TTA volunteer?</a:t>
                      </a:r>
                    </a:p>
                  </a:txBody>
                  <a:tcPr/>
                </a:tc>
                <a:extLst>
                  <a:ext uri="{0D108BD9-81ED-4DB2-BD59-A6C34878D82A}">
                    <a16:rowId xmlns:a16="http://schemas.microsoft.com/office/drawing/2014/main" val="3292852155"/>
                  </a:ext>
                </a:extLst>
              </a:tr>
              <a:tr h="370840">
                <a:tc>
                  <a:txBody>
                    <a:bodyPr/>
                    <a:lstStyle/>
                    <a:p>
                      <a:pPr marL="228600" indent="-228600" algn="l" defTabSz="914400" rtl="0" eaLnBrk="1" latinLnBrk="0" hangingPunct="1">
                        <a:buFont typeface="+mj-lt"/>
                        <a:buAutoNum type="arabicPeriod" startAt="4"/>
                      </a:pPr>
                      <a:r>
                        <a:rPr lang="en-CA" sz="1200" kern="1200" dirty="0">
                          <a:solidFill>
                            <a:schemeClr val="dk1"/>
                          </a:solidFill>
                          <a:latin typeface="+mn-lt"/>
                          <a:ea typeface="+mn-ea"/>
                          <a:cs typeface="+mn-cs"/>
                        </a:rPr>
                        <a:t>Release of TTCN-3 code for Conformance Testing based on Release 2 requirements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Being developed by ETSI</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Target Sept 2018. On Track.</a:t>
                      </a:r>
                    </a:p>
                  </a:txBody>
                  <a:tcPr/>
                </a:tc>
                <a:extLst>
                  <a:ext uri="{0D108BD9-81ED-4DB2-BD59-A6C34878D82A}">
                    <a16:rowId xmlns:a16="http://schemas.microsoft.com/office/drawing/2014/main" val="2153181084"/>
                  </a:ext>
                </a:extLst>
              </a:tr>
              <a:tr h="370840">
                <a:tc>
                  <a:txBody>
                    <a:bodyPr/>
                    <a:lstStyle/>
                    <a:p>
                      <a:pPr marL="228600" indent="-228600" algn="l" defTabSz="914400" rtl="0" eaLnBrk="1" latinLnBrk="0" hangingPunct="1">
                        <a:buFont typeface="+mj-lt"/>
                        <a:buAutoNum type="arabicPeriod" startAt="5"/>
                      </a:pPr>
                      <a:r>
                        <a:rPr lang="en-CA" sz="1200" kern="1200" dirty="0">
                          <a:solidFill>
                            <a:schemeClr val="dk1"/>
                          </a:solidFill>
                          <a:latin typeface="+mn-lt"/>
                          <a:ea typeface="+mn-ea"/>
                          <a:cs typeface="+mn-cs"/>
                        </a:rPr>
                        <a:t>Overview of oneM2M Certification Technical Architecture (types of tests, bindings, serializations, etc.) and Key Stakeholders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Request being made to oneM2M Community to help develop an overview of the oneM2M Testing Ecosystem</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To be developed post Workshop. </a:t>
                      </a:r>
                      <a:r>
                        <a:rPr lang="en-CA" sz="1200" kern="1200" dirty="0">
                          <a:solidFill>
                            <a:srgbClr val="FF0000"/>
                          </a:solidFill>
                          <a:latin typeface="+mn-lt"/>
                          <a:ea typeface="+mn-ea"/>
                          <a:cs typeface="+mn-cs"/>
                        </a:rPr>
                        <a:t>Can volunteers be solicited to help develop this?</a:t>
                      </a:r>
                    </a:p>
                  </a:txBody>
                  <a:tcPr/>
                </a:tc>
                <a:extLst>
                  <a:ext uri="{0D108BD9-81ED-4DB2-BD59-A6C34878D82A}">
                    <a16:rowId xmlns:a16="http://schemas.microsoft.com/office/drawing/2014/main" val="800769426"/>
                  </a:ext>
                </a:extLst>
              </a:tr>
              <a:tr h="370840">
                <a:tc>
                  <a:txBody>
                    <a:bodyPr/>
                    <a:lstStyle/>
                    <a:p>
                      <a:pPr marL="228600" indent="-228600" algn="l" defTabSz="914400" rtl="0" eaLnBrk="1" latinLnBrk="0" hangingPunct="1">
                        <a:buFont typeface="+mj-lt"/>
                        <a:buAutoNum type="arabicPeriod" startAt="6"/>
                      </a:pPr>
                      <a:r>
                        <a:rPr lang="en-CA" sz="1200" kern="1200" dirty="0">
                          <a:solidFill>
                            <a:schemeClr val="dk1"/>
                          </a:solidFill>
                          <a:latin typeface="+mn-lt"/>
                          <a:ea typeface="+mn-ea"/>
                          <a:cs typeface="+mn-cs"/>
                        </a:rPr>
                        <a:t>Finalise Test Platform Validation requirements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Being investigated in TPVS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Contributions for potential CRs to be reviewed at TPVS#4 on May 30</a:t>
                      </a:r>
                      <a:r>
                        <a:rPr lang="en-CA" sz="1200" kern="1200" baseline="30000" dirty="0">
                          <a:solidFill>
                            <a:schemeClr val="dk1"/>
                          </a:solidFill>
                          <a:latin typeface="+mn-lt"/>
                          <a:ea typeface="+mn-ea"/>
                          <a:cs typeface="+mn-cs"/>
                        </a:rPr>
                        <a:t>th</a:t>
                      </a:r>
                      <a:r>
                        <a:rPr lang="en-CA" sz="1200" kern="1200" dirty="0">
                          <a:solidFill>
                            <a:schemeClr val="dk1"/>
                          </a:solidFill>
                          <a:latin typeface="+mn-lt"/>
                          <a:ea typeface="+mn-ea"/>
                          <a:cs typeface="+mn-cs"/>
                        </a:rPr>
                        <a:t> 2018.</a:t>
                      </a:r>
                    </a:p>
                  </a:txBody>
                  <a:tcPr/>
                </a:tc>
                <a:extLst>
                  <a:ext uri="{0D108BD9-81ED-4DB2-BD59-A6C34878D82A}">
                    <a16:rowId xmlns:a16="http://schemas.microsoft.com/office/drawing/2014/main" val="2955966307"/>
                  </a:ext>
                </a:extLst>
              </a:tr>
              <a:tr h="370840">
                <a:tc>
                  <a:txBody>
                    <a:bodyPr/>
                    <a:lstStyle/>
                    <a:p>
                      <a:pPr marL="228600" indent="-228600" algn="l" defTabSz="914400" rtl="0" eaLnBrk="1" latinLnBrk="0" hangingPunct="1">
                        <a:buFont typeface="+mj-lt"/>
                        <a:buAutoNum type="arabicPeriod" startAt="7"/>
                      </a:pPr>
                      <a:r>
                        <a:rPr lang="en-CA" sz="1200" kern="1200" dirty="0">
                          <a:solidFill>
                            <a:schemeClr val="dk1"/>
                          </a:solidFill>
                          <a:latin typeface="+mn-lt"/>
                          <a:ea typeface="+mn-ea"/>
                          <a:cs typeface="+mn-cs"/>
                        </a:rPr>
                        <a:t>Development and Availability of Test Platform Validation Reference Device</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RTOs/ATLs supporting oneM2M responsible for development based on Rel 2 requirements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Develop Reference Device once Rel 2 TTCN is completed by oneM2M</a:t>
                      </a:r>
                    </a:p>
                  </a:txBody>
                  <a:tcPr/>
                </a:tc>
                <a:extLst>
                  <a:ext uri="{0D108BD9-81ED-4DB2-BD59-A6C34878D82A}">
                    <a16:rowId xmlns:a16="http://schemas.microsoft.com/office/drawing/2014/main" val="3976212124"/>
                  </a:ext>
                </a:extLst>
              </a:tr>
              <a:tr h="370840">
                <a:tc>
                  <a:txBody>
                    <a:bodyPr/>
                    <a:lstStyle/>
                    <a:p>
                      <a:pPr marL="228600" indent="-228600" algn="l" defTabSz="914400" rtl="0" eaLnBrk="1" latinLnBrk="0" hangingPunct="1">
                        <a:buFont typeface="+mj-lt"/>
                        <a:buAutoNum type="arabicPeriod" startAt="8"/>
                      </a:pPr>
                      <a:r>
                        <a:rPr lang="en-CA" sz="1200" kern="1200" dirty="0">
                          <a:solidFill>
                            <a:schemeClr val="dk1"/>
                          </a:solidFill>
                          <a:latin typeface="+mn-lt"/>
                          <a:ea typeface="+mn-ea"/>
                          <a:cs typeface="+mn-cs"/>
                        </a:rPr>
                        <a:t>Incorporation of oneM2M Business Requirements into Phases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Phase 1 requirements currently being developed</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Target approval by SG#75 (mid-June 2018)</a:t>
                      </a:r>
                    </a:p>
                  </a:txBody>
                  <a:tcPr/>
                </a:tc>
                <a:extLst>
                  <a:ext uri="{0D108BD9-81ED-4DB2-BD59-A6C34878D82A}">
                    <a16:rowId xmlns:a16="http://schemas.microsoft.com/office/drawing/2014/main" val="597415335"/>
                  </a:ext>
                </a:extLst>
              </a:tr>
              <a:tr h="370840">
                <a:tc>
                  <a:txBody>
                    <a:bodyPr/>
                    <a:lstStyle/>
                    <a:p>
                      <a:pPr marL="228600" indent="-228600" algn="l" defTabSz="914400" rtl="0" eaLnBrk="1" latinLnBrk="0" hangingPunct="1">
                        <a:buFont typeface="+mj-lt"/>
                        <a:buAutoNum type="arabicPeriod" startAt="9"/>
                      </a:pPr>
                      <a:r>
                        <a:rPr lang="en-CA" sz="1200" kern="1200" dirty="0">
                          <a:solidFill>
                            <a:schemeClr val="dk1"/>
                          </a:solidFill>
                          <a:latin typeface="+mn-lt"/>
                          <a:ea typeface="+mn-ea"/>
                          <a:cs typeface="+mn-cs"/>
                        </a:rPr>
                        <a:t>Finalise CRs to GCF PRD’s incorporating oneM2M Certification requirements</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Revisions to CRs being made based on SG#74 feedback</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Finalised CRs to be submitted to SG#75 for review and approval</a:t>
                      </a:r>
                    </a:p>
                  </a:txBody>
                  <a:tcPr/>
                </a:tc>
                <a:extLst>
                  <a:ext uri="{0D108BD9-81ED-4DB2-BD59-A6C34878D82A}">
                    <a16:rowId xmlns:a16="http://schemas.microsoft.com/office/drawing/2014/main" val="3540183074"/>
                  </a:ext>
                </a:extLst>
              </a:tr>
              <a:tr h="370840">
                <a:tc>
                  <a:txBody>
                    <a:bodyPr/>
                    <a:lstStyle/>
                    <a:p>
                      <a:pPr marL="228600" indent="-228600" algn="l" defTabSz="914400" rtl="0" eaLnBrk="1" latinLnBrk="0" hangingPunct="1">
                        <a:buFont typeface="+mj-lt"/>
                        <a:buAutoNum type="arabicPeriod" startAt="10"/>
                      </a:pPr>
                      <a:r>
                        <a:rPr lang="en-CA" sz="1200" kern="1200" dirty="0">
                          <a:solidFill>
                            <a:schemeClr val="dk1"/>
                          </a:solidFill>
                          <a:latin typeface="+mn-lt"/>
                          <a:ea typeface="+mn-ea"/>
                          <a:cs typeface="+mn-cs"/>
                        </a:rPr>
                        <a:t>Discussion with TTA regarding ongoing management of a Logo Program and possible “Certified by GCF” Logo</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Discussions with TTA to occur between GCF GM and TTA</a:t>
                      </a:r>
                    </a:p>
                  </a:txBody>
                  <a:tcPr/>
                </a:tc>
                <a:tc>
                  <a:txBody>
                    <a:bodyPr/>
                    <a:lstStyle/>
                    <a:p>
                      <a:pPr marL="0" indent="0" algn="l" defTabSz="914400" rtl="0" eaLnBrk="1" latinLnBrk="0" hangingPunct="1">
                        <a:buFont typeface="+mj-lt"/>
                        <a:buNone/>
                      </a:pPr>
                      <a:r>
                        <a:rPr lang="en-CA" sz="1200" kern="1200" dirty="0">
                          <a:solidFill>
                            <a:schemeClr val="dk1"/>
                          </a:solidFill>
                          <a:latin typeface="+mn-lt"/>
                          <a:ea typeface="+mn-ea"/>
                          <a:cs typeface="+mn-cs"/>
                        </a:rPr>
                        <a:t>Set up meeting to have this discussion</a:t>
                      </a:r>
                    </a:p>
                  </a:txBody>
                  <a:tcPr/>
                </a:tc>
                <a:extLst>
                  <a:ext uri="{0D108BD9-81ED-4DB2-BD59-A6C34878D82A}">
                    <a16:rowId xmlns:a16="http://schemas.microsoft.com/office/drawing/2014/main" val="288346215"/>
                  </a:ext>
                </a:extLst>
              </a:tr>
            </a:tbl>
          </a:graphicData>
        </a:graphic>
      </p:graphicFrame>
    </p:spTree>
    <p:extLst>
      <p:ext uri="{BB962C8B-B14F-4D97-AF65-F5344CB8AC3E}">
        <p14:creationId xmlns:p14="http://schemas.microsoft.com/office/powerpoint/2010/main" val="279227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11</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99392"/>
            <a:ext cx="10972800" cy="1143000"/>
          </a:xfrm>
        </p:spPr>
        <p:txBody>
          <a:bodyPr/>
          <a:lstStyle/>
          <a:p>
            <a:r>
              <a:rPr lang="en-GB" sz="3600" dirty="0">
                <a:ea typeface="굴림" pitchFamily="34" charset="-127"/>
              </a:rPr>
              <a:t>Timelines &amp; Key Deliverables – Phase 1</a:t>
            </a:r>
            <a:endParaRPr lang="en-GB" altLang="en-US" sz="3600" dirty="0">
              <a:ea typeface="굴림" pitchFamily="34" charset="-127"/>
            </a:endParaRPr>
          </a:p>
        </p:txBody>
      </p:sp>
      <p:sp>
        <p:nvSpPr>
          <p:cNvPr id="5" name="Arrow: Right 4">
            <a:extLst>
              <a:ext uri="{FF2B5EF4-FFF2-40B4-BE49-F238E27FC236}">
                <a16:creationId xmlns:a16="http://schemas.microsoft.com/office/drawing/2014/main" id="{F5E90AE2-7A3B-429B-928A-3821373992C3}"/>
              </a:ext>
            </a:extLst>
          </p:cNvPr>
          <p:cNvSpPr/>
          <p:nvPr/>
        </p:nvSpPr>
        <p:spPr>
          <a:xfrm>
            <a:off x="609600" y="516279"/>
            <a:ext cx="11319048"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 name="Straight Connector 8">
            <a:extLst>
              <a:ext uri="{FF2B5EF4-FFF2-40B4-BE49-F238E27FC236}">
                <a16:creationId xmlns:a16="http://schemas.microsoft.com/office/drawing/2014/main" id="{E676F1A7-B888-4D91-AA77-88232046A06A}"/>
              </a:ext>
            </a:extLst>
          </p:cNvPr>
          <p:cNvCxnSpPr>
            <a:cxnSpLocks/>
          </p:cNvCxnSpPr>
          <p:nvPr/>
        </p:nvCxnSpPr>
        <p:spPr>
          <a:xfrm>
            <a:off x="3287688" y="1623110"/>
            <a:ext cx="0" cy="4902234"/>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62D6B8B8-E13B-483F-BD24-B7D806A0075F}"/>
              </a:ext>
            </a:extLst>
          </p:cNvPr>
          <p:cNvCxnSpPr>
            <a:cxnSpLocks/>
          </p:cNvCxnSpPr>
          <p:nvPr/>
        </p:nvCxnSpPr>
        <p:spPr>
          <a:xfrm>
            <a:off x="6384032" y="1620191"/>
            <a:ext cx="0" cy="4863624"/>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8EDFE080-215C-417B-A013-AD83F63FBE8C}"/>
              </a:ext>
            </a:extLst>
          </p:cNvPr>
          <p:cNvCxnSpPr>
            <a:cxnSpLocks/>
          </p:cNvCxnSpPr>
          <p:nvPr/>
        </p:nvCxnSpPr>
        <p:spPr>
          <a:xfrm>
            <a:off x="9336363" y="1574779"/>
            <a:ext cx="1" cy="490903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6EB68CE0-40FA-44F1-BB77-8BB803AA1C15}"/>
              </a:ext>
            </a:extLst>
          </p:cNvPr>
          <p:cNvSpPr txBox="1"/>
          <p:nvPr/>
        </p:nvSpPr>
        <p:spPr>
          <a:xfrm>
            <a:off x="1127448" y="846702"/>
            <a:ext cx="1440160" cy="461665"/>
          </a:xfrm>
          <a:prstGeom prst="rect">
            <a:avLst/>
          </a:prstGeom>
          <a:noFill/>
        </p:spPr>
        <p:txBody>
          <a:bodyPr wrap="square" rtlCol="0">
            <a:spAutoFit/>
          </a:bodyPr>
          <a:lstStyle/>
          <a:p>
            <a:pPr algn="ctr"/>
            <a:r>
              <a:rPr lang="en-CA" dirty="0"/>
              <a:t>Q1/18</a:t>
            </a:r>
          </a:p>
        </p:txBody>
      </p:sp>
      <p:sp>
        <p:nvSpPr>
          <p:cNvPr id="15" name="TextBox 14">
            <a:extLst>
              <a:ext uri="{FF2B5EF4-FFF2-40B4-BE49-F238E27FC236}">
                <a16:creationId xmlns:a16="http://schemas.microsoft.com/office/drawing/2014/main" id="{3215252E-7853-470C-8253-49EE11083FE9}"/>
              </a:ext>
            </a:extLst>
          </p:cNvPr>
          <p:cNvSpPr txBox="1"/>
          <p:nvPr/>
        </p:nvSpPr>
        <p:spPr>
          <a:xfrm>
            <a:off x="4079776" y="846702"/>
            <a:ext cx="1440160" cy="461665"/>
          </a:xfrm>
          <a:prstGeom prst="rect">
            <a:avLst/>
          </a:prstGeom>
          <a:noFill/>
        </p:spPr>
        <p:txBody>
          <a:bodyPr wrap="square" rtlCol="0">
            <a:spAutoFit/>
          </a:bodyPr>
          <a:lstStyle/>
          <a:p>
            <a:pPr algn="ctr"/>
            <a:r>
              <a:rPr lang="en-CA" dirty="0"/>
              <a:t>Q2/18</a:t>
            </a:r>
          </a:p>
        </p:txBody>
      </p:sp>
      <p:sp>
        <p:nvSpPr>
          <p:cNvPr id="16" name="TextBox 15">
            <a:extLst>
              <a:ext uri="{FF2B5EF4-FFF2-40B4-BE49-F238E27FC236}">
                <a16:creationId xmlns:a16="http://schemas.microsoft.com/office/drawing/2014/main" id="{3A7B95E2-4828-46BC-ABF8-F918A023F2CD}"/>
              </a:ext>
            </a:extLst>
          </p:cNvPr>
          <p:cNvSpPr txBox="1"/>
          <p:nvPr/>
        </p:nvSpPr>
        <p:spPr>
          <a:xfrm>
            <a:off x="6888088" y="846702"/>
            <a:ext cx="1440160" cy="461665"/>
          </a:xfrm>
          <a:prstGeom prst="rect">
            <a:avLst/>
          </a:prstGeom>
          <a:noFill/>
        </p:spPr>
        <p:txBody>
          <a:bodyPr wrap="square" rtlCol="0">
            <a:spAutoFit/>
          </a:bodyPr>
          <a:lstStyle/>
          <a:p>
            <a:pPr algn="ctr"/>
            <a:r>
              <a:rPr lang="en-CA" dirty="0"/>
              <a:t>Q3/18</a:t>
            </a:r>
          </a:p>
        </p:txBody>
      </p:sp>
      <p:sp>
        <p:nvSpPr>
          <p:cNvPr id="17" name="TextBox 16">
            <a:extLst>
              <a:ext uri="{FF2B5EF4-FFF2-40B4-BE49-F238E27FC236}">
                <a16:creationId xmlns:a16="http://schemas.microsoft.com/office/drawing/2014/main" id="{1E5EA9AB-D03A-444C-9609-EC4FF9C18315}"/>
              </a:ext>
            </a:extLst>
          </p:cNvPr>
          <p:cNvSpPr txBox="1"/>
          <p:nvPr/>
        </p:nvSpPr>
        <p:spPr>
          <a:xfrm>
            <a:off x="9624391" y="876319"/>
            <a:ext cx="1800195" cy="461665"/>
          </a:xfrm>
          <a:prstGeom prst="rect">
            <a:avLst/>
          </a:prstGeom>
          <a:noFill/>
        </p:spPr>
        <p:txBody>
          <a:bodyPr wrap="square" rtlCol="0">
            <a:spAutoFit/>
          </a:bodyPr>
          <a:lstStyle/>
          <a:p>
            <a:pPr algn="ctr"/>
            <a:r>
              <a:rPr lang="en-CA" dirty="0"/>
              <a:t>Q4/18</a:t>
            </a:r>
          </a:p>
        </p:txBody>
      </p:sp>
      <p:sp>
        <p:nvSpPr>
          <p:cNvPr id="23" name="TextBox 22">
            <a:extLst>
              <a:ext uri="{FF2B5EF4-FFF2-40B4-BE49-F238E27FC236}">
                <a16:creationId xmlns:a16="http://schemas.microsoft.com/office/drawing/2014/main" id="{4D300187-E9FB-4A20-9408-BCB684A22BEC}"/>
              </a:ext>
            </a:extLst>
          </p:cNvPr>
          <p:cNvSpPr txBox="1"/>
          <p:nvPr/>
        </p:nvSpPr>
        <p:spPr>
          <a:xfrm>
            <a:off x="80248" y="1514683"/>
            <a:ext cx="3135428" cy="5663089"/>
          </a:xfrm>
          <a:prstGeom prst="rect">
            <a:avLst/>
          </a:prstGeom>
          <a:noFill/>
          <a:ln>
            <a:noFill/>
          </a:ln>
        </p:spPr>
        <p:txBody>
          <a:bodyPr wrap="square" rtlCol="0">
            <a:spAutoFit/>
          </a:bodyPr>
          <a:lstStyle/>
          <a:p>
            <a:pPr marL="285750" indent="-285750">
              <a:spcAft>
                <a:spcPts val="600"/>
              </a:spcAft>
              <a:buFont typeface="Arial" panose="020B0604020202020204" pitchFamily="34" charset="0"/>
              <a:buChar char="•"/>
            </a:pPr>
            <a:r>
              <a:rPr lang="en-CA" sz="1400" dirty="0"/>
              <a:t>oneM2M approval of Release 2 Specifications at TP#33 meeting (Jan 2018)</a:t>
            </a:r>
          </a:p>
          <a:p>
            <a:pPr marL="285750" indent="-285750">
              <a:spcAft>
                <a:spcPts val="600"/>
              </a:spcAft>
              <a:buFont typeface="Arial" panose="020B0604020202020204" pitchFamily="34" charset="0"/>
              <a:buChar char="•"/>
            </a:pPr>
            <a:r>
              <a:rPr lang="en-CA" sz="1400" dirty="0"/>
              <a:t>Development of TRSL V1.1 for Conformance Testing by TTA</a:t>
            </a:r>
          </a:p>
          <a:p>
            <a:pPr marL="285750" indent="-285750">
              <a:spcAft>
                <a:spcPts val="600"/>
              </a:spcAft>
              <a:buFont typeface="Arial" panose="020B0604020202020204" pitchFamily="34" charset="0"/>
              <a:buChar char="•"/>
            </a:pPr>
            <a:r>
              <a:rPr lang="en-CA" sz="1400" dirty="0"/>
              <a:t>Establishment of test case mapping of Product Profiles to test cases (ETSI Tool)</a:t>
            </a:r>
          </a:p>
          <a:p>
            <a:pPr marL="285750" indent="-285750">
              <a:spcAft>
                <a:spcPts val="600"/>
              </a:spcAft>
              <a:buFont typeface="Arial" panose="020B0604020202020204" pitchFamily="34" charset="0"/>
              <a:buChar char="•"/>
            </a:pPr>
            <a:r>
              <a:rPr lang="en-CA" sz="1400" dirty="0"/>
              <a:t>GCF IAG finalises technical scope WID for oneM2M Certification (Feb 2018)</a:t>
            </a:r>
          </a:p>
          <a:p>
            <a:pPr marL="285750" indent="-285750">
              <a:spcAft>
                <a:spcPts val="600"/>
              </a:spcAft>
              <a:buFont typeface="Arial" panose="020B0604020202020204" pitchFamily="34" charset="0"/>
              <a:buChar char="•"/>
            </a:pPr>
            <a:r>
              <a:rPr lang="en-CA" sz="1400" dirty="0"/>
              <a:t>GCF IAG release initial draft of oneM2M Certification Business Requirements for review at SG#74 (Mar 2018)</a:t>
            </a:r>
          </a:p>
          <a:p>
            <a:pPr marL="285750" indent="-285750">
              <a:spcAft>
                <a:spcPts val="600"/>
              </a:spcAft>
              <a:buFont typeface="Arial" panose="020B0604020202020204" pitchFamily="34" charset="0"/>
              <a:buChar char="•"/>
            </a:pPr>
            <a:r>
              <a:rPr lang="en-CA" sz="1400" dirty="0"/>
              <a:t>GCF IAG Stage II CR’s to GCF PRDs for review at SG#74</a:t>
            </a:r>
          </a:p>
          <a:p>
            <a:pPr marL="285750" indent="-285750">
              <a:spcAft>
                <a:spcPts val="600"/>
              </a:spcAft>
              <a:buFont typeface="Arial" panose="020B0604020202020204" pitchFamily="34" charset="0"/>
              <a:buChar char="•"/>
            </a:pPr>
            <a:r>
              <a:rPr lang="en-CA" sz="1400" dirty="0"/>
              <a:t>Discussions on Test Platform Validation and Testing Methodologies (Feb / Mar 2018)</a:t>
            </a:r>
          </a:p>
          <a:p>
            <a:pPr marL="285750" indent="-285750">
              <a:spcAft>
                <a:spcPts val="600"/>
              </a:spcAft>
              <a:buFont typeface="Arial" panose="020B0604020202020204" pitchFamily="34" charset="0"/>
              <a:buChar char="•"/>
            </a:pPr>
            <a:r>
              <a:rPr lang="en-CA" sz="1400" dirty="0"/>
              <a:t>Approval of oneM2M Certification Business Model for Phase 1</a:t>
            </a:r>
          </a:p>
          <a:p>
            <a:pPr marL="285750" indent="-285750">
              <a:spcAft>
                <a:spcPts val="600"/>
              </a:spcAft>
              <a:buFont typeface="Arial" panose="020B0604020202020204" pitchFamily="34" charset="0"/>
              <a:buChar char="•"/>
            </a:pPr>
            <a:endParaRPr lang="en-CA" sz="1400" dirty="0"/>
          </a:p>
        </p:txBody>
      </p:sp>
      <p:sp>
        <p:nvSpPr>
          <p:cNvPr id="24" name="TextBox 23">
            <a:extLst>
              <a:ext uri="{FF2B5EF4-FFF2-40B4-BE49-F238E27FC236}">
                <a16:creationId xmlns:a16="http://schemas.microsoft.com/office/drawing/2014/main" id="{F7A1491B-43DF-4BE8-9A2B-AE904D9BC6DD}"/>
              </a:ext>
            </a:extLst>
          </p:cNvPr>
          <p:cNvSpPr txBox="1"/>
          <p:nvPr/>
        </p:nvSpPr>
        <p:spPr>
          <a:xfrm>
            <a:off x="3343700" y="1556792"/>
            <a:ext cx="3112339" cy="53707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sz="1400" dirty="0"/>
              <a:t>Finalise Test Platform Validation and Test Methodologies (May 2018)</a:t>
            </a:r>
          </a:p>
          <a:p>
            <a:pPr marL="285750" indent="-285750">
              <a:spcAft>
                <a:spcPts val="600"/>
              </a:spcAft>
              <a:buFont typeface="Arial" panose="020B0604020202020204" pitchFamily="34" charset="0"/>
              <a:buChar char="•"/>
            </a:pPr>
            <a:r>
              <a:rPr lang="en-CA" sz="1400" dirty="0"/>
              <a:t>Finalise the WID 291 &amp; 292</a:t>
            </a:r>
          </a:p>
          <a:p>
            <a:pPr marL="285750" indent="-285750">
              <a:spcAft>
                <a:spcPts val="600"/>
              </a:spcAft>
              <a:buFont typeface="Arial" panose="020B0604020202020204" pitchFamily="34" charset="0"/>
              <a:buChar char="•"/>
            </a:pPr>
            <a:r>
              <a:rPr lang="en-CA" sz="1400" dirty="0"/>
              <a:t>Update of oneM2M Certification Business Requirements into phases (May 2018)</a:t>
            </a:r>
          </a:p>
          <a:p>
            <a:pPr marL="285750" indent="-285750">
              <a:spcAft>
                <a:spcPts val="600"/>
              </a:spcAft>
              <a:buFont typeface="Arial" panose="020B0604020202020204" pitchFamily="34" charset="0"/>
              <a:buChar char="•"/>
            </a:pPr>
            <a:r>
              <a:rPr lang="en-CA" sz="1400" dirty="0"/>
              <a:t>Development of a oneM2M process document highlighting the Routes to Certification</a:t>
            </a:r>
          </a:p>
          <a:p>
            <a:pPr marL="285750" indent="-285750">
              <a:spcAft>
                <a:spcPts val="600"/>
              </a:spcAft>
              <a:buFont typeface="Arial" panose="020B0604020202020204" pitchFamily="34" charset="0"/>
              <a:buChar char="•"/>
            </a:pPr>
            <a:r>
              <a:rPr lang="en-CA" sz="1400" dirty="0"/>
              <a:t>GCF IAG finalise Stage II CR’s to GCF PRD’s for approval at SG#75 (June 2018)</a:t>
            </a:r>
          </a:p>
          <a:p>
            <a:pPr marL="285750" indent="-285750">
              <a:spcAft>
                <a:spcPts val="600"/>
              </a:spcAft>
              <a:buFont typeface="Arial" panose="020B0604020202020204" pitchFamily="34" charset="0"/>
              <a:buChar char="•"/>
            </a:pPr>
            <a:r>
              <a:rPr lang="en-CA" sz="1400" dirty="0"/>
              <a:t>Finalise Test Case integration structure into DCC Database</a:t>
            </a:r>
          </a:p>
          <a:p>
            <a:pPr marL="285750" indent="-285750">
              <a:spcAft>
                <a:spcPts val="600"/>
              </a:spcAft>
              <a:buFont typeface="Arial" panose="020B0604020202020204" pitchFamily="34" charset="0"/>
              <a:buChar char="•"/>
            </a:pPr>
            <a:r>
              <a:rPr lang="en-CA" sz="1400" dirty="0"/>
              <a:t>Approval of GCF oneM2M Certification Business IT Requirements Requirements at SG#75 (June 2018)</a:t>
            </a:r>
          </a:p>
          <a:p>
            <a:pPr marL="285750" indent="-285750">
              <a:spcAft>
                <a:spcPts val="600"/>
              </a:spcAft>
              <a:buFont typeface="Arial" panose="020B0604020202020204" pitchFamily="34" charset="0"/>
              <a:buChar char="•"/>
            </a:pPr>
            <a:r>
              <a:rPr lang="en-CA" sz="1400" dirty="0"/>
              <a:t>Approval of oneM2M Certification Routes to Certification document at SG#75 (June 2018)</a:t>
            </a:r>
          </a:p>
        </p:txBody>
      </p:sp>
      <p:sp>
        <p:nvSpPr>
          <p:cNvPr id="25" name="TextBox 24">
            <a:extLst>
              <a:ext uri="{FF2B5EF4-FFF2-40B4-BE49-F238E27FC236}">
                <a16:creationId xmlns:a16="http://schemas.microsoft.com/office/drawing/2014/main" id="{5EC11222-B2AD-482C-8F5E-54C9CB22BDCA}"/>
              </a:ext>
            </a:extLst>
          </p:cNvPr>
          <p:cNvSpPr txBox="1"/>
          <p:nvPr/>
        </p:nvSpPr>
        <p:spPr>
          <a:xfrm>
            <a:off x="6528052" y="1515263"/>
            <a:ext cx="2808308" cy="40626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sz="1400" dirty="0"/>
              <a:t>oneM2M finalises TTCN-3 for Release 2 Conformance Testing</a:t>
            </a:r>
            <a:endParaRPr lang="en-CA" sz="1400" dirty="0">
              <a:solidFill>
                <a:srgbClr val="FF0000"/>
              </a:solidFill>
            </a:endParaRPr>
          </a:p>
          <a:p>
            <a:pPr marL="285750" indent="-285750">
              <a:spcAft>
                <a:spcPts val="600"/>
              </a:spcAft>
              <a:buFont typeface="Arial" panose="020B0604020202020204" pitchFamily="34" charset="0"/>
              <a:buChar char="•"/>
            </a:pPr>
            <a:r>
              <a:rPr lang="en-CA" sz="1400" dirty="0"/>
              <a:t>GCF IT development to commence for oneM2M Certification Webpage</a:t>
            </a:r>
            <a:endParaRPr lang="en-CA" sz="1400" dirty="0">
              <a:solidFill>
                <a:srgbClr val="FF0000"/>
              </a:solidFill>
            </a:endParaRPr>
          </a:p>
          <a:p>
            <a:pPr marL="285750" indent="-285750">
              <a:spcAft>
                <a:spcPts val="600"/>
              </a:spcAft>
              <a:buFont typeface="Arial" panose="020B0604020202020204" pitchFamily="34" charset="0"/>
              <a:buChar char="•"/>
            </a:pPr>
            <a:r>
              <a:rPr lang="en-CA" sz="1400" dirty="0"/>
              <a:t>Development of Reference Device for Platform Validation by RTOs / Certifying Organisations</a:t>
            </a:r>
          </a:p>
          <a:p>
            <a:pPr marL="285750" indent="-285750">
              <a:spcAft>
                <a:spcPts val="600"/>
              </a:spcAft>
              <a:buFont typeface="Arial" panose="020B0604020202020204" pitchFamily="34" charset="0"/>
              <a:buChar char="•"/>
            </a:pPr>
            <a:r>
              <a:rPr lang="en-CA" sz="1400" dirty="0"/>
              <a:t>Discussion regarding a potential “Certified by GCF” logo program support by TTA</a:t>
            </a:r>
          </a:p>
          <a:p>
            <a:pPr marL="285750" indent="-285750">
              <a:buFont typeface="Arial" panose="020B0604020202020204" pitchFamily="34" charset="0"/>
              <a:buChar char="•"/>
            </a:pPr>
            <a:r>
              <a:rPr lang="en-CA" sz="1400" dirty="0"/>
              <a:t>GCF to begin development of marketing materials for promotion of oneM2M Certification</a:t>
            </a:r>
          </a:p>
        </p:txBody>
      </p:sp>
      <p:pic>
        <p:nvPicPr>
          <p:cNvPr id="41" name="Picture 2" descr="freebie download icons resource psd">
            <a:extLst>
              <a:ext uri="{FF2B5EF4-FFF2-40B4-BE49-F238E27FC236}">
                <a16:creationId xmlns:a16="http://schemas.microsoft.com/office/drawing/2014/main" id="{518FCDE9-2086-4C05-97CC-16007FA55DA2}"/>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42927" y="2276872"/>
            <a:ext cx="304801" cy="304801"/>
          </a:xfrm>
          <a:prstGeom prst="rect">
            <a:avLst/>
          </a:prstGeom>
          <a:noFill/>
        </p:spPr>
      </p:pic>
      <p:pic>
        <p:nvPicPr>
          <p:cNvPr id="31" name="Picture 38" descr="CheckMark">
            <a:extLst>
              <a:ext uri="{FF2B5EF4-FFF2-40B4-BE49-F238E27FC236}">
                <a16:creationId xmlns:a16="http://schemas.microsoft.com/office/drawing/2014/main" id="{043E2110-F627-4FB9-A83C-B2F94FFFC2C8}"/>
              </a:ext>
            </a:extLst>
          </p:cNvPr>
          <p:cNvPicPr>
            <a:picLocks noChangeAspect="1" noChangeArrowheads="1"/>
          </p:cNvPicPr>
          <p:nvPr/>
        </p:nvPicPr>
        <p:blipFill>
          <a:blip r:embed="rId4" cstate="print"/>
          <a:srcRect/>
          <a:stretch>
            <a:fillRect/>
          </a:stretch>
        </p:blipFill>
        <p:spPr bwMode="auto">
          <a:xfrm>
            <a:off x="119336" y="1589712"/>
            <a:ext cx="255111" cy="255112"/>
          </a:xfrm>
          <a:prstGeom prst="rect">
            <a:avLst/>
          </a:prstGeom>
          <a:noFill/>
        </p:spPr>
      </p:pic>
      <p:pic>
        <p:nvPicPr>
          <p:cNvPr id="32" name="Picture 38" descr="CheckMark">
            <a:extLst>
              <a:ext uri="{FF2B5EF4-FFF2-40B4-BE49-F238E27FC236}">
                <a16:creationId xmlns:a16="http://schemas.microsoft.com/office/drawing/2014/main" id="{A1BC1C8D-E0CF-48CF-84C6-C127A4C11FB7}"/>
              </a:ext>
            </a:extLst>
          </p:cNvPr>
          <p:cNvPicPr>
            <a:picLocks noChangeAspect="1" noChangeArrowheads="1"/>
          </p:cNvPicPr>
          <p:nvPr/>
        </p:nvPicPr>
        <p:blipFill>
          <a:blip r:embed="rId4" cstate="print"/>
          <a:srcRect/>
          <a:stretch>
            <a:fillRect/>
          </a:stretch>
        </p:blipFill>
        <p:spPr bwMode="auto">
          <a:xfrm>
            <a:off x="119336" y="3501008"/>
            <a:ext cx="255111" cy="255112"/>
          </a:xfrm>
          <a:prstGeom prst="rect">
            <a:avLst/>
          </a:prstGeom>
          <a:noFill/>
        </p:spPr>
      </p:pic>
      <p:pic>
        <p:nvPicPr>
          <p:cNvPr id="34" name="Picture 2" descr="freebie download icons resource psd">
            <a:extLst>
              <a:ext uri="{FF2B5EF4-FFF2-40B4-BE49-F238E27FC236}">
                <a16:creationId xmlns:a16="http://schemas.microsoft.com/office/drawing/2014/main" id="{C0847D53-B3D1-49BE-A10E-0ECFF5360C41}"/>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42927" y="1595262"/>
            <a:ext cx="304801" cy="304801"/>
          </a:xfrm>
          <a:prstGeom prst="rect">
            <a:avLst/>
          </a:prstGeom>
          <a:noFill/>
        </p:spPr>
      </p:pic>
      <p:pic>
        <p:nvPicPr>
          <p:cNvPr id="42" name="Picture 2" descr="freebie download icons resource psd">
            <a:extLst>
              <a:ext uri="{FF2B5EF4-FFF2-40B4-BE49-F238E27FC236}">
                <a16:creationId xmlns:a16="http://schemas.microsoft.com/office/drawing/2014/main" id="{5B506C73-AD37-43DB-A2D3-DC9A0F6B3848}"/>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42927" y="3284984"/>
            <a:ext cx="304801" cy="304801"/>
          </a:xfrm>
          <a:prstGeom prst="rect">
            <a:avLst/>
          </a:prstGeom>
          <a:noFill/>
        </p:spPr>
      </p:pic>
      <p:pic>
        <p:nvPicPr>
          <p:cNvPr id="43" name="Picture 38" descr="CheckMark">
            <a:extLst>
              <a:ext uri="{FF2B5EF4-FFF2-40B4-BE49-F238E27FC236}">
                <a16:creationId xmlns:a16="http://schemas.microsoft.com/office/drawing/2014/main" id="{A8C30D91-E584-4A90-B371-8B24A08F30FF}"/>
              </a:ext>
            </a:extLst>
          </p:cNvPr>
          <p:cNvPicPr>
            <a:picLocks noChangeAspect="1" noChangeArrowheads="1"/>
          </p:cNvPicPr>
          <p:nvPr/>
        </p:nvPicPr>
        <p:blipFill>
          <a:blip r:embed="rId4" cstate="print"/>
          <a:srcRect/>
          <a:stretch>
            <a:fillRect/>
          </a:stretch>
        </p:blipFill>
        <p:spPr bwMode="auto">
          <a:xfrm>
            <a:off x="119336" y="4221088"/>
            <a:ext cx="255111" cy="255112"/>
          </a:xfrm>
          <a:prstGeom prst="rect">
            <a:avLst/>
          </a:prstGeom>
          <a:noFill/>
        </p:spPr>
      </p:pic>
      <p:pic>
        <p:nvPicPr>
          <p:cNvPr id="44" name="Picture 38" descr="CheckMark">
            <a:extLst>
              <a:ext uri="{FF2B5EF4-FFF2-40B4-BE49-F238E27FC236}">
                <a16:creationId xmlns:a16="http://schemas.microsoft.com/office/drawing/2014/main" id="{BF6EFBE7-1039-4F3B-843D-18B62EA1B690}"/>
              </a:ext>
            </a:extLst>
          </p:cNvPr>
          <p:cNvPicPr>
            <a:picLocks noChangeAspect="1" noChangeArrowheads="1"/>
          </p:cNvPicPr>
          <p:nvPr/>
        </p:nvPicPr>
        <p:blipFill>
          <a:blip r:embed="rId4" cstate="print"/>
          <a:srcRect/>
          <a:stretch>
            <a:fillRect/>
          </a:stretch>
        </p:blipFill>
        <p:spPr bwMode="auto">
          <a:xfrm>
            <a:off x="119336" y="5118104"/>
            <a:ext cx="255111" cy="255112"/>
          </a:xfrm>
          <a:prstGeom prst="rect">
            <a:avLst/>
          </a:prstGeom>
          <a:noFill/>
        </p:spPr>
      </p:pic>
      <p:pic>
        <p:nvPicPr>
          <p:cNvPr id="45" name="Picture 38" descr="CheckMark">
            <a:extLst>
              <a:ext uri="{FF2B5EF4-FFF2-40B4-BE49-F238E27FC236}">
                <a16:creationId xmlns:a16="http://schemas.microsoft.com/office/drawing/2014/main" id="{1494081E-8952-4EF5-B118-C442AB0A6EAD}"/>
              </a:ext>
            </a:extLst>
          </p:cNvPr>
          <p:cNvPicPr>
            <a:picLocks noChangeAspect="1" noChangeArrowheads="1"/>
          </p:cNvPicPr>
          <p:nvPr/>
        </p:nvPicPr>
        <p:blipFill>
          <a:blip r:embed="rId4" cstate="print"/>
          <a:srcRect/>
          <a:stretch>
            <a:fillRect/>
          </a:stretch>
        </p:blipFill>
        <p:spPr bwMode="auto">
          <a:xfrm>
            <a:off x="119336" y="6342240"/>
            <a:ext cx="255111" cy="255112"/>
          </a:xfrm>
          <a:prstGeom prst="rect">
            <a:avLst/>
          </a:prstGeom>
          <a:noFill/>
        </p:spPr>
      </p:pic>
      <p:sp>
        <p:nvSpPr>
          <p:cNvPr id="46" name="TextBox 45">
            <a:extLst>
              <a:ext uri="{FF2B5EF4-FFF2-40B4-BE49-F238E27FC236}">
                <a16:creationId xmlns:a16="http://schemas.microsoft.com/office/drawing/2014/main" id="{5095109E-1B95-4898-B773-9ED94D62E59C}"/>
              </a:ext>
            </a:extLst>
          </p:cNvPr>
          <p:cNvSpPr txBox="1"/>
          <p:nvPr/>
        </p:nvSpPr>
        <p:spPr>
          <a:xfrm>
            <a:off x="9336364" y="1556792"/>
            <a:ext cx="2808308" cy="39241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sz="1400" dirty="0"/>
              <a:t>GCF IT launch of oneM2M Certification Webpage</a:t>
            </a:r>
            <a:endParaRPr lang="en-CA" sz="1400" dirty="0">
              <a:solidFill>
                <a:srgbClr val="FF0000"/>
              </a:solidFill>
            </a:endParaRPr>
          </a:p>
          <a:p>
            <a:pPr marL="285750" indent="-285750">
              <a:spcAft>
                <a:spcPts val="600"/>
              </a:spcAft>
              <a:buFont typeface="Arial" panose="020B0604020202020204" pitchFamily="34" charset="0"/>
              <a:buChar char="•"/>
            </a:pPr>
            <a:r>
              <a:rPr lang="en-CA" sz="1400" dirty="0"/>
              <a:t>Support test equipment manufacturers on oneM2M validation activities for Release 2</a:t>
            </a:r>
          </a:p>
          <a:p>
            <a:pPr marL="285750" indent="-285750">
              <a:spcAft>
                <a:spcPts val="600"/>
              </a:spcAft>
              <a:buFont typeface="Arial" panose="020B0604020202020204" pitchFamily="34" charset="0"/>
              <a:buChar char="•"/>
            </a:pPr>
            <a:r>
              <a:rPr lang="en-CA" sz="1400" dirty="0"/>
              <a:t>Approval of validation reports, and incorporation into DCC</a:t>
            </a:r>
            <a:endParaRPr lang="en-CA" sz="1400" dirty="0">
              <a:solidFill>
                <a:srgbClr val="FF0000"/>
              </a:solidFill>
            </a:endParaRPr>
          </a:p>
          <a:p>
            <a:pPr marL="285750" indent="-285750">
              <a:spcAft>
                <a:spcPts val="600"/>
              </a:spcAft>
              <a:buFont typeface="Arial" panose="020B0604020202020204" pitchFamily="34" charset="0"/>
              <a:buChar char="•"/>
            </a:pPr>
            <a:r>
              <a:rPr lang="en-CA" sz="1400" dirty="0"/>
              <a:t>Activation readiness of oneM2M Certification in GCF</a:t>
            </a:r>
          </a:p>
          <a:p>
            <a:pPr marL="285750" indent="-285750">
              <a:spcAft>
                <a:spcPts val="600"/>
              </a:spcAft>
              <a:buFont typeface="Arial" panose="020B0604020202020204" pitchFamily="34" charset="0"/>
              <a:buChar char="•"/>
            </a:pPr>
            <a:r>
              <a:rPr lang="en-CA" sz="1400" dirty="0"/>
              <a:t>Promote oneM2M Certification via various media outlets (website, social media, events etc.)</a:t>
            </a:r>
            <a:endParaRPr lang="en-CA" sz="1400" dirty="0">
              <a:solidFill>
                <a:srgbClr val="FF0000"/>
              </a:solidFill>
            </a:endParaRPr>
          </a:p>
          <a:p>
            <a:pPr marL="285750" indent="-285750">
              <a:buFont typeface="Arial" panose="020B0604020202020204" pitchFamily="34" charset="0"/>
              <a:buChar char="•"/>
            </a:pPr>
            <a:endParaRPr lang="en-CA" sz="1400" dirty="0">
              <a:solidFill>
                <a:srgbClr val="FF0000"/>
              </a:solidFill>
            </a:endParaRPr>
          </a:p>
        </p:txBody>
      </p:sp>
      <p:pic>
        <p:nvPicPr>
          <p:cNvPr id="27" name="Picture 2" descr="freebie download icons resource psd">
            <a:extLst>
              <a:ext uri="{FF2B5EF4-FFF2-40B4-BE49-F238E27FC236}">
                <a16:creationId xmlns:a16="http://schemas.microsoft.com/office/drawing/2014/main" id="{D5663BA9-C807-41C1-9D1E-B20F2035A148}"/>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6528048" y="1556792"/>
            <a:ext cx="304801" cy="304801"/>
          </a:xfrm>
          <a:prstGeom prst="rect">
            <a:avLst/>
          </a:prstGeom>
          <a:noFill/>
        </p:spPr>
      </p:pic>
      <p:pic>
        <p:nvPicPr>
          <p:cNvPr id="28" name="Picture 2" descr="freebie download icons resource psd">
            <a:extLst>
              <a:ext uri="{FF2B5EF4-FFF2-40B4-BE49-F238E27FC236}">
                <a16:creationId xmlns:a16="http://schemas.microsoft.com/office/drawing/2014/main" id="{57852A9D-EC3C-456C-BFFC-3BB82BDB6591}"/>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42926" y="3988295"/>
            <a:ext cx="304801" cy="304801"/>
          </a:xfrm>
          <a:prstGeom prst="rect">
            <a:avLst/>
          </a:prstGeom>
          <a:noFill/>
        </p:spPr>
      </p:pic>
      <p:pic>
        <p:nvPicPr>
          <p:cNvPr id="29" name="Picture 2" descr="freebie download icons resource psd">
            <a:extLst>
              <a:ext uri="{FF2B5EF4-FFF2-40B4-BE49-F238E27FC236}">
                <a16:creationId xmlns:a16="http://schemas.microsoft.com/office/drawing/2014/main" id="{176080AC-5EA8-4190-971B-76954692370F}"/>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59696" y="2620143"/>
            <a:ext cx="304801" cy="304801"/>
          </a:xfrm>
          <a:prstGeom prst="rect">
            <a:avLst/>
          </a:prstGeom>
          <a:noFill/>
        </p:spPr>
      </p:pic>
      <p:pic>
        <p:nvPicPr>
          <p:cNvPr id="33" name="Picture 38" descr="CheckMark">
            <a:extLst>
              <a:ext uri="{FF2B5EF4-FFF2-40B4-BE49-F238E27FC236}">
                <a16:creationId xmlns:a16="http://schemas.microsoft.com/office/drawing/2014/main" id="{12CD7924-CFE9-40E1-BD13-60BB0762D684}"/>
              </a:ext>
            </a:extLst>
          </p:cNvPr>
          <p:cNvPicPr>
            <a:picLocks noChangeAspect="1" noChangeArrowheads="1"/>
          </p:cNvPicPr>
          <p:nvPr/>
        </p:nvPicPr>
        <p:blipFill>
          <a:blip r:embed="rId4" cstate="print"/>
          <a:srcRect/>
          <a:stretch>
            <a:fillRect/>
          </a:stretch>
        </p:blipFill>
        <p:spPr bwMode="auto">
          <a:xfrm>
            <a:off x="119336" y="2237784"/>
            <a:ext cx="255111" cy="255112"/>
          </a:xfrm>
          <a:prstGeom prst="rect">
            <a:avLst/>
          </a:prstGeom>
          <a:noFill/>
        </p:spPr>
      </p:pic>
      <p:pic>
        <p:nvPicPr>
          <p:cNvPr id="37" name="Picture 38" descr="CheckMark">
            <a:extLst>
              <a:ext uri="{FF2B5EF4-FFF2-40B4-BE49-F238E27FC236}">
                <a16:creationId xmlns:a16="http://schemas.microsoft.com/office/drawing/2014/main" id="{1737C566-9E44-4981-9102-D260D4DD4265}"/>
              </a:ext>
            </a:extLst>
          </p:cNvPr>
          <p:cNvPicPr>
            <a:picLocks noChangeAspect="1" noChangeArrowheads="1"/>
          </p:cNvPicPr>
          <p:nvPr/>
        </p:nvPicPr>
        <p:blipFill>
          <a:blip r:embed="rId4" cstate="print"/>
          <a:srcRect/>
          <a:stretch>
            <a:fillRect/>
          </a:stretch>
        </p:blipFill>
        <p:spPr bwMode="auto">
          <a:xfrm>
            <a:off x="119336" y="2780928"/>
            <a:ext cx="255111" cy="255112"/>
          </a:xfrm>
          <a:prstGeom prst="rect">
            <a:avLst/>
          </a:prstGeom>
          <a:noFill/>
        </p:spPr>
      </p:pic>
      <p:pic>
        <p:nvPicPr>
          <p:cNvPr id="38" name="Picture 38" descr="CheckMark">
            <a:extLst>
              <a:ext uri="{FF2B5EF4-FFF2-40B4-BE49-F238E27FC236}">
                <a16:creationId xmlns:a16="http://schemas.microsoft.com/office/drawing/2014/main" id="{C2515581-3F64-43BF-B1A2-3D02C2895C78}"/>
              </a:ext>
            </a:extLst>
          </p:cNvPr>
          <p:cNvPicPr>
            <a:picLocks noChangeAspect="1" noChangeArrowheads="1"/>
          </p:cNvPicPr>
          <p:nvPr/>
        </p:nvPicPr>
        <p:blipFill>
          <a:blip r:embed="rId4" cstate="print"/>
          <a:srcRect/>
          <a:stretch>
            <a:fillRect/>
          </a:stretch>
        </p:blipFill>
        <p:spPr bwMode="auto">
          <a:xfrm>
            <a:off x="119336" y="5622160"/>
            <a:ext cx="255111" cy="255112"/>
          </a:xfrm>
          <a:prstGeom prst="rect">
            <a:avLst/>
          </a:prstGeom>
          <a:noFill/>
        </p:spPr>
      </p:pic>
      <p:pic>
        <p:nvPicPr>
          <p:cNvPr id="39" name="Picture 2" descr="freebie download icons resource psd">
            <a:extLst>
              <a:ext uri="{FF2B5EF4-FFF2-40B4-BE49-F238E27FC236}">
                <a16:creationId xmlns:a16="http://schemas.microsoft.com/office/drawing/2014/main" id="{59F461E2-13F7-4E4C-8309-ED15828641D8}"/>
              </a:ext>
            </a:extLst>
          </p:cNvPr>
          <p:cNvPicPr>
            <a:picLocks noChangeAspect="1" noChangeArrowheads="1"/>
          </p:cNvPicPr>
          <p:nvPr/>
        </p:nvPicPr>
        <p:blipFill>
          <a:blip r:embed="rId3" cstate="print">
            <a:clrChange>
              <a:clrFrom>
                <a:srgbClr val="FCFCFC"/>
              </a:clrFrom>
              <a:clrTo>
                <a:srgbClr val="FCFCFC">
                  <a:alpha val="0"/>
                </a:srgbClr>
              </a:clrTo>
            </a:clrChange>
          </a:blip>
          <a:srcRect l="58585" t="36225" r="28492" b="46544"/>
          <a:stretch>
            <a:fillRect/>
          </a:stretch>
        </p:blipFill>
        <p:spPr bwMode="auto">
          <a:xfrm>
            <a:off x="3342927" y="4725144"/>
            <a:ext cx="304801" cy="304801"/>
          </a:xfrm>
          <a:prstGeom prst="rect">
            <a:avLst/>
          </a:prstGeom>
          <a:noFill/>
        </p:spPr>
      </p:pic>
    </p:spTree>
    <p:extLst>
      <p:ext uri="{BB962C8B-B14F-4D97-AF65-F5344CB8AC3E}">
        <p14:creationId xmlns:p14="http://schemas.microsoft.com/office/powerpoint/2010/main" val="315733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983432" y="3148012"/>
            <a:ext cx="10008221" cy="561975"/>
          </a:xfrm>
        </p:spPr>
        <p:txBody>
          <a:bodyPr/>
          <a:lstStyle/>
          <a:p>
            <a:pPr algn="ctr"/>
            <a:r>
              <a:rPr lang="en-GB" altLang="ko-KR" sz="3600" dirty="0">
                <a:ea typeface="굴림" pitchFamily="34" charset="-127"/>
              </a:rPr>
              <a:t>Backup Slides</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4712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13</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44624"/>
            <a:ext cx="10972800" cy="1143000"/>
          </a:xfrm>
        </p:spPr>
        <p:txBody>
          <a:bodyPr/>
          <a:lstStyle/>
          <a:p>
            <a:r>
              <a:rPr lang="en-GB" sz="3600" dirty="0">
                <a:ea typeface="굴림" pitchFamily="34" charset="-127"/>
              </a:rPr>
              <a:t>Test Category Mapping</a:t>
            </a:r>
            <a:endParaRPr lang="en-GB" altLang="en-US" sz="3600" dirty="0">
              <a:ea typeface="굴림" pitchFamily="34" charset="-127"/>
            </a:endParaRPr>
          </a:p>
        </p:txBody>
      </p:sp>
      <p:graphicFrame>
        <p:nvGraphicFramePr>
          <p:cNvPr id="2" name="Table 1">
            <a:extLst>
              <a:ext uri="{FF2B5EF4-FFF2-40B4-BE49-F238E27FC236}">
                <a16:creationId xmlns:a16="http://schemas.microsoft.com/office/drawing/2014/main" id="{A907FCA2-509A-4DE7-8EAD-34A6C7B7893C}"/>
              </a:ext>
            </a:extLst>
          </p:cNvPr>
          <p:cNvGraphicFramePr>
            <a:graphicFrameLocks noGrp="1"/>
          </p:cNvGraphicFramePr>
          <p:nvPr>
            <p:extLst/>
          </p:nvPr>
        </p:nvGraphicFramePr>
        <p:xfrm>
          <a:off x="328464" y="1043607"/>
          <a:ext cx="11535072" cy="5121697"/>
        </p:xfrm>
        <a:graphic>
          <a:graphicData uri="http://schemas.openxmlformats.org/drawingml/2006/table">
            <a:tbl>
              <a:tblPr firstRow="1" bandRow="1">
                <a:tableStyleId>{5C22544A-7EE6-4342-B048-85BDC9FD1C3A}</a:tableStyleId>
              </a:tblPr>
              <a:tblGrid>
                <a:gridCol w="5767536">
                  <a:extLst>
                    <a:ext uri="{9D8B030D-6E8A-4147-A177-3AD203B41FA5}">
                      <a16:colId xmlns:a16="http://schemas.microsoft.com/office/drawing/2014/main" val="3998307250"/>
                    </a:ext>
                  </a:extLst>
                </a:gridCol>
                <a:gridCol w="5767536">
                  <a:extLst>
                    <a:ext uri="{9D8B030D-6E8A-4147-A177-3AD203B41FA5}">
                      <a16:colId xmlns:a16="http://schemas.microsoft.com/office/drawing/2014/main" val="864689228"/>
                    </a:ext>
                  </a:extLst>
                </a:gridCol>
              </a:tblGrid>
              <a:tr h="384259">
                <a:tc>
                  <a:txBody>
                    <a:bodyPr/>
                    <a:lstStyle/>
                    <a:p>
                      <a:r>
                        <a:rPr lang="en-CA" dirty="0">
                          <a:solidFill>
                            <a:schemeClr val="tx1"/>
                          </a:solidFill>
                        </a:rPr>
                        <a:t>oneM2M TC Categories</a:t>
                      </a:r>
                    </a:p>
                  </a:txBody>
                  <a:tcPr/>
                </a:tc>
                <a:tc>
                  <a:txBody>
                    <a:bodyPr/>
                    <a:lstStyle/>
                    <a:p>
                      <a:r>
                        <a:rPr lang="en-CA" dirty="0">
                          <a:solidFill>
                            <a:schemeClr val="tx1"/>
                          </a:solidFill>
                        </a:rPr>
                        <a:t>GCF TC Categories</a:t>
                      </a:r>
                    </a:p>
                  </a:txBody>
                  <a:tcPr/>
                </a:tc>
                <a:extLst>
                  <a:ext uri="{0D108BD9-81ED-4DB2-BD59-A6C34878D82A}">
                    <a16:rowId xmlns:a16="http://schemas.microsoft.com/office/drawing/2014/main" val="865178467"/>
                  </a:ext>
                </a:extLst>
              </a:tr>
              <a:tr h="757990">
                <a:tc>
                  <a:txBody>
                    <a:bodyPr/>
                    <a:lstStyle/>
                    <a:p>
                      <a:r>
                        <a:rPr lang="en-CA" sz="1400" b="1" dirty="0"/>
                        <a:t>CAT P:</a:t>
                      </a:r>
                      <a:r>
                        <a:rPr lang="en-CA" sz="1400" dirty="0"/>
                        <a:t> This is a provisional state. Test cases have NOT been finalized or validated and are NOT ready for testing. These test cases are NOT required for certification</a:t>
                      </a:r>
                    </a:p>
                  </a:txBody>
                  <a:tcPr/>
                </a:tc>
                <a:tc>
                  <a:txBody>
                    <a:bodyPr/>
                    <a:lstStyle/>
                    <a:p>
                      <a:r>
                        <a:rPr lang="en-GB" sz="1400" b="1" kern="1200" dirty="0">
                          <a:solidFill>
                            <a:schemeClr val="dk1"/>
                          </a:solidFill>
                          <a:latin typeface="+mn-lt"/>
                          <a:ea typeface="+mn-ea"/>
                          <a:cs typeface="+mn-cs"/>
                        </a:rPr>
                        <a:t>CAT P:</a:t>
                      </a:r>
                      <a:r>
                        <a:rPr lang="en-GB" sz="1400" kern="1200" dirty="0">
                          <a:solidFill>
                            <a:schemeClr val="dk1"/>
                          </a:solidFill>
                          <a:latin typeface="+mn-lt"/>
                          <a:ea typeface="+mn-ea"/>
                          <a:cs typeface="+mn-cs"/>
                        </a:rPr>
                        <a:t> Provisional. New test case, or one where all platform validations have been downgraded for more than 45 days.</a:t>
                      </a:r>
                      <a:endParaRPr lang="en-CA" sz="1400" kern="1200" dirty="0">
                        <a:solidFill>
                          <a:schemeClr val="dk1"/>
                        </a:solidFill>
                        <a:latin typeface="+mn-lt"/>
                        <a:ea typeface="+mn-ea"/>
                        <a:cs typeface="+mn-cs"/>
                      </a:endParaRPr>
                    </a:p>
                  </a:txBody>
                  <a:tcPr/>
                </a:tc>
                <a:extLst>
                  <a:ext uri="{0D108BD9-81ED-4DB2-BD59-A6C34878D82A}">
                    <a16:rowId xmlns:a16="http://schemas.microsoft.com/office/drawing/2014/main" val="3295877041"/>
                  </a:ext>
                </a:extLst>
              </a:tr>
              <a:tr h="1200151">
                <a:tc>
                  <a:txBody>
                    <a:bodyPr/>
                    <a:lstStyle/>
                    <a:p>
                      <a:r>
                        <a:rPr lang="en-CA" sz="1400" b="1" kern="1200" dirty="0">
                          <a:solidFill>
                            <a:schemeClr val="dk1"/>
                          </a:solidFill>
                          <a:latin typeface="+mn-lt"/>
                          <a:ea typeface="+mn-ea"/>
                          <a:cs typeface="+mn-cs"/>
                        </a:rPr>
                        <a:t>CAT V:</a:t>
                      </a:r>
                      <a:r>
                        <a:rPr lang="en-CA" sz="1400" kern="1200" dirty="0">
                          <a:solidFill>
                            <a:schemeClr val="dk1"/>
                          </a:solidFill>
                          <a:latin typeface="+mn-lt"/>
                          <a:ea typeface="+mn-ea"/>
                          <a:cs typeface="+mn-cs"/>
                        </a:rPr>
                        <a:t> This is a validated state where test cases have been confirmed by the CB that these work on several designated equipment. These test case are NOT required for certification as the related feature for these test cases have not been ‘activated’ by the CB for certification.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mn-lt"/>
                          <a:ea typeface="+mn-ea"/>
                          <a:cs typeface="+mn-cs"/>
                        </a:rPr>
                        <a:t>CAT C:</a:t>
                      </a:r>
                      <a:r>
                        <a:rPr lang="en-GB" sz="1400" kern="1200" dirty="0">
                          <a:solidFill>
                            <a:schemeClr val="dk1"/>
                          </a:solidFill>
                          <a:latin typeface="+mn-lt"/>
                          <a:ea typeface="+mn-ea"/>
                          <a:cs typeface="+mn-cs"/>
                        </a:rPr>
                        <a:t> Fully validated but not active for certification. Work Item (WI) Certification Entry Criteria (CEC) has not yet been met.</a:t>
                      </a:r>
                      <a:endParaRPr lang="en-CA" sz="1400" kern="1200" dirty="0">
                        <a:solidFill>
                          <a:schemeClr val="dk1"/>
                        </a:solidFill>
                        <a:latin typeface="+mn-lt"/>
                        <a:ea typeface="+mn-ea"/>
                        <a:cs typeface="+mn-cs"/>
                      </a:endParaRPr>
                    </a:p>
                    <a:p>
                      <a:endParaRPr lang="en-CA" dirty="0"/>
                    </a:p>
                  </a:txBody>
                  <a:tcPr/>
                </a:tc>
                <a:extLst>
                  <a:ext uri="{0D108BD9-81ED-4DB2-BD59-A6C34878D82A}">
                    <a16:rowId xmlns:a16="http://schemas.microsoft.com/office/drawing/2014/main" val="1011732898"/>
                  </a:ext>
                </a:extLst>
              </a:tr>
              <a:tr h="821156">
                <a:tc>
                  <a:txBody>
                    <a:bodyPr/>
                    <a:lstStyle/>
                    <a:p>
                      <a:r>
                        <a:rPr lang="en-CA" sz="1400" b="1" kern="1200" dirty="0">
                          <a:solidFill>
                            <a:schemeClr val="dk1"/>
                          </a:solidFill>
                          <a:latin typeface="+mn-lt"/>
                          <a:ea typeface="+mn-ea"/>
                          <a:cs typeface="+mn-cs"/>
                        </a:rPr>
                        <a:t>CAT A:</a:t>
                      </a:r>
                      <a:r>
                        <a:rPr lang="en-CA" sz="1400" kern="1200" dirty="0">
                          <a:solidFill>
                            <a:schemeClr val="dk1"/>
                          </a:solidFill>
                          <a:latin typeface="+mn-lt"/>
                          <a:ea typeface="+mn-ea"/>
                          <a:cs typeface="+mn-cs"/>
                        </a:rPr>
                        <a:t> This is an active state. These are selected by the CB from Category V test cases and are required for certification.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mn-lt"/>
                          <a:ea typeface="+mn-ea"/>
                          <a:cs typeface="+mn-cs"/>
                        </a:rPr>
                        <a:t>CAT A:</a:t>
                      </a:r>
                      <a:r>
                        <a:rPr lang="en-GB" sz="1400" kern="1200" dirty="0">
                          <a:solidFill>
                            <a:schemeClr val="dk1"/>
                          </a:solidFill>
                          <a:latin typeface="+mn-lt"/>
                          <a:ea typeface="+mn-ea"/>
                          <a:cs typeface="+mn-cs"/>
                        </a:rPr>
                        <a:t> Fully validated TC. TC with one or more TP validations that have no exceptions.</a:t>
                      </a:r>
                      <a:endParaRPr lang="en-CA" sz="1400" kern="1200" dirty="0">
                        <a:solidFill>
                          <a:schemeClr val="dk1"/>
                        </a:solidFill>
                        <a:latin typeface="+mn-lt"/>
                        <a:ea typeface="+mn-ea"/>
                        <a:cs typeface="+mn-cs"/>
                      </a:endParaRPr>
                    </a:p>
                    <a:p>
                      <a:endParaRPr lang="en-CA" dirty="0"/>
                    </a:p>
                  </a:txBody>
                  <a:tcPr/>
                </a:tc>
                <a:extLst>
                  <a:ext uri="{0D108BD9-81ED-4DB2-BD59-A6C34878D82A}">
                    <a16:rowId xmlns:a16="http://schemas.microsoft.com/office/drawing/2014/main" val="1771310574"/>
                  </a:ext>
                </a:extLst>
              </a:tr>
              <a:tr h="1421231">
                <a:tc>
                  <a:txBody>
                    <a:bodyPr/>
                    <a:lstStyle/>
                    <a:p>
                      <a:r>
                        <a:rPr lang="en-CA" sz="1400" b="1" kern="1200" dirty="0">
                          <a:solidFill>
                            <a:schemeClr val="dk1"/>
                          </a:solidFill>
                          <a:latin typeface="+mn-lt"/>
                          <a:ea typeface="+mn-ea"/>
                          <a:cs typeface="+mn-cs"/>
                        </a:rPr>
                        <a:t>CAT D:</a:t>
                      </a:r>
                      <a:r>
                        <a:rPr lang="en-CA" sz="1400" kern="1200" dirty="0">
                          <a:solidFill>
                            <a:schemeClr val="dk1"/>
                          </a:solidFill>
                          <a:latin typeface="+mn-lt"/>
                          <a:ea typeface="+mn-ea"/>
                          <a:cs typeface="+mn-cs"/>
                        </a:rPr>
                        <a:t> This category is for test cases that have been downgraded. If a vendor or CB indicates that a test case is implemented incorrectly, this test case will be ‘downgraded’. This test case is no longer an active state and thus cannot be used for certification until correct update is applied and back to category A. </a:t>
                      </a:r>
                    </a:p>
                  </a:txBody>
                  <a:tcPr/>
                </a:tc>
                <a:tc>
                  <a:txBody>
                    <a:bodyPr/>
                    <a:lstStyle/>
                    <a:p>
                      <a:r>
                        <a:rPr lang="en-GB" sz="1400" b="1" kern="1200" dirty="0">
                          <a:solidFill>
                            <a:schemeClr val="dk1"/>
                          </a:solidFill>
                          <a:latin typeface="+mn-lt"/>
                          <a:ea typeface="+mn-ea"/>
                          <a:cs typeface="+mn-cs"/>
                        </a:rPr>
                        <a:t>CAT D:</a:t>
                      </a:r>
                      <a:r>
                        <a:rPr lang="en-GB" sz="1400" kern="1200" dirty="0">
                          <a:solidFill>
                            <a:schemeClr val="dk1"/>
                          </a:solidFill>
                          <a:latin typeface="+mn-lt"/>
                          <a:ea typeface="+mn-ea"/>
                          <a:cs typeface="+mn-cs"/>
                        </a:rPr>
                        <a:t> Downgraded TC. A TC where all current TP validations have been downgraded.</a:t>
                      </a:r>
                      <a:endParaRPr lang="en-CA" sz="1400" kern="1200" dirty="0">
                        <a:solidFill>
                          <a:schemeClr val="dk1"/>
                        </a:solidFill>
                        <a:latin typeface="+mn-lt"/>
                        <a:ea typeface="+mn-ea"/>
                        <a:cs typeface="+mn-cs"/>
                      </a:endParaRPr>
                    </a:p>
                  </a:txBody>
                  <a:tcPr/>
                </a:tc>
                <a:extLst>
                  <a:ext uri="{0D108BD9-81ED-4DB2-BD59-A6C34878D82A}">
                    <a16:rowId xmlns:a16="http://schemas.microsoft.com/office/drawing/2014/main" val="947599737"/>
                  </a:ext>
                </a:extLst>
              </a:tr>
              <a:tr h="536910">
                <a:tc>
                  <a:txBody>
                    <a:bodyPr/>
                    <a:lstStyle/>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mn-lt"/>
                          <a:ea typeface="+mn-ea"/>
                          <a:cs typeface="+mn-cs"/>
                        </a:rPr>
                        <a:t>CAT B:</a:t>
                      </a:r>
                      <a:r>
                        <a:rPr lang="en-GB" sz="1400" kern="1200" dirty="0">
                          <a:solidFill>
                            <a:schemeClr val="dk1"/>
                          </a:solidFill>
                          <a:latin typeface="+mn-lt"/>
                          <a:ea typeface="+mn-ea"/>
                          <a:cs typeface="+mn-cs"/>
                        </a:rPr>
                        <a:t> TC Validated with an Exception.TC where there are no platforms without an exception.</a:t>
                      </a:r>
                      <a:endParaRPr lang="en-CA" sz="1400" kern="1200" dirty="0">
                        <a:solidFill>
                          <a:schemeClr val="dk1"/>
                        </a:solidFill>
                        <a:latin typeface="+mn-lt"/>
                        <a:ea typeface="+mn-ea"/>
                        <a:cs typeface="+mn-cs"/>
                      </a:endParaRPr>
                    </a:p>
                  </a:txBody>
                  <a:tcPr/>
                </a:tc>
                <a:extLst>
                  <a:ext uri="{0D108BD9-81ED-4DB2-BD59-A6C34878D82A}">
                    <a16:rowId xmlns:a16="http://schemas.microsoft.com/office/drawing/2014/main" val="2248346532"/>
                  </a:ext>
                </a:extLst>
              </a:tr>
            </a:tbl>
          </a:graphicData>
        </a:graphic>
      </p:graphicFrame>
      <p:sp>
        <p:nvSpPr>
          <p:cNvPr id="4" name="TextBox 3">
            <a:extLst>
              <a:ext uri="{FF2B5EF4-FFF2-40B4-BE49-F238E27FC236}">
                <a16:creationId xmlns:a16="http://schemas.microsoft.com/office/drawing/2014/main" id="{C889ADD8-8A6C-4FDE-8952-542A42E73A67}"/>
              </a:ext>
            </a:extLst>
          </p:cNvPr>
          <p:cNvSpPr txBox="1"/>
          <p:nvPr/>
        </p:nvSpPr>
        <p:spPr>
          <a:xfrm>
            <a:off x="328464" y="6237312"/>
            <a:ext cx="9944000" cy="646331"/>
          </a:xfrm>
          <a:prstGeom prst="rect">
            <a:avLst/>
          </a:prstGeom>
          <a:noFill/>
        </p:spPr>
        <p:txBody>
          <a:bodyPr wrap="square" rtlCol="0">
            <a:spAutoFit/>
          </a:bodyPr>
          <a:lstStyle/>
          <a:p>
            <a:pPr marL="342900" indent="-342900">
              <a:buFont typeface="Wingdings" panose="05000000000000000000" pitchFamily="2" charset="2"/>
              <a:buChar char="Ø"/>
            </a:pPr>
            <a:r>
              <a:rPr lang="en-CA" sz="1800" dirty="0">
                <a:solidFill>
                  <a:srgbClr val="FF0000"/>
                </a:solidFill>
              </a:rPr>
              <a:t>oneM2M Certification Test Case Categories can be mapped one to one to existing GCF Test Case Categories</a:t>
            </a:r>
          </a:p>
        </p:txBody>
      </p:sp>
    </p:spTree>
    <p:extLst>
      <p:ext uri="{BB962C8B-B14F-4D97-AF65-F5344CB8AC3E}">
        <p14:creationId xmlns:p14="http://schemas.microsoft.com/office/powerpoint/2010/main" val="330892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14</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44624"/>
            <a:ext cx="10972800" cy="1143000"/>
          </a:xfrm>
        </p:spPr>
        <p:txBody>
          <a:bodyPr/>
          <a:lstStyle/>
          <a:p>
            <a:r>
              <a:rPr lang="en-GB" sz="3600" dirty="0">
                <a:ea typeface="굴림" pitchFamily="34" charset="-127"/>
              </a:rPr>
              <a:t>Validation Reasons</a:t>
            </a:r>
            <a:endParaRPr lang="en-GB" altLang="en-US" sz="3600" dirty="0">
              <a:ea typeface="굴림" pitchFamily="34" charset="-127"/>
            </a:endParaRPr>
          </a:p>
        </p:txBody>
      </p:sp>
      <p:sp>
        <p:nvSpPr>
          <p:cNvPr id="7" name="Rectangle 3">
            <a:extLst>
              <a:ext uri="{FF2B5EF4-FFF2-40B4-BE49-F238E27FC236}">
                <a16:creationId xmlns:a16="http://schemas.microsoft.com/office/drawing/2014/main" id="{487865B2-BADB-449C-A173-29A928823947}"/>
              </a:ext>
            </a:extLst>
          </p:cNvPr>
          <p:cNvSpPr>
            <a:spLocks noGrp="1" noChangeArrowheads="1"/>
          </p:cNvSpPr>
          <p:nvPr>
            <p:ph idx="1"/>
          </p:nvPr>
        </p:nvSpPr>
        <p:spPr>
          <a:xfrm>
            <a:off x="119336" y="980728"/>
            <a:ext cx="11588076" cy="5234484"/>
          </a:xfrm>
        </p:spPr>
        <p:txBody>
          <a:bodyPr/>
          <a:lstStyle/>
          <a:p>
            <a:pPr>
              <a:spcAft>
                <a:spcPts val="600"/>
              </a:spcAft>
            </a:pPr>
            <a:r>
              <a:rPr lang="en-GB" sz="2000" b="1" dirty="0"/>
              <a:t>VR1</a:t>
            </a:r>
            <a:r>
              <a:rPr lang="en-GB" sz="2000" dirty="0"/>
              <a:t>: Initial validation of a new Category P test case, using a meeting validation CR.</a:t>
            </a:r>
            <a:endParaRPr lang="en-CA" sz="2000" dirty="0"/>
          </a:p>
          <a:p>
            <a:pPr>
              <a:spcAft>
                <a:spcPts val="600"/>
              </a:spcAft>
            </a:pPr>
            <a:r>
              <a:rPr lang="en-GB" sz="2000" b="1" dirty="0"/>
              <a:t>VR2</a:t>
            </a:r>
            <a:r>
              <a:rPr lang="en-GB" sz="2000" dirty="0"/>
              <a:t>: Re-validation of a Category D test case, where re-validation is within 45 days of the downgrade, using a 5-day rule validation CR.</a:t>
            </a:r>
            <a:endParaRPr lang="en-CA" sz="2000" dirty="0"/>
          </a:p>
          <a:p>
            <a:pPr>
              <a:spcAft>
                <a:spcPts val="600"/>
              </a:spcAft>
            </a:pPr>
            <a:r>
              <a:rPr lang="en-GB" sz="2000" b="1" dirty="0"/>
              <a:t>VR3</a:t>
            </a:r>
            <a:r>
              <a:rPr lang="en-GB" sz="2000" dirty="0"/>
              <a:t>: Re-validation of a Category P test case that has previously been validated, where re-validation is after 45 of days of the downgrade, using a meeting validation CR.</a:t>
            </a:r>
            <a:endParaRPr lang="en-CA" sz="2000" dirty="0"/>
          </a:p>
          <a:p>
            <a:pPr>
              <a:spcAft>
                <a:spcPts val="600"/>
              </a:spcAft>
            </a:pPr>
            <a:r>
              <a:rPr lang="en-GB" sz="2000" b="1" dirty="0"/>
              <a:t>VR4</a:t>
            </a:r>
            <a:r>
              <a:rPr lang="en-GB" sz="2000" dirty="0"/>
              <a:t>: Re-validation of a Category A, B or C test case, where a change has occurred that affects the test case.</a:t>
            </a:r>
            <a:endParaRPr lang="en-CA" sz="2000" dirty="0"/>
          </a:p>
          <a:p>
            <a:pPr>
              <a:spcAft>
                <a:spcPts val="600"/>
              </a:spcAft>
            </a:pPr>
            <a:r>
              <a:rPr lang="en-GB" sz="2000" b="1" dirty="0"/>
              <a:t>VR5</a:t>
            </a:r>
            <a:r>
              <a:rPr lang="en-GB" sz="2000" dirty="0"/>
              <a:t>: Initial validation of a Category A, B or C test case on a new TP, using a 5-day rule validation CR.</a:t>
            </a:r>
            <a:endParaRPr lang="en-CA" sz="2000" dirty="0"/>
          </a:p>
          <a:p>
            <a:pPr>
              <a:spcAft>
                <a:spcPts val="600"/>
              </a:spcAft>
            </a:pPr>
            <a:r>
              <a:rPr lang="en-GB" sz="2000" b="1" dirty="0"/>
              <a:t>VR6</a:t>
            </a:r>
            <a:r>
              <a:rPr lang="en-GB" sz="2000" dirty="0"/>
              <a:t>: Obsolete (previously used for downgrades – functionality replaced by specific downgrade 5-day rule CR type).</a:t>
            </a:r>
            <a:endParaRPr lang="en-CA" sz="2000" dirty="0"/>
          </a:p>
          <a:p>
            <a:pPr>
              <a:spcAft>
                <a:spcPts val="600"/>
              </a:spcAft>
            </a:pPr>
            <a:r>
              <a:rPr lang="en-GB" sz="2000" b="1" dirty="0"/>
              <a:t>VR7</a:t>
            </a:r>
            <a:r>
              <a:rPr lang="en-GB" sz="2000" dirty="0"/>
              <a:t>: Re-validation of a Category A, B or C test case, where no change has occurred that affects the test case, using a 5-day-rule validation CR. No logs are required.</a:t>
            </a:r>
            <a:endParaRPr lang="en-CA" sz="2000" dirty="0"/>
          </a:p>
        </p:txBody>
      </p:sp>
      <p:sp>
        <p:nvSpPr>
          <p:cNvPr id="2" name="TextBox 1">
            <a:extLst>
              <a:ext uri="{FF2B5EF4-FFF2-40B4-BE49-F238E27FC236}">
                <a16:creationId xmlns:a16="http://schemas.microsoft.com/office/drawing/2014/main" id="{9857ABD2-0D71-49FB-893E-2144F4A260C8}"/>
              </a:ext>
            </a:extLst>
          </p:cNvPr>
          <p:cNvSpPr txBox="1"/>
          <p:nvPr/>
        </p:nvSpPr>
        <p:spPr>
          <a:xfrm>
            <a:off x="335360" y="6249506"/>
            <a:ext cx="10297144" cy="707886"/>
          </a:xfrm>
          <a:prstGeom prst="rect">
            <a:avLst/>
          </a:prstGeom>
          <a:noFill/>
        </p:spPr>
        <p:txBody>
          <a:bodyPr wrap="square" rtlCol="0">
            <a:spAutoFit/>
          </a:bodyPr>
          <a:lstStyle/>
          <a:p>
            <a:pPr marL="342900" indent="-342900">
              <a:buFont typeface="Wingdings" panose="05000000000000000000" pitchFamily="2" charset="2"/>
              <a:buChar char="Ø"/>
            </a:pPr>
            <a:r>
              <a:rPr lang="en-CA" sz="2000" dirty="0">
                <a:solidFill>
                  <a:srgbClr val="FF0000"/>
                </a:solidFill>
              </a:rPr>
              <a:t>GCF VRs will be used for oneM2M Test Platform Validation. No specific VRs have been identified within the existing oneM2M Certification Program</a:t>
            </a:r>
          </a:p>
        </p:txBody>
      </p:sp>
    </p:spTree>
    <p:extLst>
      <p:ext uri="{BB962C8B-B14F-4D97-AF65-F5344CB8AC3E}">
        <p14:creationId xmlns:p14="http://schemas.microsoft.com/office/powerpoint/2010/main" val="225621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15</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44624"/>
            <a:ext cx="10972800" cy="1143000"/>
          </a:xfrm>
        </p:spPr>
        <p:txBody>
          <a:bodyPr/>
          <a:lstStyle/>
          <a:p>
            <a:r>
              <a:rPr lang="en-GB" altLang="en-US" sz="3600" dirty="0">
                <a:ea typeface="굴림" pitchFamily="34" charset="-127"/>
              </a:rPr>
              <a:t>New Test Platform Introduction</a:t>
            </a:r>
          </a:p>
        </p:txBody>
      </p:sp>
      <p:sp>
        <p:nvSpPr>
          <p:cNvPr id="7" name="Rectangle 3">
            <a:extLst>
              <a:ext uri="{FF2B5EF4-FFF2-40B4-BE49-F238E27FC236}">
                <a16:creationId xmlns:a16="http://schemas.microsoft.com/office/drawing/2014/main" id="{487865B2-BADB-449C-A173-29A928823947}"/>
              </a:ext>
            </a:extLst>
          </p:cNvPr>
          <p:cNvSpPr>
            <a:spLocks noGrp="1" noChangeArrowheads="1"/>
          </p:cNvSpPr>
          <p:nvPr>
            <p:ph idx="1"/>
          </p:nvPr>
        </p:nvSpPr>
        <p:spPr>
          <a:xfrm>
            <a:off x="191343" y="980728"/>
            <a:ext cx="11954089" cy="21049387"/>
          </a:xfrm>
        </p:spPr>
        <p:txBody>
          <a:bodyPr/>
          <a:lstStyle/>
          <a:p>
            <a:pPr>
              <a:spcAft>
                <a:spcPts val="1200"/>
              </a:spcAft>
            </a:pPr>
            <a:r>
              <a:rPr lang="en-CA" sz="2000" dirty="0"/>
              <a:t>New Test Platforms are added to the GCF Database via a test platform declaration (via meeting CR) with the following:</a:t>
            </a:r>
          </a:p>
          <a:p>
            <a:pPr marL="742950" lvl="2" indent="-342900">
              <a:spcAft>
                <a:spcPts val="0"/>
              </a:spcAft>
              <a:buFont typeface="Wingdings" panose="05000000000000000000" pitchFamily="2" charset="2"/>
              <a:buChar char="Ø"/>
            </a:pPr>
            <a:r>
              <a:rPr lang="en-GB" altLang="en-US" sz="1600" dirty="0">
                <a:ea typeface="MS PGothic" panose="020B0600070205080204" pitchFamily="34" charset="-128"/>
              </a:rPr>
              <a:t>A declaration that the test platform is either commercially available, or will be commercially available before any test cases are validated; and can be delivered within a reasonable time of an order being placed.</a:t>
            </a:r>
            <a:endParaRPr lang="en-CA" altLang="en-US" sz="1600" dirty="0">
              <a:ea typeface="MS PGothic" panose="020B0600070205080204" pitchFamily="34" charset="-128"/>
            </a:endParaRPr>
          </a:p>
          <a:p>
            <a:pPr marL="742950" lvl="2" indent="-342900">
              <a:spcAft>
                <a:spcPts val="0"/>
              </a:spcAft>
              <a:buFont typeface="Wingdings" panose="05000000000000000000" pitchFamily="2" charset="2"/>
              <a:buChar char="Ø"/>
            </a:pPr>
            <a:r>
              <a:rPr lang="en-GB" altLang="en-US" sz="1600" dirty="0">
                <a:ea typeface="MS PGothic" panose="020B0600070205080204" pitchFamily="34" charset="-128"/>
              </a:rPr>
              <a:t>A declaration that the Test Platform Vendor(s) is/are able to offer support &amp; maintenance for the entire test platform, or has reached agreement with suppliers of external components to be able to offer maintenance and support of these components.</a:t>
            </a:r>
            <a:endParaRPr lang="en-CA" altLang="en-US" sz="1600" dirty="0">
              <a:ea typeface="MS PGothic" panose="020B0600070205080204" pitchFamily="34" charset="-128"/>
            </a:endParaRPr>
          </a:p>
          <a:p>
            <a:pPr marL="742950" lvl="2" indent="-342900">
              <a:spcAft>
                <a:spcPts val="0"/>
              </a:spcAft>
              <a:buFont typeface="Wingdings" panose="05000000000000000000" pitchFamily="2" charset="2"/>
              <a:buChar char="Ø"/>
            </a:pPr>
            <a:r>
              <a:rPr lang="en-GB" altLang="en-US" sz="1600" dirty="0">
                <a:ea typeface="MS PGothic" panose="020B0600070205080204" pitchFamily="34" charset="-128"/>
              </a:rPr>
              <a:t>A full description of the test platform, test platform configuration(s) and major SW and HW components.</a:t>
            </a:r>
            <a:endParaRPr lang="en-CA" sz="1600" dirty="0">
              <a:ea typeface="MS PGothic" panose="020B0600070205080204" pitchFamily="34" charset="-128"/>
            </a:endParaRPr>
          </a:p>
          <a:p>
            <a:pPr>
              <a:spcAft>
                <a:spcPts val="0"/>
              </a:spcAft>
              <a:buFont typeface="Arial" panose="020B0604020202020204" pitchFamily="34" charset="0"/>
              <a:buChar char="•"/>
            </a:pPr>
            <a:r>
              <a:rPr lang="en-CA" sz="2000" dirty="0"/>
              <a:t>Test Platform Descriptions contain details on:</a:t>
            </a:r>
          </a:p>
          <a:p>
            <a:pPr lvl="1">
              <a:spcAft>
                <a:spcPts val="0"/>
              </a:spcAft>
              <a:buFont typeface="Arial" panose="020B0604020202020204" pitchFamily="34" charset="0"/>
              <a:buChar char="•"/>
            </a:pPr>
            <a:r>
              <a:rPr lang="en-CA" sz="1600" b="1" dirty="0"/>
              <a:t>Test Platform (TP):</a:t>
            </a:r>
            <a:r>
              <a:rPr lang="en-CA" sz="1600" dirty="0"/>
              <a:t> This identifies a single test platform as marketed by a test solution vendor (Test Platform manufacturer) and consists of a number allocated by the DCC database and a name.</a:t>
            </a:r>
          </a:p>
          <a:p>
            <a:pPr lvl="1">
              <a:spcAft>
                <a:spcPts val="0"/>
              </a:spcAft>
              <a:buFont typeface="Arial" panose="020B0604020202020204" pitchFamily="34" charset="0"/>
              <a:buChar char="•"/>
            </a:pPr>
            <a:r>
              <a:rPr lang="en-CA" sz="1600" b="1" dirty="0"/>
              <a:t>Configuration:</a:t>
            </a:r>
            <a:r>
              <a:rPr lang="en-CA" sz="1600" dirty="0"/>
              <a:t> This is the name for a particular combination of Software and Hardware used to perform a specific group of tests.</a:t>
            </a:r>
          </a:p>
          <a:p>
            <a:pPr lvl="1">
              <a:spcAft>
                <a:spcPts val="0"/>
              </a:spcAft>
              <a:buFont typeface="Arial" panose="020B0604020202020204" pitchFamily="34" charset="0"/>
              <a:buChar char="•"/>
            </a:pPr>
            <a:r>
              <a:rPr lang="en-CA" sz="1600" b="1" dirty="0"/>
              <a:t>SW Version:</a:t>
            </a:r>
            <a:r>
              <a:rPr lang="en-CA" sz="1600" dirty="0"/>
              <a:t> This field is mandatory and is to be provided as a list of software components, containing the SW component’s name along with its associated version.</a:t>
            </a:r>
          </a:p>
          <a:p>
            <a:pPr lvl="1">
              <a:spcAft>
                <a:spcPts val="0"/>
              </a:spcAft>
              <a:buFont typeface="Arial" panose="020B0604020202020204" pitchFamily="34" charset="0"/>
              <a:buChar char="•"/>
            </a:pPr>
            <a:r>
              <a:rPr lang="en-CA" sz="1600" b="1" dirty="0"/>
              <a:t>HW Version:</a:t>
            </a:r>
            <a:r>
              <a:rPr lang="en-CA" sz="1600" dirty="0"/>
              <a:t> This field identifies the major hardware components including the hardware component’s name along with its associated hardware version and any associated firmware versions.</a:t>
            </a:r>
          </a:p>
        </p:txBody>
      </p:sp>
      <p:sp>
        <p:nvSpPr>
          <p:cNvPr id="5" name="TextBox 4">
            <a:extLst>
              <a:ext uri="{FF2B5EF4-FFF2-40B4-BE49-F238E27FC236}">
                <a16:creationId xmlns:a16="http://schemas.microsoft.com/office/drawing/2014/main" id="{160F7DA7-418E-4F11-B96E-4B5F032855DD}"/>
              </a:ext>
            </a:extLst>
          </p:cNvPr>
          <p:cNvSpPr txBox="1"/>
          <p:nvPr/>
        </p:nvSpPr>
        <p:spPr>
          <a:xfrm>
            <a:off x="124548" y="6249506"/>
            <a:ext cx="11588076" cy="707886"/>
          </a:xfrm>
          <a:prstGeom prst="rect">
            <a:avLst/>
          </a:prstGeom>
          <a:noFill/>
        </p:spPr>
        <p:txBody>
          <a:bodyPr wrap="square" rtlCol="0">
            <a:spAutoFit/>
          </a:bodyPr>
          <a:lstStyle/>
          <a:p>
            <a:pPr marL="342900" indent="-342900">
              <a:buFont typeface="Wingdings" panose="05000000000000000000" pitchFamily="2" charset="2"/>
              <a:buChar char="Ø"/>
            </a:pPr>
            <a:r>
              <a:rPr lang="en-CA" sz="2000" dirty="0">
                <a:solidFill>
                  <a:srgbClr val="FF0000"/>
                </a:solidFill>
              </a:rPr>
              <a:t>Same methodology for introducing oneM2M Test Platforms will be used as above aligned with the quarterly DCC Release Cycles</a:t>
            </a:r>
          </a:p>
        </p:txBody>
      </p:sp>
    </p:spTree>
    <p:extLst>
      <p:ext uri="{BB962C8B-B14F-4D97-AF65-F5344CB8AC3E}">
        <p14:creationId xmlns:p14="http://schemas.microsoft.com/office/powerpoint/2010/main" val="88401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16</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44624"/>
            <a:ext cx="10972800" cy="1143000"/>
          </a:xfrm>
        </p:spPr>
        <p:txBody>
          <a:bodyPr/>
          <a:lstStyle/>
          <a:p>
            <a:r>
              <a:rPr lang="en-GB" sz="3600" dirty="0">
                <a:ea typeface="굴림" pitchFamily="34" charset="-127"/>
              </a:rPr>
              <a:t>Test System Validation Specification</a:t>
            </a:r>
            <a:endParaRPr lang="en-GB" altLang="en-US" sz="3600" dirty="0">
              <a:ea typeface="굴림" pitchFamily="34" charset="-127"/>
            </a:endParaRPr>
          </a:p>
        </p:txBody>
      </p:sp>
      <p:sp>
        <p:nvSpPr>
          <p:cNvPr id="7" name="Rectangle 3">
            <a:extLst>
              <a:ext uri="{FF2B5EF4-FFF2-40B4-BE49-F238E27FC236}">
                <a16:creationId xmlns:a16="http://schemas.microsoft.com/office/drawing/2014/main" id="{487865B2-BADB-449C-A173-29A928823947}"/>
              </a:ext>
            </a:extLst>
          </p:cNvPr>
          <p:cNvSpPr>
            <a:spLocks noGrp="1" noChangeArrowheads="1"/>
          </p:cNvSpPr>
          <p:nvPr>
            <p:ph idx="1"/>
          </p:nvPr>
        </p:nvSpPr>
        <p:spPr>
          <a:xfrm>
            <a:off x="191344" y="1218852"/>
            <a:ext cx="11588076" cy="5234484"/>
          </a:xfrm>
        </p:spPr>
        <p:txBody>
          <a:bodyPr/>
          <a:lstStyle/>
          <a:p>
            <a:pPr>
              <a:spcAft>
                <a:spcPts val="1200"/>
              </a:spcAft>
            </a:pPr>
            <a:r>
              <a:rPr lang="en-GB" sz="2000" dirty="0"/>
              <a:t>Specification describes how the Validation Organisation performs the validation of the specified Means of Testing</a:t>
            </a:r>
          </a:p>
          <a:p>
            <a:r>
              <a:rPr lang="en-GB" sz="2000" dirty="0"/>
              <a:t>It is used to supplement the test report and may contain:</a:t>
            </a:r>
          </a:p>
          <a:p>
            <a:pPr lvl="1"/>
            <a:r>
              <a:rPr lang="en-GB" sz="2000" dirty="0"/>
              <a:t>list equipment used for verifying the results;</a:t>
            </a:r>
            <a:endParaRPr lang="en-CA" sz="2000" dirty="0"/>
          </a:p>
          <a:p>
            <a:pPr lvl="1"/>
            <a:r>
              <a:rPr lang="en-GB" sz="2000" dirty="0"/>
              <a:t>assessment of the calibration process (procedures and results);</a:t>
            </a:r>
            <a:endParaRPr lang="en-CA" sz="2000" dirty="0"/>
          </a:p>
          <a:p>
            <a:pPr lvl="1"/>
            <a:r>
              <a:rPr lang="en-GB" sz="2000" dirty="0"/>
              <a:t>assessment of the test system’s path compensation procedure;</a:t>
            </a:r>
            <a:endParaRPr lang="en-CA" sz="2000" dirty="0"/>
          </a:p>
          <a:p>
            <a:pPr lvl="1"/>
            <a:r>
              <a:rPr lang="en-GB" sz="2000" dirty="0"/>
              <a:t>describe procedures for checking of test system uncertainties;</a:t>
            </a:r>
            <a:endParaRPr lang="en-CA" sz="2000" dirty="0"/>
          </a:p>
          <a:p>
            <a:pPr lvl="1"/>
            <a:r>
              <a:rPr lang="en-GB" sz="2000" dirty="0"/>
              <a:t>describe procedures for checking of test system stability/repeatability;</a:t>
            </a:r>
            <a:endParaRPr lang="en-CA" sz="2000" dirty="0"/>
          </a:p>
          <a:p>
            <a:pPr lvl="1">
              <a:spcAft>
                <a:spcPts val="0"/>
              </a:spcAft>
            </a:pPr>
            <a:r>
              <a:rPr lang="en-GB" sz="2000" dirty="0"/>
              <a:t>describe set-up configurations for negative testing.</a:t>
            </a:r>
          </a:p>
          <a:p>
            <a:pPr lvl="1">
              <a:spcAft>
                <a:spcPts val="1200"/>
              </a:spcAft>
            </a:pPr>
            <a:r>
              <a:rPr lang="en-GB" sz="2000" dirty="0"/>
              <a:t>How to access and use the Reference Device (i.e. cloud vs cabled access)</a:t>
            </a:r>
          </a:p>
          <a:p>
            <a:r>
              <a:rPr lang="en-CA" sz="2000" dirty="0"/>
              <a:t>Validation Organisation maintains the Validation Specification and can be reused for multiple validations</a:t>
            </a:r>
          </a:p>
          <a:p>
            <a:endParaRPr lang="en-CA" sz="2000" dirty="0"/>
          </a:p>
        </p:txBody>
      </p:sp>
      <p:sp>
        <p:nvSpPr>
          <p:cNvPr id="5" name="TextBox 4">
            <a:extLst>
              <a:ext uri="{FF2B5EF4-FFF2-40B4-BE49-F238E27FC236}">
                <a16:creationId xmlns:a16="http://schemas.microsoft.com/office/drawing/2014/main" id="{FD17668B-5DE5-4E13-9DFA-B0B07B2B9778}"/>
              </a:ext>
            </a:extLst>
          </p:cNvPr>
          <p:cNvSpPr txBox="1"/>
          <p:nvPr/>
        </p:nvSpPr>
        <p:spPr>
          <a:xfrm>
            <a:off x="196556" y="5949280"/>
            <a:ext cx="11588076" cy="707886"/>
          </a:xfrm>
          <a:prstGeom prst="rect">
            <a:avLst/>
          </a:prstGeom>
          <a:noFill/>
        </p:spPr>
        <p:txBody>
          <a:bodyPr wrap="square" rtlCol="0">
            <a:spAutoFit/>
          </a:bodyPr>
          <a:lstStyle/>
          <a:p>
            <a:pPr marL="342900" indent="-342900">
              <a:buFont typeface="Wingdings" panose="05000000000000000000" pitchFamily="2" charset="2"/>
              <a:buChar char="Ø"/>
            </a:pPr>
            <a:r>
              <a:rPr lang="en-CA" sz="2000" dirty="0">
                <a:solidFill>
                  <a:srgbClr val="FF0000"/>
                </a:solidFill>
              </a:rPr>
              <a:t>This will be part of the documentation on how the Reference Implementation can be used to validate the test platform</a:t>
            </a:r>
          </a:p>
        </p:txBody>
      </p:sp>
    </p:spTree>
    <p:extLst>
      <p:ext uri="{BB962C8B-B14F-4D97-AF65-F5344CB8AC3E}">
        <p14:creationId xmlns:p14="http://schemas.microsoft.com/office/powerpoint/2010/main" val="56455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17</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44624"/>
            <a:ext cx="10972800" cy="1143000"/>
          </a:xfrm>
        </p:spPr>
        <p:txBody>
          <a:bodyPr/>
          <a:lstStyle/>
          <a:p>
            <a:r>
              <a:rPr lang="en-GB" sz="3600" dirty="0">
                <a:ea typeface="굴림" pitchFamily="34" charset="-127"/>
              </a:rPr>
              <a:t>Test System Validation Report</a:t>
            </a:r>
            <a:endParaRPr lang="en-GB" altLang="en-US" sz="3600" dirty="0">
              <a:ea typeface="굴림" pitchFamily="34" charset="-127"/>
            </a:endParaRPr>
          </a:p>
        </p:txBody>
      </p:sp>
      <p:sp>
        <p:nvSpPr>
          <p:cNvPr id="7" name="Rectangle 3">
            <a:extLst>
              <a:ext uri="{FF2B5EF4-FFF2-40B4-BE49-F238E27FC236}">
                <a16:creationId xmlns:a16="http://schemas.microsoft.com/office/drawing/2014/main" id="{487865B2-BADB-449C-A173-29A928823947}"/>
              </a:ext>
            </a:extLst>
          </p:cNvPr>
          <p:cNvSpPr>
            <a:spLocks noGrp="1" noChangeArrowheads="1"/>
          </p:cNvSpPr>
          <p:nvPr>
            <p:ph idx="1"/>
          </p:nvPr>
        </p:nvSpPr>
        <p:spPr>
          <a:xfrm>
            <a:off x="191344" y="908720"/>
            <a:ext cx="11588076" cy="5234484"/>
          </a:xfrm>
        </p:spPr>
        <p:txBody>
          <a:bodyPr/>
          <a:lstStyle/>
          <a:p>
            <a:pPr>
              <a:spcAft>
                <a:spcPts val="1200"/>
              </a:spcAft>
            </a:pPr>
            <a:r>
              <a:rPr lang="en-CA" sz="2000" dirty="0"/>
              <a:t>The Validation Report is the result of validation performed on a Means of Testing and based on the Validation Specification</a:t>
            </a:r>
            <a:endParaRPr lang="en-GB" sz="2000" dirty="0"/>
          </a:p>
          <a:p>
            <a:r>
              <a:rPr lang="en-GB" sz="2000" dirty="0"/>
              <a:t>The report contains:</a:t>
            </a:r>
          </a:p>
          <a:p>
            <a:pPr lvl="1"/>
            <a:r>
              <a:rPr lang="en-GB" sz="1800" dirty="0"/>
              <a:t>Test system identification - all SW and HW configuration control information.</a:t>
            </a:r>
            <a:endParaRPr lang="en-CA" sz="1800" dirty="0"/>
          </a:p>
          <a:p>
            <a:pPr lvl="1"/>
            <a:r>
              <a:rPr lang="en-GB" sz="1800" dirty="0"/>
              <a:t>Test case identification</a:t>
            </a:r>
            <a:endParaRPr lang="en-CA" sz="1800" dirty="0"/>
          </a:p>
          <a:p>
            <a:pPr lvl="1"/>
            <a:r>
              <a:rPr lang="en-GB" sz="1800" dirty="0"/>
              <a:t>Validator (Name of validation organisation).</a:t>
            </a:r>
            <a:endParaRPr lang="en-CA" sz="1800" dirty="0"/>
          </a:p>
          <a:p>
            <a:pPr lvl="1"/>
            <a:r>
              <a:rPr lang="en-GB" sz="1800" dirty="0"/>
              <a:t>Reference to the Validation Specification.</a:t>
            </a:r>
            <a:endParaRPr lang="en-CA" sz="1800" dirty="0"/>
          </a:p>
          <a:p>
            <a:pPr lvl="1"/>
            <a:r>
              <a:rPr lang="en-GB" sz="1800" dirty="0"/>
              <a:t>Version of GCF recognised Standards Organisation Test Specification used and validated against. </a:t>
            </a:r>
            <a:endParaRPr lang="en-CA" sz="1800" dirty="0"/>
          </a:p>
          <a:p>
            <a:pPr lvl="1"/>
            <a:r>
              <a:rPr lang="en-GB" sz="1800" dirty="0"/>
              <a:t>Version of Core Specifications used and validated against and any applicable CRs</a:t>
            </a:r>
            <a:endParaRPr lang="en-CA" sz="1800" dirty="0"/>
          </a:p>
          <a:p>
            <a:pPr lvl="1"/>
            <a:r>
              <a:rPr lang="en-GB" sz="1800" dirty="0"/>
              <a:t>In exceptional cases: description of any other proposed Test Method (at Test Specification level), or any deviations from GCF recognised Standards Organisation Test Specifications.</a:t>
            </a:r>
          </a:p>
          <a:p>
            <a:pPr lvl="1"/>
            <a:r>
              <a:rPr lang="en-CA" sz="1800" dirty="0"/>
              <a:t>Results of the validation activities. </a:t>
            </a:r>
          </a:p>
          <a:p>
            <a:pPr lvl="1"/>
            <a:r>
              <a:rPr lang="en-CA" sz="1600" dirty="0"/>
              <a:t>Test case validation log files </a:t>
            </a:r>
          </a:p>
          <a:p>
            <a:r>
              <a:rPr lang="en-CA" sz="2000" dirty="0"/>
              <a:t>Validation Report is submitted to the relevant Agreement Group for review and approval</a:t>
            </a:r>
          </a:p>
        </p:txBody>
      </p:sp>
      <p:graphicFrame>
        <p:nvGraphicFramePr>
          <p:cNvPr id="2" name="Object 1">
            <a:extLst>
              <a:ext uri="{FF2B5EF4-FFF2-40B4-BE49-F238E27FC236}">
                <a16:creationId xmlns:a16="http://schemas.microsoft.com/office/drawing/2014/main" id="{0041F3A4-20F1-4988-BBF5-3AA875C221FA}"/>
              </a:ext>
            </a:extLst>
          </p:cNvPr>
          <p:cNvGraphicFramePr>
            <a:graphicFrameLocks noChangeAspect="1"/>
          </p:cNvGraphicFramePr>
          <p:nvPr>
            <p:extLst/>
          </p:nvPr>
        </p:nvGraphicFramePr>
        <p:xfrm>
          <a:off x="10865020" y="5563517"/>
          <a:ext cx="914400" cy="771525"/>
        </p:xfrm>
        <a:graphic>
          <a:graphicData uri="http://schemas.openxmlformats.org/presentationml/2006/ole">
            <mc:AlternateContent xmlns:mc="http://schemas.openxmlformats.org/markup-compatibility/2006">
              <mc:Choice xmlns:v="urn:schemas-microsoft-com:vml" Requires="v">
                <p:oleObj spid="_x0000_s3091" name="Document" showAsIcon="1" r:id="rId4" imgW="914400" imgH="771480" progId="Word.Document.8">
                  <p:embed/>
                </p:oleObj>
              </mc:Choice>
              <mc:Fallback>
                <p:oleObj name="Document" showAsIcon="1" r:id="rId4" imgW="914400" imgH="771480" progId="Word.Document.8">
                  <p:embed/>
                  <p:pic>
                    <p:nvPicPr>
                      <p:cNvPr id="2" name="Object 1">
                        <a:extLst>
                          <a:ext uri="{FF2B5EF4-FFF2-40B4-BE49-F238E27FC236}">
                            <a16:creationId xmlns:a16="http://schemas.microsoft.com/office/drawing/2014/main" id="{0041F3A4-20F1-4988-BBF5-3AA875C221FA}"/>
                          </a:ext>
                        </a:extLst>
                      </p:cNvPr>
                      <p:cNvPicPr/>
                      <p:nvPr/>
                    </p:nvPicPr>
                    <p:blipFill>
                      <a:blip r:embed="rId5"/>
                      <a:stretch>
                        <a:fillRect/>
                      </a:stretch>
                    </p:blipFill>
                    <p:spPr>
                      <a:xfrm>
                        <a:off x="10865020" y="5563517"/>
                        <a:ext cx="914400" cy="77152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F75C3F-5471-4F22-B379-A122BB5F3B04}"/>
              </a:ext>
            </a:extLst>
          </p:cNvPr>
          <p:cNvSpPr txBox="1"/>
          <p:nvPr/>
        </p:nvSpPr>
        <p:spPr>
          <a:xfrm>
            <a:off x="124548" y="6249506"/>
            <a:ext cx="11588076" cy="707886"/>
          </a:xfrm>
          <a:prstGeom prst="rect">
            <a:avLst/>
          </a:prstGeom>
          <a:noFill/>
        </p:spPr>
        <p:txBody>
          <a:bodyPr wrap="square" rtlCol="0">
            <a:spAutoFit/>
          </a:bodyPr>
          <a:lstStyle/>
          <a:p>
            <a:pPr marL="342900" indent="-342900">
              <a:buFont typeface="Wingdings" panose="05000000000000000000" pitchFamily="2" charset="2"/>
              <a:buChar char="Ø"/>
            </a:pPr>
            <a:r>
              <a:rPr lang="en-CA" sz="2000" dirty="0">
                <a:solidFill>
                  <a:srgbClr val="FF0000"/>
                </a:solidFill>
              </a:rPr>
              <a:t>It is expected that changes related to oneM2M Certification Test Platform Validation will be introduced to GCF-VP Annex B based on outcome of TPVS discussions</a:t>
            </a:r>
          </a:p>
        </p:txBody>
      </p:sp>
    </p:spTree>
    <p:extLst>
      <p:ext uri="{BB962C8B-B14F-4D97-AF65-F5344CB8AC3E}">
        <p14:creationId xmlns:p14="http://schemas.microsoft.com/office/powerpoint/2010/main" val="224289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18</a:t>
            </a:fld>
            <a:endParaRPr lang="en-US" altLang="en-US" dirty="0">
              <a:solidFill>
                <a:srgbClr val="A8A8A8"/>
              </a:solidFill>
              <a:latin typeface="Verdana" panose="020B0604030504040204" pitchFamily="34" charset="0"/>
            </a:endParaRPr>
          </a:p>
        </p:txBody>
      </p:sp>
      <p:sp>
        <p:nvSpPr>
          <p:cNvPr id="6148" name="Rectangle 2"/>
          <p:cNvSpPr>
            <a:spLocks noGrp="1" noChangeArrowheads="1"/>
          </p:cNvSpPr>
          <p:nvPr>
            <p:ph type="title"/>
          </p:nvPr>
        </p:nvSpPr>
        <p:spPr>
          <a:xfrm>
            <a:off x="609600" y="53752"/>
            <a:ext cx="10972800" cy="1143000"/>
          </a:xfrm>
        </p:spPr>
        <p:txBody>
          <a:bodyPr/>
          <a:lstStyle/>
          <a:p>
            <a:r>
              <a:rPr lang="en-GB" sz="3600" dirty="0">
                <a:ea typeface="굴림" pitchFamily="34" charset="-127"/>
              </a:rPr>
              <a:t>Test Exemptions</a:t>
            </a:r>
            <a:endParaRPr lang="en-GB" altLang="en-US" sz="3600" dirty="0">
              <a:ea typeface="굴림" pitchFamily="34" charset="-127"/>
            </a:endParaRPr>
          </a:p>
        </p:txBody>
      </p:sp>
      <p:sp>
        <p:nvSpPr>
          <p:cNvPr id="9" name="TextBox 2">
            <a:extLst>
              <a:ext uri="{FF2B5EF4-FFF2-40B4-BE49-F238E27FC236}">
                <a16:creationId xmlns:a16="http://schemas.microsoft.com/office/drawing/2014/main" id="{D980350C-82D5-4F2D-9395-2BBE2C0582E9}"/>
              </a:ext>
            </a:extLst>
          </p:cNvPr>
          <p:cNvSpPr txBox="1">
            <a:spLocks noChangeArrowheads="1"/>
          </p:cNvSpPr>
          <p:nvPr/>
        </p:nvSpPr>
        <p:spPr bwMode="auto">
          <a:xfrm>
            <a:off x="119336" y="980728"/>
            <a:ext cx="11809312" cy="5904656"/>
          </a:xfrm>
          <a:prstGeom prst="rect">
            <a:avLst/>
          </a:prstGeom>
          <a:solidFill>
            <a:schemeClr val="bg1"/>
          </a:solidFill>
          <a:ln w="9525">
            <a:no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effectLst/>
                <a:latin typeface="Arial" pitchFamily="34" charset="0"/>
                <a:ea typeface="+mn-ea"/>
                <a:cs typeface="Arial" pitchFamily="34" charset="0"/>
              </a:rPr>
              <a:t>The following tables shall provide which specific test case(s) the manufacturer has requested to be exempt from the declared certification criteria.  Each test case associated with the test exemption must be fully explained with a technical reason. End-user/network impact and test data of the failure must be attached.  Please note that only 2 (two) test exemptions may be given.  Each test case exemption must be highlighted in Annex F.3.x/</a:t>
            </a:r>
            <a:r>
              <a:rPr lang="en-US" sz="1400" baseline="0" dirty="0">
                <a:effectLst/>
                <a:latin typeface="Arial" pitchFamily="34" charset="0"/>
                <a:ea typeface="+mn-ea"/>
                <a:cs typeface="Arial" pitchFamily="34" charset="0"/>
              </a:rPr>
              <a:t>F.</a:t>
            </a:r>
            <a:r>
              <a:rPr lang="en-US" sz="1400" dirty="0">
                <a:effectLst/>
                <a:latin typeface="Arial" pitchFamily="34" charset="0"/>
                <a:ea typeface="+mn-ea"/>
                <a:cs typeface="Arial" pitchFamily="34" charset="0"/>
              </a:rPr>
              <a:t>4.x/F.5.x. If a manufacturer wishes to request a test exemption, Annex F.6 must be uploaded to the GCF website along with all other applicable Annexes to fulfill the process.</a:t>
            </a:r>
          </a:p>
          <a:p>
            <a:r>
              <a:rPr lang="en-US" sz="1400" dirty="0">
                <a:effectLst/>
                <a:latin typeface="Arial" pitchFamily="34" charset="0"/>
                <a:ea typeface="+mn-ea"/>
                <a:cs typeface="Arial" pitchFamily="34" charset="0"/>
              </a:rPr>
              <a:t> </a:t>
            </a:r>
            <a:endParaRPr lang="en-GB" sz="1400" dirty="0">
              <a:effectLst/>
              <a:latin typeface="Arial" pitchFamily="34" charset="0"/>
              <a:ea typeface="+mn-ea"/>
              <a:cs typeface="Arial" pitchFamily="34" charset="0"/>
            </a:endParaRPr>
          </a:p>
          <a:p>
            <a:r>
              <a:rPr lang="en-US" sz="1400" b="1" dirty="0">
                <a:effectLst/>
                <a:latin typeface="Arial" pitchFamily="34" charset="0"/>
                <a:ea typeface="+mn-ea"/>
                <a:cs typeface="Arial" pitchFamily="34" charset="0"/>
              </a:rPr>
              <a:t>TE1: Out-of-date spec requirement for state-of-the-art device</a:t>
            </a:r>
            <a:endParaRPr lang="en-GB" sz="1400" dirty="0">
              <a:effectLst/>
              <a:latin typeface="Arial" pitchFamily="34" charset="0"/>
              <a:ea typeface="+mn-ea"/>
              <a:cs typeface="Arial" pitchFamily="34" charset="0"/>
            </a:endParaRPr>
          </a:p>
          <a:p>
            <a:r>
              <a:rPr lang="en-US" sz="1400" dirty="0">
                <a:effectLst/>
                <a:latin typeface="Arial" pitchFamily="34" charset="0"/>
                <a:ea typeface="+mn-ea"/>
                <a:cs typeface="Arial" pitchFamily="34" charset="0"/>
              </a:rPr>
              <a:t>The requirement with which a test aims to verify compliance is out of date, and analysis by the Certifying Organisation that has defined the requirement suggest that an update of the requirement may require a time, which would delay certification.</a:t>
            </a:r>
          </a:p>
          <a:p>
            <a:endParaRPr lang="en-GB" sz="1400" dirty="0">
              <a:effectLst/>
              <a:latin typeface="Arial" pitchFamily="34" charset="0"/>
              <a:ea typeface="+mn-ea"/>
              <a:cs typeface="Arial" pitchFamily="34" charset="0"/>
            </a:endParaRPr>
          </a:p>
          <a:p>
            <a:r>
              <a:rPr lang="en-US" sz="1400" b="1" dirty="0">
                <a:effectLst/>
                <a:latin typeface="Arial" pitchFamily="34" charset="0"/>
                <a:ea typeface="+mn-ea"/>
                <a:cs typeface="Arial" pitchFamily="34" charset="0"/>
              </a:rPr>
              <a:t>TE2: Operator Feature Request  </a:t>
            </a:r>
            <a:endParaRPr lang="en-GB" sz="1400" dirty="0">
              <a:effectLst/>
              <a:latin typeface="Arial" pitchFamily="34" charset="0"/>
              <a:ea typeface="+mn-ea"/>
              <a:cs typeface="Arial" pitchFamily="34" charset="0"/>
            </a:endParaRPr>
          </a:p>
          <a:p>
            <a:r>
              <a:rPr lang="en-US" sz="1400" dirty="0">
                <a:effectLst/>
                <a:latin typeface="Arial" pitchFamily="34" charset="0"/>
                <a:ea typeface="+mn-ea"/>
                <a:cs typeface="Arial" pitchFamily="34" charset="0"/>
              </a:rPr>
              <a:t>The requirement which a test aims to verify compliance is not consistent with an operator requirement (applies only if the device is intended for a specific Operator or a significant number of Operators have requirements not consistent with the requirement verified by the test).</a:t>
            </a:r>
          </a:p>
          <a:p>
            <a:endParaRPr lang="en-GB" sz="1400" dirty="0">
              <a:effectLst/>
              <a:latin typeface="Arial" pitchFamily="34" charset="0"/>
              <a:ea typeface="+mn-ea"/>
              <a:cs typeface="Arial" pitchFamily="34" charset="0"/>
            </a:endParaRPr>
          </a:p>
          <a:p>
            <a:r>
              <a:rPr lang="en-US" sz="1400" b="1" dirty="0">
                <a:effectLst/>
                <a:latin typeface="Arial" pitchFamily="34" charset="0"/>
                <a:ea typeface="+mn-ea"/>
                <a:cs typeface="Arial" pitchFamily="34" charset="0"/>
              </a:rPr>
              <a:t>TE3: Special Use Device</a:t>
            </a:r>
            <a:endParaRPr lang="en-GB" sz="1400" dirty="0">
              <a:effectLst/>
              <a:latin typeface="Arial" pitchFamily="34" charset="0"/>
              <a:ea typeface="+mn-ea"/>
              <a:cs typeface="Arial" pitchFamily="34" charset="0"/>
            </a:endParaRPr>
          </a:p>
          <a:p>
            <a:r>
              <a:rPr lang="en-US" sz="1400" dirty="0">
                <a:effectLst/>
                <a:latin typeface="Arial" pitchFamily="34" charset="0"/>
                <a:ea typeface="+mn-ea"/>
                <a:cs typeface="Arial" pitchFamily="34" charset="0"/>
              </a:rPr>
              <a:t>The requirement which a test aims to verify compliance is not consistent with the device designation i.e. the device designation is for special use which may not need compliance with some mandatory requirements.</a:t>
            </a:r>
          </a:p>
          <a:p>
            <a:endParaRPr lang="en-GB" sz="1400" dirty="0">
              <a:effectLst/>
              <a:latin typeface="Arial" pitchFamily="34" charset="0"/>
              <a:ea typeface="+mn-ea"/>
              <a:cs typeface="Arial" pitchFamily="34" charset="0"/>
            </a:endParaRPr>
          </a:p>
          <a:p>
            <a:r>
              <a:rPr lang="en-US" sz="1400" b="1" dirty="0">
                <a:effectLst/>
                <a:latin typeface="Arial" pitchFamily="34" charset="0"/>
                <a:ea typeface="+mn-ea"/>
                <a:cs typeface="Arial" pitchFamily="34" charset="0"/>
              </a:rPr>
              <a:t>TE4: Operating System limitation  </a:t>
            </a:r>
            <a:endParaRPr lang="en-GB" sz="1400" dirty="0">
              <a:effectLst/>
              <a:latin typeface="Arial" pitchFamily="34" charset="0"/>
              <a:ea typeface="+mn-ea"/>
              <a:cs typeface="Arial" pitchFamily="34" charset="0"/>
            </a:endParaRPr>
          </a:p>
          <a:p>
            <a:r>
              <a:rPr lang="en-US" sz="1400" dirty="0">
                <a:effectLst/>
                <a:latin typeface="Arial" pitchFamily="34" charset="0"/>
                <a:ea typeface="+mn-ea"/>
                <a:cs typeface="Arial" pitchFamily="34" charset="0"/>
              </a:rPr>
              <a:t>The requirement which a test aims to verify compliance cannot be fulfilled due to operating system limitation that have limited manufacturers control within a limited</a:t>
            </a:r>
            <a:r>
              <a:rPr lang="en-US" sz="1400" baseline="0" dirty="0">
                <a:effectLst/>
                <a:latin typeface="Arial" pitchFamily="34" charset="0"/>
                <a:ea typeface="+mn-ea"/>
                <a:cs typeface="Arial" pitchFamily="34" charset="0"/>
              </a:rPr>
              <a:t> </a:t>
            </a:r>
            <a:r>
              <a:rPr lang="en-US" sz="1400" dirty="0">
                <a:effectLst/>
                <a:latin typeface="Arial" pitchFamily="34" charset="0"/>
                <a:ea typeface="+mn-ea"/>
                <a:cs typeface="Arial" pitchFamily="34" charset="0"/>
              </a:rPr>
              <a:t>time frame.</a:t>
            </a:r>
            <a:endParaRPr lang="en-GB" sz="1400" dirty="0">
              <a:effectLst/>
              <a:latin typeface="Arial" pitchFamily="34" charset="0"/>
              <a:ea typeface="+mn-ea"/>
              <a:cs typeface="Arial" pitchFamily="34" charset="0"/>
            </a:endParaRPr>
          </a:p>
          <a:p>
            <a:pPr rtl="0"/>
            <a:endParaRPr lang="en-US" sz="1400" u="none" baseline="0" dirty="0">
              <a:solidFill>
                <a:sysClr val="windowText" lastClr="000000"/>
              </a:solidFill>
              <a:latin typeface="Arial" pitchFamily="34" charset="0"/>
              <a:cs typeface="Arial" pitchFamily="34" charset="0"/>
            </a:endParaRPr>
          </a:p>
          <a:p>
            <a:r>
              <a:rPr lang="en-US" sz="1400" b="1" u="none" dirty="0">
                <a:solidFill>
                  <a:sysClr val="windowText" lastClr="000000"/>
                </a:solidFill>
                <a:effectLst/>
                <a:latin typeface="Arial" panose="020B0604020202020204" pitchFamily="34" charset="0"/>
                <a:ea typeface="+mn-ea"/>
                <a:cs typeface="Arial" panose="020B0604020202020204" pitchFamily="34" charset="0"/>
              </a:rPr>
              <a:t>TE5: Certified Platform Limitation</a:t>
            </a:r>
            <a:endParaRPr lang="en-GB" sz="1400" u="none" dirty="0">
              <a:solidFill>
                <a:sysClr val="windowText" lastClr="000000"/>
              </a:solidFill>
              <a:effectLst/>
              <a:latin typeface="Arial" panose="020B0604020202020204" pitchFamily="34" charset="0"/>
              <a:cs typeface="Arial" panose="020B0604020202020204" pitchFamily="34" charset="0"/>
            </a:endParaRPr>
          </a:p>
          <a:p>
            <a:r>
              <a:rPr lang="en-US" sz="1400" u="none" dirty="0">
                <a:solidFill>
                  <a:sysClr val="windowText" lastClr="000000"/>
                </a:solidFill>
                <a:effectLst/>
                <a:latin typeface="Arial" panose="020B0604020202020204" pitchFamily="34" charset="0"/>
                <a:ea typeface="+mn-ea"/>
                <a:cs typeface="Arial" panose="020B0604020202020204" pitchFamily="34" charset="0"/>
              </a:rPr>
              <a:t>The requirement which a test aims to verify compliance cannot be fulfilled due to certified Platform limitations i.e. test cases that were certified as would not be impacted by the integration or reproduction of the certified Platform, that have subsequently been challenged.</a:t>
            </a:r>
            <a:endParaRPr lang="en-GB" sz="1400" u="none" dirty="0">
              <a:solidFill>
                <a:sysClr val="windowText" lastClr="000000"/>
              </a:solidFill>
              <a:effectLst/>
              <a:latin typeface="Arial" panose="020B0604020202020204" pitchFamily="34" charset="0"/>
              <a:cs typeface="Arial" panose="020B0604020202020204" pitchFamily="34" charset="0"/>
            </a:endParaRPr>
          </a:p>
          <a:p>
            <a:r>
              <a:rPr lang="en-US" sz="1400" u="none" dirty="0">
                <a:solidFill>
                  <a:sysClr val="windowText" lastClr="000000"/>
                </a:solidFill>
                <a:effectLst/>
                <a:latin typeface="Arial" panose="020B0604020202020204" pitchFamily="34" charset="0"/>
                <a:ea typeface="+mn-ea"/>
                <a:cs typeface="Arial" panose="020B0604020202020204" pitchFamily="34" charset="0"/>
              </a:rPr>
              <a:t>(Once the problem has been resolved and the certified Platform is again conformant, the Manufacturer of the end Device shall remove the Test Exemption).</a:t>
            </a:r>
            <a:endParaRPr lang="en-GB" sz="1050" b="0" i="0" u="none" strike="noStrike" baseline="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8306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0008221" cy="561975"/>
          </a:xfrm>
        </p:spPr>
        <p:txBody>
          <a:bodyPr/>
          <a:lstStyle/>
          <a:p>
            <a:r>
              <a:rPr lang="en-GB" altLang="ko-KR" sz="3600" dirty="0">
                <a:ea typeface="굴림" pitchFamily="34" charset="-127"/>
              </a:rPr>
              <a:t>Latest Developments</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71" name="Rectangle 9"/>
          <p:cNvSpPr>
            <a:spLocks noGrp="1" noChangeArrowheads="1"/>
          </p:cNvSpPr>
          <p:nvPr>
            <p:ph type="body" idx="4294967295"/>
          </p:nvPr>
        </p:nvSpPr>
        <p:spPr>
          <a:xfrm>
            <a:off x="407368" y="1124744"/>
            <a:ext cx="11377264" cy="5688632"/>
          </a:xfrm>
        </p:spPr>
        <p:txBody>
          <a:bodyPr/>
          <a:lstStyle/>
          <a:p>
            <a:pPr>
              <a:spcAft>
                <a:spcPts val="1200"/>
              </a:spcAft>
              <a:tabLst>
                <a:tab pos="3028950" algn="l"/>
              </a:tabLst>
            </a:pPr>
            <a:r>
              <a:rPr lang="en-CA" altLang="ko-KR" sz="2400" dirty="0">
                <a:latin typeface="Calibri" pitchFamily="34" charset="0"/>
                <a:ea typeface="굴림" pitchFamily="34" charset="-127"/>
              </a:rPr>
              <a:t>GCF is currently finalising the oneM2M Certification Program, targeting a launch date in early </a:t>
            </a:r>
            <a:r>
              <a:rPr lang="en-CA" altLang="ko-KR" sz="2400" b="1" dirty="0">
                <a:solidFill>
                  <a:srgbClr val="FF0000"/>
                </a:solidFill>
                <a:latin typeface="Calibri" pitchFamily="34" charset="0"/>
                <a:ea typeface="굴림" pitchFamily="34" charset="-127"/>
              </a:rPr>
              <a:t>Q1/2019</a:t>
            </a:r>
          </a:p>
          <a:p>
            <a:pPr>
              <a:spcAft>
                <a:spcPts val="0"/>
              </a:spcAft>
              <a:tabLst>
                <a:tab pos="3028950" algn="l"/>
              </a:tabLst>
            </a:pPr>
            <a:r>
              <a:rPr lang="en-CA" altLang="ko-KR" sz="2400" dirty="0">
                <a:latin typeface="Calibri" pitchFamily="34" charset="0"/>
                <a:ea typeface="굴림" pitchFamily="34" charset="-127"/>
              </a:rPr>
              <a:t>The program will be broken up in the following areas:</a:t>
            </a:r>
          </a:p>
          <a:p>
            <a:pPr lvl="1">
              <a:spcAft>
                <a:spcPts val="0"/>
              </a:spcAft>
              <a:tabLst>
                <a:tab pos="3028950" algn="l"/>
              </a:tabLst>
            </a:pPr>
            <a:r>
              <a:rPr lang="en-CA" altLang="ko-KR" sz="2000" dirty="0">
                <a:latin typeface="Calibri" pitchFamily="34" charset="0"/>
                <a:ea typeface="굴림" pitchFamily="34" charset="-127"/>
              </a:rPr>
              <a:t>Scope of oneM2M Certification</a:t>
            </a:r>
          </a:p>
          <a:p>
            <a:pPr lvl="1">
              <a:spcAft>
                <a:spcPts val="0"/>
              </a:spcAft>
              <a:tabLst>
                <a:tab pos="3028950" algn="l"/>
              </a:tabLst>
            </a:pPr>
            <a:r>
              <a:rPr lang="en-CA" altLang="ko-KR" sz="2000" dirty="0">
                <a:latin typeface="Calibri" pitchFamily="34" charset="0"/>
                <a:ea typeface="굴림" pitchFamily="34" charset="-127"/>
              </a:rPr>
              <a:t>Certification Process for oneM2M Product Certifiers</a:t>
            </a:r>
          </a:p>
          <a:p>
            <a:pPr lvl="1">
              <a:spcAft>
                <a:spcPts val="0"/>
              </a:spcAft>
              <a:tabLst>
                <a:tab pos="3028950" algn="l"/>
              </a:tabLst>
            </a:pPr>
            <a:r>
              <a:rPr lang="en-CA" altLang="ko-KR" sz="2000" dirty="0">
                <a:latin typeface="Calibri" pitchFamily="34" charset="0"/>
                <a:ea typeface="굴림" pitchFamily="34" charset="-127"/>
              </a:rPr>
              <a:t>Program Update based on the oneM2M Release Cycles</a:t>
            </a:r>
          </a:p>
          <a:p>
            <a:pPr lvl="1">
              <a:spcAft>
                <a:spcPts val="1200"/>
              </a:spcAft>
              <a:tabLst>
                <a:tab pos="3028950" algn="l"/>
              </a:tabLst>
            </a:pPr>
            <a:r>
              <a:rPr lang="en-CA" altLang="ko-KR" sz="2000" dirty="0">
                <a:latin typeface="Calibri" pitchFamily="34" charset="0"/>
                <a:ea typeface="굴림" pitchFamily="34" charset="-127"/>
              </a:rPr>
              <a:t>oneM2M Test Equipment Validation Process</a:t>
            </a:r>
          </a:p>
          <a:p>
            <a:pPr>
              <a:spcAft>
                <a:spcPts val="0"/>
              </a:spcAft>
              <a:tabLst>
                <a:tab pos="3028950" algn="l"/>
              </a:tabLst>
            </a:pPr>
            <a:r>
              <a:rPr lang="en-CA" altLang="ko-KR" sz="2400" dirty="0">
                <a:latin typeface="Calibri" pitchFamily="34" charset="0"/>
                <a:ea typeface="굴림" pitchFamily="34" charset="-127"/>
              </a:rPr>
              <a:t>The program will introduces changes to the following GCF PRDs:</a:t>
            </a:r>
          </a:p>
          <a:p>
            <a:pPr lvl="1">
              <a:spcAft>
                <a:spcPts val="0"/>
              </a:spcAft>
              <a:tabLst>
                <a:tab pos="3028950" algn="l"/>
              </a:tabLst>
            </a:pPr>
            <a:r>
              <a:rPr lang="en-CA" altLang="ko-KR" sz="2000" dirty="0">
                <a:latin typeface="Calibri" pitchFamily="34" charset="0"/>
                <a:ea typeface="굴림" pitchFamily="34" charset="-127"/>
              </a:rPr>
              <a:t>GCF-CC: Certification Criteria (Scope of Testing)</a:t>
            </a:r>
          </a:p>
          <a:p>
            <a:pPr lvl="1">
              <a:spcAft>
                <a:spcPts val="0"/>
              </a:spcAft>
              <a:tabLst>
                <a:tab pos="3028950" algn="l"/>
              </a:tabLst>
            </a:pPr>
            <a:r>
              <a:rPr lang="en-CA" altLang="ko-KR" sz="2000" dirty="0">
                <a:latin typeface="Calibri" pitchFamily="34" charset="0"/>
                <a:ea typeface="굴림" pitchFamily="34" charset="-127"/>
              </a:rPr>
              <a:t>GCF-AP: Application Procedures (Certification Process)</a:t>
            </a:r>
          </a:p>
          <a:p>
            <a:pPr lvl="1">
              <a:spcAft>
                <a:spcPts val="0"/>
              </a:spcAft>
              <a:tabLst>
                <a:tab pos="3028950" algn="l"/>
              </a:tabLst>
            </a:pPr>
            <a:r>
              <a:rPr lang="en-CA" altLang="ko-KR" sz="2000" dirty="0">
                <a:latin typeface="Calibri" pitchFamily="34" charset="0"/>
                <a:ea typeface="굴림" pitchFamily="34" charset="-127"/>
              </a:rPr>
              <a:t>GCF-VP: Validation Procedures (Validation Process)</a:t>
            </a:r>
          </a:p>
          <a:p>
            <a:pPr lvl="1">
              <a:spcAft>
                <a:spcPts val="0"/>
              </a:spcAft>
              <a:tabLst>
                <a:tab pos="3028950" algn="l"/>
              </a:tabLst>
            </a:pPr>
            <a:r>
              <a:rPr lang="en-CA" altLang="ko-KR" sz="2000" dirty="0">
                <a:latin typeface="Calibri" pitchFamily="34" charset="0"/>
                <a:ea typeface="굴림" pitchFamily="34" charset="-127"/>
              </a:rPr>
              <a:t>Some additional PRDs introducing minor changes to remain consistent with other GCF Certification Criteria</a:t>
            </a:r>
          </a:p>
          <a:p>
            <a:pPr>
              <a:spcAft>
                <a:spcPts val="0"/>
              </a:spcAft>
              <a:tabLst>
                <a:tab pos="3028950" algn="l"/>
              </a:tabLst>
            </a:pPr>
            <a:endParaRPr lang="en-CA" altLang="ko-KR" sz="2400" dirty="0">
              <a:latin typeface="Calibri" pitchFamily="34" charset="0"/>
              <a:ea typeface="굴림" pitchFamily="34" charset="-127"/>
            </a:endParaRPr>
          </a:p>
        </p:txBody>
      </p:sp>
    </p:spTree>
    <p:extLst>
      <p:ext uri="{BB962C8B-B14F-4D97-AF65-F5344CB8AC3E}">
        <p14:creationId xmlns:p14="http://schemas.microsoft.com/office/powerpoint/2010/main" val="50230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0585176" cy="561975"/>
          </a:xfrm>
        </p:spPr>
        <p:txBody>
          <a:bodyPr/>
          <a:lstStyle/>
          <a:p>
            <a:r>
              <a:rPr lang="en-GB" altLang="ko-KR" sz="3600" dirty="0">
                <a:ea typeface="굴림" pitchFamily="34" charset="-127"/>
              </a:rPr>
              <a:t>GCF oneM2M Certification Scope Lockdown</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71" name="Rectangle 9"/>
          <p:cNvSpPr>
            <a:spLocks noGrp="1" noChangeArrowheads="1"/>
          </p:cNvSpPr>
          <p:nvPr>
            <p:ph type="body" idx="4294967295"/>
          </p:nvPr>
        </p:nvSpPr>
        <p:spPr>
          <a:xfrm>
            <a:off x="47328" y="1124744"/>
            <a:ext cx="12000656" cy="5688632"/>
          </a:xfrm>
        </p:spPr>
        <p:txBody>
          <a:bodyPr/>
          <a:lstStyle/>
          <a:p>
            <a:pPr>
              <a:spcAft>
                <a:spcPts val="0"/>
              </a:spcAft>
              <a:tabLst>
                <a:tab pos="3028950" algn="l"/>
              </a:tabLst>
            </a:pPr>
            <a:r>
              <a:rPr lang="en-CA" altLang="ko-KR" sz="2400" dirty="0">
                <a:latin typeface="Calibri" pitchFamily="34" charset="0"/>
                <a:ea typeface="굴림" pitchFamily="34" charset="-127"/>
              </a:rPr>
              <a:t>GCF oneM2M Interoperability Testing Scope:</a:t>
            </a:r>
          </a:p>
          <a:p>
            <a:pPr lvl="1">
              <a:spcAft>
                <a:spcPts val="1200"/>
              </a:spcAft>
              <a:tabLst>
                <a:tab pos="3028950" algn="l"/>
              </a:tabLst>
            </a:pPr>
            <a:r>
              <a:rPr lang="en-CA" altLang="ko-KR" sz="2000" dirty="0">
                <a:latin typeface="Calibri" pitchFamily="34" charset="0"/>
                <a:ea typeface="굴림" pitchFamily="34" charset="-127"/>
              </a:rPr>
              <a:t>Based on TRSL V1.0/1.1 from TTA referencing oneM2M TS.0013 </a:t>
            </a:r>
            <a:r>
              <a:rPr lang="en-CA" altLang="ko-KR" sz="2000" dirty="0">
                <a:solidFill>
                  <a:srgbClr val="FF0000"/>
                </a:solidFill>
                <a:latin typeface="Calibri" pitchFamily="34" charset="0"/>
                <a:ea typeface="굴림" pitchFamily="34" charset="-127"/>
              </a:rPr>
              <a:t>v1.4.0</a:t>
            </a:r>
            <a:r>
              <a:rPr lang="en-CA" altLang="ko-KR" sz="2000" dirty="0">
                <a:latin typeface="Calibri" pitchFamily="34" charset="0"/>
                <a:ea typeface="굴림" pitchFamily="34" charset="-127"/>
              </a:rPr>
              <a:t> and </a:t>
            </a:r>
            <a:r>
              <a:rPr lang="en-CA" altLang="ko-KR" sz="2000" dirty="0">
                <a:solidFill>
                  <a:srgbClr val="FF0000"/>
                </a:solidFill>
                <a:latin typeface="Calibri" pitchFamily="34" charset="0"/>
                <a:ea typeface="굴림" pitchFamily="34" charset="-127"/>
              </a:rPr>
              <a:t>v2.3.2</a:t>
            </a:r>
          </a:p>
          <a:p>
            <a:pPr>
              <a:spcAft>
                <a:spcPts val="0"/>
              </a:spcAft>
              <a:tabLst>
                <a:tab pos="3028950" algn="l"/>
              </a:tabLst>
            </a:pPr>
            <a:r>
              <a:rPr lang="en-CA" altLang="ko-KR" sz="2400" dirty="0">
                <a:latin typeface="Calibri" pitchFamily="34" charset="0"/>
                <a:ea typeface="굴림" pitchFamily="34" charset="-127"/>
              </a:rPr>
              <a:t>GCF oneM2M Conformance Testing Scope:</a:t>
            </a:r>
          </a:p>
          <a:p>
            <a:pPr lvl="1">
              <a:spcAft>
                <a:spcPts val="0"/>
              </a:spcAft>
              <a:tabLst>
                <a:tab pos="3028950" algn="l"/>
              </a:tabLst>
            </a:pPr>
            <a:r>
              <a:rPr lang="en-CA" altLang="ko-KR" sz="2000" dirty="0">
                <a:latin typeface="Calibri" pitchFamily="34" charset="0"/>
                <a:ea typeface="굴림" pitchFamily="34" charset="-127"/>
              </a:rPr>
              <a:t>Based on TRSL V1.1 from TTA referencing oneM2M TS.0018 </a:t>
            </a:r>
            <a:r>
              <a:rPr lang="en-CA" altLang="ko-KR" sz="2000" dirty="0">
                <a:solidFill>
                  <a:srgbClr val="FF0000"/>
                </a:solidFill>
                <a:latin typeface="Calibri" pitchFamily="34" charset="0"/>
                <a:ea typeface="굴림" pitchFamily="34" charset="-127"/>
              </a:rPr>
              <a:t>v1.2.0</a:t>
            </a:r>
            <a:r>
              <a:rPr lang="en-CA" altLang="ko-KR" sz="2000" dirty="0">
                <a:latin typeface="Calibri" pitchFamily="34" charset="0"/>
                <a:ea typeface="굴림" pitchFamily="34" charset="-127"/>
              </a:rPr>
              <a:t> and </a:t>
            </a:r>
            <a:r>
              <a:rPr lang="en-CA" altLang="ko-KR" sz="2000" dirty="0">
                <a:solidFill>
                  <a:srgbClr val="FF0000"/>
                </a:solidFill>
                <a:latin typeface="Calibri" pitchFamily="34" charset="0"/>
                <a:ea typeface="굴림" pitchFamily="34" charset="-127"/>
              </a:rPr>
              <a:t>v2.2.0</a:t>
            </a:r>
          </a:p>
          <a:p>
            <a:pPr lvl="1">
              <a:spcAft>
                <a:spcPts val="0"/>
              </a:spcAft>
              <a:tabLst>
                <a:tab pos="3028950" algn="l"/>
              </a:tabLst>
            </a:pPr>
            <a:endParaRPr lang="en-CA" altLang="ko-KR" sz="1600" dirty="0">
              <a:latin typeface="Calibri" pitchFamily="34" charset="0"/>
              <a:ea typeface="굴림" pitchFamily="34" charset="-127"/>
            </a:endParaRPr>
          </a:p>
          <a:p>
            <a:pPr>
              <a:spcAft>
                <a:spcPts val="0"/>
              </a:spcAft>
              <a:tabLst>
                <a:tab pos="3028950" algn="l"/>
              </a:tabLst>
            </a:pPr>
            <a:r>
              <a:rPr lang="en-CA" altLang="ko-KR" sz="2400" dirty="0">
                <a:latin typeface="Calibri" pitchFamily="34" charset="0"/>
                <a:ea typeface="굴림" pitchFamily="34" charset="-127"/>
              </a:rPr>
              <a:t>oneM2M Security Testing is </a:t>
            </a:r>
            <a:r>
              <a:rPr lang="en-CA" altLang="ko-KR" sz="2400" dirty="0">
                <a:solidFill>
                  <a:srgbClr val="FF0000"/>
                </a:solidFill>
                <a:latin typeface="Calibri" pitchFamily="34" charset="0"/>
                <a:ea typeface="굴림" pitchFamily="34" charset="-127"/>
              </a:rPr>
              <a:t>NOT</a:t>
            </a:r>
            <a:r>
              <a:rPr lang="en-CA" altLang="ko-KR" sz="2400" dirty="0">
                <a:latin typeface="Calibri" pitchFamily="34" charset="0"/>
                <a:ea typeface="굴림" pitchFamily="34" charset="-127"/>
              </a:rPr>
              <a:t> in Scope of Phase 1:</a:t>
            </a:r>
          </a:p>
          <a:p>
            <a:pPr lvl="1"/>
            <a:r>
              <a:rPr lang="de-DE" sz="2000" dirty="0">
                <a:latin typeface="Calibri" pitchFamily="34" charset="0"/>
                <a:ea typeface="굴림" pitchFamily="34" charset="-127"/>
              </a:rPr>
              <a:t>TS 0027 Security Implementation Conformance Statements</a:t>
            </a:r>
            <a:endParaRPr lang="en-CA" sz="2000" dirty="0">
              <a:latin typeface="Calibri" pitchFamily="34" charset="0"/>
              <a:ea typeface="굴림" pitchFamily="34" charset="-127"/>
            </a:endParaRPr>
          </a:p>
          <a:p>
            <a:pPr lvl="1"/>
            <a:r>
              <a:rPr lang="de-DE" sz="2000" dirty="0">
                <a:latin typeface="Calibri" pitchFamily="34" charset="0"/>
                <a:ea typeface="굴림" pitchFamily="34" charset="-127"/>
              </a:rPr>
              <a:t>TS 0028 Security Test Suite Structure and Test Purposes</a:t>
            </a:r>
            <a:endParaRPr lang="en-CA" sz="2000" dirty="0">
              <a:latin typeface="Calibri" pitchFamily="34" charset="0"/>
              <a:ea typeface="굴림" pitchFamily="34" charset="-127"/>
            </a:endParaRPr>
          </a:p>
          <a:p>
            <a:pPr lvl="1"/>
            <a:r>
              <a:rPr lang="de-DE" sz="2000" dirty="0">
                <a:latin typeface="Calibri" pitchFamily="34" charset="0"/>
                <a:ea typeface="굴림" pitchFamily="34" charset="-127"/>
              </a:rPr>
              <a:t>TS 0029 Security Abstract Test Suite Implementation eXtra Information for test</a:t>
            </a:r>
          </a:p>
          <a:p>
            <a:pPr lvl="1"/>
            <a:endParaRPr lang="de-DE" altLang="ko-KR" sz="2000" dirty="0">
              <a:latin typeface="Calibri" pitchFamily="34" charset="0"/>
              <a:ea typeface="굴림" pitchFamily="34" charset="-127"/>
            </a:endParaRPr>
          </a:p>
          <a:p>
            <a:r>
              <a:rPr lang="de-DE" altLang="ko-KR" sz="2400" dirty="0">
                <a:latin typeface="Calibri" pitchFamily="34" charset="0"/>
                <a:ea typeface="굴림" pitchFamily="34" charset="-127"/>
              </a:rPr>
              <a:t>The attached WIDs are updated based on above assumptions</a:t>
            </a:r>
          </a:p>
        </p:txBody>
      </p:sp>
      <p:graphicFrame>
        <p:nvGraphicFramePr>
          <p:cNvPr id="2" name="Object 1">
            <a:extLst>
              <a:ext uri="{FF2B5EF4-FFF2-40B4-BE49-F238E27FC236}">
                <a16:creationId xmlns:a16="http://schemas.microsoft.com/office/drawing/2014/main" id="{3650F713-60BE-4258-9FB3-2100CB115E12}"/>
              </a:ext>
            </a:extLst>
          </p:cNvPr>
          <p:cNvGraphicFramePr>
            <a:graphicFrameLocks noChangeAspect="1"/>
          </p:cNvGraphicFramePr>
          <p:nvPr>
            <p:extLst>
              <p:ext uri="{D42A27DB-BD31-4B8C-83A1-F6EECF244321}">
                <p14:modId xmlns:p14="http://schemas.microsoft.com/office/powerpoint/2010/main" val="1418171070"/>
              </p:ext>
            </p:extLst>
          </p:nvPr>
        </p:nvGraphicFramePr>
        <p:xfrm>
          <a:off x="1631504" y="5897835"/>
          <a:ext cx="914400" cy="771525"/>
        </p:xfrm>
        <a:graphic>
          <a:graphicData uri="http://schemas.openxmlformats.org/presentationml/2006/ole">
            <mc:AlternateContent xmlns:mc="http://schemas.openxmlformats.org/markup-compatibility/2006">
              <mc:Choice xmlns:v="urn:schemas-microsoft-com:vml" Requires="v">
                <p:oleObj spid="_x0000_s2098"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1631504" y="5897835"/>
                        <a:ext cx="914400" cy="7715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2721169-DC40-40EE-B292-06F5ED0F9063}"/>
              </a:ext>
            </a:extLst>
          </p:cNvPr>
          <p:cNvGraphicFramePr>
            <a:graphicFrameLocks noChangeAspect="1"/>
          </p:cNvGraphicFramePr>
          <p:nvPr>
            <p:extLst>
              <p:ext uri="{D42A27DB-BD31-4B8C-83A1-F6EECF244321}">
                <p14:modId xmlns:p14="http://schemas.microsoft.com/office/powerpoint/2010/main" val="2281607703"/>
              </p:ext>
            </p:extLst>
          </p:nvPr>
        </p:nvGraphicFramePr>
        <p:xfrm>
          <a:off x="3617850" y="5897834"/>
          <a:ext cx="914400" cy="771525"/>
        </p:xfrm>
        <a:graphic>
          <a:graphicData uri="http://schemas.openxmlformats.org/presentationml/2006/ole">
            <mc:AlternateContent xmlns:mc="http://schemas.openxmlformats.org/markup-compatibility/2006">
              <mc:Choice xmlns:v="urn:schemas-microsoft-com:vml" Requires="v">
                <p:oleObj spid="_x0000_s2099" name="Packager Shell Object" showAsIcon="1" r:id="rId6" imgW="914400" imgH="771480" progId="Package">
                  <p:embed/>
                </p:oleObj>
              </mc:Choice>
              <mc:Fallback>
                <p:oleObj name="Packager Shell Object" showAsIcon="1" r:id="rId6" imgW="914400" imgH="771480" progId="Package">
                  <p:embed/>
                  <p:pic>
                    <p:nvPicPr>
                      <p:cNvPr id="0" name=""/>
                      <p:cNvPicPr/>
                      <p:nvPr/>
                    </p:nvPicPr>
                    <p:blipFill>
                      <a:blip r:embed="rId7"/>
                      <a:stretch>
                        <a:fillRect/>
                      </a:stretch>
                    </p:blipFill>
                    <p:spPr>
                      <a:xfrm>
                        <a:off x="3617850" y="589783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0637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0585176" cy="561975"/>
          </a:xfrm>
        </p:spPr>
        <p:txBody>
          <a:bodyPr/>
          <a:lstStyle/>
          <a:p>
            <a:r>
              <a:rPr lang="en-GB" altLang="ko-KR" sz="3600" dirty="0">
                <a:ea typeface="굴림" pitchFamily="34" charset="-127"/>
              </a:rPr>
              <a:t>Role of WI Rapporteur</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71" name="Rectangle 9"/>
          <p:cNvSpPr>
            <a:spLocks noGrp="1" noChangeArrowheads="1"/>
          </p:cNvSpPr>
          <p:nvPr>
            <p:ph type="body" idx="4294967295"/>
          </p:nvPr>
        </p:nvSpPr>
        <p:spPr>
          <a:xfrm>
            <a:off x="47328" y="1124744"/>
            <a:ext cx="12000656" cy="5688632"/>
          </a:xfrm>
        </p:spPr>
        <p:txBody>
          <a:bodyPr/>
          <a:lstStyle/>
          <a:p>
            <a:pPr lvl="0">
              <a:spcAft>
                <a:spcPts val="1200"/>
              </a:spcAft>
            </a:pPr>
            <a:r>
              <a:rPr lang="en-GB" sz="1800" dirty="0"/>
              <a:t>The Rapporteur is responsible for coordinating the WI, and is the key point of contact up until it is included into the GCF Certification requirements</a:t>
            </a:r>
          </a:p>
          <a:p>
            <a:pPr lvl="0">
              <a:spcAft>
                <a:spcPts val="600"/>
              </a:spcAft>
            </a:pPr>
            <a:r>
              <a:rPr lang="en-GB" sz="1800" dirty="0"/>
              <a:t>Some of the responsibilities include (with support from GCF Office):</a:t>
            </a:r>
          </a:p>
          <a:p>
            <a:pPr lvl="1">
              <a:spcAft>
                <a:spcPts val="600"/>
              </a:spcAft>
            </a:pPr>
            <a:r>
              <a:rPr lang="en-GB" sz="1600" dirty="0"/>
              <a:t>Prepare the Work Item Description with the appropriate technical scoping and target timelines</a:t>
            </a:r>
          </a:p>
          <a:p>
            <a:pPr lvl="1">
              <a:spcAft>
                <a:spcPts val="600"/>
              </a:spcAft>
            </a:pPr>
            <a:r>
              <a:rPr lang="en-GB" sz="1600" dirty="0"/>
              <a:t>Coordinate with supporting companies and GCF Office on evolution of the work item and any changes required in maintaining the Work Item (addition or removal of test cases)</a:t>
            </a:r>
          </a:p>
          <a:p>
            <a:pPr lvl="1">
              <a:spcAft>
                <a:spcPts val="1200"/>
              </a:spcAft>
            </a:pPr>
            <a:r>
              <a:rPr lang="en-GB" sz="1600" dirty="0"/>
              <a:t>Present the Work Item to the relevant Agreement Group meeting for review and approval</a:t>
            </a:r>
          </a:p>
          <a:p>
            <a:pPr>
              <a:spcAft>
                <a:spcPts val="600"/>
              </a:spcAft>
            </a:pPr>
            <a:r>
              <a:rPr lang="en-GB" sz="1800" dirty="0"/>
              <a:t>Advice on the ongoing periodic review points for the Work Item to ensure it stays relevant to the current industry needs</a:t>
            </a:r>
          </a:p>
          <a:p>
            <a:pPr>
              <a:spcAft>
                <a:spcPts val="600"/>
              </a:spcAft>
            </a:pPr>
            <a:r>
              <a:rPr lang="en-GB" sz="1800" dirty="0"/>
              <a:t>Once the Work Item is approved, the Rapporteur role transfers to the GCF Office for ongoing maintenance within the GCF Certification Criteria</a:t>
            </a:r>
          </a:p>
          <a:p>
            <a:pPr>
              <a:spcAft>
                <a:spcPts val="600"/>
              </a:spcAft>
            </a:pPr>
            <a:r>
              <a:rPr lang="en-GB" sz="1800" dirty="0"/>
              <a:t>Typically Rapporteurs are those individuals who are very familiar with the subject matter that is being handled in the Work Item and can therefore guide the group in determining the appropriate scope of testing, discuss any industry testing challenges (if any), help facilitate the GCF members in realising a certification solution for the </a:t>
            </a:r>
            <a:r>
              <a:rPr lang="en-GB" sz="1800"/>
              <a:t>Work Item</a:t>
            </a:r>
            <a:endParaRPr lang="en-GB" sz="1800" dirty="0"/>
          </a:p>
          <a:p>
            <a:pPr lvl="0"/>
            <a:endParaRPr lang="en-CA" sz="1800" dirty="0"/>
          </a:p>
        </p:txBody>
      </p:sp>
    </p:spTree>
    <p:extLst>
      <p:ext uri="{BB962C8B-B14F-4D97-AF65-F5344CB8AC3E}">
        <p14:creationId xmlns:p14="http://schemas.microsoft.com/office/powerpoint/2010/main" val="215724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9300633" y="0"/>
            <a:ext cx="28448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IE" sz="1000" b="1">
                <a:solidFill>
                  <a:srgbClr val="A8A8A8"/>
                </a:solidFill>
                <a:latin typeface="Verdana"/>
                <a:ea typeface="Verdana"/>
                <a:cs typeface="Verdana"/>
                <a:sym typeface="Verdana"/>
              </a:rPr>
              <a:t>5</a:t>
            </a:fld>
            <a:endParaRPr sz="1000" b="1" dirty="0">
              <a:solidFill>
                <a:srgbClr val="A8A8A8"/>
              </a:solidFill>
              <a:latin typeface="Verdana"/>
              <a:ea typeface="Verdana"/>
              <a:cs typeface="Verdana"/>
              <a:sym typeface="Verdana"/>
            </a:endParaRPr>
          </a:p>
        </p:txBody>
      </p:sp>
      <p:sp>
        <p:nvSpPr>
          <p:cNvPr id="521" name="Shape 5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3200" b="0" i="0" u="none" strike="noStrike" cap="none" dirty="0">
                <a:solidFill>
                  <a:srgbClr val="00B3BE"/>
                </a:solidFill>
                <a:latin typeface="Verdana"/>
                <a:ea typeface="Verdana"/>
                <a:cs typeface="Verdana"/>
                <a:sym typeface="Verdana"/>
              </a:rPr>
              <a:t>GCF oneM2M </a:t>
            </a:r>
            <a:r>
              <a:rPr lang="en-IE" dirty="0"/>
              <a:t>c</a:t>
            </a:r>
            <a:r>
              <a:rPr lang="en-IE" sz="3200" b="0" i="0" u="none" strike="noStrike" cap="none" dirty="0">
                <a:solidFill>
                  <a:srgbClr val="00B3BE"/>
                </a:solidFill>
                <a:latin typeface="Verdana"/>
                <a:ea typeface="Verdana"/>
                <a:cs typeface="Verdana"/>
                <a:sym typeface="Verdana"/>
              </a:rPr>
              <a:t>ertification </a:t>
            </a:r>
            <a:r>
              <a:rPr lang="en-IE" dirty="0">
                <a:latin typeface="Verdana"/>
                <a:ea typeface="Verdana"/>
                <a:cs typeface="Verdana"/>
                <a:sym typeface="Verdana"/>
              </a:rPr>
              <a:t>model</a:t>
            </a:r>
            <a:endParaRPr sz="3200" b="0" i="0" u="none" strike="noStrike" cap="none" dirty="0">
              <a:solidFill>
                <a:srgbClr val="00B3BE"/>
              </a:solidFill>
              <a:latin typeface="Verdana"/>
              <a:ea typeface="Verdana"/>
              <a:cs typeface="Verdana"/>
              <a:sym typeface="Verdana"/>
            </a:endParaRPr>
          </a:p>
        </p:txBody>
      </p:sp>
      <p:sp>
        <p:nvSpPr>
          <p:cNvPr id="522" name="Shape 522"/>
          <p:cNvSpPr txBox="1">
            <a:spLocks noGrp="1"/>
          </p:cNvSpPr>
          <p:nvPr>
            <p:ph type="body" idx="1"/>
          </p:nvPr>
        </p:nvSpPr>
        <p:spPr>
          <a:xfrm>
            <a:off x="407368" y="1312168"/>
            <a:ext cx="11175032" cy="615920"/>
          </a:xfrm>
          <a:prstGeom prst="rect">
            <a:avLst/>
          </a:prstGeom>
          <a:noFill/>
          <a:ln>
            <a:noFill/>
          </a:ln>
        </p:spPr>
        <p:txBody>
          <a:bodyPr spcFirstLastPara="1" wrap="square" lIns="91425" tIns="45700" rIns="91425" bIns="45700" anchor="t" anchorCtr="0">
            <a:noAutofit/>
          </a:bodyPr>
          <a:lstStyle/>
          <a:p>
            <a:pPr marL="360000" indent="-179999">
              <a:spcBef>
                <a:spcPts val="0"/>
              </a:spcBef>
              <a:spcAft>
                <a:spcPts val="0"/>
              </a:spcAft>
              <a:buSzPts val="1800"/>
              <a:buFont typeface="Arial"/>
              <a:buChar char="•"/>
            </a:pPr>
            <a:r>
              <a:rPr lang="en-GB" sz="1800" dirty="0"/>
              <a:t>Two routes to certification will exist: for GCF members and also for Non-Members (restricted to oneM2M Certification only)</a:t>
            </a:r>
          </a:p>
          <a:p>
            <a:pPr marL="360000" marR="0" lvl="0" indent="-179999" algn="l" rtl="0">
              <a:spcBef>
                <a:spcPts val="0"/>
              </a:spcBef>
              <a:spcAft>
                <a:spcPts val="0"/>
              </a:spcAft>
              <a:buClr>
                <a:srgbClr val="007994"/>
              </a:buClr>
              <a:buSzPts val="1800"/>
              <a:buFont typeface="Arial"/>
              <a:buChar char="•"/>
            </a:pPr>
            <a:endParaRPr dirty="0"/>
          </a:p>
        </p:txBody>
      </p:sp>
      <p:sp>
        <p:nvSpPr>
          <p:cNvPr id="523" name="Shape 523"/>
          <p:cNvSpPr txBox="1"/>
          <p:nvPr/>
        </p:nvSpPr>
        <p:spPr>
          <a:xfrm>
            <a:off x="7392145" y="5568311"/>
            <a:ext cx="1872209" cy="328739"/>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oneM2M </a:t>
            </a:r>
            <a:r>
              <a:rPr lang="en-IE" sz="1000" dirty="0">
                <a:solidFill>
                  <a:srgbClr val="3F3F3F"/>
                </a:solidFill>
              </a:rPr>
              <a:t>c</a:t>
            </a:r>
            <a:r>
              <a:rPr lang="en-IE" sz="1000" dirty="0">
                <a:solidFill>
                  <a:srgbClr val="3F3F3F"/>
                </a:solidFill>
                <a:latin typeface="Arial"/>
                <a:ea typeface="Arial"/>
                <a:cs typeface="Arial"/>
                <a:sym typeface="Arial"/>
              </a:rPr>
              <a:t>ertification database</a:t>
            </a:r>
            <a:endParaRPr dirty="0"/>
          </a:p>
        </p:txBody>
      </p:sp>
      <p:sp>
        <p:nvSpPr>
          <p:cNvPr id="524" name="Shape 524"/>
          <p:cNvSpPr txBox="1"/>
          <p:nvPr/>
        </p:nvSpPr>
        <p:spPr>
          <a:xfrm>
            <a:off x="7176120" y="3750467"/>
            <a:ext cx="2304256" cy="190240"/>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oneM2M WIs #291 &amp; #292</a:t>
            </a:r>
            <a:endParaRPr dirty="0"/>
          </a:p>
        </p:txBody>
      </p:sp>
      <p:sp>
        <p:nvSpPr>
          <p:cNvPr id="525" name="Shape 525"/>
          <p:cNvSpPr txBox="1"/>
          <p:nvPr/>
        </p:nvSpPr>
        <p:spPr>
          <a:xfrm>
            <a:off x="7392145" y="3051864"/>
            <a:ext cx="1872209" cy="328739"/>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oneM2M </a:t>
            </a:r>
            <a:r>
              <a:rPr lang="en-IE" sz="1000" dirty="0">
                <a:solidFill>
                  <a:srgbClr val="3F3F3F"/>
                </a:solidFill>
              </a:rPr>
              <a:t>s</a:t>
            </a:r>
            <a:r>
              <a:rPr lang="en-IE" sz="1000" dirty="0">
                <a:solidFill>
                  <a:srgbClr val="3F3F3F"/>
                </a:solidFill>
                <a:latin typeface="Arial"/>
                <a:ea typeface="Arial"/>
                <a:cs typeface="Arial"/>
                <a:sym typeface="Arial"/>
              </a:rPr>
              <a:t>tandalone </a:t>
            </a:r>
            <a:r>
              <a:rPr lang="en-IE" sz="1000" dirty="0">
                <a:solidFill>
                  <a:srgbClr val="3F3F3F"/>
                </a:solidFill>
              </a:rPr>
              <a:t>c</a:t>
            </a:r>
            <a:r>
              <a:rPr lang="en-IE" sz="1000" dirty="0">
                <a:solidFill>
                  <a:srgbClr val="3F3F3F"/>
                </a:solidFill>
                <a:latin typeface="Arial"/>
                <a:ea typeface="Arial"/>
                <a:cs typeface="Arial"/>
                <a:sym typeface="Arial"/>
              </a:rPr>
              <a:t>ertification</a:t>
            </a:r>
            <a:endParaRPr dirty="0"/>
          </a:p>
        </p:txBody>
      </p:sp>
      <p:sp>
        <p:nvSpPr>
          <p:cNvPr id="526" name="Shape 526"/>
          <p:cNvSpPr txBox="1"/>
          <p:nvPr/>
        </p:nvSpPr>
        <p:spPr>
          <a:xfrm>
            <a:off x="7392145" y="4993322"/>
            <a:ext cx="1872209" cy="190240"/>
          </a:xfrm>
          <a:prstGeom prst="rect">
            <a:avLst/>
          </a:prstGeom>
          <a:solidFill>
            <a:srgbClr val="92D050"/>
          </a:solidFill>
          <a:ln w="2857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oneM2M </a:t>
            </a:r>
            <a:r>
              <a:rPr lang="en-IE" sz="1000" dirty="0">
                <a:solidFill>
                  <a:srgbClr val="3F3F3F"/>
                </a:solidFill>
              </a:rPr>
              <a:t>c</a:t>
            </a:r>
            <a:r>
              <a:rPr lang="en-IE" sz="1000" dirty="0">
                <a:solidFill>
                  <a:srgbClr val="3F3F3F"/>
                </a:solidFill>
                <a:latin typeface="Arial"/>
                <a:ea typeface="Arial"/>
                <a:cs typeface="Arial"/>
                <a:sym typeface="Arial"/>
              </a:rPr>
              <a:t>ertification</a:t>
            </a:r>
            <a:endParaRPr dirty="0"/>
          </a:p>
        </p:txBody>
      </p:sp>
      <p:sp>
        <p:nvSpPr>
          <p:cNvPr id="527" name="Shape 527"/>
          <p:cNvSpPr txBox="1"/>
          <p:nvPr/>
        </p:nvSpPr>
        <p:spPr>
          <a:xfrm>
            <a:off x="7392144" y="4273242"/>
            <a:ext cx="1872209" cy="344128"/>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rPr>
              <a:t>Testing of </a:t>
            </a:r>
            <a:r>
              <a:rPr lang="en-IE" sz="1000" dirty="0">
                <a:solidFill>
                  <a:srgbClr val="3F3F3F"/>
                </a:solidFill>
                <a:latin typeface="Arial"/>
                <a:ea typeface="Arial"/>
                <a:cs typeface="Arial"/>
                <a:sym typeface="Arial"/>
              </a:rPr>
              <a:t> </a:t>
            </a:r>
            <a:br>
              <a:rPr lang="en-IE" sz="1000" dirty="0">
                <a:solidFill>
                  <a:srgbClr val="3F3F3F"/>
                </a:solidFill>
                <a:latin typeface="Arial"/>
                <a:ea typeface="Arial"/>
                <a:cs typeface="Arial"/>
                <a:sym typeface="Arial"/>
              </a:rPr>
            </a:br>
            <a:r>
              <a:rPr lang="en-IE" sz="1000" dirty="0">
                <a:solidFill>
                  <a:srgbClr val="3F3F3F"/>
                </a:solidFill>
                <a:latin typeface="Arial"/>
                <a:ea typeface="Arial"/>
                <a:cs typeface="Arial"/>
                <a:sym typeface="Arial"/>
              </a:rPr>
              <a:t>oneM2M only</a:t>
            </a:r>
            <a:endParaRPr dirty="0"/>
          </a:p>
        </p:txBody>
      </p:sp>
      <p:cxnSp>
        <p:nvCxnSpPr>
          <p:cNvPr id="528" name="Shape 528"/>
          <p:cNvCxnSpPr>
            <a:cxnSpLocks/>
            <a:stCxn id="525" idx="2"/>
            <a:endCxn id="524" idx="0"/>
          </p:cNvCxnSpPr>
          <p:nvPr/>
        </p:nvCxnSpPr>
        <p:spPr>
          <a:xfrm flipH="1">
            <a:off x="8328248" y="3380603"/>
            <a:ext cx="2" cy="369864"/>
          </a:xfrm>
          <a:prstGeom prst="straightConnector1">
            <a:avLst/>
          </a:prstGeom>
          <a:noFill/>
          <a:ln w="28575" cap="flat" cmpd="sng">
            <a:solidFill>
              <a:srgbClr val="00B050"/>
            </a:solidFill>
            <a:prstDash val="solid"/>
            <a:round/>
            <a:headEnd type="none" w="sm" len="sm"/>
            <a:tailEnd type="stealth" w="med" len="med"/>
          </a:ln>
        </p:spPr>
      </p:cxnSp>
      <p:cxnSp>
        <p:nvCxnSpPr>
          <p:cNvPr id="529" name="Shape 529"/>
          <p:cNvCxnSpPr>
            <a:cxnSpLocks/>
            <a:stCxn id="524" idx="2"/>
          </p:cNvCxnSpPr>
          <p:nvPr/>
        </p:nvCxnSpPr>
        <p:spPr>
          <a:xfrm>
            <a:off x="8328248" y="3940707"/>
            <a:ext cx="2" cy="332495"/>
          </a:xfrm>
          <a:prstGeom prst="straightConnector1">
            <a:avLst/>
          </a:prstGeom>
          <a:noFill/>
          <a:ln w="28575" cap="flat" cmpd="sng">
            <a:solidFill>
              <a:srgbClr val="00B050"/>
            </a:solidFill>
            <a:prstDash val="solid"/>
            <a:round/>
            <a:headEnd type="none" w="sm" len="sm"/>
            <a:tailEnd type="stealth" w="med" len="med"/>
          </a:ln>
        </p:spPr>
      </p:cxnSp>
      <p:cxnSp>
        <p:nvCxnSpPr>
          <p:cNvPr id="530" name="Shape 530"/>
          <p:cNvCxnSpPr/>
          <p:nvPr/>
        </p:nvCxnSpPr>
        <p:spPr>
          <a:xfrm flipH="1">
            <a:off x="8328249" y="4633282"/>
            <a:ext cx="1" cy="339600"/>
          </a:xfrm>
          <a:prstGeom prst="straightConnector1">
            <a:avLst/>
          </a:prstGeom>
          <a:noFill/>
          <a:ln w="28575" cap="flat" cmpd="sng">
            <a:solidFill>
              <a:srgbClr val="00B050"/>
            </a:solidFill>
            <a:prstDash val="solid"/>
            <a:round/>
            <a:headEnd type="none" w="sm" len="sm"/>
            <a:tailEnd type="stealth" w="med" len="med"/>
          </a:ln>
        </p:spPr>
      </p:cxnSp>
      <p:cxnSp>
        <p:nvCxnSpPr>
          <p:cNvPr id="531" name="Shape 531"/>
          <p:cNvCxnSpPr/>
          <p:nvPr/>
        </p:nvCxnSpPr>
        <p:spPr>
          <a:xfrm flipH="1">
            <a:off x="8328249" y="5229786"/>
            <a:ext cx="1" cy="339600"/>
          </a:xfrm>
          <a:prstGeom prst="straightConnector1">
            <a:avLst/>
          </a:prstGeom>
          <a:noFill/>
          <a:ln w="28575" cap="flat" cmpd="sng">
            <a:solidFill>
              <a:srgbClr val="00B050"/>
            </a:solidFill>
            <a:prstDash val="solid"/>
            <a:round/>
            <a:headEnd type="none" w="sm" len="sm"/>
            <a:tailEnd type="stealth" w="med" len="med"/>
          </a:ln>
        </p:spPr>
      </p:cxnSp>
      <p:sp>
        <p:nvSpPr>
          <p:cNvPr id="532" name="Shape 532"/>
          <p:cNvSpPr txBox="1"/>
          <p:nvPr/>
        </p:nvSpPr>
        <p:spPr>
          <a:xfrm>
            <a:off x="7021759" y="2214000"/>
            <a:ext cx="2602623" cy="468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50" dirty="0">
                <a:solidFill>
                  <a:srgbClr val="3F3F3F"/>
                </a:solidFill>
                <a:latin typeface="Arial Black"/>
                <a:ea typeface="Arial Black"/>
                <a:cs typeface="Arial Black"/>
                <a:sym typeface="Arial Black"/>
              </a:rPr>
              <a:t>GCF oneM2M only certification procedure</a:t>
            </a:r>
            <a:endParaRPr dirty="0"/>
          </a:p>
        </p:txBody>
      </p:sp>
      <p:cxnSp>
        <p:nvCxnSpPr>
          <p:cNvPr id="533" name="Shape 533"/>
          <p:cNvCxnSpPr/>
          <p:nvPr/>
        </p:nvCxnSpPr>
        <p:spPr>
          <a:xfrm flipH="1">
            <a:off x="8328249" y="2689026"/>
            <a:ext cx="1" cy="339600"/>
          </a:xfrm>
          <a:prstGeom prst="straightConnector1">
            <a:avLst/>
          </a:prstGeom>
          <a:noFill/>
          <a:ln w="28575" cap="flat" cmpd="sng">
            <a:solidFill>
              <a:srgbClr val="00B050"/>
            </a:solidFill>
            <a:prstDash val="solid"/>
            <a:round/>
            <a:headEnd type="none" w="sm" len="sm"/>
            <a:tailEnd type="stealth" w="med" len="med"/>
          </a:ln>
        </p:spPr>
      </p:cxnSp>
      <p:cxnSp>
        <p:nvCxnSpPr>
          <p:cNvPr id="534" name="Shape 534"/>
          <p:cNvCxnSpPr>
            <a:cxnSpLocks/>
          </p:cNvCxnSpPr>
          <p:nvPr/>
        </p:nvCxnSpPr>
        <p:spPr>
          <a:xfrm flipH="1">
            <a:off x="4007768" y="5611777"/>
            <a:ext cx="3361465" cy="0"/>
          </a:xfrm>
          <a:prstGeom prst="straightConnector1">
            <a:avLst/>
          </a:prstGeom>
          <a:noFill/>
          <a:ln w="28575" cap="flat" cmpd="sng">
            <a:solidFill>
              <a:srgbClr val="00B050"/>
            </a:solidFill>
            <a:prstDash val="dash"/>
            <a:round/>
            <a:headEnd type="none" w="sm" len="sm"/>
            <a:tailEnd type="stealth" w="med" len="med"/>
          </a:ln>
        </p:spPr>
      </p:cxnSp>
      <p:sp>
        <p:nvSpPr>
          <p:cNvPr id="535" name="Shape 535"/>
          <p:cNvSpPr txBox="1"/>
          <p:nvPr/>
        </p:nvSpPr>
        <p:spPr>
          <a:xfrm>
            <a:off x="2135561" y="5568311"/>
            <a:ext cx="1872209" cy="328739"/>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a:t>
            </a:r>
            <a:r>
              <a:rPr lang="en-IE" sz="1000" dirty="0">
                <a:solidFill>
                  <a:srgbClr val="3F3F3F"/>
                </a:solidFill>
              </a:rPr>
              <a:t>c</a:t>
            </a:r>
            <a:r>
              <a:rPr lang="en-IE" sz="1000" dirty="0">
                <a:solidFill>
                  <a:srgbClr val="3F3F3F"/>
                </a:solidFill>
                <a:latin typeface="Arial"/>
                <a:ea typeface="Arial"/>
                <a:cs typeface="Arial"/>
                <a:sym typeface="Arial"/>
              </a:rPr>
              <a:t>ertification </a:t>
            </a:r>
            <a:r>
              <a:rPr lang="en-IE" sz="1000" dirty="0">
                <a:solidFill>
                  <a:srgbClr val="3F3F3F"/>
                </a:solidFill>
              </a:rPr>
              <a:t>d</a:t>
            </a:r>
            <a:r>
              <a:rPr lang="en-IE" sz="1000" dirty="0">
                <a:solidFill>
                  <a:srgbClr val="3F3F3F"/>
                </a:solidFill>
                <a:latin typeface="Arial"/>
                <a:ea typeface="Arial"/>
                <a:cs typeface="Arial"/>
                <a:sym typeface="Arial"/>
              </a:rPr>
              <a:t>atabase</a:t>
            </a:r>
            <a:br>
              <a:rPr lang="en-IE" sz="900" dirty="0">
                <a:solidFill>
                  <a:srgbClr val="3F3F3F"/>
                </a:solidFill>
                <a:latin typeface="Arial"/>
                <a:ea typeface="Arial"/>
                <a:cs typeface="Arial"/>
                <a:sym typeface="Arial"/>
              </a:rPr>
            </a:br>
            <a:r>
              <a:rPr lang="en-IE" sz="900" dirty="0">
                <a:solidFill>
                  <a:srgbClr val="3F3F3F"/>
                </a:solidFill>
                <a:latin typeface="Arial"/>
                <a:ea typeface="Arial"/>
                <a:cs typeface="Arial"/>
                <a:sym typeface="Arial"/>
              </a:rPr>
              <a:t>(GCF </a:t>
            </a:r>
            <a:r>
              <a:rPr lang="en-IE" sz="900" dirty="0">
                <a:solidFill>
                  <a:srgbClr val="3F3F3F"/>
                </a:solidFill>
              </a:rPr>
              <a:t>r</a:t>
            </a:r>
            <a:r>
              <a:rPr lang="en-IE" sz="900" dirty="0">
                <a:solidFill>
                  <a:srgbClr val="3F3F3F"/>
                </a:solidFill>
                <a:latin typeface="Arial"/>
                <a:ea typeface="Arial"/>
                <a:cs typeface="Arial"/>
                <a:sym typeface="Arial"/>
              </a:rPr>
              <a:t>eference #)</a:t>
            </a:r>
            <a:endParaRPr sz="1000" dirty="0">
              <a:solidFill>
                <a:srgbClr val="3F3F3F"/>
              </a:solidFill>
              <a:latin typeface="Arial"/>
              <a:ea typeface="Arial"/>
              <a:cs typeface="Arial"/>
              <a:sym typeface="Arial"/>
            </a:endParaRPr>
          </a:p>
        </p:txBody>
      </p:sp>
      <p:sp>
        <p:nvSpPr>
          <p:cNvPr id="536" name="Shape 536"/>
          <p:cNvSpPr txBox="1"/>
          <p:nvPr/>
        </p:nvSpPr>
        <p:spPr>
          <a:xfrm>
            <a:off x="2135560" y="3722962"/>
            <a:ext cx="1872209" cy="190240"/>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All applicable WIs</a:t>
            </a:r>
            <a:endParaRPr dirty="0"/>
          </a:p>
        </p:txBody>
      </p:sp>
      <p:sp>
        <p:nvSpPr>
          <p:cNvPr id="537" name="Shape 537"/>
          <p:cNvSpPr txBox="1"/>
          <p:nvPr/>
        </p:nvSpPr>
        <p:spPr>
          <a:xfrm>
            <a:off x="2135561" y="3051864"/>
            <a:ext cx="1872209" cy="328739"/>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a:t>
            </a:r>
            <a:r>
              <a:rPr lang="en-IE" sz="1000" dirty="0">
                <a:solidFill>
                  <a:srgbClr val="3F3F3F"/>
                </a:solidFill>
              </a:rPr>
              <a:t>c</a:t>
            </a:r>
            <a:r>
              <a:rPr lang="en-IE" sz="1000" dirty="0">
                <a:solidFill>
                  <a:srgbClr val="3F3F3F"/>
                </a:solidFill>
                <a:latin typeface="Arial"/>
                <a:ea typeface="Arial"/>
                <a:cs typeface="Arial"/>
                <a:sym typeface="Arial"/>
              </a:rPr>
              <a:t>ertification </a:t>
            </a:r>
            <a:br>
              <a:rPr lang="en-IE" sz="1000" dirty="0">
                <a:solidFill>
                  <a:srgbClr val="3F3F3F"/>
                </a:solidFill>
                <a:latin typeface="Arial"/>
                <a:ea typeface="Arial"/>
                <a:cs typeface="Arial"/>
                <a:sym typeface="Arial"/>
              </a:rPr>
            </a:br>
            <a:r>
              <a:rPr lang="en-IE" sz="900" dirty="0">
                <a:solidFill>
                  <a:srgbClr val="3F3F3F"/>
                </a:solidFill>
                <a:latin typeface="Arial"/>
                <a:ea typeface="Arial"/>
                <a:cs typeface="Arial"/>
                <a:sym typeface="Arial"/>
              </a:rPr>
              <a:t>(</a:t>
            </a:r>
            <a:r>
              <a:rPr lang="en-IE" sz="900" dirty="0">
                <a:solidFill>
                  <a:srgbClr val="3F3F3F"/>
                </a:solidFill>
              </a:rPr>
              <a:t>d</a:t>
            </a:r>
            <a:r>
              <a:rPr lang="en-IE" sz="900" dirty="0">
                <a:solidFill>
                  <a:srgbClr val="3F3F3F"/>
                </a:solidFill>
                <a:latin typeface="Arial"/>
                <a:ea typeface="Arial"/>
                <a:cs typeface="Arial"/>
                <a:sym typeface="Arial"/>
              </a:rPr>
              <a:t>evice or </a:t>
            </a:r>
            <a:r>
              <a:rPr lang="en-IE" sz="900" dirty="0">
                <a:solidFill>
                  <a:srgbClr val="3F3F3F"/>
                </a:solidFill>
              </a:rPr>
              <a:t>p</a:t>
            </a:r>
            <a:r>
              <a:rPr lang="en-IE" sz="900" dirty="0">
                <a:solidFill>
                  <a:srgbClr val="3F3F3F"/>
                </a:solidFill>
                <a:latin typeface="Arial"/>
                <a:ea typeface="Arial"/>
                <a:cs typeface="Arial"/>
                <a:sym typeface="Arial"/>
              </a:rPr>
              <a:t>latform)</a:t>
            </a:r>
            <a:endParaRPr sz="1000" dirty="0">
              <a:solidFill>
                <a:srgbClr val="3F3F3F"/>
              </a:solidFill>
              <a:latin typeface="Arial"/>
              <a:ea typeface="Arial"/>
              <a:cs typeface="Arial"/>
              <a:sym typeface="Arial"/>
            </a:endParaRPr>
          </a:p>
        </p:txBody>
      </p:sp>
      <p:sp>
        <p:nvSpPr>
          <p:cNvPr id="538" name="Shape 538"/>
          <p:cNvSpPr txBox="1"/>
          <p:nvPr/>
        </p:nvSpPr>
        <p:spPr>
          <a:xfrm>
            <a:off x="2135561" y="4993322"/>
            <a:ext cx="1872209" cy="190240"/>
          </a:xfrm>
          <a:prstGeom prst="rect">
            <a:avLst/>
          </a:prstGeom>
          <a:solidFill>
            <a:srgbClr val="00B0CA"/>
          </a:solidFill>
          <a:ln w="2857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GCF </a:t>
            </a:r>
            <a:r>
              <a:rPr lang="en-IE" sz="1000" dirty="0">
                <a:solidFill>
                  <a:srgbClr val="3F3F3F"/>
                </a:solidFill>
              </a:rPr>
              <a:t>c</a:t>
            </a:r>
            <a:r>
              <a:rPr lang="en-IE" sz="1000" dirty="0">
                <a:solidFill>
                  <a:srgbClr val="3F3F3F"/>
                </a:solidFill>
                <a:latin typeface="Arial"/>
                <a:ea typeface="Arial"/>
                <a:cs typeface="Arial"/>
                <a:sym typeface="Arial"/>
              </a:rPr>
              <a:t>ertification</a:t>
            </a:r>
            <a:endParaRPr dirty="0"/>
          </a:p>
        </p:txBody>
      </p:sp>
      <p:sp>
        <p:nvSpPr>
          <p:cNvPr id="539" name="Shape 539"/>
          <p:cNvSpPr txBox="1"/>
          <p:nvPr/>
        </p:nvSpPr>
        <p:spPr>
          <a:xfrm>
            <a:off x="2135560" y="4273242"/>
            <a:ext cx="1872209" cy="344128"/>
          </a:xfrm>
          <a:prstGeom prst="rect">
            <a:avLst/>
          </a:prstGeom>
          <a:no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00" dirty="0">
                <a:solidFill>
                  <a:srgbClr val="3F3F3F"/>
                </a:solidFill>
                <a:latin typeface="Arial"/>
                <a:ea typeface="Arial"/>
                <a:cs typeface="Arial"/>
                <a:sym typeface="Arial"/>
              </a:rPr>
              <a:t>Testing of  </a:t>
            </a:r>
            <a:br>
              <a:rPr lang="en-IE" sz="1000" dirty="0">
                <a:solidFill>
                  <a:srgbClr val="3F3F3F"/>
                </a:solidFill>
                <a:latin typeface="Arial"/>
                <a:ea typeface="Arial"/>
                <a:cs typeface="Arial"/>
                <a:sym typeface="Arial"/>
              </a:rPr>
            </a:br>
            <a:r>
              <a:rPr lang="en-IE" sz="1000" dirty="0">
                <a:solidFill>
                  <a:srgbClr val="3F3F3F"/>
                </a:solidFill>
                <a:latin typeface="Arial"/>
                <a:ea typeface="Arial"/>
                <a:cs typeface="Arial"/>
                <a:sym typeface="Arial"/>
              </a:rPr>
              <a:t>all supported features</a:t>
            </a:r>
            <a:endParaRPr dirty="0"/>
          </a:p>
        </p:txBody>
      </p:sp>
      <p:cxnSp>
        <p:nvCxnSpPr>
          <p:cNvPr id="540" name="Shape 540"/>
          <p:cNvCxnSpPr>
            <a:stCxn id="537" idx="2"/>
            <a:endCxn id="536" idx="0"/>
          </p:cNvCxnSpPr>
          <p:nvPr/>
        </p:nvCxnSpPr>
        <p:spPr>
          <a:xfrm>
            <a:off x="3071665" y="3380603"/>
            <a:ext cx="0" cy="342300"/>
          </a:xfrm>
          <a:prstGeom prst="straightConnector1">
            <a:avLst/>
          </a:prstGeom>
          <a:noFill/>
          <a:ln w="28575" cap="flat" cmpd="sng">
            <a:solidFill>
              <a:srgbClr val="00B0CA"/>
            </a:solidFill>
            <a:prstDash val="solid"/>
            <a:round/>
            <a:headEnd type="none" w="sm" len="sm"/>
            <a:tailEnd type="stealth" w="med" len="med"/>
          </a:ln>
        </p:spPr>
      </p:cxnSp>
      <p:cxnSp>
        <p:nvCxnSpPr>
          <p:cNvPr id="541" name="Shape 541"/>
          <p:cNvCxnSpPr>
            <a:stCxn id="536" idx="2"/>
          </p:cNvCxnSpPr>
          <p:nvPr/>
        </p:nvCxnSpPr>
        <p:spPr>
          <a:xfrm>
            <a:off x="3071664" y="3913202"/>
            <a:ext cx="0" cy="360000"/>
          </a:xfrm>
          <a:prstGeom prst="straightConnector1">
            <a:avLst/>
          </a:prstGeom>
          <a:noFill/>
          <a:ln w="28575" cap="flat" cmpd="sng">
            <a:solidFill>
              <a:srgbClr val="00B0CA"/>
            </a:solidFill>
            <a:prstDash val="solid"/>
            <a:round/>
            <a:headEnd type="none" w="sm" len="sm"/>
            <a:tailEnd type="stealth" w="med" len="med"/>
          </a:ln>
        </p:spPr>
      </p:cxnSp>
      <p:cxnSp>
        <p:nvCxnSpPr>
          <p:cNvPr id="542" name="Shape 542"/>
          <p:cNvCxnSpPr/>
          <p:nvPr/>
        </p:nvCxnSpPr>
        <p:spPr>
          <a:xfrm flipH="1">
            <a:off x="3071665" y="4633282"/>
            <a:ext cx="1" cy="339600"/>
          </a:xfrm>
          <a:prstGeom prst="straightConnector1">
            <a:avLst/>
          </a:prstGeom>
          <a:noFill/>
          <a:ln w="28575" cap="flat" cmpd="sng">
            <a:solidFill>
              <a:srgbClr val="00B0CA"/>
            </a:solidFill>
            <a:prstDash val="solid"/>
            <a:round/>
            <a:headEnd type="none" w="sm" len="sm"/>
            <a:tailEnd type="stealth" w="med" len="med"/>
          </a:ln>
        </p:spPr>
      </p:cxnSp>
      <p:cxnSp>
        <p:nvCxnSpPr>
          <p:cNvPr id="543" name="Shape 543"/>
          <p:cNvCxnSpPr/>
          <p:nvPr/>
        </p:nvCxnSpPr>
        <p:spPr>
          <a:xfrm flipH="1">
            <a:off x="3071665" y="5229786"/>
            <a:ext cx="1" cy="339600"/>
          </a:xfrm>
          <a:prstGeom prst="straightConnector1">
            <a:avLst/>
          </a:prstGeom>
          <a:noFill/>
          <a:ln w="28575" cap="flat" cmpd="sng">
            <a:solidFill>
              <a:srgbClr val="00B0CA"/>
            </a:solidFill>
            <a:prstDash val="solid"/>
            <a:round/>
            <a:headEnd type="none" w="sm" len="sm"/>
            <a:tailEnd type="stealth" w="med" len="med"/>
          </a:ln>
        </p:spPr>
      </p:cxnSp>
      <p:sp>
        <p:nvSpPr>
          <p:cNvPr id="544" name="Shape 544"/>
          <p:cNvSpPr txBox="1"/>
          <p:nvPr/>
        </p:nvSpPr>
        <p:spPr>
          <a:xfrm>
            <a:off x="4044471" y="5281934"/>
            <a:ext cx="1691489"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800" dirty="0">
                <a:solidFill>
                  <a:schemeClr val="dk1"/>
                </a:solidFill>
                <a:latin typeface="Arial"/>
                <a:ea typeface="Arial"/>
                <a:cs typeface="Arial"/>
                <a:sym typeface="Arial"/>
              </a:rPr>
              <a:t>(Certifier to enter oneM2M Certification Reference#)</a:t>
            </a:r>
            <a:endParaRPr dirty="0"/>
          </a:p>
        </p:txBody>
      </p:sp>
      <p:sp>
        <p:nvSpPr>
          <p:cNvPr id="545" name="Shape 545"/>
          <p:cNvSpPr txBox="1"/>
          <p:nvPr/>
        </p:nvSpPr>
        <p:spPr>
          <a:xfrm>
            <a:off x="1847528" y="2212178"/>
            <a:ext cx="2530624" cy="468000"/>
          </a:xfrm>
          <a:prstGeom prst="rect">
            <a:avLst/>
          </a:prstGeom>
          <a:solidFill>
            <a:srgbClr val="00B0CA"/>
          </a:solidFill>
          <a:ln w="9525" cap="flat" cmpd="sng">
            <a:solidFill>
              <a:schemeClr val="dk1"/>
            </a:solidFill>
            <a:prstDash val="solid"/>
            <a:round/>
            <a:headEnd type="none" w="sm" len="sm"/>
            <a:tailEnd type="none" w="sm" len="sm"/>
          </a:ln>
        </p:spPr>
        <p:txBody>
          <a:bodyPr spcFirstLastPara="1" wrap="square" lIns="91425" tIns="18000" rIns="91425" bIns="18000" anchor="ctr" anchorCtr="0">
            <a:noAutofit/>
          </a:bodyPr>
          <a:lstStyle/>
          <a:p>
            <a:pPr marL="0" marR="0" lvl="0" indent="0" algn="ctr" rtl="0">
              <a:spcBef>
                <a:spcPts val="0"/>
              </a:spcBef>
              <a:spcAft>
                <a:spcPts val="0"/>
              </a:spcAft>
              <a:buNone/>
            </a:pPr>
            <a:r>
              <a:rPr lang="en-IE" sz="1050" dirty="0">
                <a:solidFill>
                  <a:srgbClr val="3F3F3F"/>
                </a:solidFill>
                <a:latin typeface="Arial Black"/>
                <a:ea typeface="Arial Black"/>
                <a:cs typeface="Arial Black"/>
                <a:sym typeface="Arial Black"/>
              </a:rPr>
              <a:t>GCF certification procedure</a:t>
            </a:r>
            <a:endParaRPr dirty="0"/>
          </a:p>
          <a:p>
            <a:pPr marL="0" marR="0" lvl="0" indent="0" algn="ctr" rtl="0">
              <a:spcBef>
                <a:spcPts val="0"/>
              </a:spcBef>
              <a:spcAft>
                <a:spcPts val="0"/>
              </a:spcAft>
              <a:buNone/>
            </a:pPr>
            <a:r>
              <a:rPr lang="en-IE" sz="800" b="1" dirty="0">
                <a:solidFill>
                  <a:srgbClr val="3F3F3F"/>
                </a:solidFill>
                <a:latin typeface="Arial Black"/>
                <a:ea typeface="Arial Black"/>
                <a:cs typeface="Arial Black"/>
                <a:sym typeface="Arial Black"/>
              </a:rPr>
              <a:t>www.globalcertificationforum.org</a:t>
            </a:r>
            <a:r>
              <a:rPr lang="en-IE" sz="1000" dirty="0">
                <a:solidFill>
                  <a:srgbClr val="3F3F3F"/>
                </a:solidFill>
                <a:latin typeface="Arial Black"/>
                <a:ea typeface="Arial Black"/>
                <a:cs typeface="Arial Black"/>
                <a:sym typeface="Arial Black"/>
              </a:rPr>
              <a:t> </a:t>
            </a:r>
            <a:endParaRPr dirty="0"/>
          </a:p>
        </p:txBody>
      </p:sp>
      <p:cxnSp>
        <p:nvCxnSpPr>
          <p:cNvPr id="546" name="Shape 546"/>
          <p:cNvCxnSpPr/>
          <p:nvPr/>
        </p:nvCxnSpPr>
        <p:spPr>
          <a:xfrm flipH="1">
            <a:off x="3071663" y="2689026"/>
            <a:ext cx="1" cy="339600"/>
          </a:xfrm>
          <a:prstGeom prst="straightConnector1">
            <a:avLst/>
          </a:prstGeom>
          <a:noFill/>
          <a:ln w="28575" cap="flat" cmpd="sng">
            <a:solidFill>
              <a:srgbClr val="00B0CA"/>
            </a:solidFill>
            <a:prstDash val="solid"/>
            <a:round/>
            <a:headEnd type="none" w="sm" len="sm"/>
            <a:tailEnd type="stealth" w="med" len="med"/>
          </a:ln>
        </p:spPr>
      </p:cxnSp>
      <p:sp>
        <p:nvSpPr>
          <p:cNvPr id="547" name="Shape 547"/>
          <p:cNvSpPr txBox="1"/>
          <p:nvPr/>
        </p:nvSpPr>
        <p:spPr>
          <a:xfrm>
            <a:off x="3791744" y="6187841"/>
            <a:ext cx="3994427" cy="461665"/>
          </a:xfrm>
          <a:prstGeom prst="rect">
            <a:avLst/>
          </a:prstGeom>
          <a:solidFill>
            <a:srgbClr val="FFCC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IE" sz="2400" dirty="0">
                <a:solidFill>
                  <a:schemeClr val="dk1"/>
                </a:solidFill>
                <a:latin typeface="Arial"/>
                <a:ea typeface="Arial"/>
                <a:cs typeface="Arial"/>
                <a:sym typeface="Arial"/>
              </a:rPr>
              <a:t>Listing of Certified Devices</a:t>
            </a:r>
            <a:endParaRPr dirty="0"/>
          </a:p>
        </p:txBody>
      </p:sp>
      <p:grpSp>
        <p:nvGrpSpPr>
          <p:cNvPr id="2" name="Group 1">
            <a:extLst>
              <a:ext uri="{FF2B5EF4-FFF2-40B4-BE49-F238E27FC236}">
                <a16:creationId xmlns:a16="http://schemas.microsoft.com/office/drawing/2014/main" id="{0F11A28F-2C65-40CC-9E73-A939BB82658A}"/>
              </a:ext>
            </a:extLst>
          </p:cNvPr>
          <p:cNvGrpSpPr/>
          <p:nvPr/>
        </p:nvGrpSpPr>
        <p:grpSpPr>
          <a:xfrm>
            <a:off x="5735845" y="5732680"/>
            <a:ext cx="1656300" cy="432624"/>
            <a:chOff x="5735845" y="5732680"/>
            <a:chExt cx="1656300" cy="432624"/>
          </a:xfrm>
        </p:grpSpPr>
        <p:cxnSp>
          <p:nvCxnSpPr>
            <p:cNvPr id="548" name="Shape 548"/>
            <p:cNvCxnSpPr/>
            <p:nvPr/>
          </p:nvCxnSpPr>
          <p:spPr>
            <a:xfrm>
              <a:off x="5735960" y="5733256"/>
              <a:ext cx="1" cy="432048"/>
            </a:xfrm>
            <a:prstGeom prst="straightConnector1">
              <a:avLst/>
            </a:prstGeom>
            <a:noFill/>
            <a:ln w="28575" cap="flat" cmpd="sng">
              <a:solidFill>
                <a:srgbClr val="00B050"/>
              </a:solidFill>
              <a:prstDash val="solid"/>
              <a:round/>
              <a:headEnd type="none" w="sm" len="sm"/>
              <a:tailEnd type="stealth" w="med" len="med"/>
            </a:ln>
          </p:spPr>
        </p:cxnSp>
        <p:cxnSp>
          <p:nvCxnSpPr>
            <p:cNvPr id="549" name="Shape 549"/>
            <p:cNvCxnSpPr>
              <a:endCxn id="523" idx="1"/>
            </p:cNvCxnSpPr>
            <p:nvPr/>
          </p:nvCxnSpPr>
          <p:spPr>
            <a:xfrm>
              <a:off x="5735845" y="5732680"/>
              <a:ext cx="1656300" cy="0"/>
            </a:xfrm>
            <a:prstGeom prst="straightConnector1">
              <a:avLst/>
            </a:prstGeom>
            <a:noFill/>
            <a:ln w="28575" cap="flat" cmpd="sng">
              <a:solidFill>
                <a:srgbClr val="00B050"/>
              </a:solidFill>
              <a:prstDash val="solid"/>
              <a:round/>
              <a:headEnd type="none" w="sm" len="sm"/>
              <a:tailEnd type="none" w="sm" len="sm"/>
            </a:ln>
          </p:spPr>
        </p:cxnSp>
      </p:grpSp>
      <p:cxnSp>
        <p:nvCxnSpPr>
          <p:cNvPr id="34" name="Shape 548">
            <a:extLst>
              <a:ext uri="{FF2B5EF4-FFF2-40B4-BE49-F238E27FC236}">
                <a16:creationId xmlns:a16="http://schemas.microsoft.com/office/drawing/2014/main" id="{533BAA45-42D5-407A-B2BB-6EFE3AF77817}"/>
              </a:ext>
            </a:extLst>
          </p:cNvPr>
          <p:cNvCxnSpPr/>
          <p:nvPr/>
        </p:nvCxnSpPr>
        <p:spPr>
          <a:xfrm>
            <a:off x="5591944" y="5733256"/>
            <a:ext cx="1" cy="432048"/>
          </a:xfrm>
          <a:prstGeom prst="straightConnector1">
            <a:avLst/>
          </a:prstGeom>
          <a:noFill/>
          <a:ln w="28575" cap="flat" cmpd="sng">
            <a:solidFill>
              <a:srgbClr val="00B050"/>
            </a:solidFill>
            <a:prstDash val="solid"/>
            <a:round/>
            <a:headEnd type="none" w="sm" len="sm"/>
            <a:tailEnd type="stealth" w="med" len="med"/>
          </a:ln>
        </p:spPr>
      </p:cxnSp>
      <p:cxnSp>
        <p:nvCxnSpPr>
          <p:cNvPr id="35" name="Shape 549">
            <a:extLst>
              <a:ext uri="{FF2B5EF4-FFF2-40B4-BE49-F238E27FC236}">
                <a16:creationId xmlns:a16="http://schemas.microsoft.com/office/drawing/2014/main" id="{4517715E-6BCD-4A9B-9E8F-83E7339C46AF}"/>
              </a:ext>
            </a:extLst>
          </p:cNvPr>
          <p:cNvCxnSpPr>
            <a:cxnSpLocks/>
            <a:stCxn id="535" idx="3"/>
          </p:cNvCxnSpPr>
          <p:nvPr/>
        </p:nvCxnSpPr>
        <p:spPr>
          <a:xfrm>
            <a:off x="4007770" y="5732681"/>
            <a:ext cx="1584289" cy="0"/>
          </a:xfrm>
          <a:prstGeom prst="straightConnector1">
            <a:avLst/>
          </a:prstGeom>
          <a:noFill/>
          <a:ln w="28575" cap="flat" cmpd="sng">
            <a:solidFill>
              <a:srgbClr val="00B050"/>
            </a:solidFill>
            <a:prstDash val="solid"/>
            <a:round/>
            <a:headEnd type="none" w="sm" len="sm"/>
            <a:tailEnd type="none" w="sm" len="sm"/>
          </a:ln>
        </p:spPr>
      </p:cxnSp>
    </p:spTree>
    <p:extLst>
      <p:ext uri="{BB962C8B-B14F-4D97-AF65-F5344CB8AC3E}">
        <p14:creationId xmlns:p14="http://schemas.microsoft.com/office/powerpoint/2010/main" val="428927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9300633" y="0"/>
            <a:ext cx="28448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IE" sz="1000" b="1">
                <a:solidFill>
                  <a:srgbClr val="A8A8A8"/>
                </a:solidFill>
                <a:latin typeface="Verdana"/>
                <a:ea typeface="Verdana"/>
                <a:cs typeface="Verdana"/>
                <a:sym typeface="Verdana"/>
              </a:rPr>
              <a:t>6</a:t>
            </a:fld>
            <a:endParaRPr sz="1000" b="1" dirty="0">
              <a:solidFill>
                <a:srgbClr val="A8A8A8"/>
              </a:solidFill>
              <a:latin typeface="Verdana"/>
              <a:ea typeface="Verdana"/>
              <a:cs typeface="Verdana"/>
              <a:sym typeface="Verdana"/>
            </a:endParaRPr>
          </a:p>
        </p:txBody>
      </p:sp>
      <p:sp>
        <p:nvSpPr>
          <p:cNvPr id="521" name="Shape 521"/>
          <p:cNvSpPr txBox="1">
            <a:spLocks noGrp="1"/>
          </p:cNvSpPr>
          <p:nvPr>
            <p:ph type="title"/>
          </p:nvPr>
        </p:nvSpPr>
        <p:spPr>
          <a:xfrm>
            <a:off x="611908" y="44624"/>
            <a:ext cx="109728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3200" b="0" i="0" u="none" strike="noStrike" cap="none" dirty="0">
                <a:solidFill>
                  <a:srgbClr val="00B3BE"/>
                </a:solidFill>
                <a:latin typeface="Verdana"/>
                <a:ea typeface="Verdana"/>
                <a:cs typeface="Verdana"/>
                <a:sym typeface="Verdana"/>
              </a:rPr>
              <a:t>oneM2M </a:t>
            </a:r>
            <a:r>
              <a:rPr lang="en-IE" dirty="0"/>
              <a:t>c</a:t>
            </a:r>
            <a:r>
              <a:rPr lang="en-IE" sz="3200" b="0" i="0" u="none" strike="noStrike" cap="none" dirty="0">
                <a:solidFill>
                  <a:srgbClr val="00B3BE"/>
                </a:solidFill>
                <a:latin typeface="Verdana"/>
                <a:ea typeface="Verdana"/>
                <a:cs typeface="Verdana"/>
                <a:sym typeface="Verdana"/>
              </a:rPr>
              <a:t>ertification process workflow</a:t>
            </a:r>
            <a:endParaRPr sz="3200" b="0" i="0" u="none" strike="noStrike" cap="none" dirty="0">
              <a:solidFill>
                <a:srgbClr val="00B3BE"/>
              </a:solidFill>
              <a:latin typeface="Verdana"/>
              <a:ea typeface="Verdana"/>
              <a:cs typeface="Verdana"/>
              <a:sym typeface="Verdana"/>
            </a:endParaRPr>
          </a:p>
        </p:txBody>
      </p:sp>
      <p:sp>
        <p:nvSpPr>
          <p:cNvPr id="5" name="Rectangle 4">
            <a:extLst>
              <a:ext uri="{FF2B5EF4-FFF2-40B4-BE49-F238E27FC236}">
                <a16:creationId xmlns:a16="http://schemas.microsoft.com/office/drawing/2014/main" id="{79870FA6-7C51-41FD-9950-3CBED6CD576D}"/>
              </a:ext>
            </a:extLst>
          </p:cNvPr>
          <p:cNvSpPr/>
          <p:nvPr/>
        </p:nvSpPr>
        <p:spPr>
          <a:xfrm>
            <a:off x="479376" y="1268760"/>
            <a:ext cx="1525960" cy="6480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GCF oneM2M Certifier</a:t>
            </a:r>
          </a:p>
        </p:txBody>
      </p:sp>
      <p:sp>
        <p:nvSpPr>
          <p:cNvPr id="38" name="Rectangle 37">
            <a:extLst>
              <a:ext uri="{FF2B5EF4-FFF2-40B4-BE49-F238E27FC236}">
                <a16:creationId xmlns:a16="http://schemas.microsoft.com/office/drawing/2014/main" id="{D7FBB845-A8A8-4843-A75C-04D407A4E81D}"/>
              </a:ext>
            </a:extLst>
          </p:cNvPr>
          <p:cNvSpPr/>
          <p:nvPr/>
        </p:nvSpPr>
        <p:spPr>
          <a:xfrm>
            <a:off x="3157464" y="1268760"/>
            <a:ext cx="1525960" cy="6480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GCF oneM2M Certification Portal</a:t>
            </a:r>
          </a:p>
        </p:txBody>
      </p:sp>
      <p:sp>
        <p:nvSpPr>
          <p:cNvPr id="39" name="Rectangle 38">
            <a:extLst>
              <a:ext uri="{FF2B5EF4-FFF2-40B4-BE49-F238E27FC236}">
                <a16:creationId xmlns:a16="http://schemas.microsoft.com/office/drawing/2014/main" id="{58498668-3FE9-4EDA-B340-BBAA660720DB}"/>
              </a:ext>
            </a:extLst>
          </p:cNvPr>
          <p:cNvSpPr/>
          <p:nvPr/>
        </p:nvSpPr>
        <p:spPr>
          <a:xfrm>
            <a:off x="5807968" y="1268760"/>
            <a:ext cx="1525960" cy="6480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GCF oneM2M RTO</a:t>
            </a:r>
          </a:p>
        </p:txBody>
      </p:sp>
      <p:cxnSp>
        <p:nvCxnSpPr>
          <p:cNvPr id="7" name="Straight Connector 6">
            <a:extLst>
              <a:ext uri="{FF2B5EF4-FFF2-40B4-BE49-F238E27FC236}">
                <a16:creationId xmlns:a16="http://schemas.microsoft.com/office/drawing/2014/main" id="{664D8723-AA84-4A44-A860-FA5C8376D327}"/>
              </a:ext>
            </a:extLst>
          </p:cNvPr>
          <p:cNvCxnSpPr>
            <a:cxnSpLocks/>
            <a:stCxn id="38" idx="2"/>
          </p:cNvCxnSpPr>
          <p:nvPr/>
        </p:nvCxnSpPr>
        <p:spPr>
          <a:xfrm>
            <a:off x="3920444" y="1916832"/>
            <a:ext cx="0" cy="48245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97B444-715F-4419-8DF2-6318672DB3B7}"/>
              </a:ext>
            </a:extLst>
          </p:cNvPr>
          <p:cNvCxnSpPr>
            <a:cxnSpLocks/>
          </p:cNvCxnSpPr>
          <p:nvPr/>
        </p:nvCxnSpPr>
        <p:spPr>
          <a:xfrm>
            <a:off x="1213248" y="1916832"/>
            <a:ext cx="0" cy="48245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683456C-C49E-4E64-B93A-7C3275D94077}"/>
              </a:ext>
            </a:extLst>
          </p:cNvPr>
          <p:cNvCxnSpPr>
            <a:cxnSpLocks/>
          </p:cNvCxnSpPr>
          <p:nvPr/>
        </p:nvCxnSpPr>
        <p:spPr>
          <a:xfrm flipH="1">
            <a:off x="6586914" y="1916832"/>
            <a:ext cx="26934" cy="48245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BC294C9-3AE5-4AC3-B77D-8931E1B8D90B}"/>
              </a:ext>
            </a:extLst>
          </p:cNvPr>
          <p:cNvCxnSpPr/>
          <p:nvPr/>
        </p:nvCxnSpPr>
        <p:spPr>
          <a:xfrm>
            <a:off x="1242356" y="2185119"/>
            <a:ext cx="2678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59F790-637D-45E6-8D04-E3129C56DF24}"/>
              </a:ext>
            </a:extLst>
          </p:cNvPr>
          <p:cNvSpPr txBox="1"/>
          <p:nvPr/>
        </p:nvSpPr>
        <p:spPr>
          <a:xfrm>
            <a:off x="1487488" y="2329135"/>
            <a:ext cx="2232247" cy="738664"/>
          </a:xfrm>
          <a:prstGeom prst="rect">
            <a:avLst/>
          </a:prstGeom>
          <a:noFill/>
        </p:spPr>
        <p:txBody>
          <a:bodyPr wrap="square" rtlCol="0">
            <a:spAutoFit/>
          </a:bodyPr>
          <a:lstStyle/>
          <a:p>
            <a:pPr marL="285750" indent="-285750">
              <a:buFontTx/>
              <a:buChar char="-"/>
            </a:pPr>
            <a:r>
              <a:rPr lang="en-CA" sz="1400" dirty="0"/>
              <a:t>Sign user agreement</a:t>
            </a:r>
          </a:p>
          <a:p>
            <a:pPr marL="285750" indent="-285750">
              <a:buFontTx/>
              <a:buChar char="-"/>
            </a:pPr>
            <a:r>
              <a:rPr lang="en-CA" sz="1400" dirty="0"/>
              <a:t>Get login credentials</a:t>
            </a:r>
          </a:p>
          <a:p>
            <a:pPr marL="285750" indent="-285750">
              <a:buFontTx/>
              <a:buChar char="-"/>
            </a:pPr>
            <a:r>
              <a:rPr lang="en-CA" sz="1400" dirty="0"/>
              <a:t>View list of RTOs</a:t>
            </a:r>
          </a:p>
        </p:txBody>
      </p:sp>
      <p:cxnSp>
        <p:nvCxnSpPr>
          <p:cNvPr id="48" name="Straight Arrow Connector 47">
            <a:extLst>
              <a:ext uri="{FF2B5EF4-FFF2-40B4-BE49-F238E27FC236}">
                <a16:creationId xmlns:a16="http://schemas.microsoft.com/office/drawing/2014/main" id="{D95F5FBB-D2B8-4309-8C24-8330C27B5F45}"/>
              </a:ext>
            </a:extLst>
          </p:cNvPr>
          <p:cNvCxnSpPr>
            <a:cxnSpLocks/>
          </p:cNvCxnSpPr>
          <p:nvPr/>
        </p:nvCxnSpPr>
        <p:spPr>
          <a:xfrm flipH="1">
            <a:off x="1213248" y="3212976"/>
            <a:ext cx="27432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14CFA3B-8111-42E2-AC26-6E3E83DFE402}"/>
              </a:ext>
            </a:extLst>
          </p:cNvPr>
          <p:cNvSpPr txBox="1"/>
          <p:nvPr/>
        </p:nvSpPr>
        <p:spPr>
          <a:xfrm>
            <a:off x="1487488" y="3409255"/>
            <a:ext cx="2468994" cy="523220"/>
          </a:xfrm>
          <a:prstGeom prst="rect">
            <a:avLst/>
          </a:prstGeom>
          <a:noFill/>
        </p:spPr>
        <p:txBody>
          <a:bodyPr wrap="square" rtlCol="0">
            <a:spAutoFit/>
          </a:bodyPr>
          <a:lstStyle/>
          <a:p>
            <a:pPr marL="285750" indent="-285750">
              <a:buFontTx/>
              <a:buChar char="-"/>
            </a:pPr>
            <a:r>
              <a:rPr lang="en-CA" sz="1400" dirty="0"/>
              <a:t>Download documents required for Certification</a:t>
            </a:r>
          </a:p>
        </p:txBody>
      </p:sp>
      <p:cxnSp>
        <p:nvCxnSpPr>
          <p:cNvPr id="51" name="Straight Arrow Connector 50">
            <a:extLst>
              <a:ext uri="{FF2B5EF4-FFF2-40B4-BE49-F238E27FC236}">
                <a16:creationId xmlns:a16="http://schemas.microsoft.com/office/drawing/2014/main" id="{CBF382A9-5E33-4C5D-AA49-0ED486242C88}"/>
              </a:ext>
            </a:extLst>
          </p:cNvPr>
          <p:cNvCxnSpPr>
            <a:cxnSpLocks/>
          </p:cNvCxnSpPr>
          <p:nvPr/>
        </p:nvCxnSpPr>
        <p:spPr>
          <a:xfrm flipV="1">
            <a:off x="1242356" y="4149080"/>
            <a:ext cx="5371492"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8D475C3-4352-4ED8-B19F-645FC7AB7A46}"/>
              </a:ext>
            </a:extLst>
          </p:cNvPr>
          <p:cNvSpPr txBox="1"/>
          <p:nvPr/>
        </p:nvSpPr>
        <p:spPr>
          <a:xfrm>
            <a:off x="1487487" y="4293096"/>
            <a:ext cx="5256583" cy="307777"/>
          </a:xfrm>
          <a:prstGeom prst="rect">
            <a:avLst/>
          </a:prstGeom>
          <a:noFill/>
        </p:spPr>
        <p:txBody>
          <a:bodyPr wrap="square" rtlCol="0">
            <a:spAutoFit/>
          </a:bodyPr>
          <a:lstStyle/>
          <a:p>
            <a:pPr marL="285750" indent="-285750">
              <a:buFontTx/>
              <a:buChar char="-"/>
            </a:pPr>
            <a:r>
              <a:rPr lang="en-CA" sz="1400" dirty="0"/>
              <a:t>Submit ICS, IXIT and any other documents to RTO</a:t>
            </a:r>
          </a:p>
        </p:txBody>
      </p:sp>
      <p:cxnSp>
        <p:nvCxnSpPr>
          <p:cNvPr id="55" name="Straight Arrow Connector 54">
            <a:extLst>
              <a:ext uri="{FF2B5EF4-FFF2-40B4-BE49-F238E27FC236}">
                <a16:creationId xmlns:a16="http://schemas.microsoft.com/office/drawing/2014/main" id="{8F5735A4-4242-4527-BFF0-F3AE645072E5}"/>
              </a:ext>
            </a:extLst>
          </p:cNvPr>
          <p:cNvCxnSpPr>
            <a:cxnSpLocks/>
          </p:cNvCxnSpPr>
          <p:nvPr/>
        </p:nvCxnSpPr>
        <p:spPr>
          <a:xfrm flipH="1" flipV="1">
            <a:off x="1213248" y="4797152"/>
            <a:ext cx="5373666"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9C96AD5-8E8F-4493-84C2-90AC58E0D67D}"/>
              </a:ext>
            </a:extLst>
          </p:cNvPr>
          <p:cNvSpPr txBox="1"/>
          <p:nvPr/>
        </p:nvSpPr>
        <p:spPr>
          <a:xfrm>
            <a:off x="1480467" y="4869160"/>
            <a:ext cx="5256583" cy="523220"/>
          </a:xfrm>
          <a:prstGeom prst="rect">
            <a:avLst/>
          </a:prstGeom>
          <a:noFill/>
        </p:spPr>
        <p:txBody>
          <a:bodyPr wrap="square" rtlCol="0">
            <a:spAutoFit/>
          </a:bodyPr>
          <a:lstStyle/>
          <a:p>
            <a:pPr marL="285750" indent="-285750">
              <a:buFontTx/>
              <a:buChar char="-"/>
            </a:pPr>
            <a:r>
              <a:rPr lang="en-CA" sz="1400" dirty="0"/>
              <a:t>RTO generates test plan using ETSI tool, and executes tests and provides test report back to oneM2M Certifier</a:t>
            </a:r>
          </a:p>
        </p:txBody>
      </p:sp>
      <p:cxnSp>
        <p:nvCxnSpPr>
          <p:cNvPr id="59" name="Straight Arrow Connector 58">
            <a:extLst>
              <a:ext uri="{FF2B5EF4-FFF2-40B4-BE49-F238E27FC236}">
                <a16:creationId xmlns:a16="http://schemas.microsoft.com/office/drawing/2014/main" id="{80295F6F-5A4B-4B06-AC69-7A88F7926925}"/>
              </a:ext>
            </a:extLst>
          </p:cNvPr>
          <p:cNvCxnSpPr/>
          <p:nvPr/>
        </p:nvCxnSpPr>
        <p:spPr>
          <a:xfrm>
            <a:off x="1271464" y="5517232"/>
            <a:ext cx="2678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A37267DC-BAC6-4567-80B0-8A6C779E9FCA}"/>
              </a:ext>
            </a:extLst>
          </p:cNvPr>
          <p:cNvSpPr txBox="1"/>
          <p:nvPr/>
        </p:nvSpPr>
        <p:spPr>
          <a:xfrm>
            <a:off x="1487488" y="5589240"/>
            <a:ext cx="2468994" cy="738664"/>
          </a:xfrm>
          <a:prstGeom prst="rect">
            <a:avLst/>
          </a:prstGeom>
          <a:noFill/>
        </p:spPr>
        <p:txBody>
          <a:bodyPr wrap="square" rtlCol="0">
            <a:spAutoFit/>
          </a:bodyPr>
          <a:lstStyle/>
          <a:p>
            <a:pPr marL="285750" indent="-285750">
              <a:buFontTx/>
              <a:buChar char="-"/>
            </a:pPr>
            <a:r>
              <a:rPr lang="en-CA" sz="1400" dirty="0"/>
              <a:t>Submit declaration and update Compliance Folder </a:t>
            </a:r>
          </a:p>
        </p:txBody>
      </p:sp>
      <p:sp>
        <p:nvSpPr>
          <p:cNvPr id="62" name="Rectangle 61">
            <a:extLst>
              <a:ext uri="{FF2B5EF4-FFF2-40B4-BE49-F238E27FC236}">
                <a16:creationId xmlns:a16="http://schemas.microsoft.com/office/drawing/2014/main" id="{2008F2F2-0266-458C-8658-18D47542E9ED}"/>
              </a:ext>
            </a:extLst>
          </p:cNvPr>
          <p:cNvSpPr/>
          <p:nvPr/>
        </p:nvSpPr>
        <p:spPr>
          <a:xfrm>
            <a:off x="8530480" y="1268760"/>
            <a:ext cx="1525960" cy="6480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GCF oneM2M</a:t>
            </a:r>
          </a:p>
          <a:p>
            <a:pPr algn="ctr"/>
            <a:r>
              <a:rPr lang="en-CA" sz="1400" dirty="0"/>
              <a:t>Public Website</a:t>
            </a:r>
          </a:p>
        </p:txBody>
      </p:sp>
      <p:cxnSp>
        <p:nvCxnSpPr>
          <p:cNvPr id="63" name="Straight Connector 62">
            <a:extLst>
              <a:ext uri="{FF2B5EF4-FFF2-40B4-BE49-F238E27FC236}">
                <a16:creationId xmlns:a16="http://schemas.microsoft.com/office/drawing/2014/main" id="{70C99E15-5729-4F0C-8A4F-357D8A51AE5C}"/>
              </a:ext>
            </a:extLst>
          </p:cNvPr>
          <p:cNvCxnSpPr>
            <a:cxnSpLocks/>
          </p:cNvCxnSpPr>
          <p:nvPr/>
        </p:nvCxnSpPr>
        <p:spPr>
          <a:xfrm flipH="1">
            <a:off x="9300633" y="1916832"/>
            <a:ext cx="35727" cy="468052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49A44E9-F61D-4CB3-B178-9B44D2DA2158}"/>
              </a:ext>
            </a:extLst>
          </p:cNvPr>
          <p:cNvCxnSpPr>
            <a:cxnSpLocks/>
          </p:cNvCxnSpPr>
          <p:nvPr/>
        </p:nvCxnSpPr>
        <p:spPr>
          <a:xfrm>
            <a:off x="3921968" y="6021288"/>
            <a:ext cx="541439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E460B93-5E19-457C-B1F9-BBACBCA01C2E}"/>
              </a:ext>
            </a:extLst>
          </p:cNvPr>
          <p:cNvSpPr txBox="1"/>
          <p:nvPr/>
        </p:nvSpPr>
        <p:spPr>
          <a:xfrm>
            <a:off x="3935759" y="6145559"/>
            <a:ext cx="5544605" cy="307777"/>
          </a:xfrm>
          <a:prstGeom prst="rect">
            <a:avLst/>
          </a:prstGeom>
          <a:noFill/>
        </p:spPr>
        <p:txBody>
          <a:bodyPr wrap="square" rtlCol="0">
            <a:spAutoFit/>
          </a:bodyPr>
          <a:lstStyle/>
          <a:p>
            <a:pPr marL="285750" indent="-285750">
              <a:buFontTx/>
              <a:buChar char="-"/>
            </a:pPr>
            <a:r>
              <a:rPr lang="en-CA" sz="1400" dirty="0"/>
              <a:t>Product is certified and listed both on portal and public website</a:t>
            </a:r>
          </a:p>
        </p:txBody>
      </p:sp>
      <p:cxnSp>
        <p:nvCxnSpPr>
          <p:cNvPr id="72" name="Straight Arrow Connector 71">
            <a:extLst>
              <a:ext uri="{FF2B5EF4-FFF2-40B4-BE49-F238E27FC236}">
                <a16:creationId xmlns:a16="http://schemas.microsoft.com/office/drawing/2014/main" id="{9B3F6FFC-B050-4342-BF19-08B5E6DBE982}"/>
              </a:ext>
            </a:extLst>
          </p:cNvPr>
          <p:cNvCxnSpPr>
            <a:cxnSpLocks/>
          </p:cNvCxnSpPr>
          <p:nvPr/>
        </p:nvCxnSpPr>
        <p:spPr>
          <a:xfrm flipH="1">
            <a:off x="1192524" y="6381328"/>
            <a:ext cx="27432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AC8FCE4-7A87-4375-839C-814552066872}"/>
              </a:ext>
            </a:extLst>
          </p:cNvPr>
          <p:cNvSpPr txBox="1"/>
          <p:nvPr/>
        </p:nvSpPr>
        <p:spPr>
          <a:xfrm>
            <a:off x="1466766" y="6453336"/>
            <a:ext cx="2468994" cy="307777"/>
          </a:xfrm>
          <a:prstGeom prst="rect">
            <a:avLst/>
          </a:prstGeom>
          <a:noFill/>
        </p:spPr>
        <p:txBody>
          <a:bodyPr wrap="square" rtlCol="0">
            <a:spAutoFit/>
          </a:bodyPr>
          <a:lstStyle/>
          <a:p>
            <a:pPr marL="285750" indent="-285750">
              <a:buFontTx/>
              <a:buChar char="-"/>
            </a:pPr>
            <a:r>
              <a:rPr lang="en-CA" sz="1400" dirty="0"/>
              <a:t>Download Certificate</a:t>
            </a:r>
          </a:p>
        </p:txBody>
      </p:sp>
    </p:spTree>
    <p:extLst>
      <p:ext uri="{BB962C8B-B14F-4D97-AF65-F5344CB8AC3E}">
        <p14:creationId xmlns:p14="http://schemas.microsoft.com/office/powerpoint/2010/main" val="219970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1377264" cy="561975"/>
          </a:xfrm>
        </p:spPr>
        <p:txBody>
          <a:bodyPr/>
          <a:lstStyle/>
          <a:p>
            <a:r>
              <a:rPr lang="en-GB" altLang="ko-KR" sz="3600" dirty="0">
                <a:ea typeface="굴림" pitchFamily="34" charset="-127"/>
              </a:rPr>
              <a:t>Program Update Based on oneM2M Releases</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71" name="Rectangle 9"/>
          <p:cNvSpPr>
            <a:spLocks noGrp="1" noChangeArrowheads="1"/>
          </p:cNvSpPr>
          <p:nvPr>
            <p:ph type="body" idx="4294967295"/>
          </p:nvPr>
        </p:nvSpPr>
        <p:spPr>
          <a:xfrm>
            <a:off x="47328" y="1124744"/>
            <a:ext cx="12000656" cy="5688632"/>
          </a:xfrm>
        </p:spPr>
        <p:txBody>
          <a:bodyPr/>
          <a:lstStyle/>
          <a:p>
            <a:pPr>
              <a:spcAft>
                <a:spcPts val="0"/>
              </a:spcAft>
              <a:tabLst>
                <a:tab pos="3028950" algn="l"/>
              </a:tabLst>
            </a:pPr>
            <a:r>
              <a:rPr lang="en-CA" altLang="ko-KR" sz="2400" dirty="0">
                <a:latin typeface="Calibri" pitchFamily="34" charset="0"/>
                <a:ea typeface="굴림" pitchFamily="34" charset="-127"/>
              </a:rPr>
              <a:t>The GCF oneM2M Certification Program will be tied to quarterly GCF DCC Database Release:</a:t>
            </a:r>
          </a:p>
        </p:txBody>
      </p:sp>
      <p:grpSp>
        <p:nvGrpSpPr>
          <p:cNvPr id="9" name="Group 8">
            <a:extLst>
              <a:ext uri="{FF2B5EF4-FFF2-40B4-BE49-F238E27FC236}">
                <a16:creationId xmlns:a16="http://schemas.microsoft.com/office/drawing/2014/main" id="{EDC3045A-AF78-42E3-B649-27D5192C0845}"/>
              </a:ext>
            </a:extLst>
          </p:cNvPr>
          <p:cNvGrpSpPr/>
          <p:nvPr/>
        </p:nvGrpSpPr>
        <p:grpSpPr>
          <a:xfrm>
            <a:off x="335360" y="3374861"/>
            <a:ext cx="11634724" cy="1350283"/>
            <a:chOff x="557276" y="3293918"/>
            <a:chExt cx="11634724" cy="1350283"/>
          </a:xfrm>
        </p:grpSpPr>
        <p:sp>
          <p:nvSpPr>
            <p:cNvPr id="2" name="Arrow: Right 1">
              <a:extLst>
                <a:ext uri="{FF2B5EF4-FFF2-40B4-BE49-F238E27FC236}">
                  <a16:creationId xmlns:a16="http://schemas.microsoft.com/office/drawing/2014/main" id="{62647A5B-FC6D-4B5B-823D-2000C02EE3C7}"/>
                </a:ext>
              </a:extLst>
            </p:cNvPr>
            <p:cNvSpPr/>
            <p:nvPr/>
          </p:nvSpPr>
          <p:spPr>
            <a:xfrm>
              <a:off x="557276" y="3293918"/>
              <a:ext cx="11634724" cy="1350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a:extLst>
                <a:ext uri="{FF2B5EF4-FFF2-40B4-BE49-F238E27FC236}">
                  <a16:creationId xmlns:a16="http://schemas.microsoft.com/office/drawing/2014/main" id="{B5774B7C-1659-4B9E-B756-F5ACE790FCF9}"/>
                </a:ext>
              </a:extLst>
            </p:cNvPr>
            <p:cNvGrpSpPr/>
            <p:nvPr/>
          </p:nvGrpSpPr>
          <p:grpSpPr>
            <a:xfrm>
              <a:off x="1127448" y="3645024"/>
              <a:ext cx="9793088" cy="648072"/>
              <a:chOff x="1127448" y="3645024"/>
              <a:chExt cx="9793088" cy="648072"/>
            </a:xfrm>
          </p:grpSpPr>
          <p:cxnSp>
            <p:nvCxnSpPr>
              <p:cNvPr id="4" name="Straight Connector 3">
                <a:extLst>
                  <a:ext uri="{FF2B5EF4-FFF2-40B4-BE49-F238E27FC236}">
                    <a16:creationId xmlns:a16="http://schemas.microsoft.com/office/drawing/2014/main" id="{96967CBE-A524-4DA1-B3D0-2FC070B1865A}"/>
                  </a:ext>
                </a:extLst>
              </p:cNvPr>
              <p:cNvCxnSpPr/>
              <p:nvPr/>
            </p:nvCxnSpPr>
            <p:spPr>
              <a:xfrm>
                <a:off x="3143672" y="3645024"/>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49DF2D-E417-4EFA-B443-560134CF7728}"/>
                  </a:ext>
                </a:extLst>
              </p:cNvPr>
              <p:cNvCxnSpPr/>
              <p:nvPr/>
            </p:nvCxnSpPr>
            <p:spPr>
              <a:xfrm>
                <a:off x="6240016" y="3645024"/>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87EB8C6-D673-4822-813B-44F938E18E92}"/>
                  </a:ext>
                </a:extLst>
              </p:cNvPr>
              <p:cNvCxnSpPr/>
              <p:nvPr/>
            </p:nvCxnSpPr>
            <p:spPr>
              <a:xfrm>
                <a:off x="9120336" y="3645024"/>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94C031-FC62-4FA3-A79A-1E652558F56D}"/>
                  </a:ext>
                </a:extLst>
              </p:cNvPr>
              <p:cNvSpPr txBox="1"/>
              <p:nvPr/>
            </p:nvSpPr>
            <p:spPr>
              <a:xfrm>
                <a:off x="1127448" y="3759423"/>
                <a:ext cx="1368150" cy="461665"/>
              </a:xfrm>
              <a:prstGeom prst="rect">
                <a:avLst/>
              </a:prstGeom>
              <a:noFill/>
            </p:spPr>
            <p:txBody>
              <a:bodyPr wrap="square" rtlCol="0">
                <a:spAutoFit/>
              </a:bodyPr>
              <a:lstStyle/>
              <a:p>
                <a:r>
                  <a:rPr lang="en-CA" dirty="0"/>
                  <a:t>Q1/2019</a:t>
                </a:r>
              </a:p>
            </p:txBody>
          </p:sp>
          <p:sp>
            <p:nvSpPr>
              <p:cNvPr id="13" name="TextBox 12">
                <a:extLst>
                  <a:ext uri="{FF2B5EF4-FFF2-40B4-BE49-F238E27FC236}">
                    <a16:creationId xmlns:a16="http://schemas.microsoft.com/office/drawing/2014/main" id="{4318459E-142F-4F5E-9DAE-B444402959C3}"/>
                  </a:ext>
                </a:extLst>
              </p:cNvPr>
              <p:cNvSpPr txBox="1"/>
              <p:nvPr/>
            </p:nvSpPr>
            <p:spPr>
              <a:xfrm>
                <a:off x="3863754" y="3759423"/>
                <a:ext cx="1368150" cy="461665"/>
              </a:xfrm>
              <a:prstGeom prst="rect">
                <a:avLst/>
              </a:prstGeom>
              <a:noFill/>
            </p:spPr>
            <p:txBody>
              <a:bodyPr wrap="square" rtlCol="0">
                <a:spAutoFit/>
              </a:bodyPr>
              <a:lstStyle/>
              <a:p>
                <a:r>
                  <a:rPr lang="en-CA" dirty="0"/>
                  <a:t>Q2/2019</a:t>
                </a:r>
              </a:p>
            </p:txBody>
          </p:sp>
          <p:sp>
            <p:nvSpPr>
              <p:cNvPr id="14" name="TextBox 13">
                <a:extLst>
                  <a:ext uri="{FF2B5EF4-FFF2-40B4-BE49-F238E27FC236}">
                    <a16:creationId xmlns:a16="http://schemas.microsoft.com/office/drawing/2014/main" id="{EEFA7FA0-CE0F-4174-8DDB-2B253A047959}"/>
                  </a:ext>
                </a:extLst>
              </p:cNvPr>
              <p:cNvSpPr txBox="1"/>
              <p:nvPr/>
            </p:nvSpPr>
            <p:spPr>
              <a:xfrm>
                <a:off x="6888090" y="3759423"/>
                <a:ext cx="1368150" cy="461665"/>
              </a:xfrm>
              <a:prstGeom prst="rect">
                <a:avLst/>
              </a:prstGeom>
              <a:noFill/>
            </p:spPr>
            <p:txBody>
              <a:bodyPr wrap="square" rtlCol="0">
                <a:spAutoFit/>
              </a:bodyPr>
              <a:lstStyle/>
              <a:p>
                <a:r>
                  <a:rPr lang="en-CA" dirty="0"/>
                  <a:t>Q3/2019</a:t>
                </a:r>
              </a:p>
            </p:txBody>
          </p:sp>
          <p:sp>
            <p:nvSpPr>
              <p:cNvPr id="15" name="TextBox 14">
                <a:extLst>
                  <a:ext uri="{FF2B5EF4-FFF2-40B4-BE49-F238E27FC236}">
                    <a16:creationId xmlns:a16="http://schemas.microsoft.com/office/drawing/2014/main" id="{E1CDF2EF-7246-4A3D-9EBB-BF9E9F3D436A}"/>
                  </a:ext>
                </a:extLst>
              </p:cNvPr>
              <p:cNvSpPr txBox="1"/>
              <p:nvPr/>
            </p:nvSpPr>
            <p:spPr>
              <a:xfrm>
                <a:off x="9552386" y="3759423"/>
                <a:ext cx="1368150" cy="461665"/>
              </a:xfrm>
              <a:prstGeom prst="rect">
                <a:avLst/>
              </a:prstGeom>
              <a:noFill/>
            </p:spPr>
            <p:txBody>
              <a:bodyPr wrap="square" rtlCol="0">
                <a:spAutoFit/>
              </a:bodyPr>
              <a:lstStyle/>
              <a:p>
                <a:r>
                  <a:rPr lang="en-CA" dirty="0"/>
                  <a:t>Q4/2019</a:t>
                </a:r>
              </a:p>
            </p:txBody>
          </p:sp>
        </p:grpSp>
      </p:grpSp>
      <p:sp>
        <p:nvSpPr>
          <p:cNvPr id="12" name="Rectangle 11">
            <a:extLst>
              <a:ext uri="{FF2B5EF4-FFF2-40B4-BE49-F238E27FC236}">
                <a16:creationId xmlns:a16="http://schemas.microsoft.com/office/drawing/2014/main" id="{2CA02A4F-157E-4C08-8986-2B6F2940D82C}"/>
              </a:ext>
            </a:extLst>
          </p:cNvPr>
          <p:cNvSpPr/>
          <p:nvPr/>
        </p:nvSpPr>
        <p:spPr>
          <a:xfrm>
            <a:off x="341252" y="5462296"/>
            <a:ext cx="1866316" cy="10081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IAG#16</a:t>
            </a:r>
          </a:p>
          <a:p>
            <a:pPr algn="ctr"/>
            <a:r>
              <a:rPr lang="en-CA" sz="1800" dirty="0"/>
              <a:t>Jan 8</a:t>
            </a:r>
            <a:r>
              <a:rPr lang="en-CA" sz="1800" baseline="30000" dirty="0"/>
              <a:t>th</a:t>
            </a:r>
            <a:r>
              <a:rPr lang="en-CA" sz="1800" dirty="0"/>
              <a:t> 2019</a:t>
            </a:r>
          </a:p>
        </p:txBody>
      </p:sp>
      <p:cxnSp>
        <p:nvCxnSpPr>
          <p:cNvPr id="17" name="Straight Connector 16">
            <a:extLst>
              <a:ext uri="{FF2B5EF4-FFF2-40B4-BE49-F238E27FC236}">
                <a16:creationId xmlns:a16="http://schemas.microsoft.com/office/drawing/2014/main" id="{2880D675-5F24-412D-A3E1-A51B6FDC96BA}"/>
              </a:ext>
            </a:extLst>
          </p:cNvPr>
          <p:cNvCxnSpPr>
            <a:cxnSpLocks/>
          </p:cNvCxnSpPr>
          <p:nvPr/>
        </p:nvCxnSpPr>
        <p:spPr>
          <a:xfrm>
            <a:off x="905532" y="4384715"/>
            <a:ext cx="0" cy="106050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ACE909A-A28A-4DAB-8D74-FCD2F374A4C8}"/>
              </a:ext>
            </a:extLst>
          </p:cNvPr>
          <p:cNvSpPr/>
          <p:nvPr/>
        </p:nvSpPr>
        <p:spPr>
          <a:xfrm>
            <a:off x="3238309" y="5449255"/>
            <a:ext cx="1866316" cy="10081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IAG#19</a:t>
            </a:r>
          </a:p>
          <a:p>
            <a:pPr algn="ctr"/>
            <a:r>
              <a:rPr lang="en-CA" sz="1800" dirty="0"/>
              <a:t>Apr 21</a:t>
            </a:r>
            <a:r>
              <a:rPr lang="en-CA" sz="1800" baseline="30000" dirty="0"/>
              <a:t>st</a:t>
            </a:r>
            <a:r>
              <a:rPr lang="en-CA" sz="1800" dirty="0"/>
              <a:t> 2019</a:t>
            </a:r>
          </a:p>
        </p:txBody>
      </p:sp>
      <p:cxnSp>
        <p:nvCxnSpPr>
          <p:cNvPr id="22" name="Straight Connector 21">
            <a:extLst>
              <a:ext uri="{FF2B5EF4-FFF2-40B4-BE49-F238E27FC236}">
                <a16:creationId xmlns:a16="http://schemas.microsoft.com/office/drawing/2014/main" id="{F727A34D-8054-467A-BBB1-A23406A8D4B0}"/>
              </a:ext>
            </a:extLst>
          </p:cNvPr>
          <p:cNvCxnSpPr/>
          <p:nvPr/>
        </p:nvCxnSpPr>
        <p:spPr>
          <a:xfrm>
            <a:off x="4007768" y="4432645"/>
            <a:ext cx="0" cy="101257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7A40904-87C4-4908-AEFC-B844F81F712A}"/>
              </a:ext>
            </a:extLst>
          </p:cNvPr>
          <p:cNvSpPr/>
          <p:nvPr/>
        </p:nvSpPr>
        <p:spPr>
          <a:xfrm>
            <a:off x="5849864" y="5449255"/>
            <a:ext cx="1866316" cy="10081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IAG#22</a:t>
            </a:r>
          </a:p>
          <a:p>
            <a:pPr algn="ctr"/>
            <a:r>
              <a:rPr lang="en-CA" sz="1800" dirty="0"/>
              <a:t>Jul 25</a:t>
            </a:r>
            <a:r>
              <a:rPr lang="en-CA" sz="1800" baseline="30000" dirty="0"/>
              <a:t>th</a:t>
            </a:r>
            <a:r>
              <a:rPr lang="en-CA" sz="1800" dirty="0"/>
              <a:t> 2019</a:t>
            </a:r>
          </a:p>
        </p:txBody>
      </p:sp>
      <p:cxnSp>
        <p:nvCxnSpPr>
          <p:cNvPr id="24" name="Straight Connector 23">
            <a:extLst>
              <a:ext uri="{FF2B5EF4-FFF2-40B4-BE49-F238E27FC236}">
                <a16:creationId xmlns:a16="http://schemas.microsoft.com/office/drawing/2014/main" id="{D41D9CEC-39BF-41F3-8F0D-9B28346D3CD7}"/>
              </a:ext>
            </a:extLst>
          </p:cNvPr>
          <p:cNvCxnSpPr/>
          <p:nvPr/>
        </p:nvCxnSpPr>
        <p:spPr>
          <a:xfrm>
            <a:off x="6543342" y="4449717"/>
            <a:ext cx="0" cy="101257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FBFB67A-9B4C-46B6-AA8D-CF81DCF7B4A4}"/>
              </a:ext>
            </a:extLst>
          </p:cNvPr>
          <p:cNvSpPr/>
          <p:nvPr/>
        </p:nvSpPr>
        <p:spPr>
          <a:xfrm>
            <a:off x="8835250" y="5460319"/>
            <a:ext cx="1866316" cy="10081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IAG#24</a:t>
            </a:r>
          </a:p>
          <a:p>
            <a:pPr algn="ctr"/>
            <a:r>
              <a:rPr lang="en-CA" sz="1800" dirty="0"/>
              <a:t>Oct 31</a:t>
            </a:r>
            <a:r>
              <a:rPr lang="en-CA" sz="1800" baseline="30000" dirty="0"/>
              <a:t>st</a:t>
            </a:r>
            <a:r>
              <a:rPr lang="en-CA" sz="1800" dirty="0"/>
              <a:t> 2019</a:t>
            </a:r>
          </a:p>
        </p:txBody>
      </p:sp>
      <p:cxnSp>
        <p:nvCxnSpPr>
          <p:cNvPr id="26" name="Straight Connector 25">
            <a:extLst>
              <a:ext uri="{FF2B5EF4-FFF2-40B4-BE49-F238E27FC236}">
                <a16:creationId xmlns:a16="http://schemas.microsoft.com/office/drawing/2014/main" id="{7E674BE9-7AE1-45D8-8223-A1BAB9302011}"/>
              </a:ext>
            </a:extLst>
          </p:cNvPr>
          <p:cNvCxnSpPr/>
          <p:nvPr/>
        </p:nvCxnSpPr>
        <p:spPr>
          <a:xfrm>
            <a:off x="9768408" y="4432645"/>
            <a:ext cx="0" cy="101257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AD4E26-F4B9-4E1A-B344-6AA4D504D953}"/>
              </a:ext>
            </a:extLst>
          </p:cNvPr>
          <p:cNvCxnSpPr>
            <a:cxnSpLocks/>
            <a:stCxn id="28" idx="2"/>
          </p:cNvCxnSpPr>
          <p:nvPr/>
        </p:nvCxnSpPr>
        <p:spPr>
          <a:xfrm flipH="1">
            <a:off x="1919536" y="2564904"/>
            <a:ext cx="15286" cy="115212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2E5217B-1F0D-4A3D-A538-725FFD18C506}"/>
              </a:ext>
            </a:extLst>
          </p:cNvPr>
          <p:cNvSpPr/>
          <p:nvPr/>
        </p:nvSpPr>
        <p:spPr>
          <a:xfrm>
            <a:off x="1230028" y="1556792"/>
            <a:ext cx="1409588" cy="1008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t>DCC Q1 Rel 3.73.x</a:t>
            </a:r>
          </a:p>
          <a:p>
            <a:pPr algn="ctr"/>
            <a:r>
              <a:rPr lang="en-CA" sz="1600" dirty="0"/>
              <a:t>~ Feb 1</a:t>
            </a:r>
          </a:p>
        </p:txBody>
      </p:sp>
      <p:cxnSp>
        <p:nvCxnSpPr>
          <p:cNvPr id="29" name="Straight Connector 28">
            <a:extLst>
              <a:ext uri="{FF2B5EF4-FFF2-40B4-BE49-F238E27FC236}">
                <a16:creationId xmlns:a16="http://schemas.microsoft.com/office/drawing/2014/main" id="{0C01EB92-2954-4403-A2B0-BB2E947CC36F}"/>
              </a:ext>
            </a:extLst>
          </p:cNvPr>
          <p:cNvCxnSpPr>
            <a:cxnSpLocks/>
          </p:cNvCxnSpPr>
          <p:nvPr/>
        </p:nvCxnSpPr>
        <p:spPr>
          <a:xfrm>
            <a:off x="191344" y="3428999"/>
            <a:ext cx="0" cy="27735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B96B618-B72A-46BE-9BF8-A36F95FFA82D}"/>
              </a:ext>
            </a:extLst>
          </p:cNvPr>
          <p:cNvSpPr/>
          <p:nvPr/>
        </p:nvSpPr>
        <p:spPr>
          <a:xfrm>
            <a:off x="47328" y="2693777"/>
            <a:ext cx="1418982" cy="735222"/>
          </a:xfrm>
          <a:prstGeom prst="rect">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oneM2M </a:t>
            </a:r>
          </a:p>
          <a:p>
            <a:pPr algn="ctr"/>
            <a:r>
              <a:rPr lang="en-CA" sz="1600" dirty="0"/>
              <a:t>Rel 2</a:t>
            </a:r>
          </a:p>
          <a:p>
            <a:pPr algn="ctr"/>
            <a:r>
              <a:rPr lang="en-CA" sz="1600" dirty="0"/>
              <a:t>Sept 2018</a:t>
            </a:r>
            <a:endParaRPr lang="en-CA" sz="1400" dirty="0"/>
          </a:p>
        </p:txBody>
      </p:sp>
      <p:cxnSp>
        <p:nvCxnSpPr>
          <p:cNvPr id="32" name="Straight Connector 31">
            <a:extLst>
              <a:ext uri="{FF2B5EF4-FFF2-40B4-BE49-F238E27FC236}">
                <a16:creationId xmlns:a16="http://schemas.microsoft.com/office/drawing/2014/main" id="{2E847002-E99D-468F-90CA-308487B59B5E}"/>
              </a:ext>
            </a:extLst>
          </p:cNvPr>
          <p:cNvCxnSpPr>
            <a:cxnSpLocks/>
          </p:cNvCxnSpPr>
          <p:nvPr/>
        </p:nvCxnSpPr>
        <p:spPr>
          <a:xfrm flipH="1">
            <a:off x="2711624" y="3429000"/>
            <a:ext cx="3427" cy="25551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CB771F6-E682-419F-AB11-B79B97A71731}"/>
              </a:ext>
            </a:extLst>
          </p:cNvPr>
          <p:cNvSpPr/>
          <p:nvPr/>
        </p:nvSpPr>
        <p:spPr>
          <a:xfrm>
            <a:off x="2166132" y="2708920"/>
            <a:ext cx="1409588" cy="694779"/>
          </a:xfrm>
          <a:prstGeom prst="rect">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oneM2M Rel 3</a:t>
            </a:r>
          </a:p>
          <a:p>
            <a:pPr algn="ctr"/>
            <a:r>
              <a:rPr lang="en-CA" sz="1600" dirty="0"/>
              <a:t>Mar 2019</a:t>
            </a:r>
            <a:endParaRPr lang="en-CA" sz="1400" dirty="0"/>
          </a:p>
        </p:txBody>
      </p:sp>
      <p:cxnSp>
        <p:nvCxnSpPr>
          <p:cNvPr id="34" name="Straight Connector 33">
            <a:extLst>
              <a:ext uri="{FF2B5EF4-FFF2-40B4-BE49-F238E27FC236}">
                <a16:creationId xmlns:a16="http://schemas.microsoft.com/office/drawing/2014/main" id="{3D874AF4-AAB7-4746-B967-5B530E132D46}"/>
              </a:ext>
            </a:extLst>
          </p:cNvPr>
          <p:cNvCxnSpPr>
            <a:cxnSpLocks/>
          </p:cNvCxnSpPr>
          <p:nvPr/>
        </p:nvCxnSpPr>
        <p:spPr>
          <a:xfrm flipH="1">
            <a:off x="4403188" y="2549761"/>
            <a:ext cx="6055" cy="123444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B179F82-33A7-447E-8090-37F4749A5205}"/>
              </a:ext>
            </a:extLst>
          </p:cNvPr>
          <p:cNvSpPr/>
          <p:nvPr/>
        </p:nvSpPr>
        <p:spPr>
          <a:xfrm>
            <a:off x="3718087" y="1556792"/>
            <a:ext cx="1441809" cy="1008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800" dirty="0"/>
              <a:t>DCC Q2 Rel 3.74.x</a:t>
            </a:r>
          </a:p>
          <a:p>
            <a:pPr algn="ctr"/>
            <a:r>
              <a:rPr lang="en-CA" sz="1800" dirty="0"/>
              <a:t>~ Apr 29</a:t>
            </a:r>
          </a:p>
        </p:txBody>
      </p:sp>
      <p:cxnSp>
        <p:nvCxnSpPr>
          <p:cNvPr id="36" name="Straight Connector 35">
            <a:extLst>
              <a:ext uri="{FF2B5EF4-FFF2-40B4-BE49-F238E27FC236}">
                <a16:creationId xmlns:a16="http://schemas.microsoft.com/office/drawing/2014/main" id="{3F444B92-5F18-4505-B683-025F598C06C0}"/>
              </a:ext>
            </a:extLst>
          </p:cNvPr>
          <p:cNvCxnSpPr>
            <a:cxnSpLocks/>
            <a:stCxn id="37" idx="2"/>
          </p:cNvCxnSpPr>
          <p:nvPr/>
        </p:nvCxnSpPr>
        <p:spPr>
          <a:xfrm flipH="1">
            <a:off x="6789109" y="2564904"/>
            <a:ext cx="13486" cy="115212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AF63267-06A4-4909-A21C-FF23BE9EB618}"/>
              </a:ext>
            </a:extLst>
          </p:cNvPr>
          <p:cNvSpPr/>
          <p:nvPr/>
        </p:nvSpPr>
        <p:spPr>
          <a:xfrm>
            <a:off x="6096000" y="1556792"/>
            <a:ext cx="1413190" cy="1008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800" dirty="0"/>
              <a:t>DCC Q3 Rel 3.75.x</a:t>
            </a:r>
          </a:p>
          <a:p>
            <a:pPr algn="ctr"/>
            <a:r>
              <a:rPr lang="en-CA" sz="1800" dirty="0"/>
              <a:t>~ Jul 29</a:t>
            </a:r>
          </a:p>
        </p:txBody>
      </p:sp>
      <p:cxnSp>
        <p:nvCxnSpPr>
          <p:cNvPr id="38" name="Straight Connector 37">
            <a:extLst>
              <a:ext uri="{FF2B5EF4-FFF2-40B4-BE49-F238E27FC236}">
                <a16:creationId xmlns:a16="http://schemas.microsoft.com/office/drawing/2014/main" id="{DD06A3F1-80F3-48D4-85B4-8263AF5AC2C3}"/>
              </a:ext>
            </a:extLst>
          </p:cNvPr>
          <p:cNvCxnSpPr>
            <a:cxnSpLocks/>
          </p:cNvCxnSpPr>
          <p:nvPr/>
        </p:nvCxnSpPr>
        <p:spPr>
          <a:xfrm>
            <a:off x="10304193" y="2641380"/>
            <a:ext cx="0" cy="108458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4D08FE7-467C-41FA-8783-230A4FBCFDEA}"/>
              </a:ext>
            </a:extLst>
          </p:cNvPr>
          <p:cNvSpPr/>
          <p:nvPr/>
        </p:nvSpPr>
        <p:spPr>
          <a:xfrm>
            <a:off x="9582955" y="1628800"/>
            <a:ext cx="1409589" cy="1008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800" dirty="0"/>
              <a:t>DCC Q4 Rel 3.76.x</a:t>
            </a:r>
          </a:p>
          <a:p>
            <a:pPr algn="ctr"/>
            <a:r>
              <a:rPr lang="en-CA" sz="1800" dirty="0"/>
              <a:t>~ Nov 4</a:t>
            </a:r>
          </a:p>
        </p:txBody>
      </p:sp>
      <p:cxnSp>
        <p:nvCxnSpPr>
          <p:cNvPr id="40" name="Straight Connector 39">
            <a:extLst>
              <a:ext uri="{FF2B5EF4-FFF2-40B4-BE49-F238E27FC236}">
                <a16:creationId xmlns:a16="http://schemas.microsoft.com/office/drawing/2014/main" id="{80A958E8-355F-42D3-AABC-9CBF163E292C}"/>
              </a:ext>
            </a:extLst>
          </p:cNvPr>
          <p:cNvCxnSpPr>
            <a:cxnSpLocks/>
            <a:stCxn id="41" idx="2"/>
          </p:cNvCxnSpPr>
          <p:nvPr/>
        </p:nvCxnSpPr>
        <p:spPr>
          <a:xfrm>
            <a:off x="8338837" y="3439675"/>
            <a:ext cx="0" cy="27735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ED53FB0-18B9-47C8-905B-15E9B0D297D6}"/>
              </a:ext>
            </a:extLst>
          </p:cNvPr>
          <p:cNvSpPr/>
          <p:nvPr/>
        </p:nvSpPr>
        <p:spPr>
          <a:xfrm>
            <a:off x="7629346" y="2704453"/>
            <a:ext cx="1418982" cy="735222"/>
          </a:xfrm>
          <a:prstGeom prst="rect">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oneM2M </a:t>
            </a:r>
          </a:p>
          <a:p>
            <a:pPr algn="ctr"/>
            <a:r>
              <a:rPr lang="en-CA" sz="1600" dirty="0"/>
              <a:t>Rel 4?</a:t>
            </a:r>
          </a:p>
          <a:p>
            <a:pPr algn="ctr"/>
            <a:r>
              <a:rPr lang="en-CA" sz="1600" dirty="0"/>
              <a:t>Sept 2018</a:t>
            </a:r>
            <a:endParaRPr lang="en-CA" sz="1400" dirty="0"/>
          </a:p>
        </p:txBody>
      </p:sp>
      <p:sp>
        <p:nvSpPr>
          <p:cNvPr id="19" name="Rectangle 18">
            <a:extLst>
              <a:ext uri="{FF2B5EF4-FFF2-40B4-BE49-F238E27FC236}">
                <a16:creationId xmlns:a16="http://schemas.microsoft.com/office/drawing/2014/main" id="{8EA326A6-3361-49D5-97CD-D5ED61656AC9}"/>
              </a:ext>
            </a:extLst>
          </p:cNvPr>
          <p:cNvSpPr/>
          <p:nvPr/>
        </p:nvSpPr>
        <p:spPr>
          <a:xfrm>
            <a:off x="0" y="3717032"/>
            <a:ext cx="335360" cy="667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9488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ED5C2-0107-4B2B-A2F6-532B453E0279}" type="slidenum">
              <a:rPr lang="en-US" altLang="en-US">
                <a:solidFill>
                  <a:srgbClr val="A8A8A8"/>
                </a:solidFill>
                <a:latin typeface="Verdana" panose="020B0604030504040204" pitchFamily="34" charset="0"/>
              </a:rPr>
              <a:pPr eaLnBrk="1" hangingPunct="1"/>
              <a:t>8</a:t>
            </a:fld>
            <a:endParaRPr lang="en-US" altLang="en-US" dirty="0">
              <a:solidFill>
                <a:srgbClr val="A8A8A8"/>
              </a:solidFill>
              <a:latin typeface="Verdana" panose="020B0604030504040204" pitchFamily="34" charset="0"/>
            </a:endParaRPr>
          </a:p>
        </p:txBody>
      </p:sp>
      <p:graphicFrame>
        <p:nvGraphicFramePr>
          <p:cNvPr id="5" name="Object 4">
            <a:extLst>
              <a:ext uri="{FF2B5EF4-FFF2-40B4-BE49-F238E27FC236}">
                <a16:creationId xmlns:a16="http://schemas.microsoft.com/office/drawing/2014/main" id="{E086678C-4882-4671-A3D6-E6FBB4102F29}"/>
              </a:ext>
            </a:extLst>
          </p:cNvPr>
          <p:cNvGraphicFramePr>
            <a:graphicFrameLocks noChangeAspect="1"/>
          </p:cNvGraphicFramePr>
          <p:nvPr>
            <p:extLst>
              <p:ext uri="{D42A27DB-BD31-4B8C-83A1-F6EECF244321}">
                <p14:modId xmlns:p14="http://schemas.microsoft.com/office/powerpoint/2010/main" val="2041571925"/>
              </p:ext>
            </p:extLst>
          </p:nvPr>
        </p:nvGraphicFramePr>
        <p:xfrm>
          <a:off x="839416" y="1052736"/>
          <a:ext cx="9649072" cy="5560308"/>
        </p:xfrm>
        <a:graphic>
          <a:graphicData uri="http://schemas.openxmlformats.org/presentationml/2006/ole">
            <mc:AlternateContent xmlns:mc="http://schemas.openxmlformats.org/markup-compatibility/2006">
              <mc:Choice xmlns:v="urn:schemas-microsoft-com:vml" Requires="v">
                <p:oleObj spid="_x0000_s1084" r:id="rId4" imgW="5140800" imgH="4460400" progId="Visio.Drawing.5">
                  <p:embed/>
                </p:oleObj>
              </mc:Choice>
              <mc:Fallback>
                <p:oleObj r:id="rId4" imgW="5140800" imgH="4460400" progId="Visio.Drawing.5">
                  <p:embed/>
                  <p:pic>
                    <p:nvPicPr>
                      <p:cNvPr id="5" name="Object 4">
                        <a:extLst>
                          <a:ext uri="{FF2B5EF4-FFF2-40B4-BE49-F238E27FC236}">
                            <a16:creationId xmlns:a16="http://schemas.microsoft.com/office/drawing/2014/main" id="{E086678C-4882-4671-A3D6-E6FBB4102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6" y="1052736"/>
                        <a:ext cx="9649072" cy="5560308"/>
                      </a:xfrm>
                      <a:prstGeom prst="rect">
                        <a:avLst/>
                      </a:prstGeom>
                      <a:noFill/>
                    </p:spPr>
                  </p:pic>
                </p:oleObj>
              </mc:Fallback>
            </mc:AlternateContent>
          </a:graphicData>
        </a:graphic>
      </p:graphicFrame>
      <p:sp>
        <p:nvSpPr>
          <p:cNvPr id="2" name="Rectangle 1">
            <a:extLst>
              <a:ext uri="{FF2B5EF4-FFF2-40B4-BE49-F238E27FC236}">
                <a16:creationId xmlns:a16="http://schemas.microsoft.com/office/drawing/2014/main" id="{14728C16-BA35-452D-8CD7-F01B9F76A3BC}"/>
              </a:ext>
            </a:extLst>
          </p:cNvPr>
          <p:cNvSpPr/>
          <p:nvPr/>
        </p:nvSpPr>
        <p:spPr>
          <a:xfrm>
            <a:off x="5663952" y="1484783"/>
            <a:ext cx="1656184" cy="9012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Reference Implementation</a:t>
            </a:r>
          </a:p>
        </p:txBody>
      </p:sp>
      <p:sp>
        <p:nvSpPr>
          <p:cNvPr id="9" name="Rectangle 8">
            <a:extLst>
              <a:ext uri="{FF2B5EF4-FFF2-40B4-BE49-F238E27FC236}">
                <a16:creationId xmlns:a16="http://schemas.microsoft.com/office/drawing/2014/main" id="{C1E7976A-BACF-4939-A290-17C671424BAD}"/>
              </a:ext>
            </a:extLst>
          </p:cNvPr>
          <p:cNvSpPr/>
          <p:nvPr/>
        </p:nvSpPr>
        <p:spPr>
          <a:xfrm>
            <a:off x="3431704" y="1484808"/>
            <a:ext cx="1656184" cy="9012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oneM2M Test Equipment Vendor</a:t>
            </a:r>
          </a:p>
        </p:txBody>
      </p:sp>
      <p:sp>
        <p:nvSpPr>
          <p:cNvPr id="3" name="Rectangle 2">
            <a:extLst>
              <a:ext uri="{FF2B5EF4-FFF2-40B4-BE49-F238E27FC236}">
                <a16:creationId xmlns:a16="http://schemas.microsoft.com/office/drawing/2014/main" id="{F2F1F7AB-6271-45D9-B398-53B566EFFAD9}"/>
              </a:ext>
            </a:extLst>
          </p:cNvPr>
          <p:cNvSpPr/>
          <p:nvPr/>
        </p:nvSpPr>
        <p:spPr>
          <a:xfrm>
            <a:off x="3431704" y="3178100"/>
            <a:ext cx="3897784" cy="46692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t>Validation Organisation (RTO)</a:t>
            </a:r>
          </a:p>
        </p:txBody>
      </p:sp>
      <p:cxnSp>
        <p:nvCxnSpPr>
          <p:cNvPr id="10" name="Straight Connector 9">
            <a:extLst>
              <a:ext uri="{FF2B5EF4-FFF2-40B4-BE49-F238E27FC236}">
                <a16:creationId xmlns:a16="http://schemas.microsoft.com/office/drawing/2014/main" id="{50524D2D-A151-4E9D-8FE8-22ADACB15E28}"/>
              </a:ext>
            </a:extLst>
          </p:cNvPr>
          <p:cNvCxnSpPr/>
          <p:nvPr/>
        </p:nvCxnSpPr>
        <p:spPr>
          <a:xfrm>
            <a:off x="5087888" y="1988840"/>
            <a:ext cx="576064" cy="0"/>
          </a:xfrm>
          <a:prstGeom prst="line">
            <a:avLst/>
          </a:prstGeom>
          <a:ln w="28575" cmpd="sng">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91A29C9-3F9B-4B86-83E1-B5F03C9FA49A}"/>
              </a:ext>
            </a:extLst>
          </p:cNvPr>
          <p:cNvSpPr/>
          <p:nvPr/>
        </p:nvSpPr>
        <p:spPr>
          <a:xfrm>
            <a:off x="8400256" y="2924944"/>
            <a:ext cx="1296144" cy="8640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t>oneM2M</a:t>
            </a:r>
          </a:p>
        </p:txBody>
      </p:sp>
      <p:sp>
        <p:nvSpPr>
          <p:cNvPr id="13" name="Rectangle 12">
            <a:extLst>
              <a:ext uri="{FF2B5EF4-FFF2-40B4-BE49-F238E27FC236}">
                <a16:creationId xmlns:a16="http://schemas.microsoft.com/office/drawing/2014/main" id="{AAD615F9-FD56-4D25-8E04-3A1C78F3E148}"/>
              </a:ext>
            </a:extLst>
          </p:cNvPr>
          <p:cNvSpPr/>
          <p:nvPr/>
        </p:nvSpPr>
        <p:spPr>
          <a:xfrm>
            <a:off x="3422352" y="5589240"/>
            <a:ext cx="3897784" cy="46692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t>IAG</a:t>
            </a:r>
          </a:p>
        </p:txBody>
      </p:sp>
      <p:cxnSp>
        <p:nvCxnSpPr>
          <p:cNvPr id="14" name="Straight Connector 13">
            <a:extLst>
              <a:ext uri="{FF2B5EF4-FFF2-40B4-BE49-F238E27FC236}">
                <a16:creationId xmlns:a16="http://schemas.microsoft.com/office/drawing/2014/main" id="{26D67D39-F2F4-4C3A-8995-5BDCEEA33A72}"/>
              </a:ext>
            </a:extLst>
          </p:cNvPr>
          <p:cNvCxnSpPr>
            <a:cxnSpLocks/>
          </p:cNvCxnSpPr>
          <p:nvPr/>
        </p:nvCxnSpPr>
        <p:spPr>
          <a:xfrm>
            <a:off x="8112224" y="1484784"/>
            <a:ext cx="576064" cy="0"/>
          </a:xfrm>
          <a:prstGeom prst="line">
            <a:avLst/>
          </a:prstGeom>
          <a:ln w="28575" cmpd="sng">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13EE228-2BD3-45B8-94B0-820071752FDA}"/>
              </a:ext>
            </a:extLst>
          </p:cNvPr>
          <p:cNvSpPr txBox="1"/>
          <p:nvPr/>
        </p:nvSpPr>
        <p:spPr>
          <a:xfrm>
            <a:off x="8760296" y="1362254"/>
            <a:ext cx="1512168" cy="338554"/>
          </a:xfrm>
          <a:prstGeom prst="rect">
            <a:avLst/>
          </a:prstGeom>
          <a:noFill/>
        </p:spPr>
        <p:txBody>
          <a:bodyPr wrap="square" rtlCol="0">
            <a:spAutoFit/>
          </a:bodyPr>
          <a:lstStyle/>
          <a:p>
            <a:r>
              <a:rPr lang="en-CA" sz="1600" dirty="0"/>
              <a:t>IP Connection</a:t>
            </a:r>
          </a:p>
        </p:txBody>
      </p:sp>
      <p:grpSp>
        <p:nvGrpSpPr>
          <p:cNvPr id="20" name="Group 19">
            <a:extLst>
              <a:ext uri="{FF2B5EF4-FFF2-40B4-BE49-F238E27FC236}">
                <a16:creationId xmlns:a16="http://schemas.microsoft.com/office/drawing/2014/main" id="{2DF313AB-7BDE-4378-AA45-17A4165C1F49}"/>
              </a:ext>
            </a:extLst>
          </p:cNvPr>
          <p:cNvGrpSpPr/>
          <p:nvPr/>
        </p:nvGrpSpPr>
        <p:grpSpPr>
          <a:xfrm>
            <a:off x="2495600" y="2132859"/>
            <a:ext cx="5832648" cy="1296141"/>
            <a:chOff x="2495600" y="2132859"/>
            <a:chExt cx="5832648" cy="1296141"/>
          </a:xfrm>
        </p:grpSpPr>
        <p:sp>
          <p:nvSpPr>
            <p:cNvPr id="18" name="Callout: Left-Right Arrow 17">
              <a:extLst>
                <a:ext uri="{FF2B5EF4-FFF2-40B4-BE49-F238E27FC236}">
                  <a16:creationId xmlns:a16="http://schemas.microsoft.com/office/drawing/2014/main" id="{436ACE37-8E37-48AC-892A-275BA8A9501F}"/>
                </a:ext>
              </a:extLst>
            </p:cNvPr>
            <p:cNvSpPr/>
            <p:nvPr/>
          </p:nvSpPr>
          <p:spPr>
            <a:xfrm rot="5400000">
              <a:off x="4763853" y="-135394"/>
              <a:ext cx="1296141" cy="5832648"/>
            </a:xfrm>
            <a:prstGeom prst="leftRightArrowCallout">
              <a:avLst>
                <a:gd name="adj1" fmla="val 15746"/>
                <a:gd name="adj2" fmla="val 25000"/>
                <a:gd name="adj3" fmla="val 25000"/>
                <a:gd name="adj4" fmla="val 48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87480749-77D1-4730-B2AE-5773A5D31BAE}"/>
                </a:ext>
              </a:extLst>
            </p:cNvPr>
            <p:cNvSpPr txBox="1"/>
            <p:nvPr/>
          </p:nvSpPr>
          <p:spPr>
            <a:xfrm>
              <a:off x="3647728" y="2607295"/>
              <a:ext cx="3609752" cy="338554"/>
            </a:xfrm>
            <a:prstGeom prst="rect">
              <a:avLst/>
            </a:prstGeom>
            <a:noFill/>
          </p:spPr>
          <p:txBody>
            <a:bodyPr wrap="square" rtlCol="0">
              <a:spAutoFit/>
            </a:bodyPr>
            <a:lstStyle/>
            <a:p>
              <a:pPr algn="ctr"/>
              <a:r>
                <a:rPr lang="en-CA" sz="1600" dirty="0"/>
                <a:t>Test Report with Logs</a:t>
              </a:r>
            </a:p>
          </p:txBody>
        </p:sp>
      </p:grpSp>
      <p:grpSp>
        <p:nvGrpSpPr>
          <p:cNvPr id="22" name="Group 21">
            <a:extLst>
              <a:ext uri="{FF2B5EF4-FFF2-40B4-BE49-F238E27FC236}">
                <a16:creationId xmlns:a16="http://schemas.microsoft.com/office/drawing/2014/main" id="{8AD093DB-985D-4E73-8F20-F465132B041E}"/>
              </a:ext>
            </a:extLst>
          </p:cNvPr>
          <p:cNvGrpSpPr/>
          <p:nvPr/>
        </p:nvGrpSpPr>
        <p:grpSpPr>
          <a:xfrm>
            <a:off x="2495600" y="3933059"/>
            <a:ext cx="5832648" cy="1296141"/>
            <a:chOff x="2495600" y="2132859"/>
            <a:chExt cx="5832648" cy="1296141"/>
          </a:xfrm>
        </p:grpSpPr>
        <p:sp>
          <p:nvSpPr>
            <p:cNvPr id="23" name="Callout: Left-Right Arrow 22">
              <a:extLst>
                <a:ext uri="{FF2B5EF4-FFF2-40B4-BE49-F238E27FC236}">
                  <a16:creationId xmlns:a16="http://schemas.microsoft.com/office/drawing/2014/main" id="{233877D6-68E6-4FB3-ABCC-853CC5543FB7}"/>
                </a:ext>
              </a:extLst>
            </p:cNvPr>
            <p:cNvSpPr/>
            <p:nvPr/>
          </p:nvSpPr>
          <p:spPr>
            <a:xfrm rot="5400000">
              <a:off x="4763853" y="-135394"/>
              <a:ext cx="1296141" cy="5832648"/>
            </a:xfrm>
            <a:prstGeom prst="leftRightArrowCallout">
              <a:avLst>
                <a:gd name="adj1" fmla="val 15746"/>
                <a:gd name="adj2" fmla="val 25000"/>
                <a:gd name="adj3" fmla="val 25000"/>
                <a:gd name="adj4" fmla="val 48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a:extLst>
                <a:ext uri="{FF2B5EF4-FFF2-40B4-BE49-F238E27FC236}">
                  <a16:creationId xmlns:a16="http://schemas.microsoft.com/office/drawing/2014/main" id="{918DFC3B-DB00-43BC-A61A-795494E58BE9}"/>
                </a:ext>
              </a:extLst>
            </p:cNvPr>
            <p:cNvSpPr txBox="1"/>
            <p:nvPr/>
          </p:nvSpPr>
          <p:spPr>
            <a:xfrm>
              <a:off x="3638376" y="2556193"/>
              <a:ext cx="3609752" cy="584775"/>
            </a:xfrm>
            <a:prstGeom prst="rect">
              <a:avLst/>
            </a:prstGeom>
            <a:noFill/>
          </p:spPr>
          <p:txBody>
            <a:bodyPr wrap="square" rtlCol="0">
              <a:spAutoFit/>
            </a:bodyPr>
            <a:lstStyle/>
            <a:p>
              <a:pPr algn="ctr"/>
              <a:r>
                <a:rPr lang="en-CA" sz="1600" dirty="0"/>
                <a:t>Submission of Validation Report to IAG for Approval</a:t>
              </a:r>
            </a:p>
          </p:txBody>
        </p:sp>
      </p:grpSp>
      <p:sp>
        <p:nvSpPr>
          <p:cNvPr id="21" name="Arrow: Right 20">
            <a:extLst>
              <a:ext uri="{FF2B5EF4-FFF2-40B4-BE49-F238E27FC236}">
                <a16:creationId xmlns:a16="http://schemas.microsoft.com/office/drawing/2014/main" id="{BED84040-8710-4388-88B7-11385723811D}"/>
              </a:ext>
            </a:extLst>
          </p:cNvPr>
          <p:cNvSpPr/>
          <p:nvPr/>
        </p:nvSpPr>
        <p:spPr>
          <a:xfrm>
            <a:off x="7680176" y="5589240"/>
            <a:ext cx="720080" cy="466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E6A095B9-A4BF-4132-B884-6281453A61A8}"/>
              </a:ext>
            </a:extLst>
          </p:cNvPr>
          <p:cNvSpPr/>
          <p:nvPr/>
        </p:nvSpPr>
        <p:spPr>
          <a:xfrm>
            <a:off x="8544272" y="5373216"/>
            <a:ext cx="1296144" cy="8640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t>Update of DCC Database</a:t>
            </a:r>
          </a:p>
        </p:txBody>
      </p:sp>
      <p:sp>
        <p:nvSpPr>
          <p:cNvPr id="29" name="Rectangle 8">
            <a:extLst>
              <a:ext uri="{FF2B5EF4-FFF2-40B4-BE49-F238E27FC236}">
                <a16:creationId xmlns:a16="http://schemas.microsoft.com/office/drawing/2014/main" id="{46C2F642-E497-42CF-AF3F-290640101712}"/>
              </a:ext>
            </a:extLst>
          </p:cNvPr>
          <p:cNvSpPr txBox="1">
            <a:spLocks noChangeArrowheads="1"/>
          </p:cNvSpPr>
          <p:nvPr/>
        </p:nvSpPr>
        <p:spPr bwMode="auto">
          <a:xfrm>
            <a:off x="407368" y="260351"/>
            <a:ext cx="1144927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00B3BE"/>
                </a:solidFill>
                <a:latin typeface="+mj-lt"/>
                <a:ea typeface="MS PGothic" panose="020B0600070205080204" pitchFamily="34" charset="-128"/>
                <a:cs typeface="+mj-cs"/>
              </a:defRPr>
            </a:lvl1pPr>
            <a:lvl2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2pPr>
            <a:lvl3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3pPr>
            <a:lvl4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4pPr>
            <a:lvl5pPr algn="l" rtl="0" eaLnBrk="1" fontAlgn="base" hangingPunct="1">
              <a:spcBef>
                <a:spcPct val="0"/>
              </a:spcBef>
              <a:spcAft>
                <a:spcPct val="0"/>
              </a:spcAft>
              <a:defRPr sz="3200">
                <a:solidFill>
                  <a:srgbClr val="00B3BE"/>
                </a:solidFill>
                <a:latin typeface="Verdana" pitchFamily="34" charset="0"/>
                <a:ea typeface="MS PGothic" panose="020B0600070205080204" pitchFamily="34" charset="-128"/>
                <a:cs typeface="Arial" pitchFamily="34" charset="0"/>
              </a:defRPr>
            </a:lvl5pPr>
            <a:lvl6pPr marL="457200" algn="l" rtl="0" eaLnBrk="1" fontAlgn="base" hangingPunct="1">
              <a:spcBef>
                <a:spcPct val="0"/>
              </a:spcBef>
              <a:spcAft>
                <a:spcPct val="0"/>
              </a:spcAft>
              <a:defRPr sz="3200">
                <a:solidFill>
                  <a:srgbClr val="00B3BE"/>
                </a:solidFill>
                <a:latin typeface="Verdana" pitchFamily="34" charset="0"/>
                <a:cs typeface="Arial" pitchFamily="34" charset="0"/>
              </a:defRPr>
            </a:lvl6pPr>
            <a:lvl7pPr marL="914400" algn="l" rtl="0" eaLnBrk="1" fontAlgn="base" hangingPunct="1">
              <a:spcBef>
                <a:spcPct val="0"/>
              </a:spcBef>
              <a:spcAft>
                <a:spcPct val="0"/>
              </a:spcAft>
              <a:defRPr sz="3200">
                <a:solidFill>
                  <a:srgbClr val="00B3BE"/>
                </a:solidFill>
                <a:latin typeface="Verdana" pitchFamily="34" charset="0"/>
                <a:cs typeface="Arial" pitchFamily="34" charset="0"/>
              </a:defRPr>
            </a:lvl7pPr>
            <a:lvl8pPr marL="1371600" algn="l" rtl="0" eaLnBrk="1" fontAlgn="base" hangingPunct="1">
              <a:spcBef>
                <a:spcPct val="0"/>
              </a:spcBef>
              <a:spcAft>
                <a:spcPct val="0"/>
              </a:spcAft>
              <a:defRPr sz="3200">
                <a:solidFill>
                  <a:srgbClr val="00B3BE"/>
                </a:solidFill>
                <a:latin typeface="Verdana" pitchFamily="34" charset="0"/>
                <a:cs typeface="Arial" pitchFamily="34" charset="0"/>
              </a:defRPr>
            </a:lvl8pPr>
            <a:lvl9pPr marL="1828800" algn="l" rtl="0" eaLnBrk="1" fontAlgn="base" hangingPunct="1">
              <a:spcBef>
                <a:spcPct val="0"/>
              </a:spcBef>
              <a:spcAft>
                <a:spcPct val="0"/>
              </a:spcAft>
              <a:defRPr sz="3200">
                <a:solidFill>
                  <a:srgbClr val="00B3BE"/>
                </a:solidFill>
                <a:latin typeface="Verdana" pitchFamily="34" charset="0"/>
                <a:cs typeface="Arial" pitchFamily="34" charset="0"/>
              </a:defRPr>
            </a:lvl9pPr>
          </a:lstStyle>
          <a:p>
            <a:r>
              <a:rPr lang="en-GB" altLang="ko-KR" kern="0" dirty="0">
                <a:ea typeface="굴림" pitchFamily="34" charset="-127"/>
              </a:rPr>
              <a:t>GCF oneM2M Test Equipment Validation Process</a:t>
            </a:r>
          </a:p>
        </p:txBody>
      </p:sp>
    </p:spTree>
    <p:extLst>
      <p:ext uri="{BB962C8B-B14F-4D97-AF65-F5344CB8AC3E}">
        <p14:creationId xmlns:p14="http://schemas.microsoft.com/office/powerpoint/2010/main" val="38718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P spid="11" grpId="0" animBg="1"/>
      <p:bldP spid="13" grpId="0" animBg="1"/>
      <p:bldP spid="15" grpId="0"/>
      <p:bldP spid="21"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a:xfrm>
            <a:off x="407368" y="260351"/>
            <a:ext cx="10008221" cy="561975"/>
          </a:xfrm>
        </p:spPr>
        <p:txBody>
          <a:bodyPr/>
          <a:lstStyle/>
          <a:p>
            <a:r>
              <a:rPr lang="en-GB" altLang="ko-KR" sz="3600" dirty="0">
                <a:ea typeface="굴림" pitchFamily="34" charset="-127"/>
              </a:rPr>
              <a:t>Some other key items…</a:t>
            </a:r>
          </a:p>
        </p:txBody>
      </p:sp>
      <p:sp>
        <p:nvSpPr>
          <p:cNvPr id="5" name="Rounded Rectangle 4"/>
          <p:cNvSpPr/>
          <p:nvPr/>
        </p:nvSpPr>
        <p:spPr>
          <a:xfrm>
            <a:off x="1919536" y="6309320"/>
            <a:ext cx="2376264"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71" name="Rectangle 9"/>
          <p:cNvSpPr>
            <a:spLocks noGrp="1" noChangeArrowheads="1"/>
          </p:cNvSpPr>
          <p:nvPr>
            <p:ph type="body" idx="4294967295"/>
          </p:nvPr>
        </p:nvSpPr>
        <p:spPr>
          <a:xfrm>
            <a:off x="191344" y="1052736"/>
            <a:ext cx="12000656" cy="5688632"/>
          </a:xfrm>
        </p:spPr>
        <p:txBody>
          <a:bodyPr/>
          <a:lstStyle/>
          <a:p>
            <a:pPr>
              <a:spcAft>
                <a:spcPts val="600"/>
              </a:spcAft>
              <a:tabLst>
                <a:tab pos="3028950" algn="l"/>
              </a:tabLst>
            </a:pPr>
            <a:r>
              <a:rPr lang="en-CA" altLang="ko-KR" sz="2400" dirty="0">
                <a:latin typeface="Calibri" pitchFamily="34" charset="0"/>
                <a:ea typeface="굴림" pitchFamily="34" charset="-127"/>
              </a:rPr>
              <a:t>All other Test Platform Validation requirements will follow the GCF process (see backup)</a:t>
            </a:r>
          </a:p>
          <a:p>
            <a:pPr>
              <a:spcAft>
                <a:spcPts val="0"/>
              </a:spcAft>
              <a:tabLst>
                <a:tab pos="3028950" algn="l"/>
              </a:tabLst>
            </a:pPr>
            <a:r>
              <a:rPr lang="en-CA" altLang="ko-KR" sz="2400" dirty="0">
                <a:latin typeface="Calibri" pitchFamily="34" charset="0"/>
                <a:ea typeface="굴림" pitchFamily="34" charset="-127"/>
              </a:rPr>
              <a:t>In lieu of a Waiver Process, the GCF oneM2M Certification Program will use the existing GCF process for:</a:t>
            </a:r>
          </a:p>
          <a:p>
            <a:pPr lvl="1">
              <a:spcAft>
                <a:spcPts val="0"/>
              </a:spcAft>
              <a:tabLst>
                <a:tab pos="3028950" algn="l"/>
              </a:tabLst>
            </a:pPr>
            <a:r>
              <a:rPr lang="en-CA" altLang="ko-KR" sz="2000" b="1" dirty="0">
                <a:latin typeface="Calibri" pitchFamily="34" charset="0"/>
                <a:ea typeface="굴림" pitchFamily="34" charset="-127"/>
              </a:rPr>
              <a:t>Test Exemptions: </a:t>
            </a:r>
            <a:r>
              <a:rPr lang="en-CA" altLang="ko-KR" sz="2000" dirty="0">
                <a:latin typeface="Calibri" pitchFamily="34" charset="0"/>
                <a:ea typeface="굴림" pitchFamily="34" charset="-127"/>
              </a:rPr>
              <a:t>Up to two test exemptions can be indicated by the oneM2M Certifier using the TE Categories available (see backup slides)</a:t>
            </a:r>
          </a:p>
          <a:p>
            <a:pPr lvl="1">
              <a:spcAft>
                <a:spcPts val="600"/>
              </a:spcAft>
              <a:tabLst>
                <a:tab pos="3028950" algn="l"/>
              </a:tabLst>
            </a:pPr>
            <a:r>
              <a:rPr lang="en-CA" altLang="ko-KR" sz="2000" b="1" dirty="0">
                <a:latin typeface="Calibri" pitchFamily="34" charset="0"/>
                <a:ea typeface="굴림" pitchFamily="34" charset="-127"/>
              </a:rPr>
              <a:t>Contest &amp; Challenges:</a:t>
            </a:r>
            <a:r>
              <a:rPr lang="en-CA" altLang="ko-KR" sz="2000" dirty="0">
                <a:latin typeface="Calibri" pitchFamily="34" charset="0"/>
                <a:ea typeface="굴림" pitchFamily="34" charset="-127"/>
              </a:rPr>
              <a:t> Members with Certification Declaration viewing privileges can contest or challenge a certification. Issue resolution will follow the current GCF process between the interested parties, and/or if escalated, following existing arbitration process</a:t>
            </a:r>
          </a:p>
          <a:p>
            <a:pPr>
              <a:spcAft>
                <a:spcPts val="600"/>
              </a:spcAft>
              <a:tabLst>
                <a:tab pos="3028950" algn="l"/>
              </a:tabLst>
            </a:pPr>
            <a:r>
              <a:rPr lang="en-CA" altLang="ko-KR" sz="2400" dirty="0">
                <a:latin typeface="Calibri" pitchFamily="34" charset="0"/>
                <a:ea typeface="굴림" pitchFamily="34" charset="-127"/>
              </a:rPr>
              <a:t>Existing ATLs who are also GCF members and offer RTO services, will be responsible for maintaining their accreditations to include oneM2M certification testing</a:t>
            </a:r>
          </a:p>
          <a:p>
            <a:pPr>
              <a:spcAft>
                <a:spcPts val="600"/>
              </a:spcAft>
              <a:tabLst>
                <a:tab pos="3028950" algn="l"/>
              </a:tabLst>
            </a:pPr>
            <a:r>
              <a:rPr lang="en-CA" altLang="ko-KR" sz="2400" dirty="0">
                <a:latin typeface="Calibri" pitchFamily="34" charset="0"/>
                <a:ea typeface="굴림" pitchFamily="34" charset="-127"/>
              </a:rPr>
              <a:t>Existing validated Test Platforms will be ported over and maintained in the GCF database</a:t>
            </a:r>
          </a:p>
          <a:p>
            <a:pPr>
              <a:spcAft>
                <a:spcPts val="600"/>
              </a:spcAft>
              <a:tabLst>
                <a:tab pos="3028950" algn="l"/>
              </a:tabLst>
            </a:pPr>
            <a:r>
              <a:rPr lang="en-CA" altLang="ko-KR" sz="2400" dirty="0">
                <a:latin typeface="Calibri" pitchFamily="34" charset="0"/>
                <a:ea typeface="굴림" pitchFamily="34" charset="-127"/>
              </a:rPr>
              <a:t>Existing Certified Product list will be ported over to the GCF oneM2M web page</a:t>
            </a:r>
          </a:p>
          <a:p>
            <a:pPr>
              <a:spcAft>
                <a:spcPts val="600"/>
              </a:spcAft>
              <a:tabLst>
                <a:tab pos="3028950" algn="l"/>
              </a:tabLst>
            </a:pPr>
            <a:r>
              <a:rPr lang="en-CA" altLang="ko-KR" sz="2400" dirty="0">
                <a:latin typeface="Calibri" pitchFamily="34" charset="0"/>
                <a:ea typeface="굴림" pitchFamily="34" charset="-127"/>
              </a:rPr>
              <a:t>Change to existing certified products will require Certifier to update their declarations </a:t>
            </a:r>
          </a:p>
          <a:p>
            <a:pPr>
              <a:spcAft>
                <a:spcPts val="600"/>
              </a:spcAft>
              <a:tabLst>
                <a:tab pos="3028950" algn="l"/>
              </a:tabLst>
            </a:pPr>
            <a:r>
              <a:rPr lang="en-CA" altLang="ko-KR" sz="2400" dirty="0">
                <a:latin typeface="Calibri" pitchFamily="34" charset="0"/>
                <a:ea typeface="굴림" pitchFamily="34" charset="-127"/>
              </a:rPr>
              <a:t>No fees will be charged for GCF oneM2M Certification for initial year</a:t>
            </a:r>
          </a:p>
        </p:txBody>
      </p:sp>
    </p:spTree>
    <p:extLst>
      <p:ext uri="{BB962C8B-B14F-4D97-AF65-F5344CB8AC3E}">
        <p14:creationId xmlns:p14="http://schemas.microsoft.com/office/powerpoint/2010/main" val="1291618587"/>
      </p:ext>
    </p:extLst>
  </p:cSld>
  <p:clrMapOvr>
    <a:masterClrMapping/>
  </p:clrMapOvr>
</p:sld>
</file>

<file path=ppt/theme/theme1.xml><?xml version="1.0" encoding="utf-8"?>
<a:theme xmlns:a="http://schemas.openxmlformats.org/drawingml/2006/main" name="GCF 2015 16x9 PowerPoint template 1902201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CF 2015 16x9 PowerPoint template 19022015" id="{032F27AC-4F0A-4619-9CDE-C24CDBA47AFA}" vid="{D0AAAE49-274F-491B-A5F3-49D390E54A4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GCF 2015 16x9 PowerPoint template 19022015</Template>
  <TotalTime>6999</TotalTime>
  <Words>2812</Words>
  <Application>Microsoft Office PowerPoint</Application>
  <PresentationFormat>Widescreen</PresentationFormat>
  <Paragraphs>289</Paragraphs>
  <Slides>18</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30" baseType="lpstr">
      <vt:lpstr>굴림</vt:lpstr>
      <vt:lpstr>ＭＳ Ｐゴシック</vt:lpstr>
      <vt:lpstr>ＭＳ Ｐゴシック</vt:lpstr>
      <vt:lpstr>Arial</vt:lpstr>
      <vt:lpstr>Arial Black</vt:lpstr>
      <vt:lpstr>Calibri</vt:lpstr>
      <vt:lpstr>Verdana</vt:lpstr>
      <vt:lpstr>Wingdings</vt:lpstr>
      <vt:lpstr>GCF 2015 16x9 PowerPoint template 19022015</vt:lpstr>
      <vt:lpstr>Packager Shell Object</vt:lpstr>
      <vt:lpstr>Visio.Drawing.5</vt:lpstr>
      <vt:lpstr>Document</vt:lpstr>
      <vt:lpstr>Latest Developments of oneM2M Certification in GCF</vt:lpstr>
      <vt:lpstr>Latest Developments</vt:lpstr>
      <vt:lpstr>GCF oneM2M Certification Scope Lockdown</vt:lpstr>
      <vt:lpstr>Role of WI Rapporteur</vt:lpstr>
      <vt:lpstr>GCF oneM2M certification model</vt:lpstr>
      <vt:lpstr>oneM2M certification process workflow</vt:lpstr>
      <vt:lpstr>Program Update Based on oneM2M Releases</vt:lpstr>
      <vt:lpstr>PowerPoint Presentation</vt:lpstr>
      <vt:lpstr>Some other key items…</vt:lpstr>
      <vt:lpstr>Key Open Items Requiring Resolution</vt:lpstr>
      <vt:lpstr>Timelines &amp; Key Deliverables – Phase 1</vt:lpstr>
      <vt:lpstr>Backup Slides</vt:lpstr>
      <vt:lpstr>Test Category Mapping</vt:lpstr>
      <vt:lpstr>Validation Reasons</vt:lpstr>
      <vt:lpstr>New Test Platform Introduction</vt:lpstr>
      <vt:lpstr>Test System Validation Specification</vt:lpstr>
      <vt:lpstr>Test System Validation Report</vt:lpstr>
      <vt:lpstr>Test Exemptions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Asif Hamidullah</cp:lastModifiedBy>
  <cp:revision>132</cp:revision>
  <dcterms:created xsi:type="dcterms:W3CDTF">2015-02-23T16:12:12Z</dcterms:created>
  <dcterms:modified xsi:type="dcterms:W3CDTF">2018-05-23T20:31:10Z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