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7" r:id="rId3"/>
    <p:sldId id="295" r:id="rId4"/>
    <p:sldId id="269" r:id="rId5"/>
    <p:sldId id="270" r:id="rId6"/>
    <p:sldId id="271" r:id="rId7"/>
    <p:sldId id="294" r:id="rId8"/>
    <p:sldId id="298" r:id="rId9"/>
    <p:sldId id="296" r:id="rId10"/>
    <p:sldId id="299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2F9F-EEC0-4B13-BAE6-AE1AF00484DF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6E1EC-ECC7-43C0-88F9-B448D83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6E1EC-ECC7-43C0-88F9-B448D83C4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12" Type="http://schemas.openxmlformats.org/officeDocument/2006/relationships/image" Target="../media/image1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tiff"/><Relationship Id="rId10" Type="http://schemas.openxmlformats.org/officeDocument/2006/relationships/image" Target="../media/image14.tiff"/><Relationship Id="rId4" Type="http://schemas.openxmlformats.org/officeDocument/2006/relationships/image" Target="../media/image8.tiff"/><Relationship Id="rId9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YAGO_(ontology)" TargetMode="External"/><Relationship Id="rId3" Type="http://schemas.openxmlformats.org/officeDocument/2006/relationships/hyperlink" Target="https://en.wikipedia.org/wiki/Semantic_triple" TargetMode="External"/><Relationship Id="rId7" Type="http://schemas.openxmlformats.org/officeDocument/2006/relationships/hyperlink" Target="https://en.wikipedia.org/wiki/OpenCyc" TargetMode="External"/><Relationship Id="rId2" Type="http://schemas.openxmlformats.org/officeDocument/2006/relationships/hyperlink" Target="https://en.wikipedia.org/wiki/DBpedi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UMBEL" TargetMode="External"/><Relationship Id="rId11" Type="http://schemas.openxmlformats.org/officeDocument/2006/relationships/hyperlink" Target="https://en.wikipedia.org/wiki/Global_Research_Identifier_Database" TargetMode="External"/><Relationship Id="rId5" Type="http://schemas.openxmlformats.org/officeDocument/2006/relationships/hyperlink" Target="https://en.wikipedia.org/wiki/GeoNames" TargetMode="External"/><Relationship Id="rId10" Type="http://schemas.openxmlformats.org/officeDocument/2006/relationships/hyperlink" Target="https://en.wikipedia.org/wiki/Wikimedia_Foundation" TargetMode="External"/><Relationship Id="rId4" Type="http://schemas.openxmlformats.org/officeDocument/2006/relationships/hyperlink" Target="https://en.wikipedia.org/wiki/FOAF_(software)" TargetMode="External"/><Relationship Id="rId9" Type="http://schemas.openxmlformats.org/officeDocument/2006/relationships/hyperlink" Target="https://en.wikipedia.org/wiki/Wiki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08" y="1838741"/>
            <a:ext cx="11296184" cy="2387600"/>
          </a:xfrm>
        </p:spPr>
        <p:txBody>
          <a:bodyPr>
            <a:normAutofit/>
          </a:bodyPr>
          <a:lstStyle/>
          <a:p>
            <a:r>
              <a:rPr lang="en-US" dirty="0"/>
              <a:t>Linked Smart City IoT Open Data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Group Name: TP#44</a:t>
            </a:r>
          </a:p>
          <a:p>
            <a:r>
              <a:rPr lang="en-US" dirty="0"/>
              <a:t>Source: JaeSeung Song, KETI</a:t>
            </a:r>
          </a:p>
          <a:p>
            <a:r>
              <a:rPr lang="en-US" dirty="0"/>
              <a:t>Meeting Date: February 18,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F13E1-1332-FF4E-A7EF-31BB66EDD2AD}"/>
              </a:ext>
            </a:extLst>
          </p:cNvPr>
          <p:cNvSpPr/>
          <p:nvPr/>
        </p:nvSpPr>
        <p:spPr>
          <a:xfrm>
            <a:off x="0" y="0"/>
            <a:ext cx="489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TP-2020-0011-Linked_Smart_City_IoT_Open_Data</a:t>
            </a:r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26B-8243-B541-BD6E-C190215B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509392" cy="1173570"/>
          </a:xfrm>
        </p:spPr>
        <p:txBody>
          <a:bodyPr>
            <a:normAutofit fontScale="90000"/>
          </a:bodyPr>
          <a:lstStyle/>
          <a:p>
            <a:r>
              <a:rPr lang="en-KR" dirty="0"/>
              <a:t>oneM2M-based Smart City is ready to be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64BD-6540-B24D-8B9B-AEAADD45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KR" dirty="0"/>
              <a:t>oneM2M supports all the ingredient to make smart city data to be linked</a:t>
            </a:r>
          </a:p>
          <a:p>
            <a:pPr lvl="1"/>
            <a:r>
              <a:rPr lang="en-KR" dirty="0"/>
              <a:t>Semantic features (ontoloty, annotation, etc)</a:t>
            </a:r>
          </a:p>
          <a:p>
            <a:pPr lvl="1"/>
            <a:r>
              <a:rPr lang="en-KR" dirty="0"/>
              <a:t>Various smart cities around the world using oneM2M</a:t>
            </a:r>
          </a:p>
          <a:p>
            <a:pPr lvl="1"/>
            <a:r>
              <a:rPr lang="en-KR" dirty="0"/>
              <a:t>Smart City services are generating data even at this moment</a:t>
            </a:r>
          </a:p>
          <a:p>
            <a:pPr lvl="1"/>
            <a:r>
              <a:rPr lang="en-KR" dirty="0">
                <a:highlight>
                  <a:srgbClr val="FFFF00"/>
                </a:highlight>
              </a:rPr>
              <a:t>Linked Data concept is not yet introduced in oneM2M</a:t>
            </a:r>
          </a:p>
          <a:p>
            <a:pPr lvl="1"/>
            <a:r>
              <a:rPr lang="en-KR" dirty="0">
                <a:highlight>
                  <a:srgbClr val="FFFF00"/>
                </a:highlight>
              </a:rPr>
              <a:t>Ontology management portal is needed</a:t>
            </a:r>
          </a:p>
          <a:p>
            <a:pPr lvl="1"/>
            <a:r>
              <a:rPr lang="en-KR" dirty="0">
                <a:highlight>
                  <a:srgbClr val="FFFF00"/>
                </a:highlight>
              </a:rPr>
              <a:t>Also some tools converting exsiting city data to become part of LOD are required</a:t>
            </a:r>
          </a:p>
          <a:p>
            <a:pPr lvl="1"/>
            <a:endParaRPr lang="en-KR" dirty="0"/>
          </a:p>
          <a:p>
            <a:r>
              <a:rPr lang="en-KR" dirty="0"/>
              <a:t>Question: </a:t>
            </a:r>
          </a:p>
          <a:p>
            <a:pPr lvl="1"/>
            <a:r>
              <a:rPr lang="en-KR" dirty="0"/>
              <a:t>Why don’t we support such cities to link their open data like what the LOD project did? </a:t>
            </a:r>
          </a:p>
          <a:p>
            <a:pPr lvl="1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48613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3C60E83E-0739-B945-87EA-F1C094008FC1}"/>
              </a:ext>
            </a:extLst>
          </p:cNvPr>
          <p:cNvSpPr/>
          <p:nvPr/>
        </p:nvSpPr>
        <p:spPr>
          <a:xfrm>
            <a:off x="223024" y="5319132"/>
            <a:ext cx="3008855" cy="11374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0C26B-8243-B541-BD6E-C190215B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509392" cy="1173570"/>
          </a:xfrm>
        </p:spPr>
        <p:txBody>
          <a:bodyPr>
            <a:normAutofit fontScale="90000"/>
          </a:bodyPr>
          <a:lstStyle/>
          <a:p>
            <a:r>
              <a:rPr lang="en-KR" dirty="0"/>
              <a:t>oneM2M-based Smart City is ready to be connected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90783-BD31-DD46-9DE7-C429B136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99" y="1698498"/>
            <a:ext cx="2149848" cy="2188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AED578-52D3-B74A-8EE3-BEE6F9D061DF}"/>
              </a:ext>
            </a:extLst>
          </p:cNvPr>
          <p:cNvSpPr/>
          <p:nvPr/>
        </p:nvSpPr>
        <p:spPr>
          <a:xfrm>
            <a:off x="4122437" y="882036"/>
            <a:ext cx="32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Linked Open Smart City IoT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7E35F-B4C0-2343-8AF7-54E07FB1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17" y="4976351"/>
            <a:ext cx="1739900" cy="1155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101FA0-67F0-534B-8A24-386EA4E29BC9}"/>
              </a:ext>
            </a:extLst>
          </p:cNvPr>
          <p:cNvSpPr/>
          <p:nvPr/>
        </p:nvSpPr>
        <p:spPr>
          <a:xfrm>
            <a:off x="9800709" y="1251368"/>
            <a:ext cx="136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Existing LoD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AC9753-06D8-2549-BC58-C0EEC4E1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08" y="1251368"/>
            <a:ext cx="5153838" cy="384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CA4271-1F86-F54E-B077-C341D19AE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437" y="5209185"/>
            <a:ext cx="978194" cy="648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1585C4-BECE-DC45-AD09-3865E657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779" y="4903403"/>
            <a:ext cx="1511300" cy="1346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BDE555-1A7C-FB47-9163-217B1A5E3937}"/>
              </a:ext>
            </a:extLst>
          </p:cNvPr>
          <p:cNvSpPr/>
          <p:nvPr/>
        </p:nvSpPr>
        <p:spPr>
          <a:xfrm>
            <a:off x="3773753" y="6165599"/>
            <a:ext cx="398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Smart City Ontology Management Portal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55C1C6-9400-FA49-8E73-3F75E2BB491D}"/>
              </a:ext>
            </a:extLst>
          </p:cNvPr>
          <p:cNvCxnSpPr>
            <a:stCxn id="6" idx="1"/>
            <a:endCxn id="14" idx="3"/>
          </p:cNvCxnSpPr>
          <p:nvPr/>
        </p:nvCxnSpPr>
        <p:spPr>
          <a:xfrm flipH="1">
            <a:off x="8304346" y="2792790"/>
            <a:ext cx="1051553" cy="381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EB68D-C0A0-8F46-A847-89FBCB124EB1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7754525" y="4389709"/>
            <a:ext cx="1858792" cy="11644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876F64A-933E-834E-AE71-7ED293BDB64A}"/>
              </a:ext>
            </a:extLst>
          </p:cNvPr>
          <p:cNvSpPr/>
          <p:nvPr/>
        </p:nvSpPr>
        <p:spPr>
          <a:xfrm>
            <a:off x="9543007" y="4602623"/>
            <a:ext cx="197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Existing Smart City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DF0D27-39EF-444A-8829-52375111A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522" y="5046172"/>
            <a:ext cx="705399" cy="7053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83FD08-5205-144B-8BDB-D2BA1EE67556}"/>
              </a:ext>
            </a:extLst>
          </p:cNvPr>
          <p:cNvSpPr/>
          <p:nvPr/>
        </p:nvSpPr>
        <p:spPr>
          <a:xfrm>
            <a:off x="7681105" y="5720384"/>
            <a:ext cx="138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LIOD crawler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DFFE1F0-7B07-2F4F-9DA1-31DF83D0170F}"/>
              </a:ext>
            </a:extLst>
          </p:cNvPr>
          <p:cNvSpPr/>
          <p:nvPr/>
        </p:nvSpPr>
        <p:spPr>
          <a:xfrm>
            <a:off x="334696" y="1203540"/>
            <a:ext cx="2815812" cy="3602637"/>
          </a:xfrm>
          <a:prstGeom prst="roundRect">
            <a:avLst>
              <a:gd name="adj" fmla="val 5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KR" dirty="0"/>
              <a:t>LIOD Alliance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864244-E424-9348-9558-E83279D29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02" y="5483249"/>
            <a:ext cx="978194" cy="6488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C8535C-7B4B-7146-8140-FC290F9DD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370" y="5665403"/>
            <a:ext cx="863600" cy="584200"/>
          </a:xfrm>
          <a:prstGeom prst="rect">
            <a:avLst/>
          </a:prstGeom>
        </p:spPr>
      </p:pic>
      <p:sp>
        <p:nvSpPr>
          <p:cNvPr id="30" name="Up Arrow 29">
            <a:extLst>
              <a:ext uri="{FF2B5EF4-FFF2-40B4-BE49-F238E27FC236}">
                <a16:creationId xmlns:a16="http://schemas.microsoft.com/office/drawing/2014/main" id="{FCF06741-26AB-1544-918F-F6AC7AF15461}"/>
              </a:ext>
            </a:extLst>
          </p:cNvPr>
          <p:cNvSpPr/>
          <p:nvPr/>
        </p:nvSpPr>
        <p:spPr>
          <a:xfrm>
            <a:off x="1494775" y="4806177"/>
            <a:ext cx="424671" cy="512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A61D0D-D995-BF48-B792-FFA4F0026AED}"/>
              </a:ext>
            </a:extLst>
          </p:cNvPr>
          <p:cNvSpPr/>
          <p:nvPr/>
        </p:nvSpPr>
        <p:spPr>
          <a:xfrm>
            <a:off x="627275" y="491983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dirty="0"/>
              <a:t>Support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CA9544-51CF-9941-AC6E-106D94A52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253" y="1591450"/>
            <a:ext cx="816632" cy="4603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9746505-D052-7049-9772-E07F679D9886}"/>
              </a:ext>
            </a:extLst>
          </p:cNvPr>
          <p:cNvSpPr/>
          <p:nvPr/>
        </p:nvSpPr>
        <p:spPr>
          <a:xfrm>
            <a:off x="1530788" y="1628473"/>
            <a:ext cx="95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Busan (?)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DF6477-68A0-F341-9CA5-CE9C0A644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191" y="2117733"/>
            <a:ext cx="786105" cy="46038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B7AD4C-B25D-754A-B49B-48864C49BF6E}"/>
              </a:ext>
            </a:extLst>
          </p:cNvPr>
          <p:cNvSpPr/>
          <p:nvPr/>
        </p:nvSpPr>
        <p:spPr>
          <a:xfrm>
            <a:off x="1518051" y="2146294"/>
            <a:ext cx="1244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Bordeaux (?)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D897AFF-149E-814F-BF9D-31D0439B49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252" y="2663968"/>
            <a:ext cx="820093" cy="45925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A24A528-7BAE-E148-929F-F9692379F5BD}"/>
              </a:ext>
            </a:extLst>
          </p:cNvPr>
          <p:cNvSpPr/>
          <p:nvPr/>
        </p:nvSpPr>
        <p:spPr>
          <a:xfrm>
            <a:off x="1544452" y="2689595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London (?)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B7DCBD8-731F-3E44-A41E-2851506AA0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191" y="3215360"/>
            <a:ext cx="808285" cy="41186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81490C0-E6EF-3545-AC16-324CFDF757FC}"/>
              </a:ext>
            </a:extLst>
          </p:cNvPr>
          <p:cNvSpPr/>
          <p:nvPr/>
        </p:nvSpPr>
        <p:spPr>
          <a:xfrm>
            <a:off x="1530788" y="3232896"/>
            <a:ext cx="122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Montreal (?)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091BDDE-E3C4-B54B-BBA7-BB28E4579E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599" y="3719366"/>
            <a:ext cx="808286" cy="45925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8A3B025-2A7D-E143-B3FF-7AAB46A08EC2}"/>
              </a:ext>
            </a:extLst>
          </p:cNvPr>
          <p:cNvSpPr/>
          <p:nvPr/>
        </p:nvSpPr>
        <p:spPr>
          <a:xfrm>
            <a:off x="1539274" y="3776197"/>
            <a:ext cx="1479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Ho Chi Minh (?)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A54A55-72A2-4E45-B9C8-5ADF2E64BF4D}"/>
              </a:ext>
            </a:extLst>
          </p:cNvPr>
          <p:cNvSpPr/>
          <p:nvPr/>
        </p:nvSpPr>
        <p:spPr>
          <a:xfrm>
            <a:off x="544243" y="4414569"/>
            <a:ext cx="2450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z="1600" dirty="0">
                <a:solidFill>
                  <a:schemeClr val="bg1"/>
                </a:solidFill>
              </a:rPr>
              <a:t>More Cities or City Projects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9ADB1A-5C1E-1249-9DE7-C6166425DA37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3150508" y="3173991"/>
            <a:ext cx="9719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3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7BCDF-BF18-8C4C-8BF8-62BF1742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3" y="1244"/>
            <a:ext cx="6672262" cy="67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77C272-0581-394E-B068-2B7CABDE8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Linked Data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8D7E7F4-1E43-8646-A934-21EEC4EAB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It describes HTTP-based Data Access by Reference for the Web</a:t>
            </a:r>
          </a:p>
          <a:p>
            <a:pPr eaLnBrk="1" hangingPunct="1"/>
            <a:r>
              <a:rPr lang="en-US" altLang="en-US" dirty="0"/>
              <a:t>Current web is changing from hyper</a:t>
            </a:r>
            <a:r>
              <a:rPr lang="en-US" altLang="en-US" b="1" dirty="0"/>
              <a:t>text</a:t>
            </a:r>
            <a:r>
              <a:rPr lang="en-US" altLang="en-US" dirty="0"/>
              <a:t> links (link documents) to hyper</a:t>
            </a:r>
            <a:r>
              <a:rPr lang="en-US" altLang="en-US" b="1" dirty="0"/>
              <a:t>data</a:t>
            </a:r>
            <a:r>
              <a:rPr lang="en-US" altLang="en-US" dirty="0"/>
              <a:t> links (linking data)</a:t>
            </a:r>
          </a:p>
          <a:p>
            <a:pPr eaLnBrk="1" hangingPunct="1"/>
            <a:r>
              <a:rPr lang="en-US" altLang="en-US" dirty="0"/>
              <a:t>Linked data provides a powerful mechanism for meshing disparate and heterogeneous data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Four Rules for linking data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Use URIs as names for things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Use HTTP URIs so that people can look up those names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When someone looks up a URI, provide useful information (URI dereferencing)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Include links to other URIs, so that they can discover more things</a:t>
            </a:r>
          </a:p>
        </p:txBody>
      </p:sp>
    </p:spTree>
    <p:extLst>
      <p:ext uri="{BB962C8B-B14F-4D97-AF65-F5344CB8AC3E}">
        <p14:creationId xmlns:p14="http://schemas.microsoft.com/office/powerpoint/2010/main" val="7432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2A9449C-0393-9E47-8C2C-F6735DA3F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W3C SWEO Linking Open Data Project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047E27A-D50C-3F45-B0A5-C2A9DC027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aims to</a:t>
            </a:r>
          </a:p>
          <a:p>
            <a:pPr lvl="1" eaLnBrk="1" hangingPunct="1"/>
            <a:r>
              <a:rPr lang="en-US" altLang="en-US"/>
              <a:t>Publish existing open license datasets as linked data on the web</a:t>
            </a:r>
          </a:p>
          <a:p>
            <a:pPr lvl="1" eaLnBrk="1" hangingPunct="1"/>
            <a:r>
              <a:rPr lang="en-US" altLang="en-US"/>
              <a:t>Interlink things between different data sources</a:t>
            </a:r>
          </a:p>
          <a:p>
            <a:pPr lvl="1" eaLnBrk="1" hangingPunct="1"/>
            <a:r>
              <a:rPr lang="en-US" altLang="en-US"/>
              <a:t>Develop clients and applications that consume linked data from the web</a:t>
            </a:r>
          </a:p>
        </p:txBody>
      </p:sp>
    </p:spTree>
    <p:extLst>
      <p:ext uri="{BB962C8B-B14F-4D97-AF65-F5344CB8AC3E}">
        <p14:creationId xmlns:p14="http://schemas.microsoft.com/office/powerpoint/2010/main" val="387525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343C291-8AB3-BE42-9B83-833A32D22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Bubbles in May 2007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11E5FF4C-0479-3B49-AFA8-CC528AA1391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371601"/>
            <a:ext cx="7288213" cy="4530725"/>
          </a:xfrm>
          <a:noFill/>
        </p:spPr>
      </p:pic>
      <p:sp>
        <p:nvSpPr>
          <p:cNvPr id="16388" name="Text Box 5">
            <a:extLst>
              <a:ext uri="{FF2B5EF4-FFF2-40B4-BE49-F238E27FC236}">
                <a16:creationId xmlns:a16="http://schemas.microsoft.com/office/drawing/2014/main" id="{33144693-333B-8141-B424-3D73662E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91201"/>
            <a:ext cx="502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Over 500M RDF triples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Around 120K RDF links between data sources</a:t>
            </a:r>
          </a:p>
        </p:txBody>
      </p:sp>
    </p:spTree>
    <p:extLst>
      <p:ext uri="{BB962C8B-B14F-4D97-AF65-F5344CB8AC3E}">
        <p14:creationId xmlns:p14="http://schemas.microsoft.com/office/powerpoint/2010/main" val="251695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06B7D5-8C6E-1B48-A888-81CA08826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Bubbles in April 2008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3F79B40F-0EFA-D744-96CF-6EE8FCE4CFB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4" y="1600201"/>
            <a:ext cx="6059487" cy="4530725"/>
          </a:xfrm>
          <a:noFill/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808F87AD-9A46-C041-AF05-5988598C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1"/>
            <a:ext cx="2362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&gt;2B RDF triples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Around 3M RDF links</a:t>
            </a:r>
          </a:p>
        </p:txBody>
      </p:sp>
    </p:spTree>
    <p:extLst>
      <p:ext uri="{BB962C8B-B14F-4D97-AF65-F5344CB8AC3E}">
        <p14:creationId xmlns:p14="http://schemas.microsoft.com/office/powerpoint/2010/main" val="73866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Linking Open Data cloud diagram, large version">
            <a:extLst>
              <a:ext uri="{FF2B5EF4-FFF2-40B4-BE49-F238E27FC236}">
                <a16:creationId xmlns:a16="http://schemas.microsoft.com/office/drawing/2014/main" id="{CBDE346F-3978-654E-8991-00C32164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1026"/>
            <a:ext cx="86741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394E19-B496-9B42-A94E-C94785306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pPr eaLnBrk="1" hangingPunct="1"/>
            <a:r>
              <a:rPr lang="en-US" altLang="en-US" dirty="0"/>
              <a:t>And 2011</a:t>
            </a:r>
          </a:p>
        </p:txBody>
      </p:sp>
    </p:spTree>
    <p:extLst>
      <p:ext uri="{BB962C8B-B14F-4D97-AF65-F5344CB8AC3E}">
        <p14:creationId xmlns:p14="http://schemas.microsoft.com/office/powerpoint/2010/main" val="183822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2394E19-B496-9B42-A94E-C94785306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pPr eaLnBrk="1" hangingPunct="1"/>
            <a:r>
              <a:rPr lang="en-US" altLang="en-US" dirty="0"/>
              <a:t>And 2011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A6980-FBF9-5840-98A5-DF89A388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54" y="-1"/>
            <a:ext cx="10863584" cy="68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8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26B-8243-B541-BD6E-C190215B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509392" cy="1173570"/>
          </a:xfrm>
        </p:spPr>
        <p:txBody>
          <a:bodyPr>
            <a:normAutofit/>
          </a:bodyPr>
          <a:lstStyle/>
          <a:p>
            <a:r>
              <a:rPr lang="en-KR" dirty="0"/>
              <a:t>Semantics &amp; LoD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64BD-6540-B24D-8B9B-AEAADD45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KR" dirty="0"/>
              <a:t>LoD is one of key factors to make Semantics successful</a:t>
            </a:r>
          </a:p>
          <a:p>
            <a:r>
              <a:rPr lang="en-KR" dirty="0"/>
              <a:t>LoD projects make LoD visible and growing faster</a:t>
            </a:r>
          </a:p>
          <a:p>
            <a:r>
              <a:rPr lang="en-KR" dirty="0"/>
              <a:t>Some projects (exerpt from Wiki): </a:t>
            </a:r>
          </a:p>
          <a:p>
            <a:pPr lvl="1"/>
            <a:r>
              <a:rPr lang="en-US" dirty="0">
                <a:hlinkClick r:id="rId2" tooltip="DBpedia"/>
              </a:rPr>
              <a:t>DBpedia</a:t>
            </a:r>
            <a:r>
              <a:rPr lang="en-US" dirty="0"/>
              <a:t> – a dataset containing extracted data from Wikipedia; it contains about 3.4 million concepts described by 1 billion </a:t>
            </a:r>
            <a:r>
              <a:rPr lang="en-US" dirty="0">
                <a:hlinkClick r:id="rId3" tooltip="Semantic triple"/>
              </a:rPr>
              <a:t>triples</a:t>
            </a:r>
            <a:r>
              <a:rPr lang="en-US" dirty="0"/>
              <a:t>, including abstracts in 11 different languages</a:t>
            </a:r>
          </a:p>
          <a:p>
            <a:pPr lvl="1"/>
            <a:r>
              <a:rPr lang="en-US" dirty="0">
                <a:hlinkClick r:id="rId4" tooltip="FOAF (software)"/>
              </a:rPr>
              <a:t>FOAF</a:t>
            </a:r>
            <a:r>
              <a:rPr lang="en-US" dirty="0"/>
              <a:t> – a dataset describing persons, their properties and relationships</a:t>
            </a:r>
          </a:p>
          <a:p>
            <a:pPr lvl="1"/>
            <a:r>
              <a:rPr lang="en-US" dirty="0">
                <a:hlinkClick r:id="rId5" tooltip="GeoNames"/>
              </a:rPr>
              <a:t>GeoNames</a:t>
            </a:r>
            <a:r>
              <a:rPr lang="en-US" dirty="0"/>
              <a:t> – provides RDF descriptions of more than 7,500,000 geographical features worldwide.</a:t>
            </a:r>
          </a:p>
          <a:p>
            <a:pPr lvl="1"/>
            <a:r>
              <a:rPr lang="en-US" dirty="0">
                <a:hlinkClick r:id="rId6" tooltip="UMBEL"/>
              </a:rPr>
              <a:t>UMBEL</a:t>
            </a:r>
            <a:r>
              <a:rPr lang="en-US" dirty="0"/>
              <a:t> – a lightweight reference structure of 20,000 subject concept classes and their relationships derived from </a:t>
            </a:r>
            <a:r>
              <a:rPr lang="en-US" dirty="0">
                <a:hlinkClick r:id="rId7" tooltip="OpenCyc"/>
              </a:rPr>
              <a:t>OpenCyc</a:t>
            </a:r>
            <a:r>
              <a:rPr lang="en-US" dirty="0"/>
              <a:t>, which can act as binding classes to external data; also has links to 1.5 million named entities from </a:t>
            </a:r>
            <a:r>
              <a:rPr lang="en-US" dirty="0" err="1"/>
              <a:t>DBpedia</a:t>
            </a:r>
            <a:r>
              <a:rPr lang="en-US" dirty="0"/>
              <a:t> and </a:t>
            </a:r>
            <a:r>
              <a:rPr lang="en-US" dirty="0">
                <a:hlinkClick r:id="rId8" tooltip="YAGO (ontology)"/>
              </a:rPr>
              <a:t>YAGO</a:t>
            </a:r>
            <a:endParaRPr lang="en-US" dirty="0"/>
          </a:p>
          <a:p>
            <a:pPr lvl="1"/>
            <a:r>
              <a:rPr lang="en-US" dirty="0">
                <a:hlinkClick r:id="rId9" tooltip="Wikidata"/>
              </a:rPr>
              <a:t>Wikidata</a:t>
            </a:r>
            <a:r>
              <a:rPr lang="en-US" dirty="0"/>
              <a:t> – a collaboratively-created linked dataset that acts as central storage for the structured data of its </a:t>
            </a:r>
            <a:r>
              <a:rPr lang="en-US" dirty="0">
                <a:hlinkClick r:id="rId10" tooltip="Wikimedia Foundation"/>
              </a:rPr>
              <a:t>Wikimedia Foundation</a:t>
            </a:r>
            <a:r>
              <a:rPr lang="en-US" dirty="0"/>
              <a:t> sister projects</a:t>
            </a:r>
          </a:p>
          <a:p>
            <a:pPr lvl="1"/>
            <a:r>
              <a:rPr lang="en-US" dirty="0">
                <a:hlinkClick r:id="rId11" tooltip="Global Research Identifier Database"/>
              </a:rPr>
              <a:t>Global Research Identifier Database</a:t>
            </a:r>
            <a:r>
              <a:rPr lang="en-US" dirty="0"/>
              <a:t> (</a:t>
            </a:r>
            <a:r>
              <a:rPr lang="en-US" i="1" dirty="0"/>
              <a:t>GRID</a:t>
            </a:r>
            <a:r>
              <a:rPr lang="en-US" dirty="0"/>
              <a:t>) – an international database of 89,506 institutions engaged in academic research, with 14,401 relationships, models two types of relationships: a parent-child relationship that defines a subordinate association, and a related relationship that describes other associations</a:t>
            </a:r>
          </a:p>
        </p:txBody>
      </p:sp>
    </p:spTree>
    <p:extLst>
      <p:ext uri="{BB962C8B-B14F-4D97-AF65-F5344CB8AC3E}">
        <p14:creationId xmlns:p14="http://schemas.microsoft.com/office/powerpoint/2010/main" val="56105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526</Words>
  <Application>Microsoft Macintosh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Myriad Pro</vt:lpstr>
      <vt:lpstr>Myriad Pro Light</vt:lpstr>
      <vt:lpstr>Arial</vt:lpstr>
      <vt:lpstr>Calibri</vt:lpstr>
      <vt:lpstr>Office Theme</vt:lpstr>
      <vt:lpstr>Linked Smart City IoT Open Data </vt:lpstr>
      <vt:lpstr>PowerPoint Presentation</vt:lpstr>
      <vt:lpstr>Linked Data</vt:lpstr>
      <vt:lpstr>W3C SWEO Linking Open Data Project</vt:lpstr>
      <vt:lpstr>Bubbles in May 2007</vt:lpstr>
      <vt:lpstr>Bubbles in April 2008</vt:lpstr>
      <vt:lpstr>And 2011</vt:lpstr>
      <vt:lpstr>And 2011</vt:lpstr>
      <vt:lpstr>Semantics &amp; LoD</vt:lpstr>
      <vt:lpstr>oneM2M-based Smart City is ready to be connected</vt:lpstr>
      <vt:lpstr>oneM2M-based Smart City is ready to be connected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송재승</cp:lastModifiedBy>
  <cp:revision>223</cp:revision>
  <dcterms:created xsi:type="dcterms:W3CDTF">2017-09-21T15:46:31Z</dcterms:created>
  <dcterms:modified xsi:type="dcterms:W3CDTF">2020-02-20T16:47:17Z</dcterms:modified>
</cp:coreProperties>
</file>