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323" r:id="rId4"/>
    <p:sldId id="326" r:id="rId5"/>
    <p:sldId id="324" r:id="rId6"/>
    <p:sldId id="32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7/24/2020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7/24/2020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TP46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2020-07-01 to 2020-07-24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0772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A total of </a:t>
            </a:r>
            <a:r>
              <a:rPr lang="en-GB" altLang="en-US" sz="2800" dirty="0">
                <a:solidFill>
                  <a:srgbClr val="C00000"/>
                </a:solidFill>
              </a:rPr>
              <a:t>70</a:t>
            </a:r>
            <a:r>
              <a:rPr lang="en-GB" altLang="en-US" sz="2800" dirty="0"/>
              <a:t> SDS contributions were submitted</a:t>
            </a:r>
          </a:p>
          <a:p>
            <a:pPr lvl="1"/>
            <a:r>
              <a:rPr lang="en-GB" altLang="en-US" sz="2400" dirty="0"/>
              <a:t> 66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47</a:t>
            </a:r>
            <a:r>
              <a:rPr lang="en-GB" altLang="en-US" sz="1800" dirty="0"/>
              <a:t> Agreed, </a:t>
            </a:r>
            <a:r>
              <a:rPr lang="en-GB" altLang="en-US" sz="1800" dirty="0">
                <a:solidFill>
                  <a:srgbClr val="C00000"/>
                </a:solidFill>
              </a:rPr>
              <a:t>19</a:t>
            </a:r>
            <a:r>
              <a:rPr lang="en-GB" altLang="en-US" sz="1800" dirty="0"/>
              <a:t> Noted</a:t>
            </a:r>
          </a:p>
          <a:p>
            <a:pPr lvl="2"/>
            <a:r>
              <a:rPr lang="en-GB" altLang="en-US" sz="1800" dirty="0">
                <a:solidFill>
                  <a:schemeClr val="tx1"/>
                </a:solidFill>
              </a:rPr>
              <a:t>Priority was given to Rel-4 Stage 3 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2400" dirty="0">
                <a:solidFill>
                  <a:srgbClr val="C00000"/>
                </a:solidFill>
              </a:rPr>
              <a:t>4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not treated due to lack of time</a:t>
            </a:r>
          </a:p>
          <a:p>
            <a:pPr lvl="2"/>
            <a:r>
              <a:rPr lang="en-GB" altLang="en-US" sz="1800" dirty="0"/>
              <a:t>Rel-5 contributions </a:t>
            </a:r>
            <a:endParaRPr lang="en-GB" altLang="en-US" sz="2800" dirty="0"/>
          </a:p>
          <a:p>
            <a:pPr marL="0" indent="0">
              <a:buNone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A5ADA4-2740-4051-99F0-2DC9FC0D1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3371"/>
              </p:ext>
            </p:extLst>
          </p:nvPr>
        </p:nvGraphicFramePr>
        <p:xfrm>
          <a:off x="444006" y="1348872"/>
          <a:ext cx="8072421" cy="3858488"/>
        </p:xfrm>
        <a:graphic>
          <a:graphicData uri="http://schemas.openxmlformats.org/drawingml/2006/table">
            <a:tbl>
              <a:tblPr/>
              <a:tblGrid>
                <a:gridCol w="506816">
                  <a:extLst>
                    <a:ext uri="{9D8B030D-6E8A-4147-A177-3AD203B41FA5}">
                      <a16:colId xmlns:a16="http://schemas.microsoft.com/office/drawing/2014/main" val="2454337126"/>
                    </a:ext>
                  </a:extLst>
                </a:gridCol>
                <a:gridCol w="3500901">
                  <a:extLst>
                    <a:ext uri="{9D8B030D-6E8A-4147-A177-3AD203B41FA5}">
                      <a16:colId xmlns:a16="http://schemas.microsoft.com/office/drawing/2014/main" val="2179083337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2134944154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953270123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3061135584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4211560039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4092369923"/>
                    </a:ext>
                  </a:extLst>
                </a:gridCol>
                <a:gridCol w="2192134">
                  <a:extLst>
                    <a:ext uri="{9D8B030D-6E8A-4147-A177-3AD203B41FA5}">
                      <a16:colId xmlns:a16="http://schemas.microsoft.com/office/drawing/2014/main" val="3012717248"/>
                    </a:ext>
                  </a:extLst>
                </a:gridCol>
              </a:tblGrid>
              <a:tr h="204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SDS42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SDS43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SDS44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SDS45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SDS46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69885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on Semantic Support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05480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WI-0058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Interworking with 3GPP networks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47260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WI-0064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Adaption of oneM2M for Smart City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896799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WI-0069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Heterogen. identificat. service in oneM2M syst.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49487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WI-0072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Modbus Interworking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10153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WI-0076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 oneM2M Services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1857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WI-0077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Attribute based Access Control Policy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95594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and Fog Computing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161734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 Subscribers and Users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8048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WI-0089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oneM2M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01099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Zigbee interworking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34628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WI-0091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Services and Platform Discovery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52808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Triggering Enhancements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47972"/>
                  </a:ext>
                </a:extLst>
              </a:tr>
              <a:tr h="39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WI-0095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System Enhancements to Support Data Protection Regulations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03814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IoT Communication to Protect 3GPP Networks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64437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SensorThings API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89223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WI-0102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Data License Management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2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SDS WG has frozen Rel-4 Stage 2 (No exceptions </a:t>
            </a:r>
            <a:r>
              <a:rPr lang="en-GB" altLang="en-US" sz="2000" dirty="0">
                <a:sym typeface="Wingdings" panose="05000000000000000000" pitchFamily="2" charset="2"/>
              </a:rPr>
              <a:t>)</a:t>
            </a:r>
            <a:endParaRPr lang="en-GB" altLang="en-US" sz="2000" dirty="0"/>
          </a:p>
          <a:p>
            <a:pPr marL="914400" lvl="2" indent="0">
              <a:buNone/>
            </a:pPr>
            <a:endParaRPr lang="en-GB" altLang="en-US" sz="600" dirty="0"/>
          </a:p>
          <a:p>
            <a:r>
              <a:rPr lang="en-GB" altLang="en-US" sz="2000" dirty="0"/>
              <a:t>Majority of SDS 46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completed for a few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service subscriber, primitive profile, time sync, permission-based discovery, discovery-based operations, attribute-based ACPs,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context aware ACPs, etc.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action triggering, notification recording, software campaigning, etc.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As done in prior releases, SDS will compile a more complete checklist of required Rel-4 Stage 3 contributions by reviewing agreed Rel-4 Stage 2 contributions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Joint meeting scheduled with RDM/TDE/SDS on 9/8 to coordinate on XSDs, Git Repos and oneM2M Issue Tracker</a:t>
            </a:r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SDS Actions from TP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SDS discussed progress made regarding ITU-T Study Group 20 comments on TS-0003 v2.4.1</a:t>
            </a:r>
          </a:p>
          <a:p>
            <a:pPr lvl="1"/>
            <a:r>
              <a:rPr lang="en-US" sz="2000" dirty="0"/>
              <a:t>Thanks to BT (Colin and Rana) who have been leading this dialogue with ITU-T and addressing these actions</a:t>
            </a:r>
          </a:p>
          <a:p>
            <a:pPr lvl="1"/>
            <a:r>
              <a:rPr lang="en-US" sz="2000" dirty="0"/>
              <a:t>Plans:</a:t>
            </a:r>
          </a:p>
          <a:p>
            <a:pPr lvl="2"/>
            <a:r>
              <a:rPr lang="en-US" sz="1600" dirty="0"/>
              <a:t>Rana and Colin plan to discuss / resolve remaining issues with ITU-T </a:t>
            </a:r>
          </a:p>
          <a:p>
            <a:pPr lvl="2"/>
            <a:r>
              <a:rPr lang="en-US" sz="1600" dirty="0"/>
              <a:t>Rana and Colin plan to bring in maintenance CRs to TS-0003 in upcoming Aug/Sept SDS conf calls</a:t>
            </a:r>
          </a:p>
          <a:p>
            <a:pPr lvl="3"/>
            <a:r>
              <a:rPr lang="en-US" sz="1800" dirty="0"/>
              <a:t>CRs will be aligned with the agreed upon way forward that has been discussed with ITU-T and captured in issue tracker list</a:t>
            </a:r>
          </a:p>
          <a:p>
            <a:pPr lvl="2"/>
            <a:r>
              <a:rPr lang="en-US" sz="1600" dirty="0"/>
              <a:t>The near-term goal is still to get ITU-T Study Group 20 approve TS-0003 R2  </a:t>
            </a:r>
          </a:p>
        </p:txBody>
      </p:sp>
    </p:spTree>
    <p:extLst>
      <p:ext uri="{BB962C8B-B14F-4D97-AF65-F5344CB8AC3E}">
        <p14:creationId xmlns:p14="http://schemas.microsoft.com/office/powerpoint/2010/main" val="347114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TP-2020-0093 –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15</a:t>
            </a:r>
          </a:p>
          <a:p>
            <a:r>
              <a:rPr lang="en-US" altLang="en-US" sz="2400" dirty="0"/>
              <a:t>TS-0003 – TP-2020-0094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</a:p>
          <a:p>
            <a:r>
              <a:rPr lang="en-US" altLang="en-US" sz="2400" dirty="0"/>
              <a:t>TS-0004 – TP-2020-0095 –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12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22</a:t>
            </a:r>
          </a:p>
          <a:p>
            <a:r>
              <a:rPr lang="en-US" altLang="en-US" sz="2400" dirty="0"/>
              <a:t>TS-0008 – TP-2020-0096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TS-0009 – TP-2020-0097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endParaRPr lang="en-US" altLang="en-US" sz="2400" dirty="0"/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99161"/>
              </p:ext>
            </p:extLst>
          </p:nvPr>
        </p:nvGraphicFramePr>
        <p:xfrm>
          <a:off x="1295400" y="1712166"/>
          <a:ext cx="6400800" cy="34336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13-Aug-2020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27-Aug-2020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SDS/RDM/TDE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 08-Sep-2020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– 13:30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7740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10-Sep-2020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46.4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Fri 24-Sep-2020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380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23464</TotalTime>
  <Words>881</Words>
  <Application>Microsoft Office PowerPoint</Application>
  <PresentationFormat>On-screen Show (4:3)</PresentationFormat>
  <Paragraphs>212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TP46</vt:lpstr>
      <vt:lpstr>Summary</vt:lpstr>
      <vt:lpstr>SDS WI Status </vt:lpstr>
      <vt:lpstr>Rel-4 Progress</vt:lpstr>
      <vt:lpstr>SDS Actions from TP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Dale03</cp:lastModifiedBy>
  <cp:revision>605</cp:revision>
  <dcterms:created xsi:type="dcterms:W3CDTF">2012-09-11T22:52:11Z</dcterms:created>
  <dcterms:modified xsi:type="dcterms:W3CDTF">2020-07-24T13:01:27Z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