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261" r:id="rId5"/>
    <p:sldId id="2615" r:id="rId6"/>
    <p:sldId id="355" r:id="rId7"/>
    <p:sldId id="400" r:id="rId8"/>
    <p:sldId id="2643" r:id="rId9"/>
    <p:sldId id="2695" r:id="rId10"/>
    <p:sldId id="2644" r:id="rId11"/>
    <p:sldId id="2645" r:id="rId12"/>
    <p:sldId id="2691" r:id="rId13"/>
    <p:sldId id="2647" r:id="rId14"/>
    <p:sldId id="2646" r:id="rId15"/>
    <p:sldId id="2648" r:id="rId16"/>
    <p:sldId id="2692" r:id="rId17"/>
    <p:sldId id="2693" r:id="rId18"/>
    <p:sldId id="2649" r:id="rId19"/>
    <p:sldId id="2629" r:id="rId20"/>
    <p:sldId id="2676" r:id="rId21"/>
    <p:sldId id="2650" r:id="rId22"/>
    <p:sldId id="2651" r:id="rId23"/>
    <p:sldId id="2652" r:id="rId24"/>
    <p:sldId id="2656" r:id="rId25"/>
    <p:sldId id="2654" r:id="rId26"/>
    <p:sldId id="2630" r:id="rId27"/>
    <p:sldId id="2659" r:id="rId28"/>
    <p:sldId id="2660" r:id="rId29"/>
    <p:sldId id="2661" r:id="rId30"/>
    <p:sldId id="2662" r:id="rId31"/>
    <p:sldId id="2674" r:id="rId32"/>
    <p:sldId id="2665" r:id="rId33"/>
    <p:sldId id="2631" r:id="rId34"/>
    <p:sldId id="2677" r:id="rId35"/>
    <p:sldId id="2678" r:id="rId36"/>
    <p:sldId id="2679" r:id="rId37"/>
    <p:sldId id="2681" r:id="rId38"/>
    <p:sldId id="2682" r:id="rId39"/>
    <p:sldId id="2683" r:id="rId40"/>
    <p:sldId id="2685" r:id="rId41"/>
    <p:sldId id="2686" r:id="rId42"/>
    <p:sldId id="2687" r:id="rId43"/>
    <p:sldId id="2632" r:id="rId44"/>
    <p:sldId id="2675" r:id="rId45"/>
    <p:sldId id="2694" r:id="rId46"/>
    <p:sldId id="2638" r:id="rId47"/>
    <p:sldId id="34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 id="3" name="Ken Figueredo" initials="KF" lastIdx="5" clrIdx="2">
    <p:extLst>
      <p:ext uri="{19B8F6BF-5375-455C-9EA6-DF929625EA0E}">
        <p15:presenceInfo xmlns:p15="http://schemas.microsoft.com/office/powerpoint/2012/main" userId="0ac35af2d6dc68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D"/>
    <a:srgbClr val="E1F0FF"/>
    <a:srgbClr val="298FD1"/>
    <a:srgbClr val="F9AFA1"/>
    <a:srgbClr val="B4B0BA"/>
    <a:srgbClr val="E7E6E6"/>
    <a:srgbClr val="302E45"/>
    <a:srgbClr val="EC008C"/>
    <a:srgbClr val="F58C7E"/>
    <a:srgbClr val="F0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3" autoAdjust="0"/>
    <p:restoredTop sz="93539" autoAdjust="0"/>
  </p:normalViewPr>
  <p:slideViewPr>
    <p:cSldViewPr snapToGrid="0" showGuides="1">
      <p:cViewPr varScale="1">
        <p:scale>
          <a:sx n="48" d="100"/>
          <a:sy n="48" d="100"/>
        </p:scale>
        <p:origin x="48" y="288"/>
      </p:cViewPr>
      <p:guideLst>
        <p:guide orient="horz" pos="2160"/>
        <p:guide pos="3840"/>
      </p:guideLst>
    </p:cSldViewPr>
  </p:slideViewPr>
  <p:outlineViewPr>
    <p:cViewPr>
      <p:scale>
        <a:sx n="33" d="100"/>
        <a:sy n="33" d="100"/>
      </p:scale>
      <p:origin x="0" y="-13592"/>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E5201-BEEC-4D3F-A263-26F4C99379E7}" type="doc">
      <dgm:prSet loTypeId="urn:microsoft.com/office/officeart/2005/8/layout/chevron1" loCatId="process" qsTypeId="urn:microsoft.com/office/officeart/2005/8/quickstyle/simple1" qsCatId="simple" csTypeId="urn:microsoft.com/office/officeart/2005/8/colors/accent1_2" csCatId="accent1" phldr="1"/>
      <dgm:spPr/>
    </dgm:pt>
    <dgm:pt modelId="{EA7CABF9-CA3E-4FF1-A5FD-C8F94A967585}">
      <dgm:prSet phldrT="[Text]" custT="1"/>
      <dgm:spPr>
        <a:effectLst>
          <a:outerShdw blurRad="50800" dist="38100" dir="16200000" rotWithShape="0">
            <a:prstClr val="black">
              <a:alpha val="40000"/>
            </a:prstClr>
          </a:outerShdw>
        </a:effectLst>
      </dgm:spPr>
      <dgm:t>
        <a:bodyPr lIns="0"/>
        <a:lstStyle/>
        <a:p>
          <a:r>
            <a:rPr lang="en-GB" sz="2000" dirty="0"/>
            <a:t>Identify ‘AI for IoT’ Architecture Evolutions</a:t>
          </a:r>
        </a:p>
      </dgm:t>
    </dgm:pt>
    <dgm:pt modelId="{B167CE28-EE13-445B-93E6-F4FBDB649A5B}" type="parTrans" cxnId="{D3FFBF3F-9373-48A1-98AE-3317D66968AE}">
      <dgm:prSet/>
      <dgm:spPr/>
      <dgm:t>
        <a:bodyPr/>
        <a:lstStyle/>
        <a:p>
          <a:endParaRPr lang="en-GB" sz="2000"/>
        </a:p>
      </dgm:t>
    </dgm:pt>
    <dgm:pt modelId="{D629A00E-0F5D-48D4-B10B-5B80A1C9F2EB}" type="sibTrans" cxnId="{D3FFBF3F-9373-48A1-98AE-3317D66968AE}">
      <dgm:prSet/>
      <dgm:spPr/>
      <dgm:t>
        <a:bodyPr/>
        <a:lstStyle/>
        <a:p>
          <a:endParaRPr lang="en-GB" sz="2000"/>
        </a:p>
      </dgm:t>
    </dgm:pt>
    <dgm:pt modelId="{A857A40D-A095-4414-86B5-DB543C6F58F7}">
      <dgm:prSet phldrT="[Text]" custT="1"/>
      <dgm:spPr>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dgm:spPr>
      <dgm:t>
        <a:bodyPr spcFirstLastPara="0" vert="horz" wrap="square" lIns="0" tIns="26670" rIns="26670" bIns="26670" numCol="1" spcCol="1270" anchor="ctr" anchorCtr="0"/>
        <a:lstStyle/>
        <a:p>
          <a:pPr marL="0" lvl="0" indent="0" algn="ctr" defTabSz="889000">
            <a:lnSpc>
              <a:spcPct val="90000"/>
            </a:lnSpc>
            <a:spcBef>
              <a:spcPct val="0"/>
            </a:spcBef>
            <a:spcAft>
              <a:spcPct val="35000"/>
            </a:spcAft>
            <a:buNone/>
          </a:pPr>
          <a:r>
            <a:rPr lang="en-GB" sz="2000" kern="1200" dirty="0">
              <a:solidFill>
                <a:srgbClr val="A0CBED"/>
              </a:solidFill>
              <a:latin typeface="Calibri" panose="020F0502020204030204"/>
              <a:ea typeface="+mn-ea"/>
              <a:cs typeface="+mn-cs"/>
            </a:rPr>
            <a:t>Proof of Concept Implementations</a:t>
          </a:r>
        </a:p>
      </dgm:t>
    </dgm:pt>
    <dgm:pt modelId="{65A630BC-2682-4AAD-BC9C-6D34D834208F}" type="parTrans" cxnId="{69C77CAE-D45D-49F9-B689-52E79032061C}">
      <dgm:prSet/>
      <dgm:spPr/>
      <dgm:t>
        <a:bodyPr/>
        <a:lstStyle/>
        <a:p>
          <a:endParaRPr lang="en-GB" sz="2000"/>
        </a:p>
      </dgm:t>
    </dgm:pt>
    <dgm:pt modelId="{C6E69A1A-EDDA-41EA-A42B-E7532FE6EAFC}" type="sibTrans" cxnId="{69C77CAE-D45D-49F9-B689-52E79032061C}">
      <dgm:prSet/>
      <dgm:spPr/>
      <dgm:t>
        <a:bodyPr/>
        <a:lstStyle/>
        <a:p>
          <a:endParaRPr lang="en-GB" sz="2000"/>
        </a:p>
      </dgm:t>
    </dgm:pt>
    <dgm:pt modelId="{83C5CBEB-998F-45FB-9FD2-E9C495823F37}">
      <dgm:prSet phldrT="[Text]" custT="1"/>
      <dgm:spPr>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dgm:spPr>
      <dgm:t>
        <a:bodyPr spcFirstLastPara="0" vert="horz" wrap="square" lIns="0" tIns="26670" rIns="26670" bIns="26670" numCol="1" spcCol="1270" anchor="ctr" anchorCtr="0"/>
        <a:lstStyle/>
        <a:p>
          <a:r>
            <a:rPr lang="en-GB" sz="2000" kern="1200" dirty="0">
              <a:solidFill>
                <a:srgbClr val="A0CBED"/>
              </a:solidFill>
              <a:latin typeface="Calibri" panose="020F0502020204030204"/>
              <a:ea typeface="+mn-ea"/>
              <a:cs typeface="+mn-cs"/>
            </a:rPr>
            <a:t>Dissemination</a:t>
          </a:r>
          <a:r>
            <a:rPr lang="en-GB" sz="2000" kern="1200" dirty="0"/>
            <a:t> toward IoT and oneM2M community</a:t>
          </a:r>
        </a:p>
      </dgm:t>
    </dgm:pt>
    <dgm:pt modelId="{0789A2CA-3DE1-4EE9-83FB-131D6120E8C4}" type="parTrans" cxnId="{72130D1A-095D-4F2A-8E5A-6C48400EF86D}">
      <dgm:prSet/>
      <dgm:spPr/>
      <dgm:t>
        <a:bodyPr/>
        <a:lstStyle/>
        <a:p>
          <a:endParaRPr lang="en-GB" sz="2000"/>
        </a:p>
      </dgm:t>
    </dgm:pt>
    <dgm:pt modelId="{4807AB52-968B-4888-A095-C96FD757B42A}" type="sibTrans" cxnId="{72130D1A-095D-4F2A-8E5A-6C48400EF86D}">
      <dgm:prSet/>
      <dgm:spPr/>
      <dgm:t>
        <a:bodyPr/>
        <a:lstStyle/>
        <a:p>
          <a:endParaRPr lang="en-GB" sz="2000"/>
        </a:p>
      </dgm:t>
    </dgm:pt>
    <dgm:pt modelId="{7BE92317-3D4B-492C-AEAE-C951CD36B0C4}" type="pres">
      <dgm:prSet presAssocID="{76EE5201-BEEC-4D3F-A263-26F4C99379E7}" presName="Name0" presStyleCnt="0">
        <dgm:presLayoutVars>
          <dgm:dir/>
          <dgm:animLvl val="lvl"/>
          <dgm:resizeHandles val="exact"/>
        </dgm:presLayoutVars>
      </dgm:prSet>
      <dgm:spPr/>
    </dgm:pt>
    <dgm:pt modelId="{5CD807EA-5E85-436B-8ADA-CB875E344CB9}" type="pres">
      <dgm:prSet presAssocID="{EA7CABF9-CA3E-4FF1-A5FD-C8F94A967585}" presName="parTxOnly" presStyleLbl="node1" presStyleIdx="0" presStyleCnt="3">
        <dgm:presLayoutVars>
          <dgm:chMax val="0"/>
          <dgm:chPref val="0"/>
          <dgm:bulletEnabled val="1"/>
        </dgm:presLayoutVars>
      </dgm:prSet>
      <dgm:spPr/>
    </dgm:pt>
    <dgm:pt modelId="{947BDD73-CB08-41CA-AEC7-B23C0C85750F}" type="pres">
      <dgm:prSet presAssocID="{D629A00E-0F5D-48D4-B10B-5B80A1C9F2EB}" presName="parTxOnlySpace" presStyleCnt="0"/>
      <dgm:spPr/>
    </dgm:pt>
    <dgm:pt modelId="{25C6C915-0E62-406F-8B23-28137E70BBFB}" type="pres">
      <dgm:prSet presAssocID="{A857A40D-A095-4414-86B5-DB543C6F58F7}" presName="parTxOnly" presStyleLbl="node1" presStyleIdx="1" presStyleCnt="3">
        <dgm:presLayoutVars>
          <dgm:chMax val="0"/>
          <dgm:chPref val="0"/>
          <dgm:bulletEnabled val="1"/>
        </dgm:presLayoutVars>
      </dgm:prSet>
      <dgm:spPr>
        <a:xfrm>
          <a:off x="3451888" y="0"/>
          <a:ext cx="3831937" cy="1445073"/>
        </a:xfrm>
        <a:prstGeom prst="chevron">
          <a:avLst/>
        </a:prstGeom>
      </dgm:spPr>
    </dgm:pt>
    <dgm:pt modelId="{07803318-D436-4DFE-8ACF-AF32A0415967}" type="pres">
      <dgm:prSet presAssocID="{C6E69A1A-EDDA-41EA-A42B-E7532FE6EAFC}" presName="parTxOnlySpace" presStyleCnt="0"/>
      <dgm:spPr/>
    </dgm:pt>
    <dgm:pt modelId="{7B215D07-CF1E-426D-A725-BF3408BE450E}" type="pres">
      <dgm:prSet presAssocID="{83C5CBEB-998F-45FB-9FD2-E9C495823F37}" presName="parTxOnly" presStyleLbl="node1" presStyleIdx="2" presStyleCnt="3">
        <dgm:presLayoutVars>
          <dgm:chMax val="0"/>
          <dgm:chPref val="0"/>
          <dgm:bulletEnabled val="1"/>
        </dgm:presLayoutVars>
      </dgm:prSet>
      <dgm:spPr>
        <a:xfrm>
          <a:off x="6900632" y="0"/>
          <a:ext cx="3831937" cy="1445073"/>
        </a:xfrm>
        <a:prstGeom prst="chevron">
          <a:avLst/>
        </a:prstGeom>
      </dgm:spPr>
    </dgm:pt>
  </dgm:ptLst>
  <dgm:cxnLst>
    <dgm:cxn modelId="{B1AE830B-88CB-4246-8ABC-744FC986ABB2}" type="presOf" srcId="{EA7CABF9-CA3E-4FF1-A5FD-C8F94A967585}" destId="{5CD807EA-5E85-436B-8ADA-CB875E344CB9}" srcOrd="0" destOrd="0" presId="urn:microsoft.com/office/officeart/2005/8/layout/chevron1"/>
    <dgm:cxn modelId="{72130D1A-095D-4F2A-8E5A-6C48400EF86D}" srcId="{76EE5201-BEEC-4D3F-A263-26F4C99379E7}" destId="{83C5CBEB-998F-45FB-9FD2-E9C495823F37}" srcOrd="2" destOrd="0" parTransId="{0789A2CA-3DE1-4EE9-83FB-131D6120E8C4}" sibTransId="{4807AB52-968B-4888-A095-C96FD757B42A}"/>
    <dgm:cxn modelId="{2B99AB27-25C2-4805-B860-37EA7966D8CD}" type="presOf" srcId="{83C5CBEB-998F-45FB-9FD2-E9C495823F37}" destId="{7B215D07-CF1E-426D-A725-BF3408BE450E}" srcOrd="0" destOrd="0" presId="urn:microsoft.com/office/officeart/2005/8/layout/chevron1"/>
    <dgm:cxn modelId="{D3FFBF3F-9373-48A1-98AE-3317D66968AE}" srcId="{76EE5201-BEEC-4D3F-A263-26F4C99379E7}" destId="{EA7CABF9-CA3E-4FF1-A5FD-C8F94A967585}" srcOrd="0" destOrd="0" parTransId="{B167CE28-EE13-445B-93E6-F4FBDB649A5B}" sibTransId="{D629A00E-0F5D-48D4-B10B-5B80A1C9F2EB}"/>
    <dgm:cxn modelId="{FEAD144F-CF00-4C61-8137-5FC0274CF05E}" type="presOf" srcId="{A857A40D-A095-4414-86B5-DB543C6F58F7}" destId="{25C6C915-0E62-406F-8B23-28137E70BBFB}" srcOrd="0" destOrd="0" presId="urn:microsoft.com/office/officeart/2005/8/layout/chevron1"/>
    <dgm:cxn modelId="{69C77CAE-D45D-49F9-B689-52E79032061C}" srcId="{76EE5201-BEEC-4D3F-A263-26F4C99379E7}" destId="{A857A40D-A095-4414-86B5-DB543C6F58F7}" srcOrd="1" destOrd="0" parTransId="{65A630BC-2682-4AAD-BC9C-6D34D834208F}" sibTransId="{C6E69A1A-EDDA-41EA-A42B-E7532FE6EAFC}"/>
    <dgm:cxn modelId="{ADC1B6F3-0496-416F-A351-42A202102C48}" type="presOf" srcId="{76EE5201-BEEC-4D3F-A263-26F4C99379E7}" destId="{7BE92317-3D4B-492C-AEAE-C951CD36B0C4}" srcOrd="0" destOrd="0" presId="urn:microsoft.com/office/officeart/2005/8/layout/chevron1"/>
    <dgm:cxn modelId="{08F8375F-D13F-47E3-8344-8B6A9E1104FB}" type="presParOf" srcId="{7BE92317-3D4B-492C-AEAE-C951CD36B0C4}" destId="{5CD807EA-5E85-436B-8ADA-CB875E344CB9}" srcOrd="0" destOrd="0" presId="urn:microsoft.com/office/officeart/2005/8/layout/chevron1"/>
    <dgm:cxn modelId="{468FB752-B384-49B0-987C-AEE3902FC0DA}" type="presParOf" srcId="{7BE92317-3D4B-492C-AEAE-C951CD36B0C4}" destId="{947BDD73-CB08-41CA-AEC7-B23C0C85750F}" srcOrd="1" destOrd="0" presId="urn:microsoft.com/office/officeart/2005/8/layout/chevron1"/>
    <dgm:cxn modelId="{70ABC730-9D23-4E09-9C3D-F4266F8E8F8B}" type="presParOf" srcId="{7BE92317-3D4B-492C-AEAE-C951CD36B0C4}" destId="{25C6C915-0E62-406F-8B23-28137E70BBFB}" srcOrd="2" destOrd="0" presId="urn:microsoft.com/office/officeart/2005/8/layout/chevron1"/>
    <dgm:cxn modelId="{C1370384-2A8B-4AA8-877A-2611B25F5353}" type="presParOf" srcId="{7BE92317-3D4B-492C-AEAE-C951CD36B0C4}" destId="{07803318-D436-4DFE-8ACF-AF32A0415967}" srcOrd="3" destOrd="0" presId="urn:microsoft.com/office/officeart/2005/8/layout/chevron1"/>
    <dgm:cxn modelId="{FCAF6818-9E64-4689-88BD-3C9FD25942B5}" type="presParOf" srcId="{7BE92317-3D4B-492C-AEAE-C951CD36B0C4}" destId="{7B215D07-CF1E-426D-A725-BF3408BE450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07EA-5E85-436B-8ADA-CB875E344CB9}">
      <dsp:nvSpPr>
        <dsp:cNvPr id="0" name=""/>
        <dsp:cNvSpPr/>
      </dsp:nvSpPr>
      <dsp:spPr>
        <a:xfrm>
          <a:off x="3145" y="0"/>
          <a:ext cx="3831937" cy="14450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Identify ‘AI for IoT’ Architecture Evolutions</a:t>
          </a:r>
        </a:p>
      </dsp:txBody>
      <dsp:txXfrm>
        <a:off x="725682" y="0"/>
        <a:ext cx="2386864" cy="1445073"/>
      </dsp:txXfrm>
    </dsp:sp>
    <dsp:sp modelId="{25C6C915-0E62-406F-8B23-28137E70BBFB}">
      <dsp:nvSpPr>
        <dsp:cNvPr id="0" name=""/>
        <dsp:cNvSpPr/>
      </dsp:nvSpPr>
      <dsp:spPr>
        <a:xfrm>
          <a:off x="3451888" y="0"/>
          <a:ext cx="3831937" cy="1445073"/>
        </a:xfrm>
        <a:prstGeom prst="chevron">
          <a:avLst/>
        </a:prstGeom>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A0CBED"/>
              </a:solidFill>
              <a:latin typeface="Calibri" panose="020F0502020204030204"/>
              <a:ea typeface="+mn-ea"/>
              <a:cs typeface="+mn-cs"/>
            </a:rPr>
            <a:t>Proof of Concept Implementations</a:t>
          </a:r>
        </a:p>
      </dsp:txBody>
      <dsp:txXfrm>
        <a:off x="4174425" y="0"/>
        <a:ext cx="2386864" cy="1445073"/>
      </dsp:txXfrm>
    </dsp:sp>
    <dsp:sp modelId="{7B215D07-CF1E-426D-A725-BF3408BE450E}">
      <dsp:nvSpPr>
        <dsp:cNvPr id="0" name=""/>
        <dsp:cNvSpPr/>
      </dsp:nvSpPr>
      <dsp:spPr>
        <a:xfrm>
          <a:off x="6900632" y="0"/>
          <a:ext cx="3831937" cy="1445073"/>
        </a:xfrm>
        <a:prstGeom prst="chevron">
          <a:avLst/>
        </a:prstGeom>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A0CBED"/>
              </a:solidFill>
              <a:latin typeface="Calibri" panose="020F0502020204030204"/>
              <a:ea typeface="+mn-ea"/>
              <a:cs typeface="+mn-cs"/>
            </a:rPr>
            <a:t>Dissemination</a:t>
          </a:r>
          <a:r>
            <a:rPr lang="en-GB" sz="2000" kern="1200" dirty="0"/>
            <a:t> toward IoT and oneM2M community</a:t>
          </a:r>
        </a:p>
      </dsp:txBody>
      <dsp:txXfrm>
        <a:off x="7623169" y="0"/>
        <a:ext cx="2386864" cy="14450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theme" Target="../theme/theme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11/3/2020</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theme" Target="../theme/them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11/3/2020</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1</a:t>
            </a:fld>
            <a:endParaRPr lang="en-US">
              <a:cs typeface="Tahoma" panose="020B0604030504040204" pitchFamily="34" charset="0"/>
            </a:endParaRPr>
          </a:p>
        </p:txBody>
      </p:sp>
    </p:spTree>
    <p:extLst>
      <p:ext uri="{BB962C8B-B14F-4D97-AF65-F5344CB8AC3E}">
        <p14:creationId xmlns:p14="http://schemas.microsoft.com/office/powerpoint/2010/main" val="38789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6E6E6E"/>
                </a:solidFill>
                <a:effectLst/>
                <a:latin typeface="Lucida Grande"/>
              </a:rPr>
              <a:t>All entities in the oneM2M System, such as AEs, CSEs, application data representing sensors, commands, etc. are represented as resources </a:t>
            </a:r>
            <a:r>
              <a:rPr lang="en-US" sz="1000" b="1" i="0" dirty="0">
                <a:solidFill>
                  <a:srgbClr val="6E6E6E"/>
                </a:solidFill>
                <a:effectLst/>
                <a:latin typeface="Lucida Grande"/>
              </a:rPr>
              <a:t>in the CSE</a:t>
            </a:r>
            <a:r>
              <a:rPr lang="en-US" sz="1000" b="0" i="0" dirty="0">
                <a:solidFill>
                  <a:srgbClr val="6E6E6E"/>
                </a:solidFill>
                <a:effectLst/>
                <a:latin typeface="Lucida Grande"/>
              </a:rPr>
              <a:t>.  Each resource is addressable and can be the target of CRUD operations specified in oneM2M primitives.</a:t>
            </a:r>
          </a:p>
          <a:p>
            <a:pPr algn="l"/>
            <a:r>
              <a:rPr lang="en-US" sz="1000" b="0" i="0" dirty="0">
                <a:solidFill>
                  <a:srgbClr val="6E6E6E"/>
                </a:solidFill>
                <a:effectLst/>
                <a:latin typeface="Lucida Grande"/>
              </a:rPr>
              <a:t>Each resource has its own specific type.</a:t>
            </a:r>
          </a:p>
          <a:p>
            <a:pPr algn="l"/>
            <a:r>
              <a:rPr lang="en-US" sz="1000" b="0" i="0" dirty="0">
                <a:solidFill>
                  <a:srgbClr val="6E6E6E"/>
                </a:solidFill>
                <a:effectLst/>
                <a:latin typeface="Lucida Grande"/>
              </a:rPr>
              <a:t>Each resource type has a defined set of mandatory and optional attributes as well as child resources.</a:t>
            </a:r>
          </a:p>
          <a:p>
            <a:pPr algn="l"/>
            <a:r>
              <a:rPr lang="en-US" sz="1000" b="0" i="0" dirty="0">
                <a:solidFill>
                  <a:srgbClr val="6E6E6E"/>
                </a:solidFill>
                <a:effectLst/>
                <a:latin typeface="Lucida Grande"/>
              </a:rPr>
              <a:t>A resource can contain child resources.</a:t>
            </a:r>
          </a:p>
          <a:p>
            <a:pPr algn="l"/>
            <a:endParaRPr lang="en-US" sz="1000" b="0" i="0" dirty="0">
              <a:solidFill>
                <a:srgbClr val="6E6E6E"/>
              </a:solidFill>
              <a:effectLst/>
              <a:latin typeface="Lucida Grande"/>
            </a:endParaRPr>
          </a:p>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9</a:t>
            </a:fld>
            <a:endParaRPr lang="en-US">
              <a:cs typeface="Tahoma" panose="020B0604030504040204" pitchFamily="34" charset="0"/>
            </a:endParaRPr>
          </a:p>
        </p:txBody>
      </p:sp>
    </p:spTree>
    <p:extLst>
      <p:ext uri="{BB962C8B-B14F-4D97-AF65-F5344CB8AC3E}">
        <p14:creationId xmlns:p14="http://schemas.microsoft.com/office/powerpoint/2010/main" val="164754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experiment by </a:t>
            </a:r>
            <a:r>
              <a:rPr lang="en-US" dirty="0" err="1"/>
              <a:t>UbiWhere</a:t>
            </a:r>
            <a:endParaRPr lang="en-US" dirty="0"/>
          </a:p>
          <a:p>
            <a:pPr lvl="1"/>
            <a:r>
              <a:rPr lang="en-US" dirty="0">
                <a:highlight>
                  <a:srgbClr val="FFFF00"/>
                </a:highlight>
              </a:rPr>
              <a:t>A high-level architecture with an interworking proxy</a:t>
            </a:r>
          </a:p>
          <a:p>
            <a:pPr lvl="1"/>
            <a:r>
              <a:rPr lang="en-US" dirty="0">
                <a:highlight>
                  <a:srgbClr val="FFFF00"/>
                </a:highlight>
              </a:rPr>
              <a:t>The interworking proxy supports multiple classifiers: predefined and custom models</a:t>
            </a:r>
          </a:p>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31</a:t>
            </a:fld>
            <a:endParaRPr lang="en-US">
              <a:cs typeface="Tahoma" panose="020B0604030504040204" pitchFamily="34" charset="0"/>
            </a:endParaRPr>
          </a:p>
        </p:txBody>
      </p:sp>
    </p:spTree>
    <p:extLst>
      <p:ext uri="{BB962C8B-B14F-4D97-AF65-F5344CB8AC3E}">
        <p14:creationId xmlns:p14="http://schemas.microsoft.com/office/powerpoint/2010/main" val="65649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D25BD3-99D3-49CF-BE4C-F53A6C27B1CF}" type="slidenum">
              <a:rPr lang="en-GB" altLang="en-US">
                <a:latin typeface="Times New Roman" panose="02020603050405020304" pitchFamily="18" charset="0"/>
              </a:rPr>
              <a:pPr eaLnBrk="1" hangingPunct="1"/>
              <a:t>44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8744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0"/>
              </a:spcBef>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 name="Espace réservé du pied de page 1">
            <a:extLst>
              <a:ext uri="{FF2B5EF4-FFF2-40B4-BE49-F238E27FC236}">
                <a16:creationId xmlns:a16="http://schemas.microsoft.com/office/drawing/2014/main" id="{9C2FBB87-D9B1-F946-AC1E-D5B3725D53FB}"/>
              </a:ext>
            </a:extLst>
          </p:cNvPr>
          <p:cNvSpPr>
            <a:spLocks noGrp="1"/>
          </p:cNvSpPr>
          <p:nvPr>
            <p:ph type="ftr" sz="quarter" idx="11"/>
          </p:nvPr>
        </p:nvSpPr>
        <p:spPr/>
        <p:txBody>
          <a:bodyPr/>
          <a:lstStyle/>
          <a:p>
            <a:r>
              <a:rPr lang="en-GB" dirty="0"/>
              <a:t>STF 584 – Presentation to oneM2M TP47</a:t>
            </a:r>
          </a:p>
        </p:txBody>
      </p:sp>
    </p:spTree>
    <p:extLst>
      <p:ext uri="{BB962C8B-B14F-4D97-AF65-F5344CB8AC3E}">
        <p14:creationId xmlns:p14="http://schemas.microsoft.com/office/powerpoint/2010/main" val="338241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0" y="3180462"/>
            <a:ext cx="12191999" cy="866110"/>
          </a:xfrm>
          <a:prstGeom prst="rect">
            <a:avLst/>
          </a:prstGeom>
          <a:solidFill>
            <a:schemeClr val="accent2"/>
          </a:solidFill>
        </p:spPr>
        <p:txBody>
          <a:bodyPr vert="horz" lIns="108878" tIns="54439" rIns="108878" bIns="54439" rtlCol="0" anchor="ctr" anchorCtr="0">
            <a:noAutofit/>
          </a:bodyPr>
          <a:lstStyle>
            <a:lvl1pPr algn="ctr">
              <a:defRPr>
                <a:solidFill>
                  <a:schemeClr val="bg2"/>
                </a:solidFill>
              </a:defRPr>
            </a:lvl1pPr>
          </a:lstStyle>
          <a:p>
            <a:r>
              <a:rPr lang="en-US" dirty="0"/>
              <a:t>Click to add Title</a:t>
            </a:r>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 name="Espace réservé du pied de page 1">
            <a:extLst>
              <a:ext uri="{FF2B5EF4-FFF2-40B4-BE49-F238E27FC236}">
                <a16:creationId xmlns:a16="http://schemas.microsoft.com/office/drawing/2014/main" id="{D95E4106-1F81-2E43-8D95-1CB7D3E61263}"/>
              </a:ext>
            </a:extLst>
          </p:cNvPr>
          <p:cNvSpPr>
            <a:spLocks noGrp="1"/>
          </p:cNvSpPr>
          <p:nvPr>
            <p:ph type="ftr" sz="quarter" idx="10"/>
          </p:nvPr>
        </p:nvSpPr>
        <p:spPr/>
        <p:txBody>
          <a:bodyPr/>
          <a:lstStyle/>
          <a:p>
            <a:r>
              <a:rPr lang="en-GB" dirty="0"/>
              <a:t>STF 584 – Presentation to oneM2M TP47</a:t>
            </a:r>
          </a:p>
        </p:txBody>
      </p:sp>
    </p:spTree>
    <p:extLst>
      <p:ext uri="{BB962C8B-B14F-4D97-AF65-F5344CB8AC3E}">
        <p14:creationId xmlns:p14="http://schemas.microsoft.com/office/powerpoint/2010/main" val="399365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 name="Espace réservé du pied de page 1">
            <a:extLst>
              <a:ext uri="{FF2B5EF4-FFF2-40B4-BE49-F238E27FC236}">
                <a16:creationId xmlns:a16="http://schemas.microsoft.com/office/drawing/2014/main" id="{193D3522-B9B3-314A-B707-8058277A076F}"/>
              </a:ext>
            </a:extLst>
          </p:cNvPr>
          <p:cNvSpPr>
            <a:spLocks noGrp="1"/>
          </p:cNvSpPr>
          <p:nvPr>
            <p:ph type="ftr" sz="quarter" idx="12"/>
          </p:nvPr>
        </p:nvSpPr>
        <p:spPr/>
        <p:txBody>
          <a:bodyPr/>
          <a:lstStyle/>
          <a:p>
            <a:r>
              <a:rPr lang="en-GB" dirty="0"/>
              <a:t>STF 584 – Presentation to oneM2M TP47</a:t>
            </a:r>
          </a:p>
        </p:txBody>
      </p:sp>
    </p:spTree>
    <p:extLst>
      <p:ext uri="{BB962C8B-B14F-4D97-AF65-F5344CB8AC3E}">
        <p14:creationId xmlns:p14="http://schemas.microsoft.com/office/powerpoint/2010/main" val="379534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 name="Espace réservé du pied de page 1">
            <a:extLst>
              <a:ext uri="{FF2B5EF4-FFF2-40B4-BE49-F238E27FC236}">
                <a16:creationId xmlns:a16="http://schemas.microsoft.com/office/drawing/2014/main" id="{1CE521E5-E307-5549-BE17-0EBAE7F3FE54}"/>
              </a:ext>
            </a:extLst>
          </p:cNvPr>
          <p:cNvSpPr>
            <a:spLocks noGrp="1"/>
          </p:cNvSpPr>
          <p:nvPr>
            <p:ph type="ftr" sz="quarter" idx="10"/>
          </p:nvPr>
        </p:nvSpPr>
        <p:spPr/>
        <p:txBody>
          <a:bodyPr/>
          <a:lstStyle/>
          <a:p>
            <a:r>
              <a:rPr lang="en-GB" dirty="0"/>
              <a:t>STF 584 – Presentation to oneM2M TP47</a:t>
            </a:r>
          </a:p>
        </p:txBody>
      </p:sp>
    </p:spTree>
    <p:extLst>
      <p:ext uri="{BB962C8B-B14F-4D97-AF65-F5344CB8AC3E}">
        <p14:creationId xmlns:p14="http://schemas.microsoft.com/office/powerpoint/2010/main" val="258437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950944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STF 584 – Presentation to oneM2M TP47</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7776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rm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
        <p:nvSpPr>
          <p:cNvPr id="2" name="Espace réservé du pied de page 1">
            <a:extLst>
              <a:ext uri="{FF2B5EF4-FFF2-40B4-BE49-F238E27FC236}">
                <a16:creationId xmlns:a16="http://schemas.microsoft.com/office/drawing/2014/main" id="{2AEFFD09-A7D1-F34F-8507-612BCD935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STF 584 – Presentation to oneM2M TP47</a:t>
            </a:r>
          </a:p>
        </p:txBody>
      </p:sp>
      <p:sp>
        <p:nvSpPr>
          <p:cNvPr id="5" name="TextBox 12">
            <a:extLst>
              <a:ext uri="{FF2B5EF4-FFF2-40B4-BE49-F238E27FC236}">
                <a16:creationId xmlns:a16="http://schemas.microsoft.com/office/drawing/2014/main" id="{2CB33789-C3B9-CE4E-BAD7-69411AF8006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6" name="Footer Placeholder 3">
            <a:extLst>
              <a:ext uri="{FF2B5EF4-FFF2-40B4-BE49-F238E27FC236}">
                <a16:creationId xmlns:a16="http://schemas.microsoft.com/office/drawing/2014/main" id="{ED34B822-730C-E947-8C43-399468ADB51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0" r:id="rId1"/>
    <p:sldLayoutId id="2147483660" r:id="rId2"/>
    <p:sldLayoutId id="2147483808" r:id="rId3"/>
    <p:sldLayoutId id="2147483779" r:id="rId4"/>
    <p:sldLayoutId id="2147483807" r:id="rId5"/>
    <p:sldLayoutId id="2147483810" r:id="rId6"/>
    <p:sldLayoutId id="2147483811" r:id="rId7"/>
  </p:sldLayoutIdLst>
  <p:hf sldNum="0"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600"/>
        </a:spcBef>
        <a:buClr>
          <a:schemeClr val="accent3"/>
        </a:buClr>
        <a:buSzPct val="93000"/>
        <a:buFontTx/>
        <a:buBlip>
          <a:blip r:embed="rId9"/>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9"/>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600"/>
        </a:spcBef>
        <a:buClr>
          <a:schemeClr val="accent2"/>
        </a:buClr>
        <a:buSzPct val="93000"/>
        <a:buFontTx/>
        <a:buBlip>
          <a:blip r:embed="rId9"/>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6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6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orge.etsi.org/rep/stf58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ortal.etsi.org/STF/STFs/STFHomePages/STF58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p:txBody>
          <a:bodyPr/>
          <a:lstStyle/>
          <a:p>
            <a:r>
              <a:rPr lang="en-US" dirty="0"/>
              <a:t>3 Nov. 2020</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a:xfrm>
            <a:off x="566884" y="2961776"/>
            <a:ext cx="10998774" cy="711775"/>
          </a:xfrm>
        </p:spPr>
        <p:txBody>
          <a:bodyPr anchor="ctr">
            <a:noAutofit/>
          </a:bodyPr>
          <a:lstStyle/>
          <a:p>
            <a:r>
              <a:rPr lang="fr-FR" sz="3200" dirty="0"/>
              <a:t>oneM2M </a:t>
            </a:r>
            <a:r>
              <a:rPr lang="en-GB" sz="3200" dirty="0"/>
              <a:t>Technical</a:t>
            </a:r>
            <a:r>
              <a:rPr lang="fr-FR" sz="3200" dirty="0"/>
              <a:t> </a:t>
            </a:r>
            <a:r>
              <a:rPr lang="en-US" sz="3200" dirty="0"/>
              <a:t>Plenary</a:t>
            </a:r>
            <a:r>
              <a:rPr lang="fr-FR" sz="3200" dirty="0"/>
              <a:t> #47</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Ken Figueredo</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a:xfrm>
            <a:off x="7222941" y="5071255"/>
            <a:ext cx="4125639" cy="325683"/>
          </a:xfrm>
        </p:spPr>
        <p:txBody>
          <a:bodyPr/>
          <a:lstStyle/>
          <a:p>
            <a:r>
              <a:rPr lang="en-US" dirty="0"/>
              <a:t>ETSI Specialist Task Force 584</a:t>
            </a:r>
          </a:p>
        </p:txBody>
      </p:sp>
      <p:sp>
        <p:nvSpPr>
          <p:cNvPr id="6" name="כותרת 1">
            <a:extLst>
              <a:ext uri="{FF2B5EF4-FFF2-40B4-BE49-F238E27FC236}">
                <a16:creationId xmlns:a16="http://schemas.microsoft.com/office/drawing/2014/main" id="{B27C94BA-57D1-5648-AD5D-2F749477E68C}"/>
              </a:ext>
            </a:extLst>
          </p:cNvPr>
          <p:cNvSpPr txBox="1">
            <a:spLocks/>
          </p:cNvSpPr>
          <p:nvPr/>
        </p:nvSpPr>
        <p:spPr>
          <a:xfrm>
            <a:off x="566884" y="3813417"/>
            <a:ext cx="10998774" cy="1144714"/>
          </a:xfrm>
          <a:prstGeom prst="rect">
            <a:avLst/>
          </a:prstGeom>
        </p:spPr>
        <p:txBody>
          <a:bodyPr vert="horz" lIns="108878" tIns="54439" rIns="108878" bIns="54439" rtlCol="0" anchor="ctr">
            <a:noAutofit/>
          </a:bodyPr>
          <a:lstStyle>
            <a:lvl1pPr algn="ctr" defTabSz="914400" rtl="0" eaLnBrk="1" latinLnBrk="0" hangingPunct="1">
              <a:lnSpc>
                <a:spcPts val="4400"/>
              </a:lnSpc>
              <a:spcBef>
                <a:spcPct val="0"/>
              </a:spcBef>
              <a:buNone/>
              <a:defRPr sz="4800" b="0" kern="1200" baseline="0">
                <a:solidFill>
                  <a:schemeClr val="accent1"/>
                </a:solidFill>
                <a:latin typeface="+mj-lt"/>
                <a:ea typeface="+mj-ea"/>
                <a:cs typeface="Tahoma" panose="020B0604030504040204" pitchFamily="34" charset="0"/>
              </a:defRPr>
            </a:lvl1pPr>
          </a:lstStyle>
          <a:p>
            <a:r>
              <a:rPr lang="en-GB" sz="3200" b="1" dirty="0"/>
              <a:t>AI/ML for IoT: Enriching oneM2M with generic AI capabilities</a:t>
            </a:r>
          </a:p>
          <a:p>
            <a:r>
              <a:rPr lang="en-GB" sz="2400" b="1" dirty="0"/>
              <a:t>A Proof-of-Concept</a:t>
            </a:r>
            <a:endParaRPr lang="en-US" sz="3200" dirty="0"/>
          </a:p>
        </p:txBody>
      </p:sp>
    </p:spTree>
    <p:extLst>
      <p:ext uri="{BB962C8B-B14F-4D97-AF65-F5344CB8AC3E}">
        <p14:creationId xmlns:p14="http://schemas.microsoft.com/office/powerpoint/2010/main" val="165779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8A1F-D9EF-4502-A6C3-3A77B6848F1D}"/>
              </a:ext>
            </a:extLst>
          </p:cNvPr>
          <p:cNvSpPr>
            <a:spLocks noGrp="1"/>
          </p:cNvSpPr>
          <p:nvPr>
            <p:ph type="title"/>
          </p:nvPr>
        </p:nvSpPr>
        <p:spPr/>
        <p:txBody>
          <a:bodyPr/>
          <a:lstStyle/>
          <a:p>
            <a:r>
              <a:rPr lang="en-US" dirty="0"/>
              <a:t>Framework for AI/ML in IoT</a:t>
            </a:r>
          </a:p>
        </p:txBody>
      </p:sp>
      <p:grpSp>
        <p:nvGrpSpPr>
          <p:cNvPr id="7" name="Group 8">
            <a:extLst>
              <a:ext uri="{FF2B5EF4-FFF2-40B4-BE49-F238E27FC236}">
                <a16:creationId xmlns:a16="http://schemas.microsoft.com/office/drawing/2014/main" id="{24F65144-DAA4-416F-92E0-E4F6A3E1771D}"/>
              </a:ext>
            </a:extLst>
          </p:cNvPr>
          <p:cNvGrpSpPr/>
          <p:nvPr/>
        </p:nvGrpSpPr>
        <p:grpSpPr>
          <a:xfrm>
            <a:off x="2052543" y="1265400"/>
            <a:ext cx="4994640" cy="1830600"/>
            <a:chOff x="1499040" y="1265400"/>
            <a:chExt cx="4994640" cy="1830600"/>
          </a:xfrm>
        </p:grpSpPr>
        <p:sp>
          <p:nvSpPr>
            <p:cNvPr id="8" name="CustomShape 9">
              <a:extLst>
                <a:ext uri="{FF2B5EF4-FFF2-40B4-BE49-F238E27FC236}">
                  <a16:creationId xmlns:a16="http://schemas.microsoft.com/office/drawing/2014/main" id="{224753EB-4782-407C-B1EA-78C6C5C7014D}"/>
                </a:ext>
              </a:extLst>
            </p:cNvPr>
            <p:cNvSpPr/>
            <p:nvPr/>
          </p:nvSpPr>
          <p:spPr>
            <a:xfrm>
              <a:off x="2985480" y="1265400"/>
              <a:ext cx="1763640" cy="91404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a:solidFill>
                    <a:srgbClr val="3E484F"/>
                  </a:solidFill>
                  <a:uFillTx/>
                  <a:latin typeface="Calibri"/>
                </a:rPr>
                <a:t>Reasoning</a:t>
              </a:r>
              <a:endParaRPr lang="en-US" sz="14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Rule-based</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Pattern recognition</a:t>
              </a:r>
              <a:endParaRPr lang="en-US" sz="1100" b="0" strike="noStrike" spc="-1">
                <a:latin typeface="Arial"/>
              </a:endParaRPr>
            </a:p>
          </p:txBody>
        </p:sp>
        <p:sp>
          <p:nvSpPr>
            <p:cNvPr id="9" name="CustomShape 10">
              <a:extLst>
                <a:ext uri="{FF2B5EF4-FFF2-40B4-BE49-F238E27FC236}">
                  <a16:creationId xmlns:a16="http://schemas.microsoft.com/office/drawing/2014/main" id="{DE5037FC-E4AF-45E5-9AEA-0766EC67D5E0}"/>
                </a:ext>
              </a:extLst>
            </p:cNvPr>
            <p:cNvSpPr/>
            <p:nvPr/>
          </p:nvSpPr>
          <p:spPr>
            <a:xfrm>
              <a:off x="4730040" y="1265400"/>
              <a:ext cx="1763640" cy="91404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dirty="0">
                  <a:solidFill>
                    <a:srgbClr val="3E484F"/>
                  </a:solidFill>
                  <a:uFillTx/>
                  <a:latin typeface="Calibri"/>
                </a:rPr>
                <a:t>Decision Making</a:t>
              </a:r>
              <a:endParaRPr lang="en-US" sz="1400" b="0" strike="noStrike" spc="-1" dirty="0">
                <a:latin typeface="Arial"/>
              </a:endParaRPr>
            </a:p>
            <a:p>
              <a:pPr marL="119160" indent="-118800">
                <a:lnSpc>
                  <a:spcPct val="100000"/>
                </a:lnSpc>
                <a:buClr>
                  <a:srgbClr val="3E484F"/>
                </a:buClr>
                <a:buFont typeface="Arial"/>
                <a:buChar char="•"/>
              </a:pPr>
              <a:r>
                <a:rPr lang="en-US" sz="1100" b="0" strike="noStrike" spc="-1" dirty="0">
                  <a:solidFill>
                    <a:srgbClr val="3E484F"/>
                  </a:solidFill>
                  <a:latin typeface="Calibri"/>
                </a:rPr>
                <a:t>Recommendations</a:t>
              </a:r>
              <a:endParaRPr lang="en-US" sz="1100" b="0" strike="noStrike" spc="-1" dirty="0">
                <a:latin typeface="Arial"/>
              </a:endParaRPr>
            </a:p>
            <a:p>
              <a:pPr marL="119160" indent="-118800">
                <a:lnSpc>
                  <a:spcPct val="100000"/>
                </a:lnSpc>
                <a:buClr>
                  <a:srgbClr val="3E484F"/>
                </a:buClr>
                <a:buFont typeface="Arial"/>
                <a:buChar char="•"/>
              </a:pPr>
              <a:r>
                <a:rPr lang="en-US" sz="1100" b="0" strike="noStrike" spc="-1" dirty="0">
                  <a:solidFill>
                    <a:srgbClr val="3E484F"/>
                  </a:solidFill>
                  <a:latin typeface="Calibri"/>
                </a:rPr>
                <a:t>Automated actions</a:t>
              </a:r>
              <a:endParaRPr lang="en-US" sz="1100" b="0" strike="noStrike" spc="-1" dirty="0">
                <a:latin typeface="Arial"/>
              </a:endParaRPr>
            </a:p>
          </p:txBody>
        </p:sp>
        <p:sp>
          <p:nvSpPr>
            <p:cNvPr id="10" name="CustomShape 11">
              <a:extLst>
                <a:ext uri="{FF2B5EF4-FFF2-40B4-BE49-F238E27FC236}">
                  <a16:creationId xmlns:a16="http://schemas.microsoft.com/office/drawing/2014/main" id="{6A4C37A6-6503-47FD-8A89-882AE51E81B4}"/>
                </a:ext>
              </a:extLst>
            </p:cNvPr>
            <p:cNvSpPr/>
            <p:nvPr/>
          </p:nvSpPr>
          <p:spPr>
            <a:xfrm>
              <a:off x="1499040" y="1267560"/>
              <a:ext cx="1476720" cy="1828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Knowledge Rules-based AI</a:t>
              </a:r>
              <a:endParaRPr lang="en-US" sz="1800" b="0" strike="noStrike" spc="-1" dirty="0">
                <a:latin typeface="Arial"/>
              </a:endParaRPr>
            </a:p>
          </p:txBody>
        </p:sp>
        <p:sp>
          <p:nvSpPr>
            <p:cNvPr id="11" name="CustomShape 12">
              <a:extLst>
                <a:ext uri="{FF2B5EF4-FFF2-40B4-BE49-F238E27FC236}">
                  <a16:creationId xmlns:a16="http://schemas.microsoft.com/office/drawing/2014/main" id="{9DC77603-1E6B-4786-89F3-E5A111A5743D}"/>
                </a:ext>
              </a:extLst>
            </p:cNvPr>
            <p:cNvSpPr/>
            <p:nvPr/>
          </p:nvSpPr>
          <p:spPr>
            <a:xfrm>
              <a:off x="2985480" y="2176920"/>
              <a:ext cx="1763640" cy="91404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a:solidFill>
                    <a:srgbClr val="3E484F"/>
                  </a:solidFill>
                  <a:uFillTx/>
                  <a:latin typeface="Calibri"/>
                </a:rPr>
                <a:t>Supervision</a:t>
              </a:r>
              <a:endParaRPr lang="en-US" sz="14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Meta reasoning</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Federated reasoning</a:t>
              </a:r>
              <a:endParaRPr lang="en-US" sz="1100" b="0" strike="noStrike" spc="-1">
                <a:latin typeface="Arial"/>
              </a:endParaRPr>
            </a:p>
          </p:txBody>
        </p:sp>
        <p:sp>
          <p:nvSpPr>
            <p:cNvPr id="12" name="CustomShape 13">
              <a:extLst>
                <a:ext uri="{FF2B5EF4-FFF2-40B4-BE49-F238E27FC236}">
                  <a16:creationId xmlns:a16="http://schemas.microsoft.com/office/drawing/2014/main" id="{C42C3021-E667-40D7-829B-E4D25F0AD3B4}"/>
                </a:ext>
              </a:extLst>
            </p:cNvPr>
            <p:cNvSpPr/>
            <p:nvPr/>
          </p:nvSpPr>
          <p:spPr>
            <a:xfrm>
              <a:off x="4730040" y="2176920"/>
              <a:ext cx="1763640" cy="91404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a:solidFill>
                    <a:srgbClr val="3E484F"/>
                  </a:solidFill>
                  <a:uFillTx/>
                  <a:latin typeface="Calibri"/>
                </a:rPr>
                <a:t>Explainable AI</a:t>
              </a:r>
              <a:endParaRPr lang="en-US" sz="14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Causal inferencing</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Fault-tree analysis</a:t>
              </a:r>
              <a:endParaRPr lang="en-US" sz="1100" b="0" strike="noStrike" spc="-1">
                <a:latin typeface="Arial"/>
              </a:endParaRPr>
            </a:p>
          </p:txBody>
        </p:sp>
      </p:grpSp>
      <p:sp>
        <p:nvSpPr>
          <p:cNvPr id="13" name="Line 14">
            <a:extLst>
              <a:ext uri="{FF2B5EF4-FFF2-40B4-BE49-F238E27FC236}">
                <a16:creationId xmlns:a16="http://schemas.microsoft.com/office/drawing/2014/main" id="{B720414E-CC5B-4549-B9A6-D7AD8D28F4FF}"/>
              </a:ext>
            </a:extLst>
          </p:cNvPr>
          <p:cNvSpPr/>
          <p:nvPr/>
        </p:nvSpPr>
        <p:spPr>
          <a:xfrm>
            <a:off x="1321806" y="3200400"/>
            <a:ext cx="6468303"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grpSp>
        <p:nvGrpSpPr>
          <p:cNvPr id="16" name="Group 15">
            <a:extLst>
              <a:ext uri="{FF2B5EF4-FFF2-40B4-BE49-F238E27FC236}">
                <a16:creationId xmlns:a16="http://schemas.microsoft.com/office/drawing/2014/main" id="{3F763A13-6F2F-4CE5-8505-ED64CC8B19CD}"/>
              </a:ext>
            </a:extLst>
          </p:cNvPr>
          <p:cNvGrpSpPr/>
          <p:nvPr/>
        </p:nvGrpSpPr>
        <p:grpSpPr>
          <a:xfrm>
            <a:off x="1397713" y="5412600"/>
            <a:ext cx="6304300" cy="1015200"/>
            <a:chOff x="1397713" y="5412600"/>
            <a:chExt cx="6304300" cy="1015200"/>
          </a:xfrm>
        </p:grpSpPr>
        <p:sp>
          <p:nvSpPr>
            <p:cNvPr id="4" name="CustomShape 5">
              <a:extLst>
                <a:ext uri="{FF2B5EF4-FFF2-40B4-BE49-F238E27FC236}">
                  <a16:creationId xmlns:a16="http://schemas.microsoft.com/office/drawing/2014/main" id="{E85F00DB-120D-4EF9-B759-BFBE201E2D71}"/>
                </a:ext>
              </a:extLst>
            </p:cNvPr>
            <p:cNvSpPr/>
            <p:nvPr/>
          </p:nvSpPr>
          <p:spPr>
            <a:xfrm>
              <a:off x="1397713" y="5412600"/>
              <a:ext cx="1476720" cy="1015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Device/Data Management</a:t>
              </a:r>
              <a:endParaRPr lang="en-US" sz="1800" b="0" strike="noStrike" spc="-1" dirty="0">
                <a:latin typeface="Arial"/>
              </a:endParaRPr>
            </a:p>
          </p:txBody>
        </p:sp>
        <p:sp>
          <p:nvSpPr>
            <p:cNvPr id="14" name="CustomShape 32">
              <a:extLst>
                <a:ext uri="{FF2B5EF4-FFF2-40B4-BE49-F238E27FC236}">
                  <a16:creationId xmlns:a16="http://schemas.microsoft.com/office/drawing/2014/main" id="{6EC47FB8-6A36-473E-9F70-8979012B8389}"/>
                </a:ext>
              </a:extLst>
            </p:cNvPr>
            <p:cNvSpPr/>
            <p:nvPr/>
          </p:nvSpPr>
          <p:spPr>
            <a:xfrm>
              <a:off x="2874792" y="5412600"/>
              <a:ext cx="4827221" cy="1015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spcAft>
                  <a:spcPts val="601"/>
                </a:spcAft>
              </a:pPr>
              <a:r>
                <a:rPr lang="en-US" sz="1400" b="0" u="sng" strike="noStrike" spc="-1" dirty="0">
                  <a:solidFill>
                    <a:srgbClr val="3E484F"/>
                  </a:solidFill>
                  <a:uFillTx/>
                  <a:latin typeface="Calibri"/>
                </a:rPr>
                <a:t>Data Sourcing</a:t>
              </a:r>
              <a:endParaRPr lang="en-US" sz="1400" b="0" strike="noStrike" spc="-1" dirty="0">
                <a:latin typeface="Arial"/>
              </a:endParaRPr>
            </a:p>
            <a:p>
              <a:pPr marL="119160" indent="-118800">
                <a:lnSpc>
                  <a:spcPct val="100000"/>
                </a:lnSpc>
                <a:buClr>
                  <a:srgbClr val="3E484F"/>
                </a:buClr>
                <a:buFont typeface="Arial"/>
                <a:buChar char="•"/>
              </a:pPr>
              <a:r>
                <a:rPr lang="en-US" sz="1100" spc="-1" dirty="0">
                  <a:solidFill>
                    <a:srgbClr val="3E484F"/>
                  </a:solidFill>
                  <a:latin typeface="Calibri"/>
                </a:rPr>
                <a:t>Device</a:t>
              </a:r>
              <a:r>
                <a:rPr lang="en-US" sz="1100" b="0" strike="noStrike" spc="-1" dirty="0">
                  <a:solidFill>
                    <a:srgbClr val="3E484F"/>
                  </a:solidFill>
                  <a:latin typeface="Calibri"/>
                </a:rPr>
                <a:t> Management</a:t>
              </a:r>
              <a:endParaRPr lang="en-US" sz="1100" b="0" strike="noStrike" spc="-1" dirty="0">
                <a:latin typeface="Arial"/>
              </a:endParaRPr>
            </a:p>
            <a:p>
              <a:pPr marL="119160" indent="-118800">
                <a:lnSpc>
                  <a:spcPct val="100000"/>
                </a:lnSpc>
                <a:buClr>
                  <a:srgbClr val="3E484F"/>
                </a:buClr>
                <a:buFont typeface="Arial"/>
                <a:buChar char="•"/>
              </a:pPr>
              <a:r>
                <a:rPr lang="en-US" sz="1100" b="0" strike="noStrike" spc="-1" dirty="0">
                  <a:solidFill>
                    <a:srgbClr val="3E484F"/>
                  </a:solidFill>
                  <a:latin typeface="Calibri"/>
                </a:rPr>
                <a:t>Communications Management</a:t>
              </a:r>
              <a:endParaRPr lang="en-US" sz="1100" b="0" strike="noStrike" spc="-1" dirty="0">
                <a:latin typeface="Arial"/>
              </a:endParaRPr>
            </a:p>
            <a:p>
              <a:pPr marL="119160" indent="-118800">
                <a:lnSpc>
                  <a:spcPct val="100000"/>
                </a:lnSpc>
                <a:buClr>
                  <a:srgbClr val="3E484F"/>
                </a:buClr>
                <a:buFont typeface="Arial"/>
                <a:buChar char="•"/>
              </a:pPr>
              <a:r>
                <a:rPr lang="en-US" sz="1100" b="0" strike="noStrike" spc="-1" dirty="0">
                  <a:solidFill>
                    <a:srgbClr val="3E484F"/>
                  </a:solidFill>
                  <a:latin typeface="Calibri"/>
                </a:rPr>
                <a:t>Data management</a:t>
              </a:r>
              <a:endParaRPr lang="en-US" sz="1100" b="0" strike="noStrike" spc="-1" dirty="0">
                <a:latin typeface="Arial"/>
              </a:endParaRPr>
            </a:p>
          </p:txBody>
        </p:sp>
      </p:grpSp>
      <p:grpSp>
        <p:nvGrpSpPr>
          <p:cNvPr id="3" name="Group 2">
            <a:extLst>
              <a:ext uri="{FF2B5EF4-FFF2-40B4-BE49-F238E27FC236}">
                <a16:creationId xmlns:a16="http://schemas.microsoft.com/office/drawing/2014/main" id="{A6CC1D87-E107-421D-A0AE-844C4E0E1037}"/>
              </a:ext>
            </a:extLst>
          </p:cNvPr>
          <p:cNvGrpSpPr/>
          <p:nvPr/>
        </p:nvGrpSpPr>
        <p:grpSpPr>
          <a:xfrm>
            <a:off x="1712823" y="3330720"/>
            <a:ext cx="5674080" cy="1807200"/>
            <a:chOff x="1973820" y="3330720"/>
            <a:chExt cx="5674080" cy="1807200"/>
          </a:xfrm>
        </p:grpSpPr>
        <p:sp>
          <p:nvSpPr>
            <p:cNvPr id="5" name="CustomShape 6">
              <a:extLst>
                <a:ext uri="{FF2B5EF4-FFF2-40B4-BE49-F238E27FC236}">
                  <a16:creationId xmlns:a16="http://schemas.microsoft.com/office/drawing/2014/main" id="{B5068834-67C3-457F-ACAE-53A9CDCBDB91}"/>
                </a:ext>
              </a:extLst>
            </p:cNvPr>
            <p:cNvSpPr/>
            <p:nvPr/>
          </p:nvSpPr>
          <p:spPr>
            <a:xfrm>
              <a:off x="3445860" y="3330720"/>
              <a:ext cx="2101020" cy="180720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a:solidFill>
                    <a:srgbClr val="3E484F"/>
                  </a:solidFill>
                  <a:uFillTx/>
                  <a:latin typeface="Calibri"/>
                </a:rPr>
                <a:t>Data Processing</a:t>
              </a:r>
              <a:endParaRPr lang="en-US" sz="14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Filter</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Normalise or Contextualise</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Feature extraction</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Fusion/Machine Learning (combine streams)</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Data mining/ unsupervised learning</a:t>
              </a:r>
              <a:endParaRPr lang="en-US" sz="1100" b="0" strike="noStrike" spc="-1">
                <a:latin typeface="Arial"/>
              </a:endParaRPr>
            </a:p>
          </p:txBody>
        </p:sp>
        <p:sp>
          <p:nvSpPr>
            <p:cNvPr id="6" name="CustomShape 7">
              <a:extLst>
                <a:ext uri="{FF2B5EF4-FFF2-40B4-BE49-F238E27FC236}">
                  <a16:creationId xmlns:a16="http://schemas.microsoft.com/office/drawing/2014/main" id="{ED110711-5C93-4B44-864A-FDB36713C826}"/>
                </a:ext>
              </a:extLst>
            </p:cNvPr>
            <p:cNvSpPr/>
            <p:nvPr/>
          </p:nvSpPr>
          <p:spPr>
            <a:xfrm>
              <a:off x="1973820" y="3330720"/>
              <a:ext cx="1476720" cy="180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a:rPr>
                <a:t>Signal Processing / Machine Learning</a:t>
              </a:r>
              <a:endParaRPr lang="en-US" sz="1800" b="0" strike="noStrike" spc="-1">
                <a:latin typeface="Arial"/>
              </a:endParaRPr>
            </a:p>
          </p:txBody>
        </p:sp>
        <p:sp>
          <p:nvSpPr>
            <p:cNvPr id="15" name="CustomShape 33">
              <a:extLst>
                <a:ext uri="{FF2B5EF4-FFF2-40B4-BE49-F238E27FC236}">
                  <a16:creationId xmlns:a16="http://schemas.microsoft.com/office/drawing/2014/main" id="{4B38D44E-955E-4011-BDF6-616F9FF2B844}"/>
                </a:ext>
              </a:extLst>
            </p:cNvPr>
            <p:cNvSpPr/>
            <p:nvPr/>
          </p:nvSpPr>
          <p:spPr>
            <a:xfrm>
              <a:off x="5546880" y="3330720"/>
              <a:ext cx="2101020" cy="1807200"/>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Aft>
                  <a:spcPts val="601"/>
                </a:spcAft>
              </a:pPr>
              <a:r>
                <a:rPr lang="en-US" sz="1400" b="0" u="sng" strike="noStrike" spc="-1">
                  <a:solidFill>
                    <a:srgbClr val="3E484F"/>
                  </a:solidFill>
                  <a:uFillTx/>
                  <a:latin typeface="Calibri"/>
                </a:rPr>
                <a:t>Knowledge Representation</a:t>
              </a:r>
              <a:endParaRPr lang="en-US" sz="14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Pattern recognition/ Classification</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Symbolic mapping/ representation</a:t>
              </a:r>
              <a:endParaRPr lang="en-US" sz="1100" b="0" strike="noStrike" spc="-1">
                <a:latin typeface="Arial"/>
              </a:endParaRPr>
            </a:p>
            <a:p>
              <a:pPr marL="119160" indent="-118800">
                <a:lnSpc>
                  <a:spcPct val="100000"/>
                </a:lnSpc>
                <a:buClr>
                  <a:srgbClr val="3E484F"/>
                </a:buClr>
                <a:buFont typeface="Arial"/>
                <a:buChar char="•"/>
              </a:pPr>
              <a:r>
                <a:rPr lang="en-US" sz="1100" b="0" strike="noStrike" spc="-1">
                  <a:solidFill>
                    <a:srgbClr val="3E484F"/>
                  </a:solidFill>
                  <a:latin typeface="Calibri"/>
                </a:rPr>
                <a:t>Data mining/ supervised learning</a:t>
              </a:r>
              <a:endParaRPr lang="en-US" sz="1100" b="0" strike="noStrike" spc="-1">
                <a:latin typeface="Arial"/>
              </a:endParaRPr>
            </a:p>
          </p:txBody>
        </p:sp>
      </p:grpSp>
      <p:sp>
        <p:nvSpPr>
          <p:cNvPr id="20" name="Line 14">
            <a:extLst>
              <a:ext uri="{FF2B5EF4-FFF2-40B4-BE49-F238E27FC236}">
                <a16:creationId xmlns:a16="http://schemas.microsoft.com/office/drawing/2014/main" id="{51CD9084-0DD3-4891-A6DD-B125C83439B8}"/>
              </a:ext>
            </a:extLst>
          </p:cNvPr>
          <p:cNvSpPr/>
          <p:nvPr/>
        </p:nvSpPr>
        <p:spPr>
          <a:xfrm>
            <a:off x="1321806" y="5257800"/>
            <a:ext cx="6468303"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sp>
        <p:nvSpPr>
          <p:cNvPr id="24" name="TextBox 23">
            <a:extLst>
              <a:ext uri="{FF2B5EF4-FFF2-40B4-BE49-F238E27FC236}">
                <a16:creationId xmlns:a16="http://schemas.microsoft.com/office/drawing/2014/main" id="{03970E10-692F-4703-9687-96B9429E8C30}"/>
              </a:ext>
            </a:extLst>
          </p:cNvPr>
          <p:cNvSpPr txBox="1"/>
          <p:nvPr/>
        </p:nvSpPr>
        <p:spPr>
          <a:xfrm>
            <a:off x="5291034" y="5773318"/>
            <a:ext cx="2418800" cy="600164"/>
          </a:xfrm>
          <a:prstGeom prst="rect">
            <a:avLst/>
          </a:prstGeom>
          <a:noFill/>
        </p:spPr>
        <p:txBody>
          <a:bodyPr wrap="square">
            <a:spAutoFit/>
          </a:bodyPr>
          <a:lstStyle/>
          <a:p>
            <a:pPr marL="119160" indent="-118800">
              <a:lnSpc>
                <a:spcPct val="100000"/>
              </a:lnSpc>
              <a:buClr>
                <a:srgbClr val="3E484F"/>
              </a:buClr>
              <a:buFont typeface="Arial"/>
              <a:buChar char="•"/>
            </a:pPr>
            <a:r>
              <a:rPr lang="en-US" sz="1100" b="0" strike="noStrike" spc="-1" dirty="0">
                <a:solidFill>
                  <a:srgbClr val="3E484F"/>
                </a:solidFill>
              </a:rPr>
              <a:t>Registration &amp; Identity Management</a:t>
            </a:r>
            <a:endParaRPr lang="en-US" sz="1100" b="0" strike="noStrike" spc="-1" dirty="0"/>
          </a:p>
          <a:p>
            <a:pPr marL="119160" indent="-118800">
              <a:lnSpc>
                <a:spcPct val="100000"/>
              </a:lnSpc>
              <a:buClr>
                <a:srgbClr val="3E484F"/>
              </a:buClr>
              <a:buFont typeface="Arial"/>
              <a:buChar char="•"/>
            </a:pPr>
            <a:r>
              <a:rPr lang="en-US" sz="1100" b="0" strike="noStrike" spc="-1" dirty="0">
                <a:solidFill>
                  <a:srgbClr val="3E484F"/>
                </a:solidFill>
              </a:rPr>
              <a:t>Authentication</a:t>
            </a:r>
            <a:endParaRPr lang="en-US" sz="1100" b="0" strike="noStrike" spc="-1" dirty="0"/>
          </a:p>
          <a:p>
            <a:pPr marL="119160" indent="-118800">
              <a:lnSpc>
                <a:spcPct val="100000"/>
              </a:lnSpc>
              <a:buClr>
                <a:srgbClr val="3E484F"/>
              </a:buClr>
              <a:buFont typeface="Arial"/>
              <a:buChar char="•"/>
            </a:pPr>
            <a:r>
              <a:rPr lang="en-US" sz="1100" b="0" strike="noStrike" spc="-1" dirty="0">
                <a:solidFill>
                  <a:srgbClr val="3E484F"/>
                </a:solidFill>
              </a:rPr>
              <a:t>Other common services</a:t>
            </a:r>
            <a:endParaRPr lang="en-US" sz="1100" b="0" strike="noStrike" spc="-1" dirty="0"/>
          </a:p>
        </p:txBody>
      </p:sp>
      <p:grpSp>
        <p:nvGrpSpPr>
          <p:cNvPr id="23" name="Group 22">
            <a:extLst>
              <a:ext uri="{FF2B5EF4-FFF2-40B4-BE49-F238E27FC236}">
                <a16:creationId xmlns:a16="http://schemas.microsoft.com/office/drawing/2014/main" id="{E4A0A013-6C42-4A71-A93D-EE8B8D5D2F0D}"/>
              </a:ext>
            </a:extLst>
          </p:cNvPr>
          <p:cNvGrpSpPr/>
          <p:nvPr/>
        </p:nvGrpSpPr>
        <p:grpSpPr>
          <a:xfrm>
            <a:off x="8426208" y="2046095"/>
            <a:ext cx="2944838" cy="2825210"/>
            <a:chOff x="8426208" y="2046095"/>
            <a:chExt cx="2944838" cy="2825210"/>
          </a:xfrm>
        </p:grpSpPr>
        <p:sp>
          <p:nvSpPr>
            <p:cNvPr id="18" name="Arrow: Up-Down 17">
              <a:extLst>
                <a:ext uri="{FF2B5EF4-FFF2-40B4-BE49-F238E27FC236}">
                  <a16:creationId xmlns:a16="http://schemas.microsoft.com/office/drawing/2014/main" id="{12E81E3C-4275-4B2D-B5F9-425FD5407EE2}"/>
                </a:ext>
              </a:extLst>
            </p:cNvPr>
            <p:cNvSpPr/>
            <p:nvPr/>
          </p:nvSpPr>
          <p:spPr>
            <a:xfrm>
              <a:off x="8426208" y="2046095"/>
              <a:ext cx="835941" cy="2825210"/>
            </a:xfrm>
            <a:prstGeom prst="upDownArrow">
              <a:avLst>
                <a:gd name="adj1" fmla="val 58361"/>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400" dirty="0">
                <a:solidFill>
                  <a:schemeClr val="bg2"/>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5A85D031-FFF0-4D17-BEA3-03F05C893F0D}"/>
                </a:ext>
              </a:extLst>
            </p:cNvPr>
            <p:cNvSpPr txBox="1"/>
            <p:nvPr/>
          </p:nvSpPr>
          <p:spPr>
            <a:xfrm>
              <a:off x="9106117" y="3007554"/>
              <a:ext cx="2264929" cy="646331"/>
            </a:xfrm>
            <a:prstGeom prst="rect">
              <a:avLst/>
            </a:prstGeom>
            <a:noFill/>
          </p:spPr>
          <p:txBody>
            <a:bodyPr wrap="square">
              <a:spAutoFit/>
            </a:bodyPr>
            <a:lstStyle/>
            <a:p>
              <a:pPr algn="ctr"/>
              <a:r>
                <a:rPr lang="en-GB" sz="1800" dirty="0">
                  <a:latin typeface="Calibri" panose="020F0502020204030204" pitchFamily="34" charset="0"/>
                  <a:cs typeface="Calibri" panose="020F0502020204030204" pitchFamily="34" charset="0"/>
                </a:rPr>
                <a:t>AI/ML in the Application Layer</a:t>
              </a:r>
            </a:p>
          </p:txBody>
        </p:sp>
      </p:grpSp>
      <p:grpSp>
        <p:nvGrpSpPr>
          <p:cNvPr id="26" name="Group 25">
            <a:extLst>
              <a:ext uri="{FF2B5EF4-FFF2-40B4-BE49-F238E27FC236}">
                <a16:creationId xmlns:a16="http://schemas.microsoft.com/office/drawing/2014/main" id="{B5E76702-C7D5-48FC-BB38-9B850BD63CA2}"/>
              </a:ext>
            </a:extLst>
          </p:cNvPr>
          <p:cNvGrpSpPr/>
          <p:nvPr/>
        </p:nvGrpSpPr>
        <p:grpSpPr>
          <a:xfrm>
            <a:off x="8426208" y="5257800"/>
            <a:ext cx="2801258" cy="1180038"/>
            <a:chOff x="8426208" y="5257800"/>
            <a:chExt cx="2801258" cy="1180038"/>
          </a:xfrm>
        </p:grpSpPr>
        <p:sp>
          <p:nvSpPr>
            <p:cNvPr id="19" name="Arrow: Up-Down 18">
              <a:extLst>
                <a:ext uri="{FF2B5EF4-FFF2-40B4-BE49-F238E27FC236}">
                  <a16:creationId xmlns:a16="http://schemas.microsoft.com/office/drawing/2014/main" id="{57029FE0-4152-4672-846D-F750F2C96669}"/>
                </a:ext>
              </a:extLst>
            </p:cNvPr>
            <p:cNvSpPr/>
            <p:nvPr/>
          </p:nvSpPr>
          <p:spPr>
            <a:xfrm>
              <a:off x="8426208" y="5257800"/>
              <a:ext cx="835941" cy="1180038"/>
            </a:xfrm>
            <a:prstGeom prst="upDownArrow">
              <a:avLst>
                <a:gd name="adj1" fmla="val 58361"/>
                <a:gd name="adj2" fmla="val 2770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solidFill>
                    <a:schemeClr val="bg2"/>
                  </a:solidFill>
                  <a:latin typeface="Calibri" panose="020F0502020204030204" pitchFamily="34" charset="0"/>
                  <a:cs typeface="Calibri" panose="020F0502020204030204" pitchFamily="34" charset="0"/>
                </a:rPr>
                <a:t> </a:t>
              </a:r>
            </a:p>
          </p:txBody>
        </p:sp>
        <p:sp>
          <p:nvSpPr>
            <p:cNvPr id="25" name="TextBox 24">
              <a:extLst>
                <a:ext uri="{FF2B5EF4-FFF2-40B4-BE49-F238E27FC236}">
                  <a16:creationId xmlns:a16="http://schemas.microsoft.com/office/drawing/2014/main" id="{289F98ED-54C6-49FD-8714-BD948E358896}"/>
                </a:ext>
              </a:extLst>
            </p:cNvPr>
            <p:cNvSpPr txBox="1"/>
            <p:nvPr/>
          </p:nvSpPr>
          <p:spPr>
            <a:xfrm>
              <a:off x="9626680" y="5588652"/>
              <a:ext cx="1600786" cy="369332"/>
            </a:xfrm>
            <a:prstGeom prst="rect">
              <a:avLst/>
            </a:prstGeom>
            <a:noFill/>
          </p:spPr>
          <p:txBody>
            <a:bodyPr wrap="square">
              <a:spAutoFit/>
            </a:bodyPr>
            <a:lstStyle/>
            <a:p>
              <a:r>
                <a:rPr lang="en-GB" sz="1800" dirty="0">
                  <a:latin typeface="Calibri" panose="020F0502020204030204" pitchFamily="34" charset="0"/>
                  <a:cs typeface="Calibri" panose="020F0502020204030204" pitchFamily="34" charset="0"/>
                </a:rPr>
                <a:t>Service Layer</a:t>
              </a:r>
              <a:endParaRPr lang="en-GB" dirty="0"/>
            </a:p>
          </p:txBody>
        </p:sp>
      </p:grpSp>
    </p:spTree>
    <p:extLst>
      <p:ext uri="{BB962C8B-B14F-4D97-AF65-F5344CB8AC3E}">
        <p14:creationId xmlns:p14="http://schemas.microsoft.com/office/powerpoint/2010/main" val="6179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EA53-9B87-4A76-B21C-9FB45B464D4B}"/>
              </a:ext>
            </a:extLst>
          </p:cNvPr>
          <p:cNvSpPr>
            <a:spLocks noGrp="1"/>
          </p:cNvSpPr>
          <p:nvPr>
            <p:ph type="title"/>
          </p:nvPr>
        </p:nvSpPr>
        <p:spPr/>
        <p:txBody>
          <a:bodyPr/>
          <a:lstStyle/>
          <a:p>
            <a:r>
              <a:rPr lang="en-GB" dirty="0"/>
              <a:t>AI/ML for IoT Challenge: Traditional Approach</a:t>
            </a:r>
          </a:p>
        </p:txBody>
      </p:sp>
      <p:sp>
        <p:nvSpPr>
          <p:cNvPr id="3" name="Footer Placeholder 2">
            <a:extLst>
              <a:ext uri="{FF2B5EF4-FFF2-40B4-BE49-F238E27FC236}">
                <a16:creationId xmlns:a16="http://schemas.microsoft.com/office/drawing/2014/main" id="{42038E9A-BC17-4A3A-8E5D-A6F50EFEA960}"/>
              </a:ext>
            </a:extLst>
          </p:cNvPr>
          <p:cNvSpPr>
            <a:spLocks noGrp="1"/>
          </p:cNvSpPr>
          <p:nvPr>
            <p:ph type="ftr" sz="quarter" idx="10"/>
          </p:nvPr>
        </p:nvSpPr>
        <p:spPr/>
        <p:txBody>
          <a:bodyPr/>
          <a:lstStyle/>
          <a:p>
            <a:r>
              <a:rPr lang="en-GB"/>
              <a:t>STF 584 – Presentation to oneM2M TP47</a:t>
            </a:r>
            <a:endParaRPr lang="en-GB" dirty="0"/>
          </a:p>
        </p:txBody>
      </p:sp>
      <p:sp>
        <p:nvSpPr>
          <p:cNvPr id="6" name="Oval 5">
            <a:extLst>
              <a:ext uri="{FF2B5EF4-FFF2-40B4-BE49-F238E27FC236}">
                <a16:creationId xmlns:a16="http://schemas.microsoft.com/office/drawing/2014/main" id="{60570DAB-DF4F-4ECA-AF13-F33BD699AB1C}"/>
              </a:ext>
            </a:extLst>
          </p:cNvPr>
          <p:cNvSpPr/>
          <p:nvPr/>
        </p:nvSpPr>
        <p:spPr>
          <a:xfrm>
            <a:off x="2678729" y="3283860"/>
            <a:ext cx="1077362" cy="479834"/>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Ingest</a:t>
            </a:r>
          </a:p>
        </p:txBody>
      </p:sp>
      <p:sp>
        <p:nvSpPr>
          <p:cNvPr id="7" name="TextBox 6">
            <a:extLst>
              <a:ext uri="{FF2B5EF4-FFF2-40B4-BE49-F238E27FC236}">
                <a16:creationId xmlns:a16="http://schemas.microsoft.com/office/drawing/2014/main" id="{03950C8F-1001-4877-8FF0-1F551BBE4013}"/>
              </a:ext>
            </a:extLst>
          </p:cNvPr>
          <p:cNvSpPr txBox="1"/>
          <p:nvPr/>
        </p:nvSpPr>
        <p:spPr>
          <a:xfrm>
            <a:off x="4038600" y="1724892"/>
            <a:ext cx="2406428" cy="600164"/>
          </a:xfrm>
          <a:prstGeom prst="rect">
            <a:avLst/>
          </a:prstGeom>
          <a:noFill/>
        </p:spPr>
        <p:txBody>
          <a:bodyPr wrap="none" rtlCol="0">
            <a:spAutoFit/>
          </a:bodyPr>
          <a:lstStyle/>
          <a:p>
            <a:pPr marL="171450" indent="-171450">
              <a:buFont typeface="Arial" panose="020B0604020202020204" pitchFamily="34" charset="0"/>
              <a:buChar char="•"/>
            </a:pPr>
            <a:r>
              <a:rPr lang="en-GB" sz="1100" dirty="0">
                <a:solidFill>
                  <a:schemeClr val="tx2"/>
                </a:solidFill>
              </a:rPr>
              <a:t>Knowledge &amp; Rules-based AI</a:t>
            </a:r>
          </a:p>
          <a:p>
            <a:pPr marL="171450" indent="-171450">
              <a:buFont typeface="Arial" panose="020B0604020202020204" pitchFamily="34" charset="0"/>
              <a:buChar char="•"/>
            </a:pPr>
            <a:r>
              <a:rPr lang="en-GB" sz="1100" dirty="0">
                <a:solidFill>
                  <a:schemeClr val="tx2"/>
                </a:solidFill>
              </a:rPr>
              <a:t>Signal Processing/Machine Learning</a:t>
            </a:r>
          </a:p>
          <a:p>
            <a:pPr marL="171450" indent="-171450">
              <a:buFont typeface="Arial" panose="020B0604020202020204" pitchFamily="34" charset="0"/>
              <a:buChar char="•"/>
            </a:pPr>
            <a:r>
              <a:rPr lang="en-GB" sz="1100" dirty="0">
                <a:solidFill>
                  <a:schemeClr val="tx2"/>
                </a:solidFill>
              </a:rPr>
              <a:t>Service layer functions</a:t>
            </a:r>
          </a:p>
        </p:txBody>
      </p:sp>
      <p:cxnSp>
        <p:nvCxnSpPr>
          <p:cNvPr id="8" name="Straight Arrow Connector 7">
            <a:extLst>
              <a:ext uri="{FF2B5EF4-FFF2-40B4-BE49-F238E27FC236}">
                <a16:creationId xmlns:a16="http://schemas.microsoft.com/office/drawing/2014/main" id="{6BF6F827-8A76-4F4F-93EF-5F83F14A12E7}"/>
              </a:ext>
            </a:extLst>
          </p:cNvPr>
          <p:cNvCxnSpPr>
            <a:cxnSpLocks/>
            <a:stCxn id="6" idx="0"/>
          </p:cNvCxnSpPr>
          <p:nvPr/>
        </p:nvCxnSpPr>
        <p:spPr>
          <a:xfrm flipV="1">
            <a:off x="3217410" y="2241516"/>
            <a:ext cx="0" cy="104234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99EC8EDF-339E-4BBB-8FA7-86B9B749ED9C}"/>
              </a:ext>
            </a:extLst>
          </p:cNvPr>
          <p:cNvCxnSpPr>
            <a:cxnSpLocks/>
            <a:stCxn id="19" idx="6"/>
            <a:endCxn id="6" idx="5"/>
          </p:cNvCxnSpPr>
          <p:nvPr/>
        </p:nvCxnSpPr>
        <p:spPr>
          <a:xfrm rot="16200000" flipV="1">
            <a:off x="3365128" y="3926612"/>
            <a:ext cx="916581" cy="450205"/>
          </a:xfrm>
          <a:prstGeom prst="bentConnector3">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6FF834B5-82E7-480A-9262-8B22381FC7D4}"/>
              </a:ext>
            </a:extLst>
          </p:cNvPr>
          <p:cNvCxnSpPr>
            <a:cxnSpLocks/>
            <a:stCxn id="12" idx="1"/>
            <a:endCxn id="6" idx="3"/>
          </p:cNvCxnSpPr>
          <p:nvPr/>
        </p:nvCxnSpPr>
        <p:spPr>
          <a:xfrm rot="5400000" flipH="1" flipV="1">
            <a:off x="2237084" y="4010585"/>
            <a:ext cx="916581" cy="282261"/>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001FDF-2CF2-4E27-A64A-D75E5382BB35}"/>
              </a:ext>
            </a:extLst>
          </p:cNvPr>
          <p:cNvSpPr txBox="1"/>
          <p:nvPr/>
        </p:nvSpPr>
        <p:spPr>
          <a:xfrm>
            <a:off x="1594231" y="2504388"/>
            <a:ext cx="1623179" cy="461665"/>
          </a:xfrm>
          <a:prstGeom prst="rect">
            <a:avLst/>
          </a:prstGeom>
          <a:noFill/>
        </p:spPr>
        <p:txBody>
          <a:bodyPr wrap="square" rtlCol="0">
            <a:spAutoFit/>
          </a:bodyPr>
          <a:lstStyle/>
          <a:p>
            <a:pPr algn="ctr"/>
            <a:r>
              <a:rPr lang="en-GB" sz="1200" i="1" dirty="0">
                <a:solidFill>
                  <a:schemeClr val="tx2"/>
                </a:solidFill>
              </a:rPr>
              <a:t>Application has to ingest and store data</a:t>
            </a:r>
          </a:p>
        </p:txBody>
      </p:sp>
      <p:sp>
        <p:nvSpPr>
          <p:cNvPr id="15" name="Callout: Line 14">
            <a:extLst>
              <a:ext uri="{FF2B5EF4-FFF2-40B4-BE49-F238E27FC236}">
                <a16:creationId xmlns:a16="http://schemas.microsoft.com/office/drawing/2014/main" id="{98020160-6F6B-4F3C-93E8-E52B4903CD6D}"/>
              </a:ext>
            </a:extLst>
          </p:cNvPr>
          <p:cNvSpPr/>
          <p:nvPr/>
        </p:nvSpPr>
        <p:spPr>
          <a:xfrm>
            <a:off x="8197735" y="2453682"/>
            <a:ext cx="2880042" cy="3073815"/>
          </a:xfrm>
          <a:prstGeom prst="borderCallout1">
            <a:avLst>
              <a:gd name="adj1" fmla="val 18750"/>
              <a:gd name="adj2" fmla="val -8333"/>
              <a:gd name="adj3" fmla="val -4910"/>
              <a:gd name="adj4" fmla="val -69429"/>
            </a:avLst>
          </a:prstGeom>
          <a:solidFill>
            <a:schemeClr val="bg1">
              <a:lumMod val="60000"/>
              <a:lumOff val="40000"/>
            </a:schemeClr>
          </a:solidFill>
          <a:ln>
            <a:solidFill>
              <a:srgbClr val="004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alibri" panose="020F0502020204030204" pitchFamily="34" charset="0"/>
              <a:buChar char="×"/>
            </a:pPr>
            <a:r>
              <a:rPr lang="en-GB" sz="1800" i="1" dirty="0">
                <a:solidFill>
                  <a:schemeClr val="tx2"/>
                </a:solidFill>
              </a:rPr>
              <a:t>Concentrates all intelligence in the Application layer</a:t>
            </a:r>
          </a:p>
          <a:p>
            <a:pPr marL="285750" indent="-285750">
              <a:buFont typeface="Calibri" panose="020F0502020204030204" pitchFamily="34" charset="0"/>
              <a:buChar char="×"/>
            </a:pPr>
            <a:endParaRPr lang="en-GB" sz="1800" i="1" dirty="0">
              <a:solidFill>
                <a:schemeClr val="tx2"/>
              </a:solidFill>
            </a:endParaRPr>
          </a:p>
          <a:p>
            <a:pPr marL="285750" indent="-285750">
              <a:buFont typeface="Calibri" panose="020F0502020204030204" pitchFamily="34" charset="0"/>
              <a:buChar char="×"/>
            </a:pPr>
            <a:r>
              <a:rPr lang="en-GB" i="1" dirty="0">
                <a:solidFill>
                  <a:schemeClr val="tx2"/>
                </a:solidFill>
              </a:rPr>
              <a:t>Developers recreate basic capabilities for each application they build</a:t>
            </a:r>
          </a:p>
          <a:p>
            <a:pPr marL="285750" indent="-285750">
              <a:buFont typeface="Calibri" panose="020F0502020204030204" pitchFamily="34" charset="0"/>
              <a:buChar char="×"/>
            </a:pPr>
            <a:endParaRPr lang="en-GB" i="1" dirty="0">
              <a:solidFill>
                <a:schemeClr val="tx2"/>
              </a:solidFill>
            </a:endParaRPr>
          </a:p>
          <a:p>
            <a:pPr marL="285750" indent="-285750">
              <a:buFont typeface="Calibri" panose="020F0502020204030204" pitchFamily="34" charset="0"/>
              <a:buChar char="×"/>
            </a:pPr>
            <a:r>
              <a:rPr lang="en-GB" sz="1800" i="1" dirty="0">
                <a:solidFill>
                  <a:schemeClr val="tx2"/>
                </a:solidFill>
              </a:rPr>
              <a:t>Limitations for reuse and replicability</a:t>
            </a:r>
          </a:p>
        </p:txBody>
      </p:sp>
      <p:sp>
        <p:nvSpPr>
          <p:cNvPr id="12" name="Flowchart: Magnetic Disk 11">
            <a:extLst>
              <a:ext uri="{FF2B5EF4-FFF2-40B4-BE49-F238E27FC236}">
                <a16:creationId xmlns:a16="http://schemas.microsoft.com/office/drawing/2014/main" id="{ECE14B38-0A7F-46A3-A1E7-94973E3AF209}"/>
              </a:ext>
            </a:extLst>
          </p:cNvPr>
          <p:cNvSpPr/>
          <p:nvPr/>
        </p:nvSpPr>
        <p:spPr>
          <a:xfrm>
            <a:off x="2192105" y="4610005"/>
            <a:ext cx="724278" cy="54864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a:t>
            </a:r>
          </a:p>
        </p:txBody>
      </p:sp>
      <p:sp>
        <p:nvSpPr>
          <p:cNvPr id="13" name="Rectangle: Rounded Corners 12">
            <a:extLst>
              <a:ext uri="{FF2B5EF4-FFF2-40B4-BE49-F238E27FC236}">
                <a16:creationId xmlns:a16="http://schemas.microsoft.com/office/drawing/2014/main" id="{696F5951-0C93-473E-AE00-B0F283A0D313}"/>
              </a:ext>
            </a:extLst>
          </p:cNvPr>
          <p:cNvSpPr/>
          <p:nvPr/>
        </p:nvSpPr>
        <p:spPr>
          <a:xfrm>
            <a:off x="2725200" y="1705098"/>
            <a:ext cx="1326333" cy="536418"/>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Application</a:t>
            </a:r>
          </a:p>
        </p:txBody>
      </p:sp>
      <p:sp>
        <p:nvSpPr>
          <p:cNvPr id="19" name="Teardrop 18">
            <a:extLst>
              <a:ext uri="{FF2B5EF4-FFF2-40B4-BE49-F238E27FC236}">
                <a16:creationId xmlns:a16="http://schemas.microsoft.com/office/drawing/2014/main" id="{0BD6E338-BBA3-4B4E-8FB7-4D8602D960C7}"/>
              </a:ext>
            </a:extLst>
          </p:cNvPr>
          <p:cNvSpPr/>
          <p:nvPr/>
        </p:nvSpPr>
        <p:spPr>
          <a:xfrm>
            <a:off x="3774200" y="4610005"/>
            <a:ext cx="548640" cy="54864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t>Sensor</a:t>
            </a:r>
          </a:p>
        </p:txBody>
      </p:sp>
    </p:spTree>
    <p:extLst>
      <p:ext uri="{BB962C8B-B14F-4D97-AF65-F5344CB8AC3E}">
        <p14:creationId xmlns:p14="http://schemas.microsoft.com/office/powerpoint/2010/main" val="63206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EA53-9B87-4A76-B21C-9FB45B464D4B}"/>
              </a:ext>
            </a:extLst>
          </p:cNvPr>
          <p:cNvSpPr>
            <a:spLocks noGrp="1"/>
          </p:cNvSpPr>
          <p:nvPr>
            <p:ph type="title"/>
          </p:nvPr>
        </p:nvSpPr>
        <p:spPr/>
        <p:txBody>
          <a:bodyPr/>
          <a:lstStyle/>
          <a:p>
            <a:r>
              <a:rPr lang="en-GB" dirty="0"/>
              <a:t>AI/ML for IoT Challenge: Scalable &amp; Developer-friendly Approach</a:t>
            </a:r>
          </a:p>
        </p:txBody>
      </p:sp>
      <p:sp>
        <p:nvSpPr>
          <p:cNvPr id="3" name="Footer Placeholder 2">
            <a:extLst>
              <a:ext uri="{FF2B5EF4-FFF2-40B4-BE49-F238E27FC236}">
                <a16:creationId xmlns:a16="http://schemas.microsoft.com/office/drawing/2014/main" id="{42038E9A-BC17-4A3A-8E5D-A6F50EFEA960}"/>
              </a:ext>
            </a:extLst>
          </p:cNvPr>
          <p:cNvSpPr>
            <a:spLocks noGrp="1"/>
          </p:cNvSpPr>
          <p:nvPr>
            <p:ph type="ftr" sz="quarter" idx="10"/>
          </p:nvPr>
        </p:nvSpPr>
        <p:spPr/>
        <p:txBody>
          <a:bodyPr/>
          <a:lstStyle/>
          <a:p>
            <a:r>
              <a:rPr lang="en-GB"/>
              <a:t>STF 584 – Presentation to oneM2M TP47</a:t>
            </a:r>
            <a:endParaRPr lang="en-GB" dirty="0"/>
          </a:p>
        </p:txBody>
      </p:sp>
      <p:sp>
        <p:nvSpPr>
          <p:cNvPr id="4" name="Flowchart: Magnetic Disk 3">
            <a:extLst>
              <a:ext uri="{FF2B5EF4-FFF2-40B4-BE49-F238E27FC236}">
                <a16:creationId xmlns:a16="http://schemas.microsoft.com/office/drawing/2014/main" id="{560AEADA-4100-4658-B665-F65B7A242ADC}"/>
              </a:ext>
            </a:extLst>
          </p:cNvPr>
          <p:cNvSpPr/>
          <p:nvPr/>
        </p:nvSpPr>
        <p:spPr>
          <a:xfrm>
            <a:off x="2192105" y="4610005"/>
            <a:ext cx="724278" cy="54864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a:t>
            </a:r>
          </a:p>
        </p:txBody>
      </p:sp>
      <p:sp>
        <p:nvSpPr>
          <p:cNvPr id="5" name="Rectangle: Rounded Corners 4">
            <a:extLst>
              <a:ext uri="{FF2B5EF4-FFF2-40B4-BE49-F238E27FC236}">
                <a16:creationId xmlns:a16="http://schemas.microsoft.com/office/drawing/2014/main" id="{27E3CA3A-AA7C-447A-889F-852696D6D66A}"/>
              </a:ext>
            </a:extLst>
          </p:cNvPr>
          <p:cNvSpPr/>
          <p:nvPr/>
        </p:nvSpPr>
        <p:spPr>
          <a:xfrm>
            <a:off x="2725200" y="1705098"/>
            <a:ext cx="1326333" cy="536418"/>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Application</a:t>
            </a:r>
          </a:p>
        </p:txBody>
      </p:sp>
      <p:sp>
        <p:nvSpPr>
          <p:cNvPr id="7" name="TextBox 6">
            <a:extLst>
              <a:ext uri="{FF2B5EF4-FFF2-40B4-BE49-F238E27FC236}">
                <a16:creationId xmlns:a16="http://schemas.microsoft.com/office/drawing/2014/main" id="{03950C8F-1001-4877-8FF0-1F551BBE4013}"/>
              </a:ext>
            </a:extLst>
          </p:cNvPr>
          <p:cNvSpPr txBox="1"/>
          <p:nvPr/>
        </p:nvSpPr>
        <p:spPr>
          <a:xfrm>
            <a:off x="3911399" y="1710489"/>
            <a:ext cx="2406428" cy="430887"/>
          </a:xfrm>
          <a:prstGeom prst="rect">
            <a:avLst/>
          </a:prstGeom>
          <a:noFill/>
        </p:spPr>
        <p:txBody>
          <a:bodyPr wrap="none" rtlCol="0">
            <a:spAutoFit/>
          </a:bodyPr>
          <a:lstStyle/>
          <a:p>
            <a:pPr marL="171450" indent="-171450">
              <a:buFont typeface="Arial" panose="020B0604020202020204" pitchFamily="34" charset="0"/>
              <a:buChar char="•"/>
            </a:pPr>
            <a:r>
              <a:rPr lang="en-GB" sz="1100" dirty="0">
                <a:solidFill>
                  <a:schemeClr val="tx2"/>
                </a:solidFill>
              </a:rPr>
              <a:t>Knowledge &amp; Rules-based AI</a:t>
            </a:r>
          </a:p>
          <a:p>
            <a:pPr marL="171450" indent="-171450">
              <a:buFont typeface="Arial" panose="020B0604020202020204" pitchFamily="34" charset="0"/>
              <a:buChar char="•"/>
            </a:pPr>
            <a:r>
              <a:rPr lang="en-GB" sz="1100" dirty="0">
                <a:solidFill>
                  <a:schemeClr val="tx2"/>
                </a:solidFill>
              </a:rPr>
              <a:t>Signal Processing/Machine Learning</a:t>
            </a:r>
          </a:p>
        </p:txBody>
      </p:sp>
      <p:cxnSp>
        <p:nvCxnSpPr>
          <p:cNvPr id="8" name="Straight Arrow Connector 7">
            <a:extLst>
              <a:ext uri="{FF2B5EF4-FFF2-40B4-BE49-F238E27FC236}">
                <a16:creationId xmlns:a16="http://schemas.microsoft.com/office/drawing/2014/main" id="{6BF6F827-8A76-4F4F-93EF-5F83F14A12E7}"/>
              </a:ext>
            </a:extLst>
          </p:cNvPr>
          <p:cNvCxnSpPr>
            <a:cxnSpLocks/>
            <a:stCxn id="13" idx="0"/>
            <a:endCxn id="5" idx="2"/>
          </p:cNvCxnSpPr>
          <p:nvPr/>
        </p:nvCxnSpPr>
        <p:spPr>
          <a:xfrm flipV="1">
            <a:off x="3382323" y="2241516"/>
            <a:ext cx="6044" cy="907953"/>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ardrop 8">
            <a:extLst>
              <a:ext uri="{FF2B5EF4-FFF2-40B4-BE49-F238E27FC236}">
                <a16:creationId xmlns:a16="http://schemas.microsoft.com/office/drawing/2014/main" id="{EEEF2DE3-925F-4A91-8942-0E2BDC35067B}"/>
              </a:ext>
            </a:extLst>
          </p:cNvPr>
          <p:cNvSpPr/>
          <p:nvPr/>
        </p:nvSpPr>
        <p:spPr>
          <a:xfrm>
            <a:off x="3774200" y="4610005"/>
            <a:ext cx="548640" cy="54864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t>Sensor</a:t>
            </a:r>
          </a:p>
        </p:txBody>
      </p:sp>
      <p:cxnSp>
        <p:nvCxnSpPr>
          <p:cNvPr id="10" name="Connector: Elbow 9">
            <a:extLst>
              <a:ext uri="{FF2B5EF4-FFF2-40B4-BE49-F238E27FC236}">
                <a16:creationId xmlns:a16="http://schemas.microsoft.com/office/drawing/2014/main" id="{99EC8EDF-339E-4BBB-8FA7-86B9B749ED9C}"/>
              </a:ext>
            </a:extLst>
          </p:cNvPr>
          <p:cNvCxnSpPr>
            <a:cxnSpLocks/>
            <a:stCxn id="9" idx="6"/>
          </p:cNvCxnSpPr>
          <p:nvPr/>
        </p:nvCxnSpPr>
        <p:spPr>
          <a:xfrm rot="16200000" flipV="1">
            <a:off x="3394243" y="3955728"/>
            <a:ext cx="924118" cy="384436"/>
          </a:xfrm>
          <a:prstGeom prst="bentConnector3">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6FF834B5-82E7-480A-9262-8B22381FC7D4}"/>
              </a:ext>
            </a:extLst>
          </p:cNvPr>
          <p:cNvCxnSpPr>
            <a:cxnSpLocks/>
            <a:stCxn id="4" idx="1"/>
          </p:cNvCxnSpPr>
          <p:nvPr/>
        </p:nvCxnSpPr>
        <p:spPr>
          <a:xfrm rot="5400000" flipH="1" flipV="1">
            <a:off x="2256701" y="3971526"/>
            <a:ext cx="936022" cy="340936"/>
          </a:xfrm>
          <a:prstGeom prst="bentConnector3">
            <a:avLst>
              <a:gd name="adj1" fmla="val 50000"/>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allout: Line 14">
            <a:extLst>
              <a:ext uri="{FF2B5EF4-FFF2-40B4-BE49-F238E27FC236}">
                <a16:creationId xmlns:a16="http://schemas.microsoft.com/office/drawing/2014/main" id="{98020160-6F6B-4F3C-93E8-E52B4903CD6D}"/>
              </a:ext>
            </a:extLst>
          </p:cNvPr>
          <p:cNvSpPr/>
          <p:nvPr/>
        </p:nvSpPr>
        <p:spPr>
          <a:xfrm>
            <a:off x="8357145" y="2633064"/>
            <a:ext cx="3200948" cy="3362143"/>
          </a:xfrm>
          <a:prstGeom prst="borderCallout1">
            <a:avLst>
              <a:gd name="adj1" fmla="val 18750"/>
              <a:gd name="adj2" fmla="val -8333"/>
              <a:gd name="adj3" fmla="val 18939"/>
              <a:gd name="adj4" fmla="val -51738"/>
            </a:avLst>
          </a:prstGeom>
          <a:solidFill>
            <a:schemeClr val="bg1">
              <a:lumMod val="60000"/>
              <a:lumOff val="40000"/>
            </a:schemeClr>
          </a:solidFill>
          <a:ln>
            <a:solidFill>
              <a:srgbClr val="004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800" i="1" dirty="0">
                <a:solidFill>
                  <a:schemeClr val="tx2"/>
                </a:solidFill>
              </a:rPr>
              <a:t>Create a bi-directional abstraction layer between Applications and the underlying technologies for data and sensor management</a:t>
            </a:r>
          </a:p>
          <a:p>
            <a:pPr marL="285750" indent="-285750">
              <a:buFont typeface="Wingdings" panose="05000000000000000000" pitchFamily="2" charset="2"/>
              <a:buChar char="ü"/>
            </a:pPr>
            <a:endParaRPr lang="en-US" sz="1800" i="1" dirty="0">
              <a:solidFill>
                <a:schemeClr val="tx2"/>
              </a:solidFill>
            </a:endParaRPr>
          </a:p>
          <a:p>
            <a:pPr marL="285750" indent="-285750">
              <a:buFont typeface="Wingdings" panose="05000000000000000000" pitchFamily="2" charset="2"/>
              <a:buChar char="ü"/>
            </a:pPr>
            <a:r>
              <a:rPr lang="en-US" i="1" dirty="0">
                <a:solidFill>
                  <a:schemeClr val="tx2"/>
                </a:solidFill>
              </a:rPr>
              <a:t>Developers use a standard API in combination with a Subscription/Notification service to access data when notified of changes</a:t>
            </a:r>
          </a:p>
        </p:txBody>
      </p:sp>
      <p:sp>
        <p:nvSpPr>
          <p:cNvPr id="12" name="TextBox 11">
            <a:extLst>
              <a:ext uri="{FF2B5EF4-FFF2-40B4-BE49-F238E27FC236}">
                <a16:creationId xmlns:a16="http://schemas.microsoft.com/office/drawing/2014/main" id="{A78A3139-6957-4E90-BF77-527F3100E75B}"/>
              </a:ext>
            </a:extLst>
          </p:cNvPr>
          <p:cNvSpPr txBox="1"/>
          <p:nvPr/>
        </p:nvSpPr>
        <p:spPr>
          <a:xfrm>
            <a:off x="2367334" y="3726830"/>
            <a:ext cx="373820" cy="261610"/>
          </a:xfrm>
          <a:prstGeom prst="rect">
            <a:avLst/>
          </a:prstGeom>
          <a:noFill/>
        </p:spPr>
        <p:txBody>
          <a:bodyPr wrap="square" rtlCol="0">
            <a:spAutoFit/>
          </a:bodyPr>
          <a:lstStyle/>
          <a:p>
            <a:r>
              <a:rPr lang="en-GB" sz="1100" dirty="0">
                <a:solidFill>
                  <a:schemeClr val="tx2"/>
                </a:solidFill>
              </a:rPr>
              <a:t>API</a:t>
            </a:r>
          </a:p>
        </p:txBody>
      </p:sp>
      <p:sp>
        <p:nvSpPr>
          <p:cNvPr id="17" name="TextBox 16">
            <a:extLst>
              <a:ext uri="{FF2B5EF4-FFF2-40B4-BE49-F238E27FC236}">
                <a16:creationId xmlns:a16="http://schemas.microsoft.com/office/drawing/2014/main" id="{52FB031C-1422-4B4B-8B48-BA08D04FD5CB}"/>
              </a:ext>
            </a:extLst>
          </p:cNvPr>
          <p:cNvSpPr txBox="1"/>
          <p:nvPr/>
        </p:nvSpPr>
        <p:spPr>
          <a:xfrm>
            <a:off x="3716069" y="3726830"/>
            <a:ext cx="373820" cy="261610"/>
          </a:xfrm>
          <a:prstGeom prst="rect">
            <a:avLst/>
          </a:prstGeom>
          <a:noFill/>
        </p:spPr>
        <p:txBody>
          <a:bodyPr wrap="square" rtlCol="0">
            <a:spAutoFit/>
          </a:bodyPr>
          <a:lstStyle/>
          <a:p>
            <a:r>
              <a:rPr lang="en-GB" sz="1100" dirty="0">
                <a:solidFill>
                  <a:schemeClr val="tx2"/>
                </a:solidFill>
              </a:rPr>
              <a:t>API</a:t>
            </a:r>
          </a:p>
        </p:txBody>
      </p:sp>
      <p:sp>
        <p:nvSpPr>
          <p:cNvPr id="13" name="Rectangle: Rounded Corners 12">
            <a:extLst>
              <a:ext uri="{FF2B5EF4-FFF2-40B4-BE49-F238E27FC236}">
                <a16:creationId xmlns:a16="http://schemas.microsoft.com/office/drawing/2014/main" id="{E67597FA-C0E6-4597-A04D-42FB31325F3B}"/>
              </a:ext>
            </a:extLst>
          </p:cNvPr>
          <p:cNvSpPr/>
          <p:nvPr/>
        </p:nvSpPr>
        <p:spPr>
          <a:xfrm>
            <a:off x="2059733" y="3149469"/>
            <a:ext cx="2645179" cy="536418"/>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Common Services Layer</a:t>
            </a:r>
          </a:p>
        </p:txBody>
      </p:sp>
      <p:sp>
        <p:nvSpPr>
          <p:cNvPr id="20" name="TextBox 19">
            <a:extLst>
              <a:ext uri="{FF2B5EF4-FFF2-40B4-BE49-F238E27FC236}">
                <a16:creationId xmlns:a16="http://schemas.microsoft.com/office/drawing/2014/main" id="{2DA5B569-93A9-46B0-81D4-C3CEA8C2E52E}"/>
              </a:ext>
            </a:extLst>
          </p:cNvPr>
          <p:cNvSpPr txBox="1"/>
          <p:nvPr/>
        </p:nvSpPr>
        <p:spPr>
          <a:xfrm>
            <a:off x="4755994" y="2948318"/>
            <a:ext cx="1845377" cy="938719"/>
          </a:xfrm>
          <a:prstGeom prst="rect">
            <a:avLst/>
          </a:prstGeom>
          <a:noFill/>
        </p:spPr>
        <p:txBody>
          <a:bodyPr wrap="none" rtlCol="0">
            <a:spAutoFit/>
          </a:bodyPr>
          <a:lstStyle/>
          <a:p>
            <a:pPr marL="171450" indent="-171450">
              <a:buFont typeface="Arial" panose="020B0604020202020204" pitchFamily="34" charset="0"/>
              <a:buChar char="•"/>
            </a:pPr>
            <a:r>
              <a:rPr lang="en-US" sz="1100" dirty="0">
                <a:solidFill>
                  <a:schemeClr val="tx2"/>
                </a:solidFill>
              </a:rPr>
              <a:t>Registration</a:t>
            </a:r>
          </a:p>
          <a:p>
            <a:pPr marL="171450" indent="-171450">
              <a:buFont typeface="Arial" panose="020B0604020202020204" pitchFamily="34" charset="0"/>
              <a:buChar char="•"/>
            </a:pPr>
            <a:r>
              <a:rPr lang="en-US" sz="1100" dirty="0">
                <a:solidFill>
                  <a:schemeClr val="tx2"/>
                </a:solidFill>
              </a:rPr>
              <a:t>Device management</a:t>
            </a:r>
          </a:p>
          <a:p>
            <a:pPr marL="171450" indent="-171450">
              <a:buFont typeface="Arial" panose="020B0604020202020204" pitchFamily="34" charset="0"/>
              <a:buChar char="•"/>
            </a:pPr>
            <a:r>
              <a:rPr lang="en-US" sz="1100" dirty="0">
                <a:solidFill>
                  <a:schemeClr val="tx2"/>
                </a:solidFill>
              </a:rPr>
              <a:t>Data management</a:t>
            </a:r>
          </a:p>
          <a:p>
            <a:pPr marL="171450" indent="-171450">
              <a:buFont typeface="Arial" panose="020B0604020202020204" pitchFamily="34" charset="0"/>
              <a:buChar char="•"/>
            </a:pPr>
            <a:r>
              <a:rPr lang="en-US" sz="1100" dirty="0">
                <a:solidFill>
                  <a:schemeClr val="tx2"/>
                </a:solidFill>
              </a:rPr>
              <a:t>Subscription/Notifications</a:t>
            </a:r>
          </a:p>
          <a:p>
            <a:pPr marL="171450" indent="-171450">
              <a:buFont typeface="Arial" panose="020B0604020202020204" pitchFamily="34" charset="0"/>
              <a:buChar char="•"/>
            </a:pPr>
            <a:r>
              <a:rPr lang="en-US" sz="1100" dirty="0">
                <a:solidFill>
                  <a:schemeClr val="tx2"/>
                </a:solidFill>
              </a:rPr>
              <a:t>Other common services</a:t>
            </a:r>
          </a:p>
        </p:txBody>
      </p:sp>
      <p:sp>
        <p:nvSpPr>
          <p:cNvPr id="24" name="Oval 23">
            <a:extLst>
              <a:ext uri="{FF2B5EF4-FFF2-40B4-BE49-F238E27FC236}">
                <a16:creationId xmlns:a16="http://schemas.microsoft.com/office/drawing/2014/main" id="{ACA6E427-9EF4-4425-AE47-4C4859D64E8E}"/>
              </a:ext>
            </a:extLst>
          </p:cNvPr>
          <p:cNvSpPr/>
          <p:nvPr/>
        </p:nvSpPr>
        <p:spPr>
          <a:xfrm>
            <a:off x="3574637" y="4509307"/>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25" name="Oval 24">
            <a:extLst>
              <a:ext uri="{FF2B5EF4-FFF2-40B4-BE49-F238E27FC236}">
                <a16:creationId xmlns:a16="http://schemas.microsoft.com/office/drawing/2014/main" id="{00ED2F95-DB12-436E-8D04-30E1F102A98D}"/>
              </a:ext>
            </a:extLst>
          </p:cNvPr>
          <p:cNvSpPr/>
          <p:nvPr/>
        </p:nvSpPr>
        <p:spPr>
          <a:xfrm>
            <a:off x="1922573" y="4519055"/>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26" name="Oval 25">
            <a:extLst>
              <a:ext uri="{FF2B5EF4-FFF2-40B4-BE49-F238E27FC236}">
                <a16:creationId xmlns:a16="http://schemas.microsoft.com/office/drawing/2014/main" id="{D70DFC0D-E23D-468A-AC18-7716D4D15FC2}"/>
              </a:ext>
            </a:extLst>
          </p:cNvPr>
          <p:cNvSpPr/>
          <p:nvPr/>
        </p:nvSpPr>
        <p:spPr>
          <a:xfrm>
            <a:off x="2471638" y="2133226"/>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27" name="Oval 26">
            <a:extLst>
              <a:ext uri="{FF2B5EF4-FFF2-40B4-BE49-F238E27FC236}">
                <a16:creationId xmlns:a16="http://schemas.microsoft.com/office/drawing/2014/main" id="{39988CAE-B480-4FFC-9A34-0E1D1D819817}"/>
              </a:ext>
            </a:extLst>
          </p:cNvPr>
          <p:cNvSpPr>
            <a:spLocks noChangeAspect="1"/>
          </p:cNvSpPr>
          <p:nvPr/>
        </p:nvSpPr>
        <p:spPr>
          <a:xfrm>
            <a:off x="1739693" y="2883101"/>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grpSp>
        <p:nvGrpSpPr>
          <p:cNvPr id="35" name="Group 34">
            <a:extLst>
              <a:ext uri="{FF2B5EF4-FFF2-40B4-BE49-F238E27FC236}">
                <a16:creationId xmlns:a16="http://schemas.microsoft.com/office/drawing/2014/main" id="{A2393E37-5BCB-47DF-8514-ACA855041FAD}"/>
              </a:ext>
            </a:extLst>
          </p:cNvPr>
          <p:cNvGrpSpPr/>
          <p:nvPr/>
        </p:nvGrpSpPr>
        <p:grpSpPr>
          <a:xfrm>
            <a:off x="521653" y="5490335"/>
            <a:ext cx="2032591" cy="866110"/>
            <a:chOff x="966759" y="5388718"/>
            <a:chExt cx="2032591" cy="866110"/>
          </a:xfrm>
        </p:grpSpPr>
        <p:sp>
          <p:nvSpPr>
            <p:cNvPr id="28" name="Oval 27">
              <a:extLst>
                <a:ext uri="{FF2B5EF4-FFF2-40B4-BE49-F238E27FC236}">
                  <a16:creationId xmlns:a16="http://schemas.microsoft.com/office/drawing/2014/main" id="{3B328FE1-4E53-4997-BDCF-F2ED147EE5E5}"/>
                </a:ext>
              </a:extLst>
            </p:cNvPr>
            <p:cNvSpPr>
              <a:spLocks noChangeAspect="1"/>
            </p:cNvSpPr>
            <p:nvPr/>
          </p:nvSpPr>
          <p:spPr>
            <a:xfrm>
              <a:off x="1079013" y="5818918"/>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29" name="Oval 28">
              <a:extLst>
                <a:ext uri="{FF2B5EF4-FFF2-40B4-BE49-F238E27FC236}">
                  <a16:creationId xmlns:a16="http://schemas.microsoft.com/office/drawing/2014/main" id="{6B005F3F-4190-4F3C-B739-A7FE591B9A4D}"/>
                </a:ext>
              </a:extLst>
            </p:cNvPr>
            <p:cNvSpPr/>
            <p:nvPr/>
          </p:nvSpPr>
          <p:spPr>
            <a:xfrm>
              <a:off x="1124733" y="5478558"/>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30" name="TextBox 29">
              <a:extLst>
                <a:ext uri="{FF2B5EF4-FFF2-40B4-BE49-F238E27FC236}">
                  <a16:creationId xmlns:a16="http://schemas.microsoft.com/office/drawing/2014/main" id="{B88A42DF-DF5E-4247-8FCD-B6207AB2B52F}"/>
                </a:ext>
              </a:extLst>
            </p:cNvPr>
            <p:cNvSpPr txBox="1"/>
            <p:nvPr/>
          </p:nvSpPr>
          <p:spPr>
            <a:xfrm>
              <a:off x="1426004" y="5496132"/>
              <a:ext cx="1194558" cy="261610"/>
            </a:xfrm>
            <a:prstGeom prst="rect">
              <a:avLst/>
            </a:prstGeom>
            <a:noFill/>
          </p:spPr>
          <p:txBody>
            <a:bodyPr wrap="none" rtlCol="0">
              <a:spAutoFit/>
            </a:bodyPr>
            <a:lstStyle/>
            <a:p>
              <a:r>
                <a:rPr lang="en-US" sz="1100" dirty="0">
                  <a:solidFill>
                    <a:schemeClr val="tx2"/>
                  </a:solidFill>
                </a:rPr>
                <a:t>Application Entity</a:t>
              </a:r>
            </a:p>
          </p:txBody>
        </p:sp>
        <p:sp>
          <p:nvSpPr>
            <p:cNvPr id="31" name="TextBox 30">
              <a:extLst>
                <a:ext uri="{FF2B5EF4-FFF2-40B4-BE49-F238E27FC236}">
                  <a16:creationId xmlns:a16="http://schemas.microsoft.com/office/drawing/2014/main" id="{771DB456-5CAA-45DB-9823-856E049FEB81}"/>
                </a:ext>
              </a:extLst>
            </p:cNvPr>
            <p:cNvSpPr txBox="1"/>
            <p:nvPr/>
          </p:nvSpPr>
          <p:spPr>
            <a:xfrm>
              <a:off x="1426004" y="5893590"/>
              <a:ext cx="1566454" cy="261610"/>
            </a:xfrm>
            <a:prstGeom prst="rect">
              <a:avLst/>
            </a:prstGeom>
            <a:noFill/>
          </p:spPr>
          <p:txBody>
            <a:bodyPr wrap="none" rtlCol="0">
              <a:spAutoFit/>
            </a:bodyPr>
            <a:lstStyle/>
            <a:p>
              <a:r>
                <a:rPr lang="en-US" sz="1100" dirty="0">
                  <a:solidFill>
                    <a:schemeClr val="tx2"/>
                  </a:solidFill>
                </a:rPr>
                <a:t>Common Services Entity</a:t>
              </a:r>
            </a:p>
          </p:txBody>
        </p:sp>
        <p:sp>
          <p:nvSpPr>
            <p:cNvPr id="34" name="Rectangle 33">
              <a:extLst>
                <a:ext uri="{FF2B5EF4-FFF2-40B4-BE49-F238E27FC236}">
                  <a16:creationId xmlns:a16="http://schemas.microsoft.com/office/drawing/2014/main" id="{ECE5A9B8-4285-4FE6-A7F3-AD94358F238B}"/>
                </a:ext>
              </a:extLst>
            </p:cNvPr>
            <p:cNvSpPr/>
            <p:nvPr/>
          </p:nvSpPr>
          <p:spPr>
            <a:xfrm>
              <a:off x="966759" y="5388718"/>
              <a:ext cx="2032591" cy="866110"/>
            </a:xfrm>
            <a:prstGeom prst="rect">
              <a:avLst/>
            </a:prstGeom>
            <a:noFill/>
            <a:ln>
              <a:solidFill>
                <a:srgbClr val="004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spTree>
    <p:extLst>
      <p:ext uri="{BB962C8B-B14F-4D97-AF65-F5344CB8AC3E}">
        <p14:creationId xmlns:p14="http://schemas.microsoft.com/office/powerpoint/2010/main" val="3191932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8A1F-D9EF-4502-A6C3-3A77B6848F1D}"/>
              </a:ext>
            </a:extLst>
          </p:cNvPr>
          <p:cNvSpPr>
            <a:spLocks noGrp="1"/>
          </p:cNvSpPr>
          <p:nvPr>
            <p:ph type="title"/>
          </p:nvPr>
        </p:nvSpPr>
        <p:spPr/>
        <p:txBody>
          <a:bodyPr/>
          <a:lstStyle/>
          <a:p>
            <a:r>
              <a:rPr lang="en-US" dirty="0"/>
              <a:t>Two implications for Common Services Layer capabilities</a:t>
            </a:r>
          </a:p>
        </p:txBody>
      </p:sp>
      <p:sp>
        <p:nvSpPr>
          <p:cNvPr id="4" name="CustomShape 5">
            <a:extLst>
              <a:ext uri="{FF2B5EF4-FFF2-40B4-BE49-F238E27FC236}">
                <a16:creationId xmlns:a16="http://schemas.microsoft.com/office/drawing/2014/main" id="{E85F00DB-120D-4EF9-B759-BFBE201E2D71}"/>
              </a:ext>
            </a:extLst>
          </p:cNvPr>
          <p:cNvSpPr/>
          <p:nvPr/>
        </p:nvSpPr>
        <p:spPr>
          <a:xfrm>
            <a:off x="5157279" y="5412600"/>
            <a:ext cx="1476720" cy="1015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Device/Data Management</a:t>
            </a:r>
            <a:endParaRPr lang="en-US" sz="1800" b="0" strike="noStrike" spc="-1" dirty="0">
              <a:latin typeface="Arial"/>
            </a:endParaRPr>
          </a:p>
        </p:txBody>
      </p:sp>
      <p:sp>
        <p:nvSpPr>
          <p:cNvPr id="6" name="CustomShape 7">
            <a:extLst>
              <a:ext uri="{FF2B5EF4-FFF2-40B4-BE49-F238E27FC236}">
                <a16:creationId xmlns:a16="http://schemas.microsoft.com/office/drawing/2014/main" id="{ED110711-5C93-4B44-864A-FDB36713C826}"/>
              </a:ext>
            </a:extLst>
          </p:cNvPr>
          <p:cNvSpPr/>
          <p:nvPr/>
        </p:nvSpPr>
        <p:spPr>
          <a:xfrm>
            <a:off x="5157279" y="3330720"/>
            <a:ext cx="1476720" cy="180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a:rPr>
              <a:t>Signal Processing / Machine Learning</a:t>
            </a:r>
            <a:endParaRPr lang="en-US" sz="1800" b="0" strike="noStrike" spc="-1">
              <a:latin typeface="Arial"/>
            </a:endParaRPr>
          </a:p>
        </p:txBody>
      </p:sp>
      <p:sp>
        <p:nvSpPr>
          <p:cNvPr id="10" name="CustomShape 11">
            <a:extLst>
              <a:ext uri="{FF2B5EF4-FFF2-40B4-BE49-F238E27FC236}">
                <a16:creationId xmlns:a16="http://schemas.microsoft.com/office/drawing/2014/main" id="{6A4C37A6-6503-47FD-8A89-882AE51E81B4}"/>
              </a:ext>
            </a:extLst>
          </p:cNvPr>
          <p:cNvSpPr/>
          <p:nvPr/>
        </p:nvSpPr>
        <p:spPr>
          <a:xfrm>
            <a:off x="5157279" y="1267560"/>
            <a:ext cx="1476720" cy="1828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Knowledge Rules-based AI</a:t>
            </a:r>
            <a:endParaRPr lang="en-US" sz="1800" b="0" strike="noStrike" spc="-1" dirty="0">
              <a:latin typeface="Arial"/>
            </a:endParaRPr>
          </a:p>
        </p:txBody>
      </p:sp>
      <p:sp>
        <p:nvSpPr>
          <p:cNvPr id="17" name="Line 14">
            <a:extLst>
              <a:ext uri="{FF2B5EF4-FFF2-40B4-BE49-F238E27FC236}">
                <a16:creationId xmlns:a16="http://schemas.microsoft.com/office/drawing/2014/main" id="{F1C16F02-07E5-4C89-AC71-2ED8A5CF4DF4}"/>
              </a:ext>
            </a:extLst>
          </p:cNvPr>
          <p:cNvSpPr/>
          <p:nvPr/>
        </p:nvSpPr>
        <p:spPr>
          <a:xfrm>
            <a:off x="5185360" y="5257800"/>
            <a:ext cx="1717518"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sp>
        <p:nvSpPr>
          <p:cNvPr id="20" name="Line 14">
            <a:extLst>
              <a:ext uri="{FF2B5EF4-FFF2-40B4-BE49-F238E27FC236}">
                <a16:creationId xmlns:a16="http://schemas.microsoft.com/office/drawing/2014/main" id="{9267C990-080E-4863-BCB5-B91C774C8E99}"/>
              </a:ext>
            </a:extLst>
          </p:cNvPr>
          <p:cNvSpPr/>
          <p:nvPr/>
        </p:nvSpPr>
        <p:spPr>
          <a:xfrm>
            <a:off x="5185360" y="3212432"/>
            <a:ext cx="1717518"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sp>
        <p:nvSpPr>
          <p:cNvPr id="5" name="Oval 4">
            <a:extLst>
              <a:ext uri="{FF2B5EF4-FFF2-40B4-BE49-F238E27FC236}">
                <a16:creationId xmlns:a16="http://schemas.microsoft.com/office/drawing/2014/main" id="{A23FB120-FA71-4134-82F9-AD67EB4BD03A}"/>
              </a:ext>
            </a:extLst>
          </p:cNvPr>
          <p:cNvSpPr/>
          <p:nvPr/>
        </p:nvSpPr>
        <p:spPr>
          <a:xfrm>
            <a:off x="1429023" y="1720080"/>
            <a:ext cx="3510376" cy="1492352"/>
          </a:xfrm>
          <a:prstGeom prst="ellipse">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1" dirty="0">
                <a:solidFill>
                  <a:srgbClr val="3E484F"/>
                </a:solidFill>
              </a:rPr>
              <a:t>1. Convert AI/ML capabilities into “as-a-service” capabilities in the Common Services Layer</a:t>
            </a:r>
            <a:endParaRPr lang="en-GB" dirty="0" err="1"/>
          </a:p>
        </p:txBody>
      </p:sp>
    </p:spTree>
    <p:extLst>
      <p:ext uri="{BB962C8B-B14F-4D97-AF65-F5344CB8AC3E}">
        <p14:creationId xmlns:p14="http://schemas.microsoft.com/office/powerpoint/2010/main" val="8768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26 -0.00162 L -0.04401 0.09607 C -0.05417 0.11667 -0.06354 0.14977 -0.07123 0.18611 C -0.07969 0.22778 -0.08399 0.26273 -0.08386 0.28912 L -0.08555 0.41482 " pathEditMode="relative" rAng="6600000" ptsTypes="AAAAA">
                                      <p:cBhvr>
                                        <p:cTn id="6" dur="3000" fill="hold"/>
                                        <p:tgtEl>
                                          <p:spTgt spid="5"/>
                                        </p:tgtEl>
                                        <p:attrNameLst>
                                          <p:attrName>ppt_x</p:attrName>
                                          <p:attrName>ppt_y</p:attrName>
                                        </p:attrNameLst>
                                      </p:cBhvr>
                                      <p:rCtr x="-5690" y="1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8A1F-D9EF-4502-A6C3-3A77B6848F1D}"/>
              </a:ext>
            </a:extLst>
          </p:cNvPr>
          <p:cNvSpPr>
            <a:spLocks noGrp="1"/>
          </p:cNvSpPr>
          <p:nvPr>
            <p:ph type="title"/>
          </p:nvPr>
        </p:nvSpPr>
        <p:spPr/>
        <p:txBody>
          <a:bodyPr/>
          <a:lstStyle/>
          <a:p>
            <a:r>
              <a:rPr lang="en-US" dirty="0"/>
              <a:t>Two implications for Common Services Layer capabilities</a:t>
            </a:r>
          </a:p>
        </p:txBody>
      </p:sp>
      <p:sp>
        <p:nvSpPr>
          <p:cNvPr id="4" name="CustomShape 5">
            <a:extLst>
              <a:ext uri="{FF2B5EF4-FFF2-40B4-BE49-F238E27FC236}">
                <a16:creationId xmlns:a16="http://schemas.microsoft.com/office/drawing/2014/main" id="{E85F00DB-120D-4EF9-B759-BFBE201E2D71}"/>
              </a:ext>
            </a:extLst>
          </p:cNvPr>
          <p:cNvSpPr/>
          <p:nvPr/>
        </p:nvSpPr>
        <p:spPr>
          <a:xfrm>
            <a:off x="5157279" y="5412600"/>
            <a:ext cx="1476720" cy="1015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Device/Data Management</a:t>
            </a:r>
            <a:endParaRPr lang="en-US" sz="1800" b="0" strike="noStrike" spc="-1" dirty="0">
              <a:latin typeface="Arial"/>
            </a:endParaRPr>
          </a:p>
        </p:txBody>
      </p:sp>
      <p:sp>
        <p:nvSpPr>
          <p:cNvPr id="6" name="CustomShape 7">
            <a:extLst>
              <a:ext uri="{FF2B5EF4-FFF2-40B4-BE49-F238E27FC236}">
                <a16:creationId xmlns:a16="http://schemas.microsoft.com/office/drawing/2014/main" id="{ED110711-5C93-4B44-864A-FDB36713C826}"/>
              </a:ext>
            </a:extLst>
          </p:cNvPr>
          <p:cNvSpPr/>
          <p:nvPr/>
        </p:nvSpPr>
        <p:spPr>
          <a:xfrm>
            <a:off x="5157279" y="3330720"/>
            <a:ext cx="1476720" cy="180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a:rPr>
              <a:t>Signal Processing / Machine Learning</a:t>
            </a:r>
            <a:endParaRPr lang="en-US" sz="1800" b="0" strike="noStrike" spc="-1">
              <a:latin typeface="Arial"/>
            </a:endParaRPr>
          </a:p>
        </p:txBody>
      </p:sp>
      <p:sp>
        <p:nvSpPr>
          <p:cNvPr id="10" name="CustomShape 11">
            <a:extLst>
              <a:ext uri="{FF2B5EF4-FFF2-40B4-BE49-F238E27FC236}">
                <a16:creationId xmlns:a16="http://schemas.microsoft.com/office/drawing/2014/main" id="{6A4C37A6-6503-47FD-8A89-882AE51E81B4}"/>
              </a:ext>
            </a:extLst>
          </p:cNvPr>
          <p:cNvSpPr/>
          <p:nvPr/>
        </p:nvSpPr>
        <p:spPr>
          <a:xfrm>
            <a:off x="5157279" y="1267560"/>
            <a:ext cx="1476720" cy="1828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dirty="0">
                <a:solidFill>
                  <a:srgbClr val="FFFFFF"/>
                </a:solidFill>
                <a:latin typeface="Calibri"/>
              </a:rPr>
              <a:t>Knowledge Rules-based AI</a:t>
            </a:r>
            <a:endParaRPr lang="en-US" sz="1800" b="0" strike="noStrike" spc="-1" dirty="0">
              <a:latin typeface="Arial"/>
            </a:endParaRPr>
          </a:p>
        </p:txBody>
      </p:sp>
      <p:sp>
        <p:nvSpPr>
          <p:cNvPr id="17" name="Line 14">
            <a:extLst>
              <a:ext uri="{FF2B5EF4-FFF2-40B4-BE49-F238E27FC236}">
                <a16:creationId xmlns:a16="http://schemas.microsoft.com/office/drawing/2014/main" id="{F1C16F02-07E5-4C89-AC71-2ED8A5CF4DF4}"/>
              </a:ext>
            </a:extLst>
          </p:cNvPr>
          <p:cNvSpPr/>
          <p:nvPr/>
        </p:nvSpPr>
        <p:spPr>
          <a:xfrm>
            <a:off x="5185360" y="5257800"/>
            <a:ext cx="1717518"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sp>
        <p:nvSpPr>
          <p:cNvPr id="20" name="Line 14">
            <a:extLst>
              <a:ext uri="{FF2B5EF4-FFF2-40B4-BE49-F238E27FC236}">
                <a16:creationId xmlns:a16="http://schemas.microsoft.com/office/drawing/2014/main" id="{9267C990-080E-4863-BCB5-B91C774C8E99}"/>
              </a:ext>
            </a:extLst>
          </p:cNvPr>
          <p:cNvSpPr/>
          <p:nvPr/>
        </p:nvSpPr>
        <p:spPr>
          <a:xfrm>
            <a:off x="5185360" y="3212432"/>
            <a:ext cx="1717518" cy="0"/>
          </a:xfrm>
          <a:prstGeom prst="line">
            <a:avLst/>
          </a:prstGeom>
          <a:ln w="54000">
            <a:solidFill>
              <a:schemeClr val="accent3">
                <a:lumMod val="60000"/>
                <a:lumOff val="40000"/>
              </a:schemeClr>
            </a:solidFill>
          </a:ln>
        </p:spPr>
        <p:style>
          <a:lnRef idx="1">
            <a:schemeClr val="accent1"/>
          </a:lnRef>
          <a:fillRef idx="0">
            <a:schemeClr val="accent1"/>
          </a:fillRef>
          <a:effectRef idx="0">
            <a:schemeClr val="accent1"/>
          </a:effectRef>
          <a:fontRef idx="minor"/>
        </p:style>
      </p:sp>
      <p:sp>
        <p:nvSpPr>
          <p:cNvPr id="23" name="Oval 22">
            <a:extLst>
              <a:ext uri="{FF2B5EF4-FFF2-40B4-BE49-F238E27FC236}">
                <a16:creationId xmlns:a16="http://schemas.microsoft.com/office/drawing/2014/main" id="{3A8C54AE-0361-42EF-9147-E15F47710FA5}"/>
              </a:ext>
            </a:extLst>
          </p:cNvPr>
          <p:cNvSpPr/>
          <p:nvPr/>
        </p:nvSpPr>
        <p:spPr>
          <a:xfrm>
            <a:off x="6902878" y="4935448"/>
            <a:ext cx="3510376" cy="1492352"/>
          </a:xfrm>
          <a:prstGeom prst="ellipse">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1" dirty="0">
                <a:solidFill>
                  <a:srgbClr val="3E484F"/>
                </a:solidFill>
              </a:rPr>
              <a:t>2. Feed CSL information to applications in order to improve AI/ML performance </a:t>
            </a:r>
          </a:p>
        </p:txBody>
      </p:sp>
      <p:sp>
        <p:nvSpPr>
          <p:cNvPr id="9" name="Oval 8">
            <a:extLst>
              <a:ext uri="{FF2B5EF4-FFF2-40B4-BE49-F238E27FC236}">
                <a16:creationId xmlns:a16="http://schemas.microsoft.com/office/drawing/2014/main" id="{FB517515-30AB-4BD4-9CF8-39F3D481F97D}"/>
              </a:ext>
            </a:extLst>
          </p:cNvPr>
          <p:cNvSpPr/>
          <p:nvPr/>
        </p:nvSpPr>
        <p:spPr>
          <a:xfrm>
            <a:off x="381837" y="4563173"/>
            <a:ext cx="3510376" cy="1492352"/>
          </a:xfrm>
          <a:prstGeom prst="ellipse">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1" dirty="0">
                <a:solidFill>
                  <a:srgbClr val="3E484F"/>
                </a:solidFill>
              </a:rPr>
              <a:t>1. Convert AI/ML capabilities into “as-a-service” capabilities in the Common Services Layer</a:t>
            </a:r>
            <a:endParaRPr lang="en-GB" dirty="0" err="1"/>
          </a:p>
        </p:txBody>
      </p:sp>
    </p:spTree>
    <p:extLst>
      <p:ext uri="{BB962C8B-B14F-4D97-AF65-F5344CB8AC3E}">
        <p14:creationId xmlns:p14="http://schemas.microsoft.com/office/powerpoint/2010/main" val="14851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0.00013 0.0007 L 0.03398 -0.10995 C 0.04166 -0.13264 0.04791 -0.16852 0.05156 -0.20694 C 0.05599 -0.25069 0.05677 -0.28657 0.05416 -0.3125 L 0.04375 -0.43842 " pathEditMode="relative" rAng="16800000" ptsTypes="AAAAA">
                                      <p:cBhvr>
                                        <p:cTn id="6" dur="3000" fill="hold"/>
                                        <p:tgtEl>
                                          <p:spTgt spid="23"/>
                                        </p:tgtEl>
                                        <p:attrNameLst>
                                          <p:attrName>ppt_x</p:attrName>
                                          <p:attrName>ppt_y</p:attrName>
                                        </p:attrNameLst>
                                      </p:cBhvr>
                                      <p:rCtr x="3672" y="-2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DD-F7E1-4D51-9019-1D7FF8349118}"/>
              </a:ext>
            </a:extLst>
          </p:cNvPr>
          <p:cNvSpPr>
            <a:spLocks noGrp="1"/>
          </p:cNvSpPr>
          <p:nvPr>
            <p:ph type="title"/>
          </p:nvPr>
        </p:nvSpPr>
        <p:spPr/>
        <p:txBody>
          <a:bodyPr/>
          <a:lstStyle/>
          <a:p>
            <a:r>
              <a:rPr lang="en-GB" dirty="0"/>
              <a:t>Three use-cases selected Proof of Concept testing</a:t>
            </a:r>
          </a:p>
        </p:txBody>
      </p:sp>
      <p:sp>
        <p:nvSpPr>
          <p:cNvPr id="3" name="Footer Placeholder 2">
            <a:extLst>
              <a:ext uri="{FF2B5EF4-FFF2-40B4-BE49-F238E27FC236}">
                <a16:creationId xmlns:a16="http://schemas.microsoft.com/office/drawing/2014/main" id="{835585BB-7173-4271-A180-890CECCD78D5}"/>
              </a:ext>
            </a:extLst>
          </p:cNvPr>
          <p:cNvSpPr>
            <a:spLocks noGrp="1"/>
          </p:cNvSpPr>
          <p:nvPr>
            <p:ph type="ftr" sz="quarter" idx="10"/>
          </p:nvPr>
        </p:nvSpPr>
        <p:spPr/>
        <p:txBody>
          <a:bodyPr/>
          <a:lstStyle/>
          <a:p>
            <a:r>
              <a:rPr lang="en-GB"/>
              <a:t>STF 584 – Presentation to oneM2M TP47</a:t>
            </a:r>
            <a:endParaRPr lang="en-GB" dirty="0"/>
          </a:p>
        </p:txBody>
      </p:sp>
      <p:graphicFrame>
        <p:nvGraphicFramePr>
          <p:cNvPr id="4" name="Table 4">
            <a:extLst>
              <a:ext uri="{FF2B5EF4-FFF2-40B4-BE49-F238E27FC236}">
                <a16:creationId xmlns:a16="http://schemas.microsoft.com/office/drawing/2014/main" id="{8C962566-378D-4980-9EAD-BE044C7CEE9A}"/>
              </a:ext>
            </a:extLst>
          </p:cNvPr>
          <p:cNvGraphicFramePr>
            <a:graphicFrameLocks noGrp="1"/>
          </p:cNvGraphicFramePr>
          <p:nvPr>
            <p:extLst>
              <p:ext uri="{D42A27DB-BD31-4B8C-83A1-F6EECF244321}">
                <p14:modId xmlns:p14="http://schemas.microsoft.com/office/powerpoint/2010/main" val="3459645070"/>
              </p:ext>
            </p:extLst>
          </p:nvPr>
        </p:nvGraphicFramePr>
        <p:xfrm>
          <a:off x="774700" y="1773766"/>
          <a:ext cx="10718799" cy="3911537"/>
        </p:xfrm>
        <a:graphic>
          <a:graphicData uri="http://schemas.openxmlformats.org/drawingml/2006/table">
            <a:tbl>
              <a:tblPr firstRow="1" bandRow="1">
                <a:tableStyleId>{5C22544A-7EE6-4342-B048-85BDC9FD1C3A}</a:tableStyleId>
              </a:tblPr>
              <a:tblGrid>
                <a:gridCol w="558800">
                  <a:extLst>
                    <a:ext uri="{9D8B030D-6E8A-4147-A177-3AD203B41FA5}">
                      <a16:colId xmlns:a16="http://schemas.microsoft.com/office/drawing/2014/main" val="3998091939"/>
                    </a:ext>
                  </a:extLst>
                </a:gridCol>
                <a:gridCol w="8331200">
                  <a:extLst>
                    <a:ext uri="{9D8B030D-6E8A-4147-A177-3AD203B41FA5}">
                      <a16:colId xmlns:a16="http://schemas.microsoft.com/office/drawing/2014/main" val="3564574371"/>
                    </a:ext>
                  </a:extLst>
                </a:gridCol>
                <a:gridCol w="1828799">
                  <a:extLst>
                    <a:ext uri="{9D8B030D-6E8A-4147-A177-3AD203B41FA5}">
                      <a16:colId xmlns:a16="http://schemas.microsoft.com/office/drawing/2014/main" val="2823551927"/>
                    </a:ext>
                  </a:extLst>
                </a:gridCol>
              </a:tblGrid>
              <a:tr h="370840">
                <a:tc>
                  <a:txBody>
                    <a:bodyPr/>
                    <a:lstStyle/>
                    <a:p>
                      <a:pPr algn="l"/>
                      <a:r>
                        <a:rPr lang="en-GB" dirty="0"/>
                        <a:t>ID</a:t>
                      </a:r>
                    </a:p>
                  </a:txBody>
                  <a:tcPr/>
                </a:tc>
                <a:tc>
                  <a:txBody>
                    <a:bodyPr/>
                    <a:lstStyle/>
                    <a:p>
                      <a:pPr algn="l"/>
                      <a:r>
                        <a:rPr lang="en-GB" dirty="0"/>
                        <a:t>Use-Case</a:t>
                      </a:r>
                    </a:p>
                  </a:txBody>
                  <a:tcPr/>
                </a:tc>
                <a:tc>
                  <a:txBody>
                    <a:bodyPr/>
                    <a:lstStyle/>
                    <a:p>
                      <a:pPr algn="l"/>
                      <a:r>
                        <a:rPr lang="en-GB" dirty="0" err="1"/>
                        <a:t>PoC</a:t>
                      </a:r>
                      <a:r>
                        <a:rPr lang="en-GB" dirty="0"/>
                        <a:t> Tester</a:t>
                      </a:r>
                    </a:p>
                  </a:txBody>
                  <a:tcPr/>
                </a:tc>
                <a:extLst>
                  <a:ext uri="{0D108BD9-81ED-4DB2-BD59-A6C34878D82A}">
                    <a16:rowId xmlns:a16="http://schemas.microsoft.com/office/drawing/2014/main" val="2482095026"/>
                  </a:ext>
                </a:extLst>
              </a:tr>
              <a:tr h="370840">
                <a:tc>
                  <a:txBody>
                    <a:bodyPr/>
                    <a:lstStyle/>
                    <a:p>
                      <a:pPr algn="l"/>
                      <a:r>
                        <a:rPr lang="en-GB" dirty="0"/>
                        <a:t>1</a:t>
                      </a:r>
                    </a:p>
                  </a:txBody>
                  <a:tcPr/>
                </a:tc>
                <a:tc>
                  <a:txBody>
                    <a:bodyPr/>
                    <a:lstStyle/>
                    <a:p>
                      <a:pPr marL="0" marR="0" algn="l">
                        <a:lnSpc>
                          <a:spcPct val="107000"/>
                        </a:lnSpc>
                        <a:spcBef>
                          <a:spcPts val="0"/>
                        </a:spcBef>
                        <a:spcAft>
                          <a:spcPts val="800"/>
                        </a:spcAft>
                      </a:pPr>
                      <a:r>
                        <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Fault management and isolation for IoT field devices</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GB" b="1" dirty="0"/>
                        <a:t>Sensinov</a:t>
                      </a:r>
                    </a:p>
                  </a:txBody>
                  <a:tcPr/>
                </a:tc>
                <a:extLst>
                  <a:ext uri="{0D108BD9-81ED-4DB2-BD59-A6C34878D82A}">
                    <a16:rowId xmlns:a16="http://schemas.microsoft.com/office/drawing/2014/main" val="2806750490"/>
                  </a:ext>
                </a:extLst>
              </a:tr>
              <a:tr h="370840">
                <a:tc>
                  <a:txBody>
                    <a:bodyPr/>
                    <a:lstStyle/>
                    <a:p>
                      <a:pPr algn="l"/>
                      <a:r>
                        <a:rPr lang="en-GB" dirty="0"/>
                        <a:t>2</a:t>
                      </a:r>
                    </a:p>
                  </a:txBody>
                  <a:tcPr/>
                </a:tc>
                <a:tc>
                  <a:txBody>
                    <a:bodyPr/>
                    <a:lstStyle/>
                    <a:p>
                      <a:pPr marL="0" marR="0" algn="l">
                        <a:lnSpc>
                          <a:spcPct val="107000"/>
                        </a:lnSpc>
                        <a:spcBef>
                          <a:spcPts val="0"/>
                        </a:spcBef>
                        <a:spcAft>
                          <a:spcPts val="800"/>
                        </a:spcAft>
                      </a:pPr>
                      <a:r>
                        <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Detection of patterns in video streams</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GB" b="1" dirty="0"/>
                        <a:t>Sensinov</a:t>
                      </a:r>
                    </a:p>
                  </a:txBody>
                  <a:tcPr/>
                </a:tc>
                <a:extLst>
                  <a:ext uri="{0D108BD9-81ED-4DB2-BD59-A6C34878D82A}">
                    <a16:rowId xmlns:a16="http://schemas.microsoft.com/office/drawing/2014/main" val="2190361498"/>
                  </a:ext>
                </a:extLst>
              </a:tr>
              <a:tr h="370840">
                <a:tc>
                  <a:txBody>
                    <a:bodyPr/>
                    <a:lstStyle/>
                    <a:p>
                      <a:pPr algn="l"/>
                      <a:r>
                        <a:rPr lang="en-GB" dirty="0"/>
                        <a:t>3</a:t>
                      </a:r>
                    </a:p>
                  </a:txBody>
                  <a:tcPr/>
                </a:tc>
                <a:tc>
                  <a:txBody>
                    <a:bodyPr/>
                    <a:lstStyle/>
                    <a:p>
                      <a:pPr marL="0" marR="0" algn="l">
                        <a:lnSpc>
                          <a:spcPct val="107000"/>
                        </a:lnSpc>
                        <a:spcBef>
                          <a:spcPts val="0"/>
                        </a:spcBef>
                        <a:spcAft>
                          <a:spcPts val="800"/>
                        </a:spcAft>
                      </a:pPr>
                      <a:r>
                        <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Language-based pattern recognition in social media/crowdsourced data</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GB" b="1" dirty="0" err="1"/>
                        <a:t>Ubiwhere</a:t>
                      </a:r>
                      <a:endParaRPr lang="en-GB" b="1" dirty="0"/>
                    </a:p>
                  </a:txBody>
                  <a:tcPr/>
                </a:tc>
                <a:extLst>
                  <a:ext uri="{0D108BD9-81ED-4DB2-BD59-A6C34878D82A}">
                    <a16:rowId xmlns:a16="http://schemas.microsoft.com/office/drawing/2014/main" val="3177185279"/>
                  </a:ext>
                </a:extLst>
              </a:tr>
              <a:tr h="370840">
                <a:tc>
                  <a:txBody>
                    <a:bodyPr/>
                    <a:lstStyle/>
                    <a:p>
                      <a:pPr algn="l"/>
                      <a:r>
                        <a:rPr lang="en-GB" dirty="0">
                          <a:solidFill>
                            <a:schemeClr val="bg2">
                              <a:lumMod val="65000"/>
                            </a:schemeClr>
                          </a:solidFill>
                        </a:rPr>
                        <a:t>4</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Supervisory road-network traffic management for journey planning or to manage transportation logistics</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a:p>
                  </a:txBody>
                  <a:tcPr/>
                </a:tc>
                <a:extLst>
                  <a:ext uri="{0D108BD9-81ED-4DB2-BD59-A6C34878D82A}">
                    <a16:rowId xmlns:a16="http://schemas.microsoft.com/office/drawing/2014/main" val="4202547267"/>
                  </a:ext>
                </a:extLst>
              </a:tr>
              <a:tr h="370840">
                <a:tc>
                  <a:txBody>
                    <a:bodyPr/>
                    <a:lstStyle/>
                    <a:p>
                      <a:pPr algn="l"/>
                      <a:r>
                        <a:rPr lang="en-GB" dirty="0">
                          <a:solidFill>
                            <a:schemeClr val="bg2">
                              <a:lumMod val="65000"/>
                            </a:schemeClr>
                          </a:solidFill>
                        </a:rPr>
                        <a:t>5</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Autonomic Management and Control of Communications Networks</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a:p>
                  </a:txBody>
                  <a:tcPr/>
                </a:tc>
                <a:extLst>
                  <a:ext uri="{0D108BD9-81ED-4DB2-BD59-A6C34878D82A}">
                    <a16:rowId xmlns:a16="http://schemas.microsoft.com/office/drawing/2014/main" val="2974801125"/>
                  </a:ext>
                </a:extLst>
              </a:tr>
              <a:tr h="370840">
                <a:tc>
                  <a:txBody>
                    <a:bodyPr/>
                    <a:lstStyle/>
                    <a:p>
                      <a:pPr algn="l"/>
                      <a:r>
                        <a:rPr lang="en-GB" dirty="0">
                          <a:solidFill>
                            <a:schemeClr val="bg2">
                              <a:lumMod val="65000"/>
                            </a:schemeClr>
                          </a:solidFill>
                        </a:rPr>
                        <a:t>6</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Occupancy Prediction in Smart Parking</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dirty="0"/>
                    </a:p>
                  </a:txBody>
                  <a:tcPr/>
                </a:tc>
                <a:extLst>
                  <a:ext uri="{0D108BD9-81ED-4DB2-BD59-A6C34878D82A}">
                    <a16:rowId xmlns:a16="http://schemas.microsoft.com/office/drawing/2014/main" val="1265498507"/>
                  </a:ext>
                </a:extLst>
              </a:tr>
              <a:tr h="370840">
                <a:tc>
                  <a:txBody>
                    <a:bodyPr/>
                    <a:lstStyle/>
                    <a:p>
                      <a:pPr algn="l"/>
                      <a:r>
                        <a:rPr lang="en-GB" dirty="0">
                          <a:solidFill>
                            <a:schemeClr val="bg2">
                              <a:lumMod val="65000"/>
                            </a:schemeClr>
                          </a:solidFill>
                        </a:rPr>
                        <a:t>7</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Knowledge graphs and semantic reasoning in smart buildings</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dirty="0"/>
                    </a:p>
                  </a:txBody>
                  <a:tcPr/>
                </a:tc>
                <a:extLst>
                  <a:ext uri="{0D108BD9-81ED-4DB2-BD59-A6C34878D82A}">
                    <a16:rowId xmlns:a16="http://schemas.microsoft.com/office/drawing/2014/main" val="3003939362"/>
                  </a:ext>
                </a:extLst>
              </a:tr>
              <a:tr h="370840">
                <a:tc>
                  <a:txBody>
                    <a:bodyPr/>
                    <a:lstStyle/>
                    <a:p>
                      <a:pPr algn="l"/>
                      <a:r>
                        <a:rPr lang="en-GB" dirty="0">
                          <a:solidFill>
                            <a:schemeClr val="bg2">
                              <a:lumMod val="65000"/>
                            </a:schemeClr>
                          </a:solidFill>
                        </a:rPr>
                        <a:t>8</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Trustworthy AI</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dirty="0"/>
                    </a:p>
                  </a:txBody>
                  <a:tcPr/>
                </a:tc>
                <a:extLst>
                  <a:ext uri="{0D108BD9-81ED-4DB2-BD59-A6C34878D82A}">
                    <a16:rowId xmlns:a16="http://schemas.microsoft.com/office/drawing/2014/main" val="1424846500"/>
                  </a:ext>
                </a:extLst>
              </a:tr>
              <a:tr h="370840">
                <a:tc>
                  <a:txBody>
                    <a:bodyPr/>
                    <a:lstStyle/>
                    <a:p>
                      <a:pPr algn="l"/>
                      <a:r>
                        <a:rPr lang="en-GB" dirty="0">
                          <a:solidFill>
                            <a:schemeClr val="bg2">
                              <a:lumMod val="65000"/>
                            </a:schemeClr>
                          </a:solidFill>
                        </a:rPr>
                        <a:t>9</a:t>
                      </a:r>
                    </a:p>
                  </a:txBody>
                  <a:tcPr/>
                </a:tc>
                <a:tc>
                  <a:txBody>
                    <a:bodyPr/>
                    <a:lstStyle/>
                    <a:p>
                      <a:pPr marL="0" marR="0" algn="l">
                        <a:lnSpc>
                          <a:spcPct val="107000"/>
                        </a:lnSpc>
                        <a:spcBef>
                          <a:spcPts val="0"/>
                        </a:spcBef>
                        <a:spcAft>
                          <a:spcPts val="800"/>
                        </a:spcAft>
                      </a:pPr>
                      <a:r>
                        <a:rPr lang="en-GB"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rPr>
                        <a:t>Verifiable AI</a:t>
                      </a:r>
                      <a:endParaRPr lang="en-US" sz="1800" b="0" dirty="0">
                        <a:solidFill>
                          <a:schemeClr val="bg2">
                            <a:lumMod val="6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endParaRPr lang="en-GB" dirty="0"/>
                    </a:p>
                  </a:txBody>
                  <a:tcPr/>
                </a:tc>
                <a:extLst>
                  <a:ext uri="{0D108BD9-81ED-4DB2-BD59-A6C34878D82A}">
                    <a16:rowId xmlns:a16="http://schemas.microsoft.com/office/drawing/2014/main" val="1440310080"/>
                  </a:ext>
                </a:extLst>
              </a:tr>
            </a:tbl>
          </a:graphicData>
        </a:graphic>
      </p:graphicFrame>
    </p:spTree>
    <p:extLst>
      <p:ext uri="{BB962C8B-B14F-4D97-AF65-F5344CB8AC3E}">
        <p14:creationId xmlns:p14="http://schemas.microsoft.com/office/powerpoint/2010/main" val="134234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83CFF-0C59-004D-AE64-7DA36F330768}"/>
              </a:ext>
            </a:extLst>
          </p:cNvPr>
          <p:cNvSpPr>
            <a:spLocks noGrp="1"/>
          </p:cNvSpPr>
          <p:nvPr>
            <p:ph type="title"/>
          </p:nvPr>
        </p:nvSpPr>
        <p:spPr/>
        <p:txBody>
          <a:bodyPr lIns="108877" tIns="54438" rIns="108877" bIns="54438" anchor="ctr" anchorCtr="0"/>
          <a:lstStyle/>
          <a:p>
            <a:r>
              <a:rPr lang="en-US" dirty="0"/>
              <a:t>Use Case 1 - Fault Management and Isolation for IoT Field Devices (Sensinov)</a:t>
            </a:r>
          </a:p>
        </p:txBody>
      </p:sp>
    </p:spTree>
    <p:extLst>
      <p:ext uri="{BB962C8B-B14F-4D97-AF65-F5344CB8AC3E}">
        <p14:creationId xmlns:p14="http://schemas.microsoft.com/office/powerpoint/2010/main" val="233032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232E8-C361-4D68-996D-EAF2D9FF5FA3}"/>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2800" spc="-1" dirty="0">
                <a:solidFill>
                  <a:srgbClr val="004A8D"/>
                </a:solidFill>
              </a:rPr>
            </a:br>
            <a:r>
              <a:rPr lang="en-US" sz="3600" spc="-1" dirty="0">
                <a:solidFill>
                  <a:srgbClr val="004A8D"/>
                </a:solidFill>
              </a:rPr>
              <a:t>Overview</a:t>
            </a:r>
            <a:endParaRPr lang="en-GB" dirty="0"/>
          </a:p>
        </p:txBody>
      </p:sp>
      <p:sp>
        <p:nvSpPr>
          <p:cNvPr id="4" name="Footer Placeholder 3">
            <a:extLst>
              <a:ext uri="{FF2B5EF4-FFF2-40B4-BE49-F238E27FC236}">
                <a16:creationId xmlns:a16="http://schemas.microsoft.com/office/drawing/2014/main" id="{8C187F29-56E6-46F9-AECE-BEC6861CCA51}"/>
              </a:ext>
            </a:extLst>
          </p:cNvPr>
          <p:cNvSpPr>
            <a:spLocks noGrp="1"/>
          </p:cNvSpPr>
          <p:nvPr>
            <p:ph type="ftr" sz="quarter" idx="12"/>
          </p:nvPr>
        </p:nvSpPr>
        <p:spPr/>
        <p:txBody>
          <a:bodyPr/>
          <a:lstStyle/>
          <a:p>
            <a:r>
              <a:rPr lang="en-GB"/>
              <a:t>STF 584 – Presentation to oneM2M TP47</a:t>
            </a:r>
            <a:endParaRPr lang="en-GB" dirty="0"/>
          </a:p>
        </p:txBody>
      </p:sp>
      <p:pic>
        <p:nvPicPr>
          <p:cNvPr id="38" name="Picture 4" descr="Icône Nuage - Téléchargement gratuit en PNG et vecteurs">
            <a:extLst>
              <a:ext uri="{FF2B5EF4-FFF2-40B4-BE49-F238E27FC236}">
                <a16:creationId xmlns:a16="http://schemas.microsoft.com/office/drawing/2014/main" id="{1201D81E-C7A1-9447-ADF5-328452317F39}"/>
              </a:ext>
            </a:extLst>
          </p:cNvPr>
          <p:cNvPicPr>
            <a:picLocks noChangeAspect="1" noChangeArrowheads="1"/>
          </p:cNvPicPr>
          <p:nvPr/>
        </p:nvPicPr>
        <p:blipFill>
          <a:blip r:embed="rId2">
            <a:duotone>
              <a:srgbClr val="C0504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041656" y="2839321"/>
            <a:ext cx="2705894" cy="27058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Résultat de recherche d'images pour &quot;data icon&quot;">
            <a:extLst>
              <a:ext uri="{FF2B5EF4-FFF2-40B4-BE49-F238E27FC236}">
                <a16:creationId xmlns:a16="http://schemas.microsoft.com/office/drawing/2014/main" id="{4DEB8AFC-5B83-D14A-BB73-F2B7EA1D57A7}"/>
              </a:ext>
            </a:extLst>
          </p:cNvPr>
          <p:cNvPicPr>
            <a:picLocks noChangeAspect="1" noChangeArrowheads="1"/>
          </p:cNvPicPr>
          <p:nvPr/>
        </p:nvPicPr>
        <p:blipFill>
          <a:blip r:embed="rId3" cstate="print">
            <a:clrChange>
              <a:clrFrom>
                <a:srgbClr val="FFFFFF"/>
              </a:clrFrom>
              <a:clrTo>
                <a:srgbClr val="FFFFFF">
                  <a:alpha val="0"/>
                </a:srgbClr>
              </a:clrTo>
            </a:clrChange>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20321622">
            <a:off x="8442626" y="1658603"/>
            <a:ext cx="1004065" cy="94367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avec flèche 36">
            <a:extLst>
              <a:ext uri="{FF2B5EF4-FFF2-40B4-BE49-F238E27FC236}">
                <a16:creationId xmlns:a16="http://schemas.microsoft.com/office/drawing/2014/main" id="{5F11F7E7-1763-8C47-AF78-070970A74832}"/>
              </a:ext>
            </a:extLst>
          </p:cNvPr>
          <p:cNvCxnSpPr>
            <a:cxnSpLocks/>
          </p:cNvCxnSpPr>
          <p:nvPr/>
        </p:nvCxnSpPr>
        <p:spPr>
          <a:xfrm flipV="1">
            <a:off x="2900215" y="4710706"/>
            <a:ext cx="1020272" cy="488522"/>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cxnSp>
        <p:nvCxnSpPr>
          <p:cNvPr id="41" name="Connecteur droit avec flèche 39">
            <a:extLst>
              <a:ext uri="{FF2B5EF4-FFF2-40B4-BE49-F238E27FC236}">
                <a16:creationId xmlns:a16="http://schemas.microsoft.com/office/drawing/2014/main" id="{96AC37C3-F0E1-534A-9DB2-11013E5F12A1}"/>
              </a:ext>
            </a:extLst>
          </p:cNvPr>
          <p:cNvCxnSpPr>
            <a:cxnSpLocks/>
          </p:cNvCxnSpPr>
          <p:nvPr/>
        </p:nvCxnSpPr>
        <p:spPr>
          <a:xfrm>
            <a:off x="7141334" y="4625033"/>
            <a:ext cx="1251425" cy="0"/>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sp>
        <p:nvSpPr>
          <p:cNvPr id="42" name="ZoneTexte 69">
            <a:extLst>
              <a:ext uri="{FF2B5EF4-FFF2-40B4-BE49-F238E27FC236}">
                <a16:creationId xmlns:a16="http://schemas.microsoft.com/office/drawing/2014/main" id="{3EDE47E7-E202-2540-9F80-13B29B5BD75A}"/>
              </a:ext>
            </a:extLst>
          </p:cNvPr>
          <p:cNvSpPr txBox="1"/>
          <p:nvPr/>
        </p:nvSpPr>
        <p:spPr>
          <a:xfrm>
            <a:off x="8392759" y="2567331"/>
            <a:ext cx="1349861"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rgbClr val="9BBB59">
                    <a:lumMod val="75000"/>
                  </a:srgbClr>
                </a:solidFill>
                <a:effectLst/>
                <a:uLnTx/>
                <a:uFillTx/>
              </a:rPr>
              <a:t>Models</a:t>
            </a:r>
            <a:endParaRPr kumimoji="0" lang="fr-FR" sz="1600" b="1" i="0" u="none" strike="noStrike" kern="0" cap="none" spc="0" normalizeH="0" baseline="0" noProof="0" dirty="0">
              <a:ln>
                <a:noFill/>
              </a:ln>
              <a:solidFill>
                <a:srgbClr val="9BBB59">
                  <a:lumMod val="75000"/>
                </a:srgbClr>
              </a:solidFill>
              <a:effectLst/>
              <a:uLnTx/>
              <a:uFillTx/>
            </a:endParaRPr>
          </a:p>
        </p:txBody>
      </p:sp>
      <p:grpSp>
        <p:nvGrpSpPr>
          <p:cNvPr id="43" name="Group 42">
            <a:extLst>
              <a:ext uri="{FF2B5EF4-FFF2-40B4-BE49-F238E27FC236}">
                <a16:creationId xmlns:a16="http://schemas.microsoft.com/office/drawing/2014/main" id="{585FCE28-9651-0740-87B5-8CAAD6E98EDC}"/>
              </a:ext>
            </a:extLst>
          </p:cNvPr>
          <p:cNvGrpSpPr/>
          <p:nvPr/>
        </p:nvGrpSpPr>
        <p:grpSpPr>
          <a:xfrm flipH="1">
            <a:off x="10400834" y="1792865"/>
            <a:ext cx="717913" cy="701657"/>
            <a:chOff x="7906870" y="1731516"/>
            <a:chExt cx="681015" cy="701657"/>
          </a:xfrm>
          <a:solidFill>
            <a:srgbClr val="9BBB59">
              <a:lumMod val="20000"/>
              <a:lumOff val="80000"/>
            </a:srgbClr>
          </a:solidFill>
        </p:grpSpPr>
        <p:sp>
          <p:nvSpPr>
            <p:cNvPr id="44" name="Rectangle : carré corné 56">
              <a:extLst>
                <a:ext uri="{FF2B5EF4-FFF2-40B4-BE49-F238E27FC236}">
                  <a16:creationId xmlns:a16="http://schemas.microsoft.com/office/drawing/2014/main" id="{F2B9477A-1429-5748-94CF-296B5867CD95}"/>
                </a:ext>
              </a:extLst>
            </p:cNvPr>
            <p:cNvSpPr/>
            <p:nvPr/>
          </p:nvSpPr>
          <p:spPr>
            <a:xfrm>
              <a:off x="7906870" y="1731516"/>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45" name="Rectangle : carré corné 72">
              <a:extLst>
                <a:ext uri="{FF2B5EF4-FFF2-40B4-BE49-F238E27FC236}">
                  <a16:creationId xmlns:a16="http://schemas.microsoft.com/office/drawing/2014/main" id="{594D63D3-B954-3245-9C98-42DC71223658}"/>
                </a:ext>
              </a:extLst>
            </p:cNvPr>
            <p:cNvSpPr/>
            <p:nvPr/>
          </p:nvSpPr>
          <p:spPr>
            <a:xfrm>
              <a:off x="8042589" y="1859075"/>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46" name="Rectangle : carré corné 73">
              <a:extLst>
                <a:ext uri="{FF2B5EF4-FFF2-40B4-BE49-F238E27FC236}">
                  <a16:creationId xmlns:a16="http://schemas.microsoft.com/office/drawing/2014/main" id="{F6DE5AB4-185C-3348-9AFB-604635034D9B}"/>
                </a:ext>
              </a:extLst>
            </p:cNvPr>
            <p:cNvSpPr/>
            <p:nvPr/>
          </p:nvSpPr>
          <p:spPr>
            <a:xfrm>
              <a:off x="8178311" y="1986635"/>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grpSp>
      <p:sp>
        <p:nvSpPr>
          <p:cNvPr id="47" name="ZoneTexte 84">
            <a:extLst>
              <a:ext uri="{FF2B5EF4-FFF2-40B4-BE49-F238E27FC236}">
                <a16:creationId xmlns:a16="http://schemas.microsoft.com/office/drawing/2014/main" id="{2B8582A6-5A7E-F647-B52B-25F0DE8E8C79}"/>
              </a:ext>
            </a:extLst>
          </p:cNvPr>
          <p:cNvSpPr txBox="1"/>
          <p:nvPr/>
        </p:nvSpPr>
        <p:spPr>
          <a:xfrm>
            <a:off x="10002462" y="2590356"/>
            <a:ext cx="1567191"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9BBB59">
                    <a:lumMod val="75000"/>
                  </a:srgbClr>
                </a:solidFill>
                <a:effectLst/>
                <a:uLnTx/>
                <a:uFillTx/>
              </a:rPr>
              <a:t>Training data</a:t>
            </a:r>
          </a:p>
        </p:txBody>
      </p:sp>
      <p:pic>
        <p:nvPicPr>
          <p:cNvPr id="48" name="Picture 4" descr="Image associÃ©e">
            <a:extLst>
              <a:ext uri="{FF2B5EF4-FFF2-40B4-BE49-F238E27FC236}">
                <a16:creationId xmlns:a16="http://schemas.microsoft.com/office/drawing/2014/main" id="{E688C3B7-5AE8-4348-A95B-94B78A0A702C}"/>
              </a:ext>
            </a:extLst>
          </p:cNvPr>
          <p:cNvPicPr>
            <a:picLocks noChangeAspect="1" noChangeArrowheads="1"/>
          </p:cNvPicPr>
          <p:nvPr/>
        </p:nvPicPr>
        <p:blipFill>
          <a:blip r:embed="rId4" cstate="print">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055607" y="3566997"/>
            <a:ext cx="1704184" cy="177539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CBD43BBC-637B-2247-BF36-2A0257177445}"/>
              </a:ext>
            </a:extLst>
          </p:cNvPr>
          <p:cNvSpPr/>
          <p:nvPr/>
        </p:nvSpPr>
        <p:spPr>
          <a:xfrm>
            <a:off x="8818640" y="5290095"/>
            <a:ext cx="2514881" cy="707886"/>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err="1">
                <a:ln>
                  <a:noFill/>
                </a:ln>
                <a:solidFill>
                  <a:srgbClr val="9BBB59">
                    <a:lumMod val="75000"/>
                  </a:srgbClr>
                </a:solidFill>
                <a:effectLst/>
                <a:uLnTx/>
                <a:uFillTx/>
              </a:rPr>
              <a:t>Fault</a:t>
            </a:r>
            <a:r>
              <a:rPr kumimoji="0" lang="fr-FR" sz="2000" b="1" i="0" u="none" strike="noStrike" kern="0" cap="none" spc="0" normalizeH="0" baseline="0" noProof="0" dirty="0">
                <a:ln>
                  <a:noFill/>
                </a:ln>
                <a:solidFill>
                  <a:srgbClr val="9BBB59">
                    <a:lumMod val="75000"/>
                  </a:srgbClr>
                </a:solidFill>
                <a:effectLst/>
                <a:uLnTx/>
                <a:uFillTx/>
              </a:rPr>
              <a:t> </a:t>
            </a:r>
            <a:r>
              <a:rPr lang="fr-FR" sz="2000" b="1" kern="0" dirty="0">
                <a:solidFill>
                  <a:srgbClr val="9BBB59">
                    <a:lumMod val="75000"/>
                  </a:srgbClr>
                </a:solidFill>
              </a:rPr>
              <a:t>D</a:t>
            </a:r>
            <a:r>
              <a:rPr kumimoji="0" lang="fr-FR" sz="2000" b="1" i="0" u="none" strike="noStrike" kern="0" cap="none" spc="0" normalizeH="0" baseline="0" noProof="0" dirty="0" err="1">
                <a:ln>
                  <a:noFill/>
                </a:ln>
                <a:solidFill>
                  <a:srgbClr val="9BBB59">
                    <a:lumMod val="75000"/>
                  </a:srgbClr>
                </a:solidFill>
                <a:effectLst/>
                <a:uLnTx/>
                <a:uFillTx/>
              </a:rPr>
              <a:t>etection</a:t>
            </a:r>
            <a:endParaRPr kumimoji="0" lang="fr-FR" sz="2000" b="1" i="0" u="none" strike="noStrike" kern="0" cap="none" spc="0" normalizeH="0" baseline="0" noProof="0" dirty="0">
              <a:ln>
                <a:noFill/>
              </a:ln>
              <a:solidFill>
                <a:srgbClr val="9BBB59">
                  <a:lumMod val="75000"/>
                </a:srgbClr>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9BBB59">
                    <a:lumMod val="75000"/>
                  </a:srgbClr>
                </a:solidFill>
                <a:effectLst/>
                <a:uLnTx/>
                <a:uFillTx/>
              </a:rPr>
              <a:t>Service</a:t>
            </a:r>
          </a:p>
        </p:txBody>
      </p:sp>
      <p:pic>
        <p:nvPicPr>
          <p:cNvPr id="50" name="Picture 2" descr="Guru, motivation, success, businessman, leadership, expert, management icon">
            <a:extLst>
              <a:ext uri="{FF2B5EF4-FFF2-40B4-BE49-F238E27FC236}">
                <a16:creationId xmlns:a16="http://schemas.microsoft.com/office/drawing/2014/main" id="{8D1362B2-D774-F84D-BD57-7FAAC0E11FBB}"/>
              </a:ext>
            </a:extLst>
          </p:cNvPr>
          <p:cNvPicPr>
            <a:picLocks noChangeAspect="1" noChangeArrowheads="1"/>
          </p:cNvPicPr>
          <p:nvPr/>
        </p:nvPicPr>
        <p:blipFill>
          <a:blip r:embed="rId5">
            <a:duotone>
              <a:srgbClr val="8064A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86874" y="2372283"/>
            <a:ext cx="1561031" cy="1561031"/>
          </a:xfrm>
          <a:prstGeom prst="rect">
            <a:avLst/>
          </a:prstGeom>
          <a:noFill/>
          <a:extLst>
            <a:ext uri="{909E8E84-426E-40DD-AFC4-6F175D3DCCD1}">
              <a14:hiddenFill xmlns:a14="http://schemas.microsoft.com/office/drawing/2010/main">
                <a:solidFill>
                  <a:srgbClr val="FFFFFF"/>
                </a:solidFill>
              </a14:hiddenFill>
            </a:ext>
          </a:extLst>
        </p:spPr>
      </p:pic>
      <p:sp>
        <p:nvSpPr>
          <p:cNvPr id="51" name="Right Arrow 50">
            <a:extLst>
              <a:ext uri="{FF2B5EF4-FFF2-40B4-BE49-F238E27FC236}">
                <a16:creationId xmlns:a16="http://schemas.microsoft.com/office/drawing/2014/main" id="{E8E203B8-1E41-1A41-B38A-B7B2567BCFD9}"/>
              </a:ext>
            </a:extLst>
          </p:cNvPr>
          <p:cNvSpPr/>
          <p:nvPr/>
        </p:nvSpPr>
        <p:spPr>
          <a:xfrm rot="7371529">
            <a:off x="10292532" y="3174680"/>
            <a:ext cx="599207" cy="300634"/>
          </a:xfrm>
          <a:prstGeom prst="rightArrow">
            <a:avLst/>
          </a:prstGeom>
          <a:solidFill>
            <a:srgbClr val="9BBB5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Right Arrow 51">
            <a:extLst>
              <a:ext uri="{FF2B5EF4-FFF2-40B4-BE49-F238E27FC236}">
                <a16:creationId xmlns:a16="http://schemas.microsoft.com/office/drawing/2014/main" id="{DC6B7DF1-3400-B943-B3A4-EDA63DB5FC19}"/>
              </a:ext>
            </a:extLst>
          </p:cNvPr>
          <p:cNvSpPr/>
          <p:nvPr/>
        </p:nvSpPr>
        <p:spPr>
          <a:xfrm rot="2995491">
            <a:off x="8996989" y="3210233"/>
            <a:ext cx="599207" cy="300634"/>
          </a:xfrm>
          <a:prstGeom prst="rightArrow">
            <a:avLst/>
          </a:prstGeom>
          <a:solidFill>
            <a:srgbClr val="9BBB5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FR"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3" name="Connecteur droit avec flèche 39">
            <a:extLst>
              <a:ext uri="{FF2B5EF4-FFF2-40B4-BE49-F238E27FC236}">
                <a16:creationId xmlns:a16="http://schemas.microsoft.com/office/drawing/2014/main" id="{DC62B4EB-7DD3-424F-A8AA-02643E06457B}"/>
              </a:ext>
            </a:extLst>
          </p:cNvPr>
          <p:cNvCxnSpPr>
            <a:cxnSpLocks/>
          </p:cNvCxnSpPr>
          <p:nvPr/>
        </p:nvCxnSpPr>
        <p:spPr>
          <a:xfrm flipH="1">
            <a:off x="7117199" y="4087956"/>
            <a:ext cx="1179913" cy="0"/>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cxnSp>
        <p:nvCxnSpPr>
          <p:cNvPr id="54" name="Connecteur droit avec flèche 39">
            <a:extLst>
              <a:ext uri="{FF2B5EF4-FFF2-40B4-BE49-F238E27FC236}">
                <a16:creationId xmlns:a16="http://schemas.microsoft.com/office/drawing/2014/main" id="{610C121D-8C73-4D43-AA32-6353737CCBB9}"/>
              </a:ext>
            </a:extLst>
          </p:cNvPr>
          <p:cNvCxnSpPr>
            <a:cxnSpLocks/>
          </p:cNvCxnSpPr>
          <p:nvPr/>
        </p:nvCxnSpPr>
        <p:spPr>
          <a:xfrm flipH="1" flipV="1">
            <a:off x="2766654" y="3463313"/>
            <a:ext cx="1059862" cy="328375"/>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pic>
        <p:nvPicPr>
          <p:cNvPr id="55" name="Picture 2" descr="oneM2M - Home">
            <a:extLst>
              <a:ext uri="{FF2B5EF4-FFF2-40B4-BE49-F238E27FC236}">
                <a16:creationId xmlns:a16="http://schemas.microsoft.com/office/drawing/2014/main" id="{F981B2E8-4675-FD47-812F-30FB33DB7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633" y="3815214"/>
            <a:ext cx="1350127" cy="89549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28242B9-717C-9641-A4EE-39AA593E75F3}"/>
              </a:ext>
            </a:extLst>
          </p:cNvPr>
          <p:cNvSpPr txBox="1"/>
          <p:nvPr/>
        </p:nvSpPr>
        <p:spPr>
          <a:xfrm>
            <a:off x="2865695" y="2645304"/>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Alerts</a:t>
            </a:r>
          </a:p>
        </p:txBody>
      </p:sp>
      <p:sp>
        <p:nvSpPr>
          <p:cNvPr id="58" name="TextBox 57">
            <a:extLst>
              <a:ext uri="{FF2B5EF4-FFF2-40B4-BE49-F238E27FC236}">
                <a16:creationId xmlns:a16="http://schemas.microsoft.com/office/drawing/2014/main" id="{3CAEFA6B-696B-9545-A017-B3B7912A6409}"/>
              </a:ext>
            </a:extLst>
          </p:cNvPr>
          <p:cNvSpPr txBox="1"/>
          <p:nvPr/>
        </p:nvSpPr>
        <p:spPr>
          <a:xfrm>
            <a:off x="2910749" y="5287962"/>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Measurement</a:t>
            </a:r>
          </a:p>
        </p:txBody>
      </p:sp>
      <p:sp>
        <p:nvSpPr>
          <p:cNvPr id="59" name="TextBox 58">
            <a:extLst>
              <a:ext uri="{FF2B5EF4-FFF2-40B4-BE49-F238E27FC236}">
                <a16:creationId xmlns:a16="http://schemas.microsoft.com/office/drawing/2014/main" id="{827E8CCF-BA97-8146-8971-2C713D9C4A43}"/>
              </a:ext>
            </a:extLst>
          </p:cNvPr>
          <p:cNvSpPr txBox="1"/>
          <p:nvPr/>
        </p:nvSpPr>
        <p:spPr>
          <a:xfrm>
            <a:off x="6855009" y="2839321"/>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Receive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prediction</a:t>
            </a:r>
          </a:p>
        </p:txBody>
      </p:sp>
      <p:sp>
        <p:nvSpPr>
          <p:cNvPr id="60" name="TextBox 59">
            <a:extLst>
              <a:ext uri="{FF2B5EF4-FFF2-40B4-BE49-F238E27FC236}">
                <a16:creationId xmlns:a16="http://schemas.microsoft.com/office/drawing/2014/main" id="{01AF6785-D1EA-3B40-9CF8-A9C2149346A4}"/>
              </a:ext>
            </a:extLst>
          </p:cNvPr>
          <p:cNvSpPr txBox="1"/>
          <p:nvPr/>
        </p:nvSpPr>
        <p:spPr>
          <a:xfrm>
            <a:off x="6962690" y="5041771"/>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Perform Prediction</a:t>
            </a:r>
          </a:p>
        </p:txBody>
      </p:sp>
      <p:sp>
        <p:nvSpPr>
          <p:cNvPr id="61" name="Oval 60">
            <a:extLst>
              <a:ext uri="{FF2B5EF4-FFF2-40B4-BE49-F238E27FC236}">
                <a16:creationId xmlns:a16="http://schemas.microsoft.com/office/drawing/2014/main" id="{FD8DF348-9872-8042-BED5-39D36EFA59B3}"/>
              </a:ext>
            </a:extLst>
          </p:cNvPr>
          <p:cNvSpPr/>
          <p:nvPr/>
        </p:nvSpPr>
        <p:spPr>
          <a:xfrm>
            <a:off x="3074933" y="4834862"/>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1</a:t>
            </a:r>
          </a:p>
        </p:txBody>
      </p:sp>
      <p:sp>
        <p:nvSpPr>
          <p:cNvPr id="62" name="Oval 61">
            <a:extLst>
              <a:ext uri="{FF2B5EF4-FFF2-40B4-BE49-F238E27FC236}">
                <a16:creationId xmlns:a16="http://schemas.microsoft.com/office/drawing/2014/main" id="{D820FA25-5FCC-5747-822F-B883DE4E0E43}"/>
              </a:ext>
            </a:extLst>
          </p:cNvPr>
          <p:cNvSpPr/>
          <p:nvPr/>
        </p:nvSpPr>
        <p:spPr>
          <a:xfrm>
            <a:off x="5336136" y="2764876"/>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4</a:t>
            </a:r>
          </a:p>
        </p:txBody>
      </p:sp>
      <p:sp>
        <p:nvSpPr>
          <p:cNvPr id="63" name="Oval 62">
            <a:extLst>
              <a:ext uri="{FF2B5EF4-FFF2-40B4-BE49-F238E27FC236}">
                <a16:creationId xmlns:a16="http://schemas.microsoft.com/office/drawing/2014/main" id="{C8F8B353-2C5E-164E-89FF-D2118B3CE6DD}"/>
              </a:ext>
            </a:extLst>
          </p:cNvPr>
          <p:cNvSpPr/>
          <p:nvPr/>
        </p:nvSpPr>
        <p:spPr>
          <a:xfrm>
            <a:off x="7516324" y="4434695"/>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2</a:t>
            </a:r>
          </a:p>
        </p:txBody>
      </p:sp>
      <p:sp>
        <p:nvSpPr>
          <p:cNvPr id="64" name="Oval 63">
            <a:extLst>
              <a:ext uri="{FF2B5EF4-FFF2-40B4-BE49-F238E27FC236}">
                <a16:creationId xmlns:a16="http://schemas.microsoft.com/office/drawing/2014/main" id="{AB9EC348-2142-2746-966A-521CA9269325}"/>
              </a:ext>
            </a:extLst>
          </p:cNvPr>
          <p:cNvSpPr/>
          <p:nvPr/>
        </p:nvSpPr>
        <p:spPr>
          <a:xfrm>
            <a:off x="7529121" y="3864731"/>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3</a:t>
            </a:r>
          </a:p>
        </p:txBody>
      </p:sp>
      <p:pic>
        <p:nvPicPr>
          <p:cNvPr id="2052" name="Picture 4" descr="Sensor Icons - Free Download, PNG and SVG">
            <a:extLst>
              <a:ext uri="{FF2B5EF4-FFF2-40B4-BE49-F238E27FC236}">
                <a16:creationId xmlns:a16="http://schemas.microsoft.com/office/drawing/2014/main" id="{FDD82CCB-FAF4-344C-BC40-1E13792935B9}"/>
              </a:ext>
            </a:extLst>
          </p:cNvPr>
          <p:cNvPicPr>
            <a:picLocks noChangeAspect="1" noChangeArrowheads="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76726" y="4612435"/>
            <a:ext cx="1278329" cy="127832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FF379BE-F65D-9F4F-996B-636948942365}"/>
              </a:ext>
            </a:extLst>
          </p:cNvPr>
          <p:cNvSpPr txBox="1"/>
          <p:nvPr/>
        </p:nvSpPr>
        <p:spPr>
          <a:xfrm>
            <a:off x="4746199" y="2037204"/>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Compute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Deviation</a:t>
            </a:r>
          </a:p>
        </p:txBody>
      </p:sp>
      <p:sp>
        <p:nvSpPr>
          <p:cNvPr id="65" name="Oval 64">
            <a:extLst>
              <a:ext uri="{FF2B5EF4-FFF2-40B4-BE49-F238E27FC236}">
                <a16:creationId xmlns:a16="http://schemas.microsoft.com/office/drawing/2014/main" id="{A5EB330C-1D16-564E-9853-287E9B085A2B}"/>
              </a:ext>
            </a:extLst>
          </p:cNvPr>
          <p:cNvSpPr/>
          <p:nvPr/>
        </p:nvSpPr>
        <p:spPr>
          <a:xfrm>
            <a:off x="3132472" y="3432372"/>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FR" kern="0" dirty="0">
                <a:solidFill>
                  <a:prstClr val="black"/>
                </a:solidFill>
                <a:latin typeface="Calibri"/>
              </a:rPr>
              <a:t>5</a:t>
            </a:r>
            <a:endParaRPr kumimoji="0" lang="en-FR"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A3E93BAA-0FEF-324B-9229-D79C63925C2B}"/>
              </a:ext>
            </a:extLst>
          </p:cNvPr>
          <p:cNvSpPr/>
          <p:nvPr/>
        </p:nvSpPr>
        <p:spPr>
          <a:xfrm>
            <a:off x="628429" y="1962961"/>
            <a:ext cx="2514881" cy="400110"/>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7030A0"/>
                </a:solidFill>
                <a:effectLst/>
                <a:uLnTx/>
                <a:uFillTx/>
              </a:rPr>
              <a:t>User</a:t>
            </a:r>
          </a:p>
        </p:txBody>
      </p:sp>
      <p:sp>
        <p:nvSpPr>
          <p:cNvPr id="68" name="Rectangle 67">
            <a:extLst>
              <a:ext uri="{FF2B5EF4-FFF2-40B4-BE49-F238E27FC236}">
                <a16:creationId xmlns:a16="http://schemas.microsoft.com/office/drawing/2014/main" id="{0D372E01-D7EE-B048-B6A8-E57ED3BD9E98}"/>
              </a:ext>
            </a:extLst>
          </p:cNvPr>
          <p:cNvSpPr/>
          <p:nvPr/>
        </p:nvSpPr>
        <p:spPr>
          <a:xfrm>
            <a:off x="566153" y="5901737"/>
            <a:ext cx="2514881" cy="400110"/>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err="1">
                <a:ln>
                  <a:noFill/>
                </a:ln>
                <a:solidFill>
                  <a:schemeClr val="accent2">
                    <a:lumMod val="75000"/>
                  </a:schemeClr>
                </a:solidFill>
                <a:effectLst/>
                <a:uLnTx/>
                <a:uFillTx/>
              </a:rPr>
              <a:t>Sensor</a:t>
            </a:r>
            <a:endParaRPr kumimoji="0" lang="fr-FR" sz="2000" b="1"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42519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C2B73-83F1-43CA-B37B-906B29289BC9}"/>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3600" spc="-1" dirty="0">
                <a:solidFill>
                  <a:srgbClr val="004A8D"/>
                </a:solidFill>
              </a:rPr>
            </a:br>
            <a:r>
              <a:rPr lang="en-US" sz="3600" spc="-1" dirty="0">
                <a:solidFill>
                  <a:srgbClr val="004A8D"/>
                </a:solidFill>
              </a:rPr>
              <a:t>Architecture</a:t>
            </a:r>
            <a:endParaRPr lang="en-GB" dirty="0"/>
          </a:p>
        </p:txBody>
      </p:sp>
      <p:sp>
        <p:nvSpPr>
          <p:cNvPr id="5" name="Content Placeholder 4">
            <a:extLst>
              <a:ext uri="{FF2B5EF4-FFF2-40B4-BE49-F238E27FC236}">
                <a16:creationId xmlns:a16="http://schemas.microsoft.com/office/drawing/2014/main" id="{F4BA71C2-CE33-4C81-8423-CDC854033205}"/>
              </a:ext>
            </a:extLst>
          </p:cNvPr>
          <p:cNvSpPr>
            <a:spLocks noGrp="1"/>
          </p:cNvSpPr>
          <p:nvPr>
            <p:ph sz="quarter" idx="10"/>
          </p:nvPr>
        </p:nvSpPr>
        <p:spPr>
          <a:xfrm>
            <a:off x="609758" y="1600571"/>
            <a:ext cx="6123014" cy="4680000"/>
          </a:xfrm>
        </p:spPr>
        <p:txBody>
          <a:bodyPr>
            <a:noAutofit/>
          </a:bodyPr>
          <a:lstStyle/>
          <a:p>
            <a:pPr marL="342900" indent="-342900">
              <a:buFont typeface="Arial" panose="020B0604020202020204" pitchFamily="34" charset="0"/>
              <a:buChar char="•"/>
            </a:pPr>
            <a:r>
              <a:rPr lang="en-US" sz="1800" dirty="0"/>
              <a:t>Fault detection aims to identify defective states and conditions within IoT systems, based on measurements from field devices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In this use case, an IoT module will be prototyped for fault detection and isolation in a smart building environment using both a rule-based and a self-learning fault detection algorithms</a:t>
            </a:r>
          </a:p>
          <a:p>
            <a:pPr marL="342900" indent="-342900">
              <a:buFont typeface="Arial" panose="020B0604020202020204" pitchFamily="34" charset="0"/>
              <a:buChar char="•"/>
            </a:pPr>
            <a:endParaRPr lang="en-US" sz="1800" dirty="0"/>
          </a:p>
          <a:p>
            <a:pPr marL="342900" indent="-342900">
              <a:lnSpc>
                <a:spcPct val="110000"/>
              </a:lnSpc>
              <a:buFont typeface="Arial" panose="020B0604020202020204" pitchFamily="34" charset="0"/>
              <a:buChar char="•"/>
            </a:pPr>
            <a:r>
              <a:rPr lang="en-GB" sz="1800" dirty="0"/>
              <a:t>The main goal is to extend oneM2M with fault detections capability to make it possible for oneM2M developers and users to detect malfunctions in real time, as soon and as surely as possible.</a:t>
            </a:r>
          </a:p>
        </p:txBody>
      </p:sp>
      <p:sp>
        <p:nvSpPr>
          <p:cNvPr id="3" name="Footer Placeholder 2">
            <a:extLst>
              <a:ext uri="{FF2B5EF4-FFF2-40B4-BE49-F238E27FC236}">
                <a16:creationId xmlns:a16="http://schemas.microsoft.com/office/drawing/2014/main" id="{0A1D81F6-FA55-4639-89DE-140BA2257DDC}"/>
              </a:ext>
            </a:extLst>
          </p:cNvPr>
          <p:cNvSpPr>
            <a:spLocks noGrp="1"/>
          </p:cNvSpPr>
          <p:nvPr>
            <p:ph type="ftr" sz="quarter" idx="12"/>
          </p:nvPr>
        </p:nvSpPr>
        <p:spPr/>
        <p:txBody>
          <a:bodyPr/>
          <a:lstStyle/>
          <a:p>
            <a:r>
              <a:rPr lang="en-GB"/>
              <a:t>STF 584 – Presentation to oneM2M TP47</a:t>
            </a:r>
            <a:endParaRPr lang="en-GB" dirty="0"/>
          </a:p>
        </p:txBody>
      </p:sp>
      <p:sp>
        <p:nvSpPr>
          <p:cNvPr id="8" name="CustomShape 3">
            <a:extLst>
              <a:ext uri="{FF2B5EF4-FFF2-40B4-BE49-F238E27FC236}">
                <a16:creationId xmlns:a16="http://schemas.microsoft.com/office/drawing/2014/main" id="{E088C285-9F7D-424F-A3FC-9F526921E3A1}"/>
              </a:ext>
            </a:extLst>
          </p:cNvPr>
          <p:cNvSpPr/>
          <p:nvPr/>
        </p:nvSpPr>
        <p:spPr>
          <a:xfrm>
            <a:off x="7020476" y="5205100"/>
            <a:ext cx="723960" cy="54828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dirty="0">
                <a:solidFill>
                  <a:srgbClr val="A0CBED"/>
                </a:solidFill>
              </a:rPr>
              <a:t>Data</a:t>
            </a:r>
            <a:endParaRPr lang="en-US" sz="1600" b="0" strike="noStrike" spc="-1" dirty="0"/>
          </a:p>
        </p:txBody>
      </p:sp>
      <p:sp>
        <p:nvSpPr>
          <p:cNvPr id="10" name="CustomShape 4">
            <a:extLst>
              <a:ext uri="{FF2B5EF4-FFF2-40B4-BE49-F238E27FC236}">
                <a16:creationId xmlns:a16="http://schemas.microsoft.com/office/drawing/2014/main" id="{8F35F6D1-66A2-4CD0-9BD0-E10591EDC66A}"/>
              </a:ext>
            </a:extLst>
          </p:cNvPr>
          <p:cNvSpPr/>
          <p:nvPr/>
        </p:nvSpPr>
        <p:spPr>
          <a:xfrm>
            <a:off x="7477635" y="2252470"/>
            <a:ext cx="1397439" cy="53604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n-US" sz="1600" b="0" strike="noStrike" spc="-1" dirty="0">
                <a:solidFill>
                  <a:srgbClr val="A0CBED"/>
                </a:solidFill>
              </a:rPr>
              <a:t>Application</a:t>
            </a:r>
            <a:endParaRPr lang="en-US" sz="1600" b="0" strike="noStrike" spc="-1" dirty="0"/>
          </a:p>
        </p:txBody>
      </p:sp>
      <p:sp>
        <p:nvSpPr>
          <p:cNvPr id="12" name="CustomShape 5">
            <a:extLst>
              <a:ext uri="{FF2B5EF4-FFF2-40B4-BE49-F238E27FC236}">
                <a16:creationId xmlns:a16="http://schemas.microsoft.com/office/drawing/2014/main" id="{318DC9BE-1B87-4034-AEA4-EDB5D030AA0A}"/>
              </a:ext>
            </a:extLst>
          </p:cNvPr>
          <p:cNvSpPr/>
          <p:nvPr/>
        </p:nvSpPr>
        <p:spPr>
          <a:xfrm>
            <a:off x="9144538" y="3495165"/>
            <a:ext cx="3047461" cy="11680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360" indent="-171000">
              <a:lnSpc>
                <a:spcPct val="100000"/>
              </a:lnSpc>
              <a:buClr>
                <a:srgbClr val="3E484F"/>
              </a:buClr>
              <a:buFont typeface="Arial"/>
              <a:buChar char="•"/>
            </a:pPr>
            <a:r>
              <a:rPr lang="en-US" sz="1400" spc="-1" dirty="0">
                <a:solidFill>
                  <a:srgbClr val="3E484F"/>
                </a:solidFill>
              </a:rPr>
              <a:t>Accept Fault detection configuration parameters from AEs</a:t>
            </a:r>
          </a:p>
          <a:p>
            <a:pPr marL="171360" indent="-171000">
              <a:lnSpc>
                <a:spcPct val="100000"/>
              </a:lnSpc>
              <a:buClr>
                <a:srgbClr val="3E484F"/>
              </a:buClr>
              <a:buFont typeface="Arial"/>
              <a:buChar char="•"/>
            </a:pPr>
            <a:r>
              <a:rPr lang="en-US" sz="1400" b="0" strike="noStrike" spc="-1" dirty="0">
                <a:solidFill>
                  <a:srgbClr val="3E484F"/>
                </a:solidFill>
              </a:rPr>
              <a:t>Fault detection service: Rule-based/ML-based</a:t>
            </a:r>
          </a:p>
          <a:p>
            <a:pPr marL="171360" indent="-171000">
              <a:lnSpc>
                <a:spcPct val="100000"/>
              </a:lnSpc>
              <a:buClr>
                <a:srgbClr val="3E484F"/>
              </a:buClr>
              <a:buFont typeface="Arial"/>
              <a:buChar char="•"/>
            </a:pPr>
            <a:r>
              <a:rPr lang="en-US" sz="1400" spc="-1" dirty="0">
                <a:solidFill>
                  <a:srgbClr val="3E484F"/>
                </a:solidFill>
              </a:rPr>
              <a:t>Send</a:t>
            </a:r>
            <a:r>
              <a:rPr lang="en-US" sz="1400" b="0" strike="noStrike" spc="-1" dirty="0">
                <a:solidFill>
                  <a:srgbClr val="3E484F"/>
                </a:solidFill>
              </a:rPr>
              <a:t> notification to AEs </a:t>
            </a:r>
            <a:endParaRPr lang="en-US" sz="1400" b="0" strike="noStrike" spc="-1" dirty="0"/>
          </a:p>
        </p:txBody>
      </p:sp>
      <p:sp>
        <p:nvSpPr>
          <p:cNvPr id="14" name="CustomShape 6">
            <a:extLst>
              <a:ext uri="{FF2B5EF4-FFF2-40B4-BE49-F238E27FC236}">
                <a16:creationId xmlns:a16="http://schemas.microsoft.com/office/drawing/2014/main" id="{07092362-A011-4976-8BFC-E9408E5F8764}"/>
              </a:ext>
            </a:extLst>
          </p:cNvPr>
          <p:cNvSpPr/>
          <p:nvPr/>
        </p:nvSpPr>
        <p:spPr>
          <a:xfrm flipV="1">
            <a:off x="8153036" y="2788780"/>
            <a:ext cx="360" cy="87624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6" name="CustomShape 7">
            <a:extLst>
              <a:ext uri="{FF2B5EF4-FFF2-40B4-BE49-F238E27FC236}">
                <a16:creationId xmlns:a16="http://schemas.microsoft.com/office/drawing/2014/main" id="{B529FC5B-8C83-4976-B8E9-9E1836B96F42}"/>
              </a:ext>
            </a:extLst>
          </p:cNvPr>
          <p:cNvSpPr/>
          <p:nvPr/>
        </p:nvSpPr>
        <p:spPr>
          <a:xfrm>
            <a:off x="8602316" y="5252980"/>
            <a:ext cx="548280" cy="548280"/>
          </a:xfrm>
          <a:prstGeom prst="teardrop">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900" b="0" strike="noStrike" spc="-1" dirty="0">
                <a:solidFill>
                  <a:srgbClr val="A0CBED"/>
                </a:solidFill>
              </a:rPr>
              <a:t>Sensor</a:t>
            </a:r>
            <a:endParaRPr lang="en-US" sz="900" b="0" strike="noStrike" spc="-1" dirty="0"/>
          </a:p>
        </p:txBody>
      </p:sp>
      <p:sp>
        <p:nvSpPr>
          <p:cNvPr id="18" name="CustomShape 8">
            <a:extLst>
              <a:ext uri="{FF2B5EF4-FFF2-40B4-BE49-F238E27FC236}">
                <a16:creationId xmlns:a16="http://schemas.microsoft.com/office/drawing/2014/main" id="{FEAD9AC0-46A5-442A-AF10-F7838AF31661}"/>
              </a:ext>
            </a:extLst>
          </p:cNvPr>
          <p:cNvSpPr/>
          <p:nvPr/>
        </p:nvSpPr>
        <p:spPr>
          <a:xfrm rot="16200000" flipV="1">
            <a:off x="8132516" y="4508500"/>
            <a:ext cx="1016640" cy="47124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20" name="CustomShape 9">
            <a:extLst>
              <a:ext uri="{FF2B5EF4-FFF2-40B4-BE49-F238E27FC236}">
                <a16:creationId xmlns:a16="http://schemas.microsoft.com/office/drawing/2014/main" id="{09AD729B-CBAD-49F8-9F0C-FDCAF4F44108}"/>
              </a:ext>
            </a:extLst>
          </p:cNvPr>
          <p:cNvSpPr/>
          <p:nvPr/>
        </p:nvSpPr>
        <p:spPr>
          <a:xfrm rot="5400000" flipH="1" flipV="1">
            <a:off x="7109036" y="4475020"/>
            <a:ext cx="1002960" cy="45648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22" name="CustomShape 10">
            <a:extLst>
              <a:ext uri="{FF2B5EF4-FFF2-40B4-BE49-F238E27FC236}">
                <a16:creationId xmlns:a16="http://schemas.microsoft.com/office/drawing/2014/main" id="{77FFF4C0-C436-4257-A6AB-EBA56EEAC3B1}"/>
              </a:ext>
            </a:extLst>
          </p:cNvPr>
          <p:cNvSpPr/>
          <p:nvPr/>
        </p:nvSpPr>
        <p:spPr>
          <a:xfrm>
            <a:off x="7246216" y="3665380"/>
            <a:ext cx="1755980" cy="53604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n-US" sz="1600" b="0" strike="noStrike" spc="-1" dirty="0">
                <a:solidFill>
                  <a:srgbClr val="A0CBED"/>
                </a:solidFill>
              </a:rPr>
              <a:t>Common Services Layer</a:t>
            </a:r>
            <a:endParaRPr lang="en-US" sz="1600" b="0" strike="noStrike" spc="-1" dirty="0"/>
          </a:p>
        </p:txBody>
      </p:sp>
      <p:sp>
        <p:nvSpPr>
          <p:cNvPr id="24" name="CustomShape 11">
            <a:extLst>
              <a:ext uri="{FF2B5EF4-FFF2-40B4-BE49-F238E27FC236}">
                <a16:creationId xmlns:a16="http://schemas.microsoft.com/office/drawing/2014/main" id="{8B89A222-E27A-4E86-9002-BA44C5B08C12}"/>
              </a:ext>
            </a:extLst>
          </p:cNvPr>
          <p:cNvSpPr/>
          <p:nvPr/>
        </p:nvSpPr>
        <p:spPr>
          <a:xfrm>
            <a:off x="8154476" y="3330940"/>
            <a:ext cx="458693"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rPr>
              <a:t>MCA</a:t>
            </a:r>
            <a:endParaRPr lang="en-US" sz="1100" b="0" strike="noStrike" spc="-1" dirty="0"/>
          </a:p>
        </p:txBody>
      </p:sp>
      <p:sp>
        <p:nvSpPr>
          <p:cNvPr id="26" name="CustomShape 12">
            <a:extLst>
              <a:ext uri="{FF2B5EF4-FFF2-40B4-BE49-F238E27FC236}">
                <a16:creationId xmlns:a16="http://schemas.microsoft.com/office/drawing/2014/main" id="{A4B20257-4748-4F5F-9F8D-89D0CAEE6EB3}"/>
              </a:ext>
            </a:extLst>
          </p:cNvPr>
          <p:cNvSpPr/>
          <p:nvPr/>
        </p:nvSpPr>
        <p:spPr>
          <a:xfrm>
            <a:off x="7376155" y="4748260"/>
            <a:ext cx="456481"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100" b="0" strike="noStrike" spc="-1" dirty="0">
                <a:solidFill>
                  <a:srgbClr val="000000"/>
                </a:solidFill>
              </a:rPr>
              <a:t>MCA</a:t>
            </a:r>
            <a:endParaRPr lang="en-US" sz="1100" b="0" strike="noStrike" spc="-1" dirty="0"/>
          </a:p>
        </p:txBody>
      </p:sp>
      <p:sp>
        <p:nvSpPr>
          <p:cNvPr id="28" name="CustomShape 13">
            <a:extLst>
              <a:ext uri="{FF2B5EF4-FFF2-40B4-BE49-F238E27FC236}">
                <a16:creationId xmlns:a16="http://schemas.microsoft.com/office/drawing/2014/main" id="{11D57F5B-69E7-4E74-8C34-291BAA532882}"/>
              </a:ext>
            </a:extLst>
          </p:cNvPr>
          <p:cNvSpPr/>
          <p:nvPr/>
        </p:nvSpPr>
        <p:spPr>
          <a:xfrm>
            <a:off x="8411489" y="4769624"/>
            <a:ext cx="458693"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rPr>
              <a:t>MCA</a:t>
            </a:r>
            <a:endParaRPr lang="en-US" sz="1100" b="0" strike="noStrike" spc="-1" dirty="0"/>
          </a:p>
        </p:txBody>
      </p:sp>
      <p:sp>
        <p:nvSpPr>
          <p:cNvPr id="30" name="CustomShape 18">
            <a:extLst>
              <a:ext uri="{FF2B5EF4-FFF2-40B4-BE49-F238E27FC236}">
                <a16:creationId xmlns:a16="http://schemas.microsoft.com/office/drawing/2014/main" id="{13910B20-50FB-4DCC-9BFA-F9FED8D06518}"/>
              </a:ext>
            </a:extLst>
          </p:cNvPr>
          <p:cNvSpPr/>
          <p:nvPr/>
        </p:nvSpPr>
        <p:spPr>
          <a:xfrm>
            <a:off x="6791156" y="5749544"/>
            <a:ext cx="116136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gn="ctr">
              <a:lnSpc>
                <a:spcPct val="100000"/>
              </a:lnSpc>
              <a:buClr>
                <a:srgbClr val="3E484F"/>
              </a:buClr>
            </a:pPr>
            <a:r>
              <a:rPr lang="en-US" sz="1100" b="0" strike="noStrike" spc="-1" dirty="0">
                <a:solidFill>
                  <a:srgbClr val="3E484F"/>
                </a:solidFill>
              </a:rPr>
              <a:t>Manufacturer worksheets</a:t>
            </a:r>
            <a:endParaRPr lang="en-US" sz="1100" b="0" strike="noStrike" spc="-1" dirty="0"/>
          </a:p>
        </p:txBody>
      </p:sp>
      <p:sp>
        <p:nvSpPr>
          <p:cNvPr id="34" name="CustomShape 5">
            <a:extLst>
              <a:ext uri="{FF2B5EF4-FFF2-40B4-BE49-F238E27FC236}">
                <a16:creationId xmlns:a16="http://schemas.microsoft.com/office/drawing/2014/main" id="{DE362333-AF37-45BB-8E13-212E97440FCF}"/>
              </a:ext>
            </a:extLst>
          </p:cNvPr>
          <p:cNvSpPr/>
          <p:nvPr/>
        </p:nvSpPr>
        <p:spPr>
          <a:xfrm>
            <a:off x="9131839" y="2245215"/>
            <a:ext cx="2446786" cy="7372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360" indent="-171000">
              <a:lnSpc>
                <a:spcPct val="100000"/>
              </a:lnSpc>
              <a:buClr>
                <a:srgbClr val="3E484F"/>
              </a:buClr>
              <a:buFont typeface="Arial"/>
              <a:buChar char="•"/>
            </a:pPr>
            <a:r>
              <a:rPr lang="en-US" sz="1400" b="0" strike="noStrike" spc="-1" dirty="0">
                <a:solidFill>
                  <a:srgbClr val="3E484F"/>
                </a:solidFill>
              </a:rPr>
              <a:t>Configure fault detection</a:t>
            </a:r>
          </a:p>
          <a:p>
            <a:pPr marL="171360" indent="-171000">
              <a:lnSpc>
                <a:spcPct val="100000"/>
              </a:lnSpc>
              <a:buClr>
                <a:srgbClr val="3E484F"/>
              </a:buClr>
              <a:buFont typeface="Arial"/>
              <a:buChar char="•"/>
            </a:pPr>
            <a:r>
              <a:rPr lang="en-US" sz="1400" spc="-1" dirty="0">
                <a:solidFill>
                  <a:srgbClr val="3E484F"/>
                </a:solidFill>
              </a:rPr>
              <a:t>Receive notification when anomalies are detected</a:t>
            </a:r>
            <a:endParaRPr lang="en-US" sz="1400" b="0" strike="noStrike" spc="-1" dirty="0"/>
          </a:p>
        </p:txBody>
      </p:sp>
      <p:sp>
        <p:nvSpPr>
          <p:cNvPr id="36" name="Oval 35">
            <a:extLst>
              <a:ext uri="{FF2B5EF4-FFF2-40B4-BE49-F238E27FC236}">
                <a16:creationId xmlns:a16="http://schemas.microsoft.com/office/drawing/2014/main" id="{E4CD7F72-5B10-4BFC-9F7C-29E71EF26D6A}"/>
              </a:ext>
            </a:extLst>
          </p:cNvPr>
          <p:cNvSpPr/>
          <p:nvPr/>
        </p:nvSpPr>
        <p:spPr>
          <a:xfrm>
            <a:off x="8266795" y="2715126"/>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38" name="Oval 37">
            <a:extLst>
              <a:ext uri="{FF2B5EF4-FFF2-40B4-BE49-F238E27FC236}">
                <a16:creationId xmlns:a16="http://schemas.microsoft.com/office/drawing/2014/main" id="{3A048EB7-61B1-4D47-9084-C0DBE9188154}"/>
              </a:ext>
            </a:extLst>
          </p:cNvPr>
          <p:cNvSpPr/>
          <p:nvPr/>
        </p:nvSpPr>
        <p:spPr>
          <a:xfrm>
            <a:off x="7431834" y="5029780"/>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0" name="Oval 39">
            <a:extLst>
              <a:ext uri="{FF2B5EF4-FFF2-40B4-BE49-F238E27FC236}">
                <a16:creationId xmlns:a16="http://schemas.microsoft.com/office/drawing/2014/main" id="{E198B28B-1015-4BBF-9F8B-3843FA35D68A}"/>
              </a:ext>
            </a:extLst>
          </p:cNvPr>
          <p:cNvSpPr/>
          <p:nvPr/>
        </p:nvSpPr>
        <p:spPr>
          <a:xfrm>
            <a:off x="8515754" y="5115550"/>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2" name="Oval 41">
            <a:extLst>
              <a:ext uri="{FF2B5EF4-FFF2-40B4-BE49-F238E27FC236}">
                <a16:creationId xmlns:a16="http://schemas.microsoft.com/office/drawing/2014/main" id="{A17B7706-19C5-4950-9595-B748523A8EBB}"/>
              </a:ext>
            </a:extLst>
          </p:cNvPr>
          <p:cNvSpPr>
            <a:spLocks noChangeAspect="1"/>
          </p:cNvSpPr>
          <p:nvPr/>
        </p:nvSpPr>
        <p:spPr>
          <a:xfrm>
            <a:off x="6879376" y="3459820"/>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25" name="TextBox 24">
            <a:extLst>
              <a:ext uri="{FF2B5EF4-FFF2-40B4-BE49-F238E27FC236}">
                <a16:creationId xmlns:a16="http://schemas.microsoft.com/office/drawing/2014/main" id="{96EF1609-E93B-4F4D-BA99-497561696E5C}"/>
              </a:ext>
            </a:extLst>
          </p:cNvPr>
          <p:cNvSpPr txBox="1"/>
          <p:nvPr/>
        </p:nvSpPr>
        <p:spPr>
          <a:xfrm>
            <a:off x="6993980" y="1629664"/>
            <a:ext cx="4004220" cy="369332"/>
          </a:xfrm>
          <a:prstGeom prst="rect">
            <a:avLst/>
          </a:prstGeom>
          <a:noFill/>
        </p:spPr>
        <p:txBody>
          <a:bodyPr wrap="square">
            <a:spAutoFit/>
          </a:bodyPr>
          <a:lstStyle/>
          <a:p>
            <a:pPr algn="ctr"/>
            <a:r>
              <a:rPr lang="en-US" b="1" dirty="0"/>
              <a:t>Fault Management </a:t>
            </a:r>
            <a:r>
              <a:rPr lang="en-US" b="1" dirty="0" err="1"/>
              <a:t>PoC</a:t>
            </a:r>
            <a:r>
              <a:rPr lang="en-US" b="1" dirty="0"/>
              <a:t> Architecture</a:t>
            </a:r>
            <a:endParaRPr lang="en-GB" b="1" dirty="0"/>
          </a:p>
        </p:txBody>
      </p:sp>
      <p:sp>
        <p:nvSpPr>
          <p:cNvPr id="27" name="CustomShape 5">
            <a:extLst>
              <a:ext uri="{FF2B5EF4-FFF2-40B4-BE49-F238E27FC236}">
                <a16:creationId xmlns:a16="http://schemas.microsoft.com/office/drawing/2014/main" id="{5EE7B238-B47E-A348-A14E-7FC7EDF88CB6}"/>
              </a:ext>
            </a:extLst>
          </p:cNvPr>
          <p:cNvSpPr/>
          <p:nvPr/>
        </p:nvSpPr>
        <p:spPr>
          <a:xfrm>
            <a:off x="9164446" y="5304100"/>
            <a:ext cx="3047461"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360" indent="-171000">
              <a:lnSpc>
                <a:spcPct val="100000"/>
              </a:lnSpc>
              <a:buClr>
                <a:srgbClr val="3E484F"/>
              </a:buClr>
              <a:buFont typeface="Arial"/>
              <a:buChar char="•"/>
            </a:pPr>
            <a:r>
              <a:rPr lang="en-US" sz="1400" b="0" strike="noStrike" spc="-1" dirty="0"/>
              <a:t>Send measurements</a:t>
            </a:r>
          </a:p>
        </p:txBody>
      </p:sp>
    </p:spTree>
    <p:extLst>
      <p:ext uri="{BB962C8B-B14F-4D97-AF65-F5344CB8AC3E}">
        <p14:creationId xmlns:p14="http://schemas.microsoft.com/office/powerpoint/2010/main" val="189775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BFD735-32FB-4B69-B691-25769CDEBC7E}"/>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4400" spc="-1" dirty="0">
                <a:solidFill>
                  <a:srgbClr val="004A8D"/>
                </a:solidFill>
              </a:rPr>
            </a:br>
            <a:r>
              <a:rPr lang="en-US" sz="3600" spc="-1" dirty="0">
                <a:solidFill>
                  <a:srgbClr val="004A8D"/>
                </a:solidFill>
              </a:rPr>
              <a:t>Impact on oneM2M</a:t>
            </a:r>
            <a:endParaRPr lang="en-GB" sz="3200" dirty="0"/>
          </a:p>
        </p:txBody>
      </p:sp>
      <p:sp>
        <p:nvSpPr>
          <p:cNvPr id="5" name="Footer Placeholder 4">
            <a:extLst>
              <a:ext uri="{FF2B5EF4-FFF2-40B4-BE49-F238E27FC236}">
                <a16:creationId xmlns:a16="http://schemas.microsoft.com/office/drawing/2014/main" id="{B23D7E56-0DB2-481F-9CCF-87DD7A7E104B}"/>
              </a:ext>
            </a:extLst>
          </p:cNvPr>
          <p:cNvSpPr>
            <a:spLocks noGrp="1"/>
          </p:cNvSpPr>
          <p:nvPr>
            <p:ph type="ftr" sz="quarter" idx="10"/>
          </p:nvPr>
        </p:nvSpPr>
        <p:spPr/>
        <p:txBody>
          <a:bodyPr/>
          <a:lstStyle/>
          <a:p>
            <a:r>
              <a:rPr lang="en-GB"/>
              <a:t>STF 584 – Presentation to oneM2M TP47</a:t>
            </a:r>
            <a:endParaRPr lang="en-GB" dirty="0"/>
          </a:p>
        </p:txBody>
      </p:sp>
      <p:sp>
        <p:nvSpPr>
          <p:cNvPr id="2" name="Rectangle 1">
            <a:extLst>
              <a:ext uri="{FF2B5EF4-FFF2-40B4-BE49-F238E27FC236}">
                <a16:creationId xmlns:a16="http://schemas.microsoft.com/office/drawing/2014/main" id="{8F9C4011-E792-7245-80E7-F9EBFCC16B35}"/>
              </a:ext>
            </a:extLst>
          </p:cNvPr>
          <p:cNvSpPr/>
          <p:nvPr/>
        </p:nvSpPr>
        <p:spPr>
          <a:xfrm>
            <a:off x="645056" y="1347924"/>
            <a:ext cx="10901887" cy="4801314"/>
          </a:xfrm>
          <a:prstGeom prst="rect">
            <a:avLst/>
          </a:prstGeom>
        </p:spPr>
        <p:txBody>
          <a:bodyPr wrap="square">
            <a:spAutoFit/>
          </a:bodyPr>
          <a:lstStyle/>
          <a:p>
            <a:pPr marL="360">
              <a:buClr>
                <a:srgbClr val="3E484F"/>
              </a:buClr>
            </a:pPr>
            <a:r>
              <a:rPr lang="en-US" b="1" spc="-1" dirty="0">
                <a:solidFill>
                  <a:srgbClr val="3E484F"/>
                </a:solidFill>
              </a:rPr>
              <a:t>Common Service Function modifications</a:t>
            </a:r>
          </a:p>
          <a:p>
            <a:pPr marL="286110" indent="-285750">
              <a:buClr>
                <a:srgbClr val="3E484F"/>
              </a:buClr>
              <a:buFont typeface="Arial" panose="020B0604020202020204" pitchFamily="34" charset="0"/>
              <a:buChar char="•"/>
            </a:pPr>
            <a:r>
              <a:rPr lang="en-US" spc="-1" dirty="0">
                <a:solidFill>
                  <a:srgbClr val="3E484F"/>
                </a:solidFill>
              </a:rPr>
              <a:t>Data management: extend oneM2M resources (e.g. containers, </a:t>
            </a:r>
            <a:r>
              <a:rPr lang="en-US" spc="-1" dirty="0" err="1">
                <a:solidFill>
                  <a:srgbClr val="3E484F"/>
                </a:solidFill>
              </a:rPr>
              <a:t>flexContainers</a:t>
            </a:r>
            <a:r>
              <a:rPr lang="en-US" spc="-1" dirty="0">
                <a:solidFill>
                  <a:srgbClr val="3E484F"/>
                </a:solidFill>
              </a:rPr>
              <a:t>, etc.) with fault detection attributes.</a:t>
            </a:r>
          </a:p>
          <a:p>
            <a:pPr marL="286110" indent="-285750">
              <a:buClr>
                <a:srgbClr val="3E484F"/>
              </a:buClr>
              <a:buFont typeface="Arial" panose="020B0604020202020204" pitchFamily="34" charset="0"/>
              <a:buChar char="•"/>
            </a:pPr>
            <a:r>
              <a:rPr lang="en-US" spc="-1" dirty="0">
                <a:solidFill>
                  <a:srgbClr val="3E484F"/>
                </a:solidFill>
              </a:rPr>
              <a:t>Application and Service Layer Management: Extend the oneM2M MCA interface to support configuration of fault detection parameters (CRUD)</a:t>
            </a:r>
          </a:p>
          <a:p>
            <a:pPr marL="286110" indent="-285750">
              <a:buClr>
                <a:srgbClr val="3E484F"/>
              </a:buClr>
              <a:buFont typeface="Arial" panose="020B0604020202020204" pitchFamily="34" charset="0"/>
              <a:buChar char="•"/>
            </a:pPr>
            <a:r>
              <a:rPr lang="en-US" spc="-1" dirty="0">
                <a:solidFill>
                  <a:srgbClr val="3E484F"/>
                </a:solidFill>
              </a:rPr>
              <a:t>Discovery: Discover resources based on fault detection attributes (Extend filter criteria with fault detection attributes)</a:t>
            </a:r>
            <a:endParaRPr lang="en-US" spc="-1" dirty="0"/>
          </a:p>
          <a:p>
            <a:pPr marL="286110" indent="-285750">
              <a:buClr>
                <a:srgbClr val="3E484F"/>
              </a:buClr>
              <a:buFont typeface="Arial" panose="020B0604020202020204" pitchFamily="34" charset="0"/>
              <a:buChar char="•"/>
            </a:pPr>
            <a:r>
              <a:rPr lang="en-US" spc="-1" dirty="0">
                <a:solidFill>
                  <a:srgbClr val="3E484F"/>
                </a:solidFill>
              </a:rPr>
              <a:t>Subscription and Notification:  Notify an application when an anomaly is detected</a:t>
            </a:r>
          </a:p>
          <a:p>
            <a:pPr marL="286110" indent="-285750">
              <a:buClr>
                <a:srgbClr val="3E484F"/>
              </a:buClr>
              <a:buFont typeface="Arial" panose="020B0604020202020204" pitchFamily="34" charset="0"/>
              <a:buChar char="•"/>
            </a:pPr>
            <a:r>
              <a:rPr lang="en-US" spc="-1" dirty="0">
                <a:solidFill>
                  <a:srgbClr val="3E484F"/>
                </a:solidFill>
              </a:rPr>
              <a:t>Security: Define dedicated access control policies related to fault detection, creation, configuration and notification.</a:t>
            </a:r>
          </a:p>
          <a:p>
            <a:pPr marL="360">
              <a:buClr>
                <a:srgbClr val="3E484F"/>
              </a:buClr>
            </a:pPr>
            <a:endParaRPr lang="en-US" spc="-1" dirty="0">
              <a:solidFill>
                <a:srgbClr val="3E484F"/>
              </a:solidFill>
            </a:endParaRPr>
          </a:p>
          <a:p>
            <a:pPr marL="360">
              <a:buClr>
                <a:srgbClr val="3E484F"/>
              </a:buClr>
            </a:pPr>
            <a:r>
              <a:rPr lang="en-US" b="1" spc="-1" dirty="0">
                <a:solidFill>
                  <a:srgbClr val="3E484F"/>
                </a:solidFill>
              </a:rPr>
              <a:t>New AI/ML CSF requirements</a:t>
            </a:r>
            <a:endParaRPr lang="en-US" spc="-1" dirty="0">
              <a:solidFill>
                <a:srgbClr val="3E484F"/>
              </a:solidFill>
            </a:endParaRPr>
          </a:p>
          <a:p>
            <a:pPr marL="286110" indent="-285750">
              <a:lnSpc>
                <a:spcPct val="100000"/>
              </a:lnSpc>
              <a:buClr>
                <a:srgbClr val="3E484F"/>
              </a:buClr>
              <a:buFont typeface="Arial" panose="020B0604020202020204" pitchFamily="34" charset="0"/>
              <a:buChar char="•"/>
            </a:pPr>
            <a:r>
              <a:rPr lang="en-US" spc="-1" dirty="0">
                <a:solidFill>
                  <a:srgbClr val="3E484F"/>
                </a:solidFill>
              </a:rPr>
              <a:t>Rule-based fault detection CSF: configurable service that detect faults based on predefined rules and notifies an application when it detects anomalies in the data (data loss, spikes, crossing of thresholds, etc.)</a:t>
            </a:r>
          </a:p>
          <a:p>
            <a:pPr marL="286110" indent="-285750">
              <a:buClr>
                <a:srgbClr val="3E484F"/>
              </a:buClr>
              <a:buFont typeface="Arial" panose="020B0604020202020204" pitchFamily="34" charset="0"/>
              <a:buChar char="•"/>
            </a:pPr>
            <a:r>
              <a:rPr lang="en-US" spc="-1" dirty="0">
                <a:solidFill>
                  <a:srgbClr val="3E484F"/>
                </a:solidFill>
              </a:rPr>
              <a:t>ML-based fault detection CSF: configuration service that detect faults based on ML algorithms (e.g. exponential smoothing, auto-regressive Integrated Moving Average (ARIMA), etc.) and notify an application when it detects anomalies in the data</a:t>
            </a:r>
          </a:p>
        </p:txBody>
      </p:sp>
    </p:spTree>
    <p:extLst>
      <p:ext uri="{BB962C8B-B14F-4D97-AF65-F5344CB8AC3E}">
        <p14:creationId xmlns:p14="http://schemas.microsoft.com/office/powerpoint/2010/main" val="233770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ADE4AF6-CBD6-C345-9BE9-AB0B57299368}"/>
              </a:ext>
            </a:extLst>
          </p:cNvPr>
          <p:cNvSpPr>
            <a:spLocks noGrp="1"/>
          </p:cNvSpPr>
          <p:nvPr>
            <p:ph type="title"/>
          </p:nvPr>
        </p:nvSpPr>
        <p:spPr/>
        <p:txBody>
          <a:bodyPr/>
          <a:lstStyle/>
          <a:p>
            <a:r>
              <a:rPr lang="en-US" dirty="0"/>
              <a:t>Agenda</a:t>
            </a:r>
          </a:p>
        </p:txBody>
      </p:sp>
      <p:sp>
        <p:nvSpPr>
          <p:cNvPr id="7" name="Espace réservé du contenu 6">
            <a:extLst>
              <a:ext uri="{FF2B5EF4-FFF2-40B4-BE49-F238E27FC236}">
                <a16:creationId xmlns:a16="http://schemas.microsoft.com/office/drawing/2014/main" id="{B6449B86-45E2-7249-B61C-1E1193ADAF6F}"/>
              </a:ext>
            </a:extLst>
          </p:cNvPr>
          <p:cNvSpPr>
            <a:spLocks noGrp="1"/>
          </p:cNvSpPr>
          <p:nvPr>
            <p:ph sz="quarter" idx="10"/>
          </p:nvPr>
        </p:nvSpPr>
        <p:spPr/>
        <p:txBody>
          <a:bodyPr/>
          <a:lstStyle/>
          <a:p>
            <a:pPr marL="342900" indent="-342900">
              <a:buFont typeface="Arial" panose="020B0604020202020204" pitchFamily="34" charset="0"/>
              <a:buChar char="•"/>
            </a:pPr>
            <a:r>
              <a:rPr lang="en-US" dirty="0"/>
              <a:t>Project introduction and context (15 minutes)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 cases implemented by Sensinov (30 minutes)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 case implemented by Ubiwhere (15 minutes)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Concluding discussion and avenues for future work (30 minutes)</a:t>
            </a:r>
          </a:p>
        </p:txBody>
      </p:sp>
    </p:spTree>
    <p:extLst>
      <p:ext uri="{BB962C8B-B14F-4D97-AF65-F5344CB8AC3E}">
        <p14:creationId xmlns:p14="http://schemas.microsoft.com/office/powerpoint/2010/main" val="41637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37D-FDBB-4AE3-98BC-D2038AC63779}"/>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5400" spc="-1" dirty="0">
                <a:solidFill>
                  <a:srgbClr val="004A8D"/>
                </a:solidFill>
              </a:rPr>
            </a:br>
            <a:r>
              <a:rPr lang="en-US" sz="3600" spc="-1" dirty="0">
                <a:solidFill>
                  <a:srgbClr val="004A8D"/>
                </a:solidFill>
              </a:rPr>
              <a:t>Call flow</a:t>
            </a:r>
            <a:endParaRPr lang="en-GB" dirty="0"/>
          </a:p>
        </p:txBody>
      </p:sp>
      <p:sp>
        <p:nvSpPr>
          <p:cNvPr id="3" name="Footer Placeholder 2">
            <a:extLst>
              <a:ext uri="{FF2B5EF4-FFF2-40B4-BE49-F238E27FC236}">
                <a16:creationId xmlns:a16="http://schemas.microsoft.com/office/drawing/2014/main" id="{BF159BAE-BD94-482D-B90C-28070FB956C9}"/>
              </a:ext>
            </a:extLst>
          </p:cNvPr>
          <p:cNvSpPr>
            <a:spLocks noGrp="1"/>
          </p:cNvSpPr>
          <p:nvPr>
            <p:ph type="ftr" sz="quarter" idx="10"/>
          </p:nvPr>
        </p:nvSpPr>
        <p:spPr/>
        <p:txBody>
          <a:bodyPr/>
          <a:lstStyle/>
          <a:p>
            <a:r>
              <a:rPr lang="en-GB"/>
              <a:t>STF 584 – Presentation to oneM2M TP47</a:t>
            </a:r>
            <a:endParaRPr lang="en-GB" dirty="0"/>
          </a:p>
        </p:txBody>
      </p:sp>
      <p:grpSp>
        <p:nvGrpSpPr>
          <p:cNvPr id="35" name="Group 34">
            <a:extLst>
              <a:ext uri="{FF2B5EF4-FFF2-40B4-BE49-F238E27FC236}">
                <a16:creationId xmlns:a16="http://schemas.microsoft.com/office/drawing/2014/main" id="{37E7EDB8-9788-4B69-A283-353C757DA38B}"/>
              </a:ext>
            </a:extLst>
          </p:cNvPr>
          <p:cNvGrpSpPr/>
          <p:nvPr/>
        </p:nvGrpSpPr>
        <p:grpSpPr>
          <a:xfrm>
            <a:off x="1642706" y="1329447"/>
            <a:ext cx="1283515" cy="4893553"/>
            <a:chOff x="1160106" y="1462797"/>
            <a:chExt cx="1283515" cy="4893553"/>
          </a:xfrm>
        </p:grpSpPr>
        <p:sp>
          <p:nvSpPr>
            <p:cNvPr id="6" name="Rectangle 5">
              <a:extLst>
                <a:ext uri="{FF2B5EF4-FFF2-40B4-BE49-F238E27FC236}">
                  <a16:creationId xmlns:a16="http://schemas.microsoft.com/office/drawing/2014/main" id="{6CB254F3-EFEC-46FE-8E8D-F932D3B2265B}"/>
                </a:ext>
              </a:extLst>
            </p:cNvPr>
            <p:cNvSpPr/>
            <p:nvPr/>
          </p:nvSpPr>
          <p:spPr>
            <a:xfrm>
              <a:off x="1160106" y="1462797"/>
              <a:ext cx="1283515" cy="81861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AE</a:t>
              </a:r>
            </a:p>
            <a:p>
              <a:pPr algn="ctr"/>
              <a:r>
                <a:rPr lang="fr-FR" sz="1400" dirty="0"/>
                <a:t>Monitoring</a:t>
              </a:r>
              <a:endParaRPr lang="en-US" sz="1400" dirty="0"/>
            </a:p>
          </p:txBody>
        </p:sp>
        <p:cxnSp>
          <p:nvCxnSpPr>
            <p:cNvPr id="7" name="Connecteur droit 12">
              <a:extLst>
                <a:ext uri="{FF2B5EF4-FFF2-40B4-BE49-F238E27FC236}">
                  <a16:creationId xmlns:a16="http://schemas.microsoft.com/office/drawing/2014/main" id="{E95FE574-9932-4F86-A2D0-6B433D8CD1F7}"/>
                </a:ext>
              </a:extLst>
            </p:cNvPr>
            <p:cNvCxnSpPr>
              <a:cxnSpLocks/>
              <a:stCxn id="6" idx="2"/>
            </p:cNvCxnSpPr>
            <p:nvPr/>
          </p:nvCxnSpPr>
          <p:spPr>
            <a:xfrm>
              <a:off x="1801864" y="2281410"/>
              <a:ext cx="0" cy="4074940"/>
            </a:xfrm>
            <a:prstGeom prst="line">
              <a:avLst/>
            </a:prstGeom>
          </p:spPr>
          <p:style>
            <a:lnRef idx="2">
              <a:schemeClr val="dk1"/>
            </a:lnRef>
            <a:fillRef idx="1">
              <a:schemeClr val="lt1"/>
            </a:fillRef>
            <a:effectRef idx="0">
              <a:schemeClr val="dk1"/>
            </a:effectRef>
            <a:fontRef idx="minor">
              <a:schemeClr val="dk1"/>
            </a:fontRef>
          </p:style>
        </p:cxnSp>
      </p:grpSp>
      <p:grpSp>
        <p:nvGrpSpPr>
          <p:cNvPr id="34" name="Group 33">
            <a:extLst>
              <a:ext uri="{FF2B5EF4-FFF2-40B4-BE49-F238E27FC236}">
                <a16:creationId xmlns:a16="http://schemas.microsoft.com/office/drawing/2014/main" id="{622E5724-132B-4944-9A07-4E733CB9E8AD}"/>
              </a:ext>
            </a:extLst>
          </p:cNvPr>
          <p:cNvGrpSpPr/>
          <p:nvPr/>
        </p:nvGrpSpPr>
        <p:grpSpPr>
          <a:xfrm>
            <a:off x="4114815" y="1329447"/>
            <a:ext cx="1283515" cy="4893553"/>
            <a:chOff x="3705123" y="1462797"/>
            <a:chExt cx="1283515" cy="4893553"/>
          </a:xfrm>
        </p:grpSpPr>
        <p:sp>
          <p:nvSpPr>
            <p:cNvPr id="9" name="Rectangle 8">
              <a:extLst>
                <a:ext uri="{FF2B5EF4-FFF2-40B4-BE49-F238E27FC236}">
                  <a16:creationId xmlns:a16="http://schemas.microsoft.com/office/drawing/2014/main" id="{134A1979-3A10-46E9-92BE-0E5F06139C5A}"/>
                </a:ext>
              </a:extLst>
            </p:cNvPr>
            <p:cNvSpPr/>
            <p:nvPr/>
          </p:nvSpPr>
          <p:spPr>
            <a:xfrm>
              <a:off x="3705123" y="1462797"/>
              <a:ext cx="1283515" cy="818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CSE</a:t>
              </a:r>
              <a:endParaRPr lang="en-US" sz="1400" dirty="0"/>
            </a:p>
          </p:txBody>
        </p:sp>
        <p:cxnSp>
          <p:nvCxnSpPr>
            <p:cNvPr id="27" name="Straight Connector 26">
              <a:extLst>
                <a:ext uri="{FF2B5EF4-FFF2-40B4-BE49-F238E27FC236}">
                  <a16:creationId xmlns:a16="http://schemas.microsoft.com/office/drawing/2014/main" id="{A1107759-4E0C-48FC-8ECF-E9E1C40E941C}"/>
                </a:ext>
              </a:extLst>
            </p:cNvPr>
            <p:cNvCxnSpPr>
              <a:stCxn id="9" idx="2"/>
            </p:cNvCxnSpPr>
            <p:nvPr/>
          </p:nvCxnSpPr>
          <p:spPr>
            <a:xfrm flipH="1">
              <a:off x="4346880" y="2281407"/>
              <a:ext cx="1" cy="40749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3FE45B1-FE78-4303-9750-6D097A0CC163}"/>
              </a:ext>
            </a:extLst>
          </p:cNvPr>
          <p:cNvGrpSpPr/>
          <p:nvPr/>
        </p:nvGrpSpPr>
        <p:grpSpPr>
          <a:xfrm>
            <a:off x="6586924" y="1353138"/>
            <a:ext cx="1283515" cy="4869862"/>
            <a:chOff x="5701189" y="1486488"/>
            <a:chExt cx="1283515" cy="4869862"/>
          </a:xfrm>
        </p:grpSpPr>
        <p:sp>
          <p:nvSpPr>
            <p:cNvPr id="12" name="Rectangle 11">
              <a:extLst>
                <a:ext uri="{FF2B5EF4-FFF2-40B4-BE49-F238E27FC236}">
                  <a16:creationId xmlns:a16="http://schemas.microsoft.com/office/drawing/2014/main" id="{796B2F14-4C13-4750-8BBE-3971C03E511A}"/>
                </a:ext>
              </a:extLst>
            </p:cNvPr>
            <p:cNvSpPr/>
            <p:nvPr/>
          </p:nvSpPr>
          <p:spPr>
            <a:xfrm>
              <a:off x="5701189" y="1486488"/>
              <a:ext cx="1283515" cy="7656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Fault Detection</a:t>
              </a:r>
              <a:br>
                <a:rPr lang="en-GB" sz="1400" dirty="0"/>
              </a:br>
              <a:r>
                <a:rPr lang="en-GB" sz="1400" dirty="0"/>
                <a:t>Service</a:t>
              </a:r>
            </a:p>
          </p:txBody>
        </p:sp>
        <p:cxnSp>
          <p:nvCxnSpPr>
            <p:cNvPr id="29" name="Straight Connector 28">
              <a:extLst>
                <a:ext uri="{FF2B5EF4-FFF2-40B4-BE49-F238E27FC236}">
                  <a16:creationId xmlns:a16="http://schemas.microsoft.com/office/drawing/2014/main" id="{E6562A9F-0E7C-46AB-9E07-91B42470A76E}"/>
                </a:ext>
              </a:extLst>
            </p:cNvPr>
            <p:cNvCxnSpPr>
              <a:stCxn id="12" idx="2"/>
            </p:cNvCxnSpPr>
            <p:nvPr/>
          </p:nvCxnSpPr>
          <p:spPr>
            <a:xfrm flipH="1">
              <a:off x="6342946" y="2252120"/>
              <a:ext cx="1" cy="41042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B575129-A673-4631-8212-00587111FA98}"/>
              </a:ext>
            </a:extLst>
          </p:cNvPr>
          <p:cNvGrpSpPr/>
          <p:nvPr/>
        </p:nvGrpSpPr>
        <p:grpSpPr>
          <a:xfrm>
            <a:off x="9059034" y="1358084"/>
            <a:ext cx="1283515" cy="4864916"/>
            <a:chOff x="7511642" y="1491434"/>
            <a:chExt cx="1283515" cy="4864916"/>
          </a:xfrm>
        </p:grpSpPr>
        <p:sp>
          <p:nvSpPr>
            <p:cNvPr id="15" name="Rectangle 14">
              <a:extLst>
                <a:ext uri="{FF2B5EF4-FFF2-40B4-BE49-F238E27FC236}">
                  <a16:creationId xmlns:a16="http://schemas.microsoft.com/office/drawing/2014/main" id="{6F73718F-C52D-49E4-A50E-B3F021F29240}"/>
                </a:ext>
              </a:extLst>
            </p:cNvPr>
            <p:cNvSpPr/>
            <p:nvPr/>
          </p:nvSpPr>
          <p:spPr>
            <a:xfrm>
              <a:off x="7511642" y="1491434"/>
              <a:ext cx="1283515" cy="7701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AE</a:t>
              </a:r>
              <a:br>
                <a:rPr lang="en-GB" sz="1400" dirty="0"/>
              </a:br>
              <a:r>
                <a:rPr lang="en-GB" sz="1400" dirty="0"/>
                <a:t>Sensor</a:t>
              </a:r>
            </a:p>
          </p:txBody>
        </p:sp>
        <p:cxnSp>
          <p:nvCxnSpPr>
            <p:cNvPr id="31" name="Straight Connector 30">
              <a:extLst>
                <a:ext uri="{FF2B5EF4-FFF2-40B4-BE49-F238E27FC236}">
                  <a16:creationId xmlns:a16="http://schemas.microsoft.com/office/drawing/2014/main" id="{046FFC72-4413-4D0A-8056-D979F55550F1}"/>
                </a:ext>
              </a:extLst>
            </p:cNvPr>
            <p:cNvCxnSpPr>
              <a:stCxn id="15" idx="2"/>
            </p:cNvCxnSpPr>
            <p:nvPr/>
          </p:nvCxnSpPr>
          <p:spPr>
            <a:xfrm flipH="1">
              <a:off x="8153399" y="2261566"/>
              <a:ext cx="1" cy="40947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60F0FB9E-CCAD-4D85-A668-148AC32E82B8}"/>
              </a:ext>
            </a:extLst>
          </p:cNvPr>
          <p:cNvCxnSpPr/>
          <p:nvPr/>
        </p:nvCxnSpPr>
        <p:spPr>
          <a:xfrm>
            <a:off x="2284463" y="2747991"/>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A804176-5578-4221-B7C9-8E54A8BE2B3E}"/>
              </a:ext>
            </a:extLst>
          </p:cNvPr>
          <p:cNvSpPr txBox="1"/>
          <p:nvPr/>
        </p:nvSpPr>
        <p:spPr>
          <a:xfrm>
            <a:off x="2284463" y="2278455"/>
            <a:ext cx="2472107" cy="523220"/>
          </a:xfrm>
          <a:prstGeom prst="rect">
            <a:avLst/>
          </a:prstGeom>
          <a:noFill/>
        </p:spPr>
        <p:txBody>
          <a:bodyPr wrap="square" rtlCol="0">
            <a:spAutoFit/>
          </a:bodyPr>
          <a:lstStyle/>
          <a:p>
            <a:pPr algn="ctr"/>
            <a:r>
              <a:rPr lang="en-GB" sz="1400" dirty="0">
                <a:solidFill>
                  <a:schemeClr val="tx2"/>
                </a:solidFill>
              </a:rPr>
              <a:t>Register monitoring application in CSE</a:t>
            </a:r>
          </a:p>
        </p:txBody>
      </p:sp>
      <p:cxnSp>
        <p:nvCxnSpPr>
          <p:cNvPr id="41" name="Straight Arrow Connector 40">
            <a:extLst>
              <a:ext uri="{FF2B5EF4-FFF2-40B4-BE49-F238E27FC236}">
                <a16:creationId xmlns:a16="http://schemas.microsoft.com/office/drawing/2014/main" id="{FA57EA6B-91D2-4ED2-91FD-5474D8F51349}"/>
              </a:ext>
            </a:extLst>
          </p:cNvPr>
          <p:cNvCxnSpPr>
            <a:cxnSpLocks/>
          </p:cNvCxnSpPr>
          <p:nvPr/>
        </p:nvCxnSpPr>
        <p:spPr>
          <a:xfrm>
            <a:off x="4756569" y="3011360"/>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FB20DFA-4222-42E1-841D-A507B2933AFF}"/>
              </a:ext>
            </a:extLst>
          </p:cNvPr>
          <p:cNvSpPr txBox="1"/>
          <p:nvPr/>
        </p:nvSpPr>
        <p:spPr>
          <a:xfrm>
            <a:off x="7197967" y="2732753"/>
            <a:ext cx="2352427" cy="307777"/>
          </a:xfrm>
          <a:prstGeom prst="rect">
            <a:avLst/>
          </a:prstGeom>
          <a:noFill/>
        </p:spPr>
        <p:txBody>
          <a:bodyPr wrap="square" rtlCol="0">
            <a:spAutoFit/>
          </a:bodyPr>
          <a:lstStyle/>
          <a:p>
            <a:pPr algn="ctr"/>
            <a:r>
              <a:rPr lang="en-GB" sz="1400" dirty="0">
                <a:solidFill>
                  <a:schemeClr val="tx2"/>
                </a:solidFill>
              </a:rPr>
              <a:t>Register sensor in CSE</a:t>
            </a:r>
          </a:p>
        </p:txBody>
      </p:sp>
      <p:cxnSp>
        <p:nvCxnSpPr>
          <p:cNvPr id="44" name="Straight Arrow Connector 43">
            <a:extLst>
              <a:ext uri="{FF2B5EF4-FFF2-40B4-BE49-F238E27FC236}">
                <a16:creationId xmlns:a16="http://schemas.microsoft.com/office/drawing/2014/main" id="{B479C97A-C717-489A-B485-B9F8D248079F}"/>
              </a:ext>
            </a:extLst>
          </p:cNvPr>
          <p:cNvCxnSpPr/>
          <p:nvPr/>
        </p:nvCxnSpPr>
        <p:spPr>
          <a:xfrm>
            <a:off x="2284463" y="4136596"/>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E00FC23-BE3D-434F-8A54-B4717DD9A795}"/>
              </a:ext>
            </a:extLst>
          </p:cNvPr>
          <p:cNvSpPr txBox="1"/>
          <p:nvPr/>
        </p:nvSpPr>
        <p:spPr>
          <a:xfrm>
            <a:off x="2373363" y="3574724"/>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Create fault detection policy rules in CSE</a:t>
            </a:r>
          </a:p>
        </p:txBody>
      </p:sp>
      <p:cxnSp>
        <p:nvCxnSpPr>
          <p:cNvPr id="46" name="Straight Arrow Connector 45">
            <a:extLst>
              <a:ext uri="{FF2B5EF4-FFF2-40B4-BE49-F238E27FC236}">
                <a16:creationId xmlns:a16="http://schemas.microsoft.com/office/drawing/2014/main" id="{2DC63765-46BE-4555-B1BB-4CA986CB9718}"/>
              </a:ext>
            </a:extLst>
          </p:cNvPr>
          <p:cNvCxnSpPr>
            <a:cxnSpLocks/>
          </p:cNvCxnSpPr>
          <p:nvPr/>
        </p:nvCxnSpPr>
        <p:spPr>
          <a:xfrm>
            <a:off x="4756569" y="3682271"/>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24FB518-DD85-484F-8F4A-194D1907E55D}"/>
              </a:ext>
            </a:extLst>
          </p:cNvPr>
          <p:cNvSpPr txBox="1"/>
          <p:nvPr/>
        </p:nvSpPr>
        <p:spPr>
          <a:xfrm>
            <a:off x="7197967" y="3215137"/>
            <a:ext cx="2352427" cy="523220"/>
          </a:xfrm>
          <a:prstGeom prst="rect">
            <a:avLst/>
          </a:prstGeom>
          <a:noFill/>
        </p:spPr>
        <p:txBody>
          <a:bodyPr wrap="square" rtlCol="0">
            <a:spAutoFit/>
          </a:bodyPr>
          <a:lstStyle/>
          <a:p>
            <a:pPr algn="ctr"/>
            <a:r>
              <a:rPr lang="en-GB" sz="1400" dirty="0">
                <a:solidFill>
                  <a:schemeClr val="tx2"/>
                </a:solidFill>
              </a:rPr>
              <a:t>Create container to store sensor data</a:t>
            </a:r>
          </a:p>
        </p:txBody>
      </p:sp>
      <p:cxnSp>
        <p:nvCxnSpPr>
          <p:cNvPr id="48" name="Straight Arrow Connector 47">
            <a:extLst>
              <a:ext uri="{FF2B5EF4-FFF2-40B4-BE49-F238E27FC236}">
                <a16:creationId xmlns:a16="http://schemas.microsoft.com/office/drawing/2014/main" id="{9C4EF362-BB12-4DAF-A0EB-3235884AE977}"/>
              </a:ext>
            </a:extLst>
          </p:cNvPr>
          <p:cNvCxnSpPr>
            <a:cxnSpLocks/>
          </p:cNvCxnSpPr>
          <p:nvPr/>
        </p:nvCxnSpPr>
        <p:spPr>
          <a:xfrm>
            <a:off x="4756569" y="4391096"/>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6E3A583-9F28-4A76-9CB5-F718ABEFF257}"/>
              </a:ext>
            </a:extLst>
          </p:cNvPr>
          <p:cNvSpPr txBox="1"/>
          <p:nvPr/>
        </p:nvSpPr>
        <p:spPr>
          <a:xfrm>
            <a:off x="7197967" y="3908880"/>
            <a:ext cx="2352427" cy="523220"/>
          </a:xfrm>
          <a:prstGeom prst="rect">
            <a:avLst/>
          </a:prstGeom>
          <a:noFill/>
        </p:spPr>
        <p:txBody>
          <a:bodyPr wrap="square" rtlCol="0">
            <a:spAutoFit/>
          </a:bodyPr>
          <a:lstStyle/>
          <a:p>
            <a:pPr algn="ctr"/>
            <a:r>
              <a:rPr lang="en-GB" sz="1400" dirty="0">
                <a:solidFill>
                  <a:schemeClr val="tx2"/>
                </a:solidFill>
              </a:rPr>
              <a:t>Create content instance </a:t>
            </a:r>
            <a:br>
              <a:rPr lang="en-GB" sz="1400" dirty="0">
                <a:solidFill>
                  <a:schemeClr val="tx2"/>
                </a:solidFill>
              </a:rPr>
            </a:br>
            <a:r>
              <a:rPr lang="en-GB" sz="1400" dirty="0">
                <a:solidFill>
                  <a:schemeClr val="tx2"/>
                </a:solidFill>
              </a:rPr>
              <a:t>(send sensor measurement)</a:t>
            </a:r>
          </a:p>
        </p:txBody>
      </p:sp>
      <p:cxnSp>
        <p:nvCxnSpPr>
          <p:cNvPr id="50" name="Straight Arrow Connector 49">
            <a:extLst>
              <a:ext uri="{FF2B5EF4-FFF2-40B4-BE49-F238E27FC236}">
                <a16:creationId xmlns:a16="http://schemas.microsoft.com/office/drawing/2014/main" id="{F3A61205-44DC-4294-9E39-3A2FF05F75F2}"/>
              </a:ext>
            </a:extLst>
          </p:cNvPr>
          <p:cNvCxnSpPr>
            <a:cxnSpLocks/>
          </p:cNvCxnSpPr>
          <p:nvPr/>
        </p:nvCxnSpPr>
        <p:spPr>
          <a:xfrm>
            <a:off x="4756569" y="5170210"/>
            <a:ext cx="2472111"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9CE8FF1-0DD6-425E-90DF-74A9F3EB04EC}"/>
              </a:ext>
            </a:extLst>
          </p:cNvPr>
          <p:cNvSpPr txBox="1"/>
          <p:nvPr/>
        </p:nvSpPr>
        <p:spPr>
          <a:xfrm>
            <a:off x="4844303" y="4608330"/>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Fault detection using fault detection service</a:t>
            </a:r>
          </a:p>
        </p:txBody>
      </p:sp>
      <p:cxnSp>
        <p:nvCxnSpPr>
          <p:cNvPr id="52" name="Straight Arrow Connector 51">
            <a:extLst>
              <a:ext uri="{FF2B5EF4-FFF2-40B4-BE49-F238E27FC236}">
                <a16:creationId xmlns:a16="http://schemas.microsoft.com/office/drawing/2014/main" id="{174F2A62-8C93-4F51-94A0-D8832A87AE06}"/>
              </a:ext>
            </a:extLst>
          </p:cNvPr>
          <p:cNvCxnSpPr/>
          <p:nvPr/>
        </p:nvCxnSpPr>
        <p:spPr>
          <a:xfrm>
            <a:off x="2284463" y="5959484"/>
            <a:ext cx="2472109"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2E569FC-4EF7-49F7-BBEE-0CC586BA570A}"/>
              </a:ext>
            </a:extLst>
          </p:cNvPr>
          <p:cNvSpPr txBox="1"/>
          <p:nvPr/>
        </p:nvSpPr>
        <p:spPr>
          <a:xfrm>
            <a:off x="2487663" y="5359505"/>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Notify application of a fault detection</a:t>
            </a:r>
          </a:p>
        </p:txBody>
      </p:sp>
      <p:sp>
        <p:nvSpPr>
          <p:cNvPr id="54" name="Arc 53">
            <a:extLst>
              <a:ext uri="{FF2B5EF4-FFF2-40B4-BE49-F238E27FC236}">
                <a16:creationId xmlns:a16="http://schemas.microsoft.com/office/drawing/2014/main" id="{50DAA7EF-29A4-4800-ADB7-803024F4462C}"/>
              </a:ext>
            </a:extLst>
          </p:cNvPr>
          <p:cNvSpPr>
            <a:spLocks noChangeAspect="1"/>
          </p:cNvSpPr>
          <p:nvPr/>
        </p:nvSpPr>
        <p:spPr>
          <a:xfrm rot="19188683">
            <a:off x="7073207" y="4231155"/>
            <a:ext cx="742950" cy="742950"/>
          </a:xfrm>
          <a:prstGeom prst="arc">
            <a:avLst>
              <a:gd name="adj1" fmla="val 195870"/>
              <a:gd name="adj2" fmla="val 16911103"/>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8" name="Straight Arrow Connector 57">
            <a:extLst>
              <a:ext uri="{FF2B5EF4-FFF2-40B4-BE49-F238E27FC236}">
                <a16:creationId xmlns:a16="http://schemas.microsoft.com/office/drawing/2014/main" id="{7030975A-060F-43D2-8ECE-000EA80B9436}"/>
              </a:ext>
            </a:extLst>
          </p:cNvPr>
          <p:cNvCxnSpPr/>
          <p:nvPr/>
        </p:nvCxnSpPr>
        <p:spPr>
          <a:xfrm>
            <a:off x="2297163" y="2811491"/>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44E53C7-B5DF-439C-BDBE-016D135FAB60}"/>
              </a:ext>
            </a:extLst>
          </p:cNvPr>
          <p:cNvCxnSpPr>
            <a:cxnSpLocks/>
          </p:cNvCxnSpPr>
          <p:nvPr/>
        </p:nvCxnSpPr>
        <p:spPr>
          <a:xfrm>
            <a:off x="4756569" y="3087560"/>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6DFB518-3523-47FF-B5B4-A1CC17DA8D07}"/>
              </a:ext>
            </a:extLst>
          </p:cNvPr>
          <p:cNvCxnSpPr>
            <a:cxnSpLocks/>
          </p:cNvCxnSpPr>
          <p:nvPr/>
        </p:nvCxnSpPr>
        <p:spPr>
          <a:xfrm>
            <a:off x="4756569" y="3765217"/>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145E07E-BA6E-4CC5-8456-F668F2869542}"/>
              </a:ext>
            </a:extLst>
          </p:cNvPr>
          <p:cNvCxnSpPr>
            <a:cxnSpLocks/>
          </p:cNvCxnSpPr>
          <p:nvPr/>
        </p:nvCxnSpPr>
        <p:spPr>
          <a:xfrm>
            <a:off x="4756569" y="4470200"/>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21E7A9-D0A5-4BFB-A58E-D3F1247E4635}"/>
              </a:ext>
            </a:extLst>
          </p:cNvPr>
          <p:cNvCxnSpPr/>
          <p:nvPr/>
        </p:nvCxnSpPr>
        <p:spPr>
          <a:xfrm>
            <a:off x="2297163" y="4210928"/>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A16E9F-53D1-4869-A3E4-47FA24228D34}"/>
              </a:ext>
            </a:extLst>
          </p:cNvPr>
          <p:cNvCxnSpPr/>
          <p:nvPr/>
        </p:nvCxnSpPr>
        <p:spPr>
          <a:xfrm>
            <a:off x="4756569" y="5250435"/>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EC4EA35-4853-4B61-80BD-56C3B7033AF5}"/>
              </a:ext>
            </a:extLst>
          </p:cNvPr>
          <p:cNvCxnSpPr>
            <a:cxnSpLocks/>
          </p:cNvCxnSpPr>
          <p:nvPr/>
        </p:nvCxnSpPr>
        <p:spPr>
          <a:xfrm>
            <a:off x="2297163" y="6032500"/>
            <a:ext cx="2459406"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11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6095-2815-47AF-8D8B-64B441BB0B12}"/>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6600" spc="-1" dirty="0">
                <a:solidFill>
                  <a:srgbClr val="004A8D"/>
                </a:solidFill>
              </a:rPr>
            </a:br>
            <a:r>
              <a:rPr lang="en-US" sz="3600" spc="-1" dirty="0">
                <a:solidFill>
                  <a:srgbClr val="004A8D"/>
                </a:solidFill>
              </a:rPr>
              <a:t>Resource tree</a:t>
            </a:r>
            <a:endParaRPr lang="en-GB" sz="3200" dirty="0"/>
          </a:p>
        </p:txBody>
      </p:sp>
      <p:sp>
        <p:nvSpPr>
          <p:cNvPr id="3" name="Footer Placeholder 2">
            <a:extLst>
              <a:ext uri="{FF2B5EF4-FFF2-40B4-BE49-F238E27FC236}">
                <a16:creationId xmlns:a16="http://schemas.microsoft.com/office/drawing/2014/main" id="{001C4E3A-DEE6-4249-8BF8-C2D5B2788467}"/>
              </a:ext>
            </a:extLst>
          </p:cNvPr>
          <p:cNvSpPr>
            <a:spLocks noGrp="1"/>
          </p:cNvSpPr>
          <p:nvPr>
            <p:ph type="ftr" sz="quarter" idx="10"/>
          </p:nvPr>
        </p:nvSpPr>
        <p:spPr/>
        <p:txBody>
          <a:bodyPr/>
          <a:lstStyle/>
          <a:p>
            <a:r>
              <a:rPr lang="en-GB"/>
              <a:t>STF 584 – Presentation to oneM2M TP47</a:t>
            </a:r>
            <a:endParaRPr lang="en-GB" dirty="0"/>
          </a:p>
        </p:txBody>
      </p:sp>
      <p:sp>
        <p:nvSpPr>
          <p:cNvPr id="52" name="Rectangle : coins arrondis 66">
            <a:extLst>
              <a:ext uri="{FF2B5EF4-FFF2-40B4-BE49-F238E27FC236}">
                <a16:creationId xmlns:a16="http://schemas.microsoft.com/office/drawing/2014/main" id="{04A38EF1-6E7E-4848-B53E-8F328CB3B661}"/>
              </a:ext>
            </a:extLst>
          </p:cNvPr>
          <p:cNvSpPr/>
          <p:nvPr/>
        </p:nvSpPr>
        <p:spPr>
          <a:xfrm>
            <a:off x="1817792" y="1585806"/>
            <a:ext cx="1468074"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AE</a:t>
            </a:r>
          </a:p>
        </p:txBody>
      </p:sp>
      <p:cxnSp>
        <p:nvCxnSpPr>
          <p:cNvPr id="53" name="Connecteur droit 67">
            <a:extLst>
              <a:ext uri="{FF2B5EF4-FFF2-40B4-BE49-F238E27FC236}">
                <a16:creationId xmlns:a16="http://schemas.microsoft.com/office/drawing/2014/main" id="{36FA8619-0235-4F28-B40F-22ADF3FBDEF3}"/>
              </a:ext>
            </a:extLst>
          </p:cNvPr>
          <p:cNvCxnSpPr>
            <a:cxnSpLocks/>
            <a:stCxn id="52" idx="2"/>
          </p:cNvCxnSpPr>
          <p:nvPr/>
        </p:nvCxnSpPr>
        <p:spPr>
          <a:xfrm>
            <a:off x="2551829" y="1866078"/>
            <a:ext cx="0" cy="1991139"/>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Connecteur droit 68">
            <a:extLst>
              <a:ext uri="{FF2B5EF4-FFF2-40B4-BE49-F238E27FC236}">
                <a16:creationId xmlns:a16="http://schemas.microsoft.com/office/drawing/2014/main" id="{DB9B6ECA-30C8-43DD-BACA-D3B2B430AA49}"/>
              </a:ext>
            </a:extLst>
          </p:cNvPr>
          <p:cNvCxnSpPr>
            <a:cxnSpLocks/>
            <a:endCxn id="55" idx="1"/>
          </p:cNvCxnSpPr>
          <p:nvPr/>
        </p:nvCxnSpPr>
        <p:spPr>
          <a:xfrm flipV="1">
            <a:off x="2551829" y="2082471"/>
            <a:ext cx="574646" cy="564"/>
          </a:xfrm>
          <a:prstGeom prst="line">
            <a:avLst/>
          </a:prstGeom>
        </p:spPr>
        <p:style>
          <a:lnRef idx="2">
            <a:schemeClr val="dk1"/>
          </a:lnRef>
          <a:fillRef idx="0">
            <a:schemeClr val="dk1"/>
          </a:fillRef>
          <a:effectRef idx="1">
            <a:schemeClr val="dk1"/>
          </a:effectRef>
          <a:fontRef idx="minor">
            <a:schemeClr val="tx1"/>
          </a:fontRef>
        </p:style>
      </p:cxnSp>
      <p:sp>
        <p:nvSpPr>
          <p:cNvPr id="55" name="Rectangle : coins arrondis 69">
            <a:extLst>
              <a:ext uri="{FF2B5EF4-FFF2-40B4-BE49-F238E27FC236}">
                <a16:creationId xmlns:a16="http://schemas.microsoft.com/office/drawing/2014/main" id="{8335749C-B113-4322-9E83-B52F1A635983}"/>
              </a:ext>
            </a:extLst>
          </p:cNvPr>
          <p:cNvSpPr/>
          <p:nvPr/>
        </p:nvSpPr>
        <p:spPr>
          <a:xfrm>
            <a:off x="3126475" y="1939605"/>
            <a:ext cx="1811706" cy="285731"/>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faultDetectionPolicy</a:t>
            </a:r>
            <a:endParaRPr lang="en-GB" sz="1400" dirty="0"/>
          </a:p>
        </p:txBody>
      </p:sp>
      <p:cxnSp>
        <p:nvCxnSpPr>
          <p:cNvPr id="56" name="Connecteur droit 70">
            <a:extLst>
              <a:ext uri="{FF2B5EF4-FFF2-40B4-BE49-F238E27FC236}">
                <a16:creationId xmlns:a16="http://schemas.microsoft.com/office/drawing/2014/main" id="{F68C357B-7596-4CA3-A035-63105BDBCBBA}"/>
              </a:ext>
            </a:extLst>
          </p:cNvPr>
          <p:cNvCxnSpPr>
            <a:cxnSpLocks/>
          </p:cNvCxnSpPr>
          <p:nvPr/>
        </p:nvCxnSpPr>
        <p:spPr>
          <a:xfrm>
            <a:off x="3786840" y="2251386"/>
            <a:ext cx="0" cy="3643415"/>
          </a:xfrm>
          <a:prstGeom prst="line">
            <a:avLst/>
          </a:prstGeom>
          <a:ln w="12700"/>
        </p:spPr>
        <p:style>
          <a:lnRef idx="1">
            <a:schemeClr val="dk1"/>
          </a:lnRef>
          <a:fillRef idx="0">
            <a:schemeClr val="dk1"/>
          </a:fillRef>
          <a:effectRef idx="0">
            <a:schemeClr val="dk1"/>
          </a:effectRef>
          <a:fontRef idx="minor">
            <a:schemeClr val="tx1"/>
          </a:fontRef>
        </p:style>
      </p:cxnSp>
      <p:sp>
        <p:nvSpPr>
          <p:cNvPr id="57" name="Rectangle : coins arrondis 71">
            <a:extLst>
              <a:ext uri="{FF2B5EF4-FFF2-40B4-BE49-F238E27FC236}">
                <a16:creationId xmlns:a16="http://schemas.microsoft.com/office/drawing/2014/main" id="{D319BC99-F5BF-462F-955D-AD50A390C056}"/>
              </a:ext>
            </a:extLst>
          </p:cNvPr>
          <p:cNvSpPr/>
          <p:nvPr/>
        </p:nvSpPr>
        <p:spPr>
          <a:xfrm>
            <a:off x="6079337" y="3392506"/>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MaxValue</a:t>
            </a:r>
            <a:endParaRPr lang="en-GB" sz="1400" dirty="0"/>
          </a:p>
        </p:txBody>
      </p:sp>
      <p:cxnSp>
        <p:nvCxnSpPr>
          <p:cNvPr id="58" name="Connecteur droit 72">
            <a:extLst>
              <a:ext uri="{FF2B5EF4-FFF2-40B4-BE49-F238E27FC236}">
                <a16:creationId xmlns:a16="http://schemas.microsoft.com/office/drawing/2014/main" id="{1D64CD82-A36A-485F-83CF-0EFF4AAB23D9}"/>
              </a:ext>
            </a:extLst>
          </p:cNvPr>
          <p:cNvCxnSpPr>
            <a:cxnSpLocks/>
          </p:cNvCxnSpPr>
          <p:nvPr/>
        </p:nvCxnSpPr>
        <p:spPr>
          <a:xfrm>
            <a:off x="5474750" y="3541186"/>
            <a:ext cx="604587" cy="0"/>
          </a:xfrm>
          <a:prstGeom prst="line">
            <a:avLst/>
          </a:prstGeom>
        </p:spPr>
        <p:style>
          <a:lnRef idx="2">
            <a:schemeClr val="dk1"/>
          </a:lnRef>
          <a:fillRef idx="0">
            <a:schemeClr val="dk1"/>
          </a:fillRef>
          <a:effectRef idx="1">
            <a:schemeClr val="dk1"/>
          </a:effectRef>
          <a:fontRef idx="minor">
            <a:schemeClr val="tx1"/>
          </a:fontRef>
        </p:style>
      </p:cxnSp>
      <p:sp>
        <p:nvSpPr>
          <p:cNvPr id="59" name="Rectangle : coins arrondis 75">
            <a:extLst>
              <a:ext uri="{FF2B5EF4-FFF2-40B4-BE49-F238E27FC236}">
                <a16:creationId xmlns:a16="http://schemas.microsoft.com/office/drawing/2014/main" id="{F5009532-BFC8-4477-AF8C-E7C773C9800A}"/>
              </a:ext>
            </a:extLst>
          </p:cNvPr>
          <p:cNvSpPr/>
          <p:nvPr/>
        </p:nvSpPr>
        <p:spPr>
          <a:xfrm>
            <a:off x="6107300" y="3792822"/>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a:t>MinValue</a:t>
            </a:r>
          </a:p>
        </p:txBody>
      </p:sp>
      <p:cxnSp>
        <p:nvCxnSpPr>
          <p:cNvPr id="60" name="Connecteur droit 76">
            <a:extLst>
              <a:ext uri="{FF2B5EF4-FFF2-40B4-BE49-F238E27FC236}">
                <a16:creationId xmlns:a16="http://schemas.microsoft.com/office/drawing/2014/main" id="{7037D7AE-CE7F-43E9-BAA4-371AEC92E192}"/>
              </a:ext>
            </a:extLst>
          </p:cNvPr>
          <p:cNvCxnSpPr>
            <a:cxnSpLocks/>
          </p:cNvCxnSpPr>
          <p:nvPr/>
        </p:nvCxnSpPr>
        <p:spPr>
          <a:xfrm>
            <a:off x="5474750" y="3959831"/>
            <a:ext cx="632550" cy="0"/>
          </a:xfrm>
          <a:prstGeom prst="line">
            <a:avLst/>
          </a:prstGeom>
        </p:spPr>
        <p:style>
          <a:lnRef idx="2">
            <a:schemeClr val="dk1"/>
          </a:lnRef>
          <a:fillRef idx="0">
            <a:schemeClr val="dk1"/>
          </a:fillRef>
          <a:effectRef idx="1">
            <a:schemeClr val="dk1"/>
          </a:effectRef>
          <a:fontRef idx="minor">
            <a:schemeClr val="tx1"/>
          </a:fontRef>
        </p:style>
      </p:cxnSp>
      <p:sp>
        <p:nvSpPr>
          <p:cNvPr id="61" name="Rectangle : coins arrondis 77">
            <a:extLst>
              <a:ext uri="{FF2B5EF4-FFF2-40B4-BE49-F238E27FC236}">
                <a16:creationId xmlns:a16="http://schemas.microsoft.com/office/drawing/2014/main" id="{8E958DE1-1FA9-452B-ACF3-7D04A1D7768F}"/>
              </a:ext>
            </a:extLst>
          </p:cNvPr>
          <p:cNvSpPr/>
          <p:nvPr/>
        </p:nvSpPr>
        <p:spPr>
          <a:xfrm>
            <a:off x="6080482" y="4607503"/>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MinLatency</a:t>
            </a:r>
            <a:endParaRPr lang="en-GB" sz="1400" dirty="0"/>
          </a:p>
        </p:txBody>
      </p:sp>
      <p:cxnSp>
        <p:nvCxnSpPr>
          <p:cNvPr id="62" name="Connecteur droit 78">
            <a:extLst>
              <a:ext uri="{FF2B5EF4-FFF2-40B4-BE49-F238E27FC236}">
                <a16:creationId xmlns:a16="http://schemas.microsoft.com/office/drawing/2014/main" id="{6C449F68-12B5-4BB2-BD8E-B7B11B80D966}"/>
              </a:ext>
            </a:extLst>
          </p:cNvPr>
          <p:cNvCxnSpPr>
            <a:cxnSpLocks/>
            <a:endCxn id="61" idx="1"/>
          </p:cNvCxnSpPr>
          <p:nvPr/>
        </p:nvCxnSpPr>
        <p:spPr>
          <a:xfrm>
            <a:off x="5447932" y="4747639"/>
            <a:ext cx="632550" cy="0"/>
          </a:xfrm>
          <a:prstGeom prst="line">
            <a:avLst/>
          </a:prstGeom>
        </p:spPr>
        <p:style>
          <a:lnRef idx="2">
            <a:schemeClr val="dk1"/>
          </a:lnRef>
          <a:fillRef idx="0">
            <a:schemeClr val="dk1"/>
          </a:fillRef>
          <a:effectRef idx="1">
            <a:schemeClr val="dk1"/>
          </a:effectRef>
          <a:fontRef idx="minor">
            <a:schemeClr val="tx1"/>
          </a:fontRef>
        </p:style>
      </p:cxnSp>
      <p:sp>
        <p:nvSpPr>
          <p:cNvPr id="63" name="Rectangle : coins arrondis 79">
            <a:extLst>
              <a:ext uri="{FF2B5EF4-FFF2-40B4-BE49-F238E27FC236}">
                <a16:creationId xmlns:a16="http://schemas.microsoft.com/office/drawing/2014/main" id="{6DE31750-958D-4373-8BE9-3F29CB2C3D76}"/>
              </a:ext>
            </a:extLst>
          </p:cNvPr>
          <p:cNvSpPr/>
          <p:nvPr/>
        </p:nvSpPr>
        <p:spPr>
          <a:xfrm>
            <a:off x="4589087" y="2639260"/>
            <a:ext cx="1811707" cy="277013"/>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notificationURIs</a:t>
            </a:r>
            <a:endParaRPr lang="en-GB" sz="1400" dirty="0"/>
          </a:p>
        </p:txBody>
      </p:sp>
      <p:cxnSp>
        <p:nvCxnSpPr>
          <p:cNvPr id="64" name="Connecteur droit 80">
            <a:extLst>
              <a:ext uri="{FF2B5EF4-FFF2-40B4-BE49-F238E27FC236}">
                <a16:creationId xmlns:a16="http://schemas.microsoft.com/office/drawing/2014/main" id="{6A89CC76-6FAF-4C2A-9772-E0081ABEA10F}"/>
              </a:ext>
            </a:extLst>
          </p:cNvPr>
          <p:cNvCxnSpPr>
            <a:cxnSpLocks/>
          </p:cNvCxnSpPr>
          <p:nvPr/>
        </p:nvCxnSpPr>
        <p:spPr>
          <a:xfrm>
            <a:off x="3786840" y="2787115"/>
            <a:ext cx="809609" cy="0"/>
          </a:xfrm>
          <a:prstGeom prst="line">
            <a:avLst/>
          </a:prstGeom>
        </p:spPr>
        <p:style>
          <a:lnRef idx="2">
            <a:schemeClr val="dk1"/>
          </a:lnRef>
          <a:fillRef idx="0">
            <a:schemeClr val="dk1"/>
          </a:fillRef>
          <a:effectRef idx="1">
            <a:schemeClr val="dk1"/>
          </a:effectRef>
          <a:fontRef idx="minor">
            <a:schemeClr val="tx1"/>
          </a:fontRef>
        </p:style>
      </p:cxnSp>
      <p:sp>
        <p:nvSpPr>
          <p:cNvPr id="65" name="Rectangle : coins arrondis 71">
            <a:extLst>
              <a:ext uri="{FF2B5EF4-FFF2-40B4-BE49-F238E27FC236}">
                <a16:creationId xmlns:a16="http://schemas.microsoft.com/office/drawing/2014/main" id="{A29F7106-255C-4C27-B1CF-A5B634256AC9}"/>
              </a:ext>
            </a:extLst>
          </p:cNvPr>
          <p:cNvSpPr/>
          <p:nvPr/>
        </p:nvSpPr>
        <p:spPr>
          <a:xfrm>
            <a:off x="4598199" y="3022522"/>
            <a:ext cx="1788317" cy="249671"/>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threshold</a:t>
            </a:r>
          </a:p>
        </p:txBody>
      </p:sp>
      <p:cxnSp>
        <p:nvCxnSpPr>
          <p:cNvPr id="66" name="Connecteur droit 72">
            <a:extLst>
              <a:ext uri="{FF2B5EF4-FFF2-40B4-BE49-F238E27FC236}">
                <a16:creationId xmlns:a16="http://schemas.microsoft.com/office/drawing/2014/main" id="{95C38F11-CD9E-4B76-8CEB-D17A651D3F14}"/>
              </a:ext>
            </a:extLst>
          </p:cNvPr>
          <p:cNvCxnSpPr>
            <a:cxnSpLocks/>
          </p:cNvCxnSpPr>
          <p:nvPr/>
        </p:nvCxnSpPr>
        <p:spPr>
          <a:xfrm>
            <a:off x="3795564" y="3140602"/>
            <a:ext cx="800885" cy="2460"/>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70">
            <a:extLst>
              <a:ext uri="{FF2B5EF4-FFF2-40B4-BE49-F238E27FC236}">
                <a16:creationId xmlns:a16="http://schemas.microsoft.com/office/drawing/2014/main" id="{D0461E14-1C84-4F70-BA6B-1EEC6F248BC4}"/>
              </a:ext>
            </a:extLst>
          </p:cNvPr>
          <p:cNvCxnSpPr>
            <a:cxnSpLocks/>
          </p:cNvCxnSpPr>
          <p:nvPr/>
        </p:nvCxnSpPr>
        <p:spPr>
          <a:xfrm>
            <a:off x="5474750" y="3285498"/>
            <a:ext cx="0" cy="787596"/>
          </a:xfrm>
          <a:prstGeom prst="line">
            <a:avLst/>
          </a:prstGeom>
          <a:ln w="12700"/>
        </p:spPr>
        <p:style>
          <a:lnRef idx="1">
            <a:schemeClr val="dk1"/>
          </a:lnRef>
          <a:fillRef idx="0">
            <a:schemeClr val="dk1"/>
          </a:fillRef>
          <a:effectRef idx="0">
            <a:schemeClr val="dk1"/>
          </a:effectRef>
          <a:fontRef idx="minor">
            <a:schemeClr val="tx1"/>
          </a:fontRef>
        </p:style>
      </p:cxnSp>
      <p:sp>
        <p:nvSpPr>
          <p:cNvPr id="68" name="Rectangle : coins arrondis 77">
            <a:extLst>
              <a:ext uri="{FF2B5EF4-FFF2-40B4-BE49-F238E27FC236}">
                <a16:creationId xmlns:a16="http://schemas.microsoft.com/office/drawing/2014/main" id="{76FC2662-0D97-4756-A351-7D3C1917637A}"/>
              </a:ext>
            </a:extLst>
          </p:cNvPr>
          <p:cNvSpPr/>
          <p:nvPr/>
        </p:nvSpPr>
        <p:spPr>
          <a:xfrm>
            <a:off x="6080482" y="4969854"/>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a:t>MaxLatency</a:t>
            </a:r>
          </a:p>
        </p:txBody>
      </p:sp>
      <p:cxnSp>
        <p:nvCxnSpPr>
          <p:cNvPr id="69" name="Connecteur droit 78">
            <a:extLst>
              <a:ext uri="{FF2B5EF4-FFF2-40B4-BE49-F238E27FC236}">
                <a16:creationId xmlns:a16="http://schemas.microsoft.com/office/drawing/2014/main" id="{5197F4B6-74D8-488B-8E4B-D4A89D58F055}"/>
              </a:ext>
            </a:extLst>
          </p:cNvPr>
          <p:cNvCxnSpPr>
            <a:cxnSpLocks/>
            <a:endCxn id="68" idx="1"/>
          </p:cNvCxnSpPr>
          <p:nvPr/>
        </p:nvCxnSpPr>
        <p:spPr>
          <a:xfrm>
            <a:off x="5447932" y="5109990"/>
            <a:ext cx="632550" cy="0"/>
          </a:xfrm>
          <a:prstGeom prst="line">
            <a:avLst/>
          </a:prstGeom>
        </p:spPr>
        <p:style>
          <a:lnRef idx="2">
            <a:schemeClr val="dk1"/>
          </a:lnRef>
          <a:fillRef idx="0">
            <a:schemeClr val="dk1"/>
          </a:fillRef>
          <a:effectRef idx="1">
            <a:schemeClr val="dk1"/>
          </a:effectRef>
          <a:fontRef idx="minor">
            <a:schemeClr val="tx1"/>
          </a:fontRef>
        </p:style>
      </p:cxnSp>
      <p:cxnSp>
        <p:nvCxnSpPr>
          <p:cNvPr id="70" name="Connecteur droit 70">
            <a:extLst>
              <a:ext uri="{FF2B5EF4-FFF2-40B4-BE49-F238E27FC236}">
                <a16:creationId xmlns:a16="http://schemas.microsoft.com/office/drawing/2014/main" id="{DDAF84BB-3605-4A7A-B04E-FF3AA866D4A2}"/>
              </a:ext>
            </a:extLst>
          </p:cNvPr>
          <p:cNvCxnSpPr>
            <a:cxnSpLocks/>
            <a:stCxn id="71" idx="0"/>
          </p:cNvCxnSpPr>
          <p:nvPr/>
        </p:nvCxnSpPr>
        <p:spPr>
          <a:xfrm flipH="1">
            <a:off x="5447933" y="4264903"/>
            <a:ext cx="42674" cy="903144"/>
          </a:xfrm>
          <a:prstGeom prst="line">
            <a:avLst/>
          </a:prstGeom>
          <a:ln w="12700"/>
        </p:spPr>
        <p:style>
          <a:lnRef idx="1">
            <a:schemeClr val="dk1"/>
          </a:lnRef>
          <a:fillRef idx="0">
            <a:schemeClr val="dk1"/>
          </a:fillRef>
          <a:effectRef idx="0">
            <a:schemeClr val="dk1"/>
          </a:effectRef>
          <a:fontRef idx="minor">
            <a:schemeClr val="tx1"/>
          </a:fontRef>
        </p:style>
      </p:cxnSp>
      <p:sp>
        <p:nvSpPr>
          <p:cNvPr id="71" name="Rectangle : coins arrondis 71">
            <a:extLst>
              <a:ext uri="{FF2B5EF4-FFF2-40B4-BE49-F238E27FC236}">
                <a16:creationId xmlns:a16="http://schemas.microsoft.com/office/drawing/2014/main" id="{E3157BF0-6F25-4C2F-94FF-6E69C9F069B9}"/>
              </a:ext>
            </a:extLst>
          </p:cNvPr>
          <p:cNvSpPr/>
          <p:nvPr/>
        </p:nvSpPr>
        <p:spPr>
          <a:xfrm>
            <a:off x="4596448" y="4264903"/>
            <a:ext cx="1788317" cy="221020"/>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latency</a:t>
            </a:r>
          </a:p>
        </p:txBody>
      </p:sp>
      <p:cxnSp>
        <p:nvCxnSpPr>
          <p:cNvPr id="72" name="Connecteur droit 72">
            <a:extLst>
              <a:ext uri="{FF2B5EF4-FFF2-40B4-BE49-F238E27FC236}">
                <a16:creationId xmlns:a16="http://schemas.microsoft.com/office/drawing/2014/main" id="{FBB66A84-7310-451A-A1C7-AE77D1035DA4}"/>
              </a:ext>
            </a:extLst>
          </p:cNvPr>
          <p:cNvCxnSpPr>
            <a:cxnSpLocks/>
          </p:cNvCxnSpPr>
          <p:nvPr/>
        </p:nvCxnSpPr>
        <p:spPr>
          <a:xfrm>
            <a:off x="3811907" y="4349999"/>
            <a:ext cx="784542" cy="4332"/>
          </a:xfrm>
          <a:prstGeom prst="line">
            <a:avLst/>
          </a:prstGeom>
        </p:spPr>
        <p:style>
          <a:lnRef idx="2">
            <a:schemeClr val="dk1"/>
          </a:lnRef>
          <a:fillRef idx="0">
            <a:schemeClr val="dk1"/>
          </a:fillRef>
          <a:effectRef idx="1">
            <a:schemeClr val="dk1"/>
          </a:effectRef>
          <a:fontRef idx="minor">
            <a:schemeClr val="tx1"/>
          </a:fontRef>
        </p:style>
      </p:cxnSp>
      <p:sp>
        <p:nvSpPr>
          <p:cNvPr id="73" name="Rectangle : coins arrondis 77">
            <a:extLst>
              <a:ext uri="{FF2B5EF4-FFF2-40B4-BE49-F238E27FC236}">
                <a16:creationId xmlns:a16="http://schemas.microsoft.com/office/drawing/2014/main" id="{267CD2EE-4AC3-4FC6-AE58-5B9AD77B55DE}"/>
              </a:ext>
            </a:extLst>
          </p:cNvPr>
          <p:cNvSpPr/>
          <p:nvPr/>
        </p:nvSpPr>
        <p:spPr>
          <a:xfrm>
            <a:off x="9307098" y="4746106"/>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method</a:t>
            </a:r>
          </a:p>
        </p:txBody>
      </p:sp>
      <p:sp>
        <p:nvSpPr>
          <p:cNvPr id="75" name="Rectangle : coins arrondis 77">
            <a:extLst>
              <a:ext uri="{FF2B5EF4-FFF2-40B4-BE49-F238E27FC236}">
                <a16:creationId xmlns:a16="http://schemas.microsoft.com/office/drawing/2014/main" id="{5BF3E59C-319B-46A4-8C79-905551D2C9A8}"/>
              </a:ext>
            </a:extLst>
          </p:cNvPr>
          <p:cNvSpPr/>
          <p:nvPr/>
        </p:nvSpPr>
        <p:spPr>
          <a:xfrm>
            <a:off x="9307098" y="5166513"/>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optimizer</a:t>
            </a:r>
          </a:p>
        </p:txBody>
      </p:sp>
      <p:cxnSp>
        <p:nvCxnSpPr>
          <p:cNvPr id="77" name="Connecteur droit 70">
            <a:extLst>
              <a:ext uri="{FF2B5EF4-FFF2-40B4-BE49-F238E27FC236}">
                <a16:creationId xmlns:a16="http://schemas.microsoft.com/office/drawing/2014/main" id="{2A136B75-0691-45B2-AB1F-D87275968BB2}"/>
              </a:ext>
            </a:extLst>
          </p:cNvPr>
          <p:cNvCxnSpPr>
            <a:cxnSpLocks/>
          </p:cNvCxnSpPr>
          <p:nvPr/>
        </p:nvCxnSpPr>
        <p:spPr>
          <a:xfrm>
            <a:off x="5404386" y="5411490"/>
            <a:ext cx="0" cy="928447"/>
          </a:xfrm>
          <a:prstGeom prst="line">
            <a:avLst/>
          </a:prstGeom>
          <a:ln w="12700"/>
        </p:spPr>
        <p:style>
          <a:lnRef idx="1">
            <a:schemeClr val="dk1"/>
          </a:lnRef>
          <a:fillRef idx="0">
            <a:schemeClr val="dk1"/>
          </a:fillRef>
          <a:effectRef idx="0">
            <a:schemeClr val="dk1"/>
          </a:effectRef>
          <a:fontRef idx="minor">
            <a:schemeClr val="tx1"/>
          </a:fontRef>
        </p:style>
      </p:cxnSp>
      <p:sp>
        <p:nvSpPr>
          <p:cNvPr id="78" name="Rectangle : coins arrondis 71">
            <a:extLst>
              <a:ext uri="{FF2B5EF4-FFF2-40B4-BE49-F238E27FC236}">
                <a16:creationId xmlns:a16="http://schemas.microsoft.com/office/drawing/2014/main" id="{D01255CD-0DF2-4761-B8BA-CEF774602E86}"/>
              </a:ext>
            </a:extLst>
          </p:cNvPr>
          <p:cNvSpPr/>
          <p:nvPr/>
        </p:nvSpPr>
        <p:spPr>
          <a:xfrm>
            <a:off x="4552902" y="5308183"/>
            <a:ext cx="1788317" cy="277867"/>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ARIMA</a:t>
            </a:r>
          </a:p>
        </p:txBody>
      </p:sp>
      <p:cxnSp>
        <p:nvCxnSpPr>
          <p:cNvPr id="79" name="Connecteur droit 72">
            <a:extLst>
              <a:ext uri="{FF2B5EF4-FFF2-40B4-BE49-F238E27FC236}">
                <a16:creationId xmlns:a16="http://schemas.microsoft.com/office/drawing/2014/main" id="{BA5B8A51-F905-4B93-A3BB-CF8F1E843686}"/>
              </a:ext>
            </a:extLst>
          </p:cNvPr>
          <p:cNvCxnSpPr>
            <a:cxnSpLocks/>
          </p:cNvCxnSpPr>
          <p:nvPr/>
        </p:nvCxnSpPr>
        <p:spPr>
          <a:xfrm>
            <a:off x="3768361" y="5437248"/>
            <a:ext cx="784542" cy="4332"/>
          </a:xfrm>
          <a:prstGeom prst="line">
            <a:avLst/>
          </a:prstGeom>
        </p:spPr>
        <p:style>
          <a:lnRef idx="2">
            <a:schemeClr val="dk1"/>
          </a:lnRef>
          <a:fillRef idx="0">
            <a:schemeClr val="dk1"/>
          </a:fillRef>
          <a:effectRef idx="1">
            <a:schemeClr val="dk1"/>
          </a:effectRef>
          <a:fontRef idx="minor">
            <a:schemeClr val="tx1"/>
          </a:fontRef>
        </p:style>
      </p:cxnSp>
      <p:sp>
        <p:nvSpPr>
          <p:cNvPr id="80" name="Rectangle : coins arrondis 77">
            <a:extLst>
              <a:ext uri="{FF2B5EF4-FFF2-40B4-BE49-F238E27FC236}">
                <a16:creationId xmlns:a16="http://schemas.microsoft.com/office/drawing/2014/main" id="{6CA07CA5-8892-4B4C-9455-B4EBD802A76B}"/>
              </a:ext>
            </a:extLst>
          </p:cNvPr>
          <p:cNvSpPr/>
          <p:nvPr/>
        </p:nvSpPr>
        <p:spPr>
          <a:xfrm>
            <a:off x="9279135" y="5644533"/>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p</a:t>
            </a:r>
          </a:p>
        </p:txBody>
      </p:sp>
      <p:sp>
        <p:nvSpPr>
          <p:cNvPr id="82" name="Rectangle : coins arrondis 77">
            <a:extLst>
              <a:ext uri="{FF2B5EF4-FFF2-40B4-BE49-F238E27FC236}">
                <a16:creationId xmlns:a16="http://schemas.microsoft.com/office/drawing/2014/main" id="{8051D40F-D45E-4F37-AC3D-C624C8F1E005}"/>
              </a:ext>
            </a:extLst>
          </p:cNvPr>
          <p:cNvSpPr/>
          <p:nvPr/>
        </p:nvSpPr>
        <p:spPr>
          <a:xfrm>
            <a:off x="9279135" y="6102106"/>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d</a:t>
            </a:r>
          </a:p>
        </p:txBody>
      </p:sp>
      <p:sp>
        <p:nvSpPr>
          <p:cNvPr id="84" name="Rectangle : coins arrondis 77">
            <a:extLst>
              <a:ext uri="{FF2B5EF4-FFF2-40B4-BE49-F238E27FC236}">
                <a16:creationId xmlns:a16="http://schemas.microsoft.com/office/drawing/2014/main" id="{FA1718F7-9212-4AC6-8711-16C836B0DC38}"/>
              </a:ext>
            </a:extLst>
          </p:cNvPr>
          <p:cNvSpPr/>
          <p:nvPr/>
        </p:nvSpPr>
        <p:spPr>
          <a:xfrm>
            <a:off x="9283933" y="6507578"/>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q</a:t>
            </a:r>
          </a:p>
        </p:txBody>
      </p:sp>
      <p:sp>
        <p:nvSpPr>
          <p:cNvPr id="86" name="TextBox 85">
            <a:extLst>
              <a:ext uri="{FF2B5EF4-FFF2-40B4-BE49-F238E27FC236}">
                <a16:creationId xmlns:a16="http://schemas.microsoft.com/office/drawing/2014/main" id="{A168393A-1E2F-4C4F-BEED-3CC4F06A4D13}"/>
              </a:ext>
            </a:extLst>
          </p:cNvPr>
          <p:cNvSpPr txBox="1"/>
          <p:nvPr/>
        </p:nvSpPr>
        <p:spPr>
          <a:xfrm>
            <a:off x="2605778" y="1839652"/>
            <a:ext cx="514885" cy="307777"/>
          </a:xfrm>
          <a:prstGeom prst="rect">
            <a:avLst/>
          </a:prstGeom>
          <a:noFill/>
        </p:spPr>
        <p:txBody>
          <a:bodyPr wrap="none" rtlCol="0">
            <a:spAutoFit/>
          </a:bodyPr>
          <a:lstStyle/>
          <a:p>
            <a:r>
              <a:rPr lang="en-FR" sz="1400" dirty="0"/>
              <a:t>0…N</a:t>
            </a:r>
          </a:p>
        </p:txBody>
      </p:sp>
      <p:sp>
        <p:nvSpPr>
          <p:cNvPr id="87" name="TextBox 86">
            <a:extLst>
              <a:ext uri="{FF2B5EF4-FFF2-40B4-BE49-F238E27FC236}">
                <a16:creationId xmlns:a16="http://schemas.microsoft.com/office/drawing/2014/main" id="{8C61CB8F-46EC-46C9-B9B7-24E52D6D2C9E}"/>
              </a:ext>
            </a:extLst>
          </p:cNvPr>
          <p:cNvSpPr txBox="1"/>
          <p:nvPr/>
        </p:nvSpPr>
        <p:spPr>
          <a:xfrm>
            <a:off x="3895012" y="2514928"/>
            <a:ext cx="481222" cy="307777"/>
          </a:xfrm>
          <a:prstGeom prst="rect">
            <a:avLst/>
          </a:prstGeom>
          <a:noFill/>
        </p:spPr>
        <p:txBody>
          <a:bodyPr wrap="none" rtlCol="0">
            <a:spAutoFit/>
          </a:bodyPr>
          <a:lstStyle/>
          <a:p>
            <a:r>
              <a:rPr lang="en-FR" sz="1400" dirty="0"/>
              <a:t>0..N</a:t>
            </a:r>
          </a:p>
        </p:txBody>
      </p:sp>
      <p:sp>
        <p:nvSpPr>
          <p:cNvPr id="88" name="TextBox 87">
            <a:extLst>
              <a:ext uri="{FF2B5EF4-FFF2-40B4-BE49-F238E27FC236}">
                <a16:creationId xmlns:a16="http://schemas.microsoft.com/office/drawing/2014/main" id="{86B42ECC-5E8B-4962-950B-B173885EBB26}"/>
              </a:ext>
            </a:extLst>
          </p:cNvPr>
          <p:cNvSpPr txBox="1"/>
          <p:nvPr/>
        </p:nvSpPr>
        <p:spPr>
          <a:xfrm>
            <a:off x="3908710" y="2835285"/>
            <a:ext cx="457176" cy="307777"/>
          </a:xfrm>
          <a:prstGeom prst="rect">
            <a:avLst/>
          </a:prstGeom>
          <a:noFill/>
        </p:spPr>
        <p:txBody>
          <a:bodyPr wrap="none" rtlCol="0">
            <a:spAutoFit/>
          </a:bodyPr>
          <a:lstStyle/>
          <a:p>
            <a:r>
              <a:rPr lang="en-FR" sz="1400" dirty="0"/>
              <a:t>0..1</a:t>
            </a:r>
          </a:p>
        </p:txBody>
      </p:sp>
      <p:sp>
        <p:nvSpPr>
          <p:cNvPr id="89" name="TextBox 88">
            <a:extLst>
              <a:ext uri="{FF2B5EF4-FFF2-40B4-BE49-F238E27FC236}">
                <a16:creationId xmlns:a16="http://schemas.microsoft.com/office/drawing/2014/main" id="{0AD36148-EDBA-4D32-AFC9-2D677C0E6194}"/>
              </a:ext>
            </a:extLst>
          </p:cNvPr>
          <p:cNvSpPr txBox="1"/>
          <p:nvPr/>
        </p:nvSpPr>
        <p:spPr>
          <a:xfrm>
            <a:off x="3955900" y="4044388"/>
            <a:ext cx="457176" cy="307777"/>
          </a:xfrm>
          <a:prstGeom prst="rect">
            <a:avLst/>
          </a:prstGeom>
          <a:noFill/>
        </p:spPr>
        <p:txBody>
          <a:bodyPr wrap="none" rtlCol="0">
            <a:spAutoFit/>
          </a:bodyPr>
          <a:lstStyle/>
          <a:p>
            <a:r>
              <a:rPr lang="en-FR" sz="1400" dirty="0"/>
              <a:t>0..1</a:t>
            </a:r>
          </a:p>
        </p:txBody>
      </p:sp>
      <p:sp>
        <p:nvSpPr>
          <p:cNvPr id="90" name="TextBox 89">
            <a:extLst>
              <a:ext uri="{FF2B5EF4-FFF2-40B4-BE49-F238E27FC236}">
                <a16:creationId xmlns:a16="http://schemas.microsoft.com/office/drawing/2014/main" id="{676669D9-813E-48C2-9409-A306675C6FDA}"/>
              </a:ext>
            </a:extLst>
          </p:cNvPr>
          <p:cNvSpPr txBox="1"/>
          <p:nvPr/>
        </p:nvSpPr>
        <p:spPr>
          <a:xfrm>
            <a:off x="3904242" y="5171567"/>
            <a:ext cx="457176" cy="307777"/>
          </a:xfrm>
          <a:prstGeom prst="rect">
            <a:avLst/>
          </a:prstGeom>
          <a:noFill/>
        </p:spPr>
        <p:txBody>
          <a:bodyPr wrap="none" rtlCol="0">
            <a:spAutoFit/>
          </a:bodyPr>
          <a:lstStyle/>
          <a:p>
            <a:r>
              <a:rPr lang="en-FR" sz="1400" dirty="0"/>
              <a:t>0..1</a:t>
            </a:r>
          </a:p>
        </p:txBody>
      </p:sp>
      <p:sp>
        <p:nvSpPr>
          <p:cNvPr id="91" name="TextBox 90">
            <a:extLst>
              <a:ext uri="{FF2B5EF4-FFF2-40B4-BE49-F238E27FC236}">
                <a16:creationId xmlns:a16="http://schemas.microsoft.com/office/drawing/2014/main" id="{83F6B52C-676D-4EFC-818D-40E36AB74753}"/>
              </a:ext>
            </a:extLst>
          </p:cNvPr>
          <p:cNvSpPr txBox="1"/>
          <p:nvPr/>
        </p:nvSpPr>
        <p:spPr>
          <a:xfrm>
            <a:off x="5544984" y="3285498"/>
            <a:ext cx="457176" cy="307777"/>
          </a:xfrm>
          <a:prstGeom prst="rect">
            <a:avLst/>
          </a:prstGeom>
          <a:noFill/>
        </p:spPr>
        <p:txBody>
          <a:bodyPr wrap="none" rtlCol="0">
            <a:spAutoFit/>
          </a:bodyPr>
          <a:lstStyle/>
          <a:p>
            <a:r>
              <a:rPr lang="en-FR" sz="1400" dirty="0"/>
              <a:t>0..1</a:t>
            </a:r>
          </a:p>
        </p:txBody>
      </p:sp>
      <p:sp>
        <p:nvSpPr>
          <p:cNvPr id="92" name="TextBox 91">
            <a:extLst>
              <a:ext uri="{FF2B5EF4-FFF2-40B4-BE49-F238E27FC236}">
                <a16:creationId xmlns:a16="http://schemas.microsoft.com/office/drawing/2014/main" id="{A1DC830D-A92D-4CFC-82D2-01DCB276E723}"/>
              </a:ext>
            </a:extLst>
          </p:cNvPr>
          <p:cNvSpPr txBox="1"/>
          <p:nvPr/>
        </p:nvSpPr>
        <p:spPr>
          <a:xfrm>
            <a:off x="5551928" y="3688681"/>
            <a:ext cx="457176" cy="307777"/>
          </a:xfrm>
          <a:prstGeom prst="rect">
            <a:avLst/>
          </a:prstGeom>
          <a:noFill/>
        </p:spPr>
        <p:txBody>
          <a:bodyPr wrap="none" rtlCol="0">
            <a:spAutoFit/>
          </a:bodyPr>
          <a:lstStyle/>
          <a:p>
            <a:r>
              <a:rPr lang="en-FR" sz="1400" dirty="0"/>
              <a:t>0..1</a:t>
            </a:r>
          </a:p>
        </p:txBody>
      </p:sp>
      <p:sp>
        <p:nvSpPr>
          <p:cNvPr id="93" name="TextBox 92">
            <a:extLst>
              <a:ext uri="{FF2B5EF4-FFF2-40B4-BE49-F238E27FC236}">
                <a16:creationId xmlns:a16="http://schemas.microsoft.com/office/drawing/2014/main" id="{EF4D9208-AD0F-4CF9-BB26-18E17C59718A}"/>
              </a:ext>
            </a:extLst>
          </p:cNvPr>
          <p:cNvSpPr txBox="1"/>
          <p:nvPr/>
        </p:nvSpPr>
        <p:spPr>
          <a:xfrm>
            <a:off x="5546129" y="4479318"/>
            <a:ext cx="457176" cy="307777"/>
          </a:xfrm>
          <a:prstGeom prst="rect">
            <a:avLst/>
          </a:prstGeom>
          <a:noFill/>
        </p:spPr>
        <p:txBody>
          <a:bodyPr wrap="none" rtlCol="0">
            <a:spAutoFit/>
          </a:bodyPr>
          <a:lstStyle/>
          <a:p>
            <a:r>
              <a:rPr lang="en-FR" sz="1400" dirty="0"/>
              <a:t>0..1</a:t>
            </a:r>
          </a:p>
        </p:txBody>
      </p:sp>
      <p:sp>
        <p:nvSpPr>
          <p:cNvPr id="94" name="TextBox 93">
            <a:extLst>
              <a:ext uri="{FF2B5EF4-FFF2-40B4-BE49-F238E27FC236}">
                <a16:creationId xmlns:a16="http://schemas.microsoft.com/office/drawing/2014/main" id="{F620A541-65F4-4F14-B82A-0DC38CBBCAB3}"/>
              </a:ext>
            </a:extLst>
          </p:cNvPr>
          <p:cNvSpPr txBox="1"/>
          <p:nvPr/>
        </p:nvSpPr>
        <p:spPr>
          <a:xfrm>
            <a:off x="5584718" y="4824798"/>
            <a:ext cx="457176" cy="307777"/>
          </a:xfrm>
          <a:prstGeom prst="rect">
            <a:avLst/>
          </a:prstGeom>
          <a:noFill/>
        </p:spPr>
        <p:txBody>
          <a:bodyPr wrap="none" rtlCol="0">
            <a:spAutoFit/>
          </a:bodyPr>
          <a:lstStyle/>
          <a:p>
            <a:r>
              <a:rPr lang="en-FR" sz="1400" dirty="0"/>
              <a:t>0..1</a:t>
            </a:r>
          </a:p>
        </p:txBody>
      </p:sp>
      <p:sp>
        <p:nvSpPr>
          <p:cNvPr id="95" name="TextBox 94">
            <a:extLst>
              <a:ext uri="{FF2B5EF4-FFF2-40B4-BE49-F238E27FC236}">
                <a16:creationId xmlns:a16="http://schemas.microsoft.com/office/drawing/2014/main" id="{8F173C3B-6E69-420E-9236-BBBB145B13F5}"/>
              </a:ext>
            </a:extLst>
          </p:cNvPr>
          <p:cNvSpPr txBox="1"/>
          <p:nvPr/>
        </p:nvSpPr>
        <p:spPr>
          <a:xfrm>
            <a:off x="8852804" y="4620906"/>
            <a:ext cx="276038" cy="307777"/>
          </a:xfrm>
          <a:prstGeom prst="rect">
            <a:avLst/>
          </a:prstGeom>
          <a:noFill/>
        </p:spPr>
        <p:txBody>
          <a:bodyPr wrap="none" rtlCol="0">
            <a:spAutoFit/>
          </a:bodyPr>
          <a:lstStyle/>
          <a:p>
            <a:r>
              <a:rPr lang="en-FR" sz="1400" dirty="0"/>
              <a:t>1</a:t>
            </a:r>
          </a:p>
        </p:txBody>
      </p:sp>
      <p:sp>
        <p:nvSpPr>
          <p:cNvPr id="96" name="TextBox 95">
            <a:extLst>
              <a:ext uri="{FF2B5EF4-FFF2-40B4-BE49-F238E27FC236}">
                <a16:creationId xmlns:a16="http://schemas.microsoft.com/office/drawing/2014/main" id="{C1631F15-8107-4059-BB64-0FB9B08C5D26}"/>
              </a:ext>
            </a:extLst>
          </p:cNvPr>
          <p:cNvSpPr txBox="1"/>
          <p:nvPr/>
        </p:nvSpPr>
        <p:spPr>
          <a:xfrm>
            <a:off x="8853564" y="5040130"/>
            <a:ext cx="276038" cy="307777"/>
          </a:xfrm>
          <a:prstGeom prst="rect">
            <a:avLst/>
          </a:prstGeom>
          <a:noFill/>
        </p:spPr>
        <p:txBody>
          <a:bodyPr wrap="none" rtlCol="0">
            <a:spAutoFit/>
          </a:bodyPr>
          <a:lstStyle/>
          <a:p>
            <a:r>
              <a:rPr lang="en-FR" sz="1400" dirty="0"/>
              <a:t>1</a:t>
            </a:r>
          </a:p>
        </p:txBody>
      </p:sp>
      <p:sp>
        <p:nvSpPr>
          <p:cNvPr id="97" name="TextBox 96">
            <a:extLst>
              <a:ext uri="{FF2B5EF4-FFF2-40B4-BE49-F238E27FC236}">
                <a16:creationId xmlns:a16="http://schemas.microsoft.com/office/drawing/2014/main" id="{E83D8372-7225-45A4-B024-5CBF6AEF3E61}"/>
              </a:ext>
            </a:extLst>
          </p:cNvPr>
          <p:cNvSpPr txBox="1"/>
          <p:nvPr/>
        </p:nvSpPr>
        <p:spPr>
          <a:xfrm>
            <a:off x="8849912" y="5528994"/>
            <a:ext cx="276038" cy="307777"/>
          </a:xfrm>
          <a:prstGeom prst="rect">
            <a:avLst/>
          </a:prstGeom>
          <a:noFill/>
        </p:spPr>
        <p:txBody>
          <a:bodyPr wrap="none" rtlCol="0">
            <a:spAutoFit/>
          </a:bodyPr>
          <a:lstStyle/>
          <a:p>
            <a:r>
              <a:rPr lang="en-FR" sz="1400" dirty="0"/>
              <a:t>1</a:t>
            </a:r>
          </a:p>
        </p:txBody>
      </p:sp>
      <p:sp>
        <p:nvSpPr>
          <p:cNvPr id="98" name="TextBox 97">
            <a:extLst>
              <a:ext uri="{FF2B5EF4-FFF2-40B4-BE49-F238E27FC236}">
                <a16:creationId xmlns:a16="http://schemas.microsoft.com/office/drawing/2014/main" id="{A0CF73C4-0F67-4D5E-B605-94137BB28B5E}"/>
              </a:ext>
            </a:extLst>
          </p:cNvPr>
          <p:cNvSpPr txBox="1"/>
          <p:nvPr/>
        </p:nvSpPr>
        <p:spPr>
          <a:xfrm>
            <a:off x="8852804" y="5946526"/>
            <a:ext cx="276038" cy="307777"/>
          </a:xfrm>
          <a:prstGeom prst="rect">
            <a:avLst/>
          </a:prstGeom>
          <a:noFill/>
        </p:spPr>
        <p:txBody>
          <a:bodyPr wrap="none" rtlCol="0">
            <a:spAutoFit/>
          </a:bodyPr>
          <a:lstStyle/>
          <a:p>
            <a:r>
              <a:rPr lang="en-FR" sz="1400" dirty="0"/>
              <a:t>1</a:t>
            </a:r>
          </a:p>
        </p:txBody>
      </p:sp>
      <p:sp>
        <p:nvSpPr>
          <p:cNvPr id="99" name="TextBox 98">
            <a:extLst>
              <a:ext uri="{FF2B5EF4-FFF2-40B4-BE49-F238E27FC236}">
                <a16:creationId xmlns:a16="http://schemas.microsoft.com/office/drawing/2014/main" id="{8F14F36A-10C7-4016-8DC7-123ED2EE1760}"/>
              </a:ext>
            </a:extLst>
          </p:cNvPr>
          <p:cNvSpPr txBox="1"/>
          <p:nvPr/>
        </p:nvSpPr>
        <p:spPr>
          <a:xfrm>
            <a:off x="8849912" y="6339937"/>
            <a:ext cx="203698" cy="307777"/>
          </a:xfrm>
          <a:prstGeom prst="rect">
            <a:avLst/>
          </a:prstGeom>
          <a:noFill/>
        </p:spPr>
        <p:txBody>
          <a:bodyPr wrap="square" rtlCol="0">
            <a:spAutoFit/>
          </a:bodyPr>
          <a:lstStyle/>
          <a:p>
            <a:r>
              <a:rPr lang="en-FR" sz="1400" dirty="0"/>
              <a:t>1</a:t>
            </a:r>
          </a:p>
        </p:txBody>
      </p:sp>
      <p:cxnSp>
        <p:nvCxnSpPr>
          <p:cNvPr id="110" name="Connector: Elbow 109">
            <a:extLst>
              <a:ext uri="{FF2B5EF4-FFF2-40B4-BE49-F238E27FC236}">
                <a16:creationId xmlns:a16="http://schemas.microsoft.com/office/drawing/2014/main" id="{66A0F15C-D83F-48C2-B477-D6DE01117EBD}"/>
              </a:ext>
            </a:extLst>
          </p:cNvPr>
          <p:cNvCxnSpPr>
            <a:cxnSpLocks/>
          </p:cNvCxnSpPr>
          <p:nvPr/>
        </p:nvCxnSpPr>
        <p:spPr>
          <a:xfrm flipV="1">
            <a:off x="5404386" y="4963516"/>
            <a:ext cx="3902712" cy="796640"/>
          </a:xfrm>
          <a:prstGeom prst="bentConnector3">
            <a:avLst>
              <a:gd name="adj1" fmla="val 75661"/>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16130B69-9313-4C75-8FC6-D42213BCE235}"/>
              </a:ext>
            </a:extLst>
          </p:cNvPr>
          <p:cNvCxnSpPr>
            <a:cxnSpLocks/>
          </p:cNvCxnSpPr>
          <p:nvPr/>
        </p:nvCxnSpPr>
        <p:spPr>
          <a:xfrm flipV="1">
            <a:off x="5404385" y="5371044"/>
            <a:ext cx="3902713" cy="487680"/>
          </a:xfrm>
          <a:prstGeom prst="bentConnector3">
            <a:avLst>
              <a:gd name="adj1" fmla="val 7789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4AAE3A73-E35C-4D62-8214-F7C248CB6A96}"/>
              </a:ext>
            </a:extLst>
          </p:cNvPr>
          <p:cNvCxnSpPr>
            <a:cxnSpLocks/>
          </p:cNvCxnSpPr>
          <p:nvPr/>
        </p:nvCxnSpPr>
        <p:spPr>
          <a:xfrm flipV="1">
            <a:off x="5404385" y="5823306"/>
            <a:ext cx="3874750" cy="140138"/>
          </a:xfrm>
          <a:prstGeom prst="bentConnector3">
            <a:avLst>
              <a:gd name="adj1" fmla="val 8071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65078E62-A3C7-4FD8-B16E-0DAD122ACA72}"/>
              </a:ext>
            </a:extLst>
          </p:cNvPr>
          <p:cNvCxnSpPr>
            <a:cxnSpLocks/>
          </p:cNvCxnSpPr>
          <p:nvPr/>
        </p:nvCxnSpPr>
        <p:spPr>
          <a:xfrm>
            <a:off x="5404385" y="6077801"/>
            <a:ext cx="3874750" cy="215957"/>
          </a:xfrm>
          <a:prstGeom prst="bentConnector3">
            <a:avLst>
              <a:gd name="adj1" fmla="val 7846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089AF29F-710A-41BB-996E-DBEB7C1F5ABC}"/>
              </a:ext>
            </a:extLst>
          </p:cNvPr>
          <p:cNvCxnSpPr>
            <a:cxnSpLocks/>
          </p:cNvCxnSpPr>
          <p:nvPr/>
        </p:nvCxnSpPr>
        <p:spPr>
          <a:xfrm>
            <a:off x="5404385" y="6197246"/>
            <a:ext cx="3879548" cy="501984"/>
          </a:xfrm>
          <a:prstGeom prst="bentConnector3">
            <a:avLst>
              <a:gd name="adj1" fmla="val 7618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Rectangle : coins arrondis 66">
            <a:extLst>
              <a:ext uri="{FF2B5EF4-FFF2-40B4-BE49-F238E27FC236}">
                <a16:creationId xmlns:a16="http://schemas.microsoft.com/office/drawing/2014/main" id="{07FBDAF9-7ED4-439E-864A-E0E5B36ADF8A}"/>
              </a:ext>
            </a:extLst>
          </p:cNvPr>
          <p:cNvSpPr/>
          <p:nvPr/>
        </p:nvSpPr>
        <p:spPr>
          <a:xfrm>
            <a:off x="609759" y="1219703"/>
            <a:ext cx="1468074"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CSE</a:t>
            </a:r>
          </a:p>
        </p:txBody>
      </p:sp>
      <p:cxnSp>
        <p:nvCxnSpPr>
          <p:cNvPr id="81" name="Connecteur droit 80">
            <a:extLst>
              <a:ext uri="{FF2B5EF4-FFF2-40B4-BE49-F238E27FC236}">
                <a16:creationId xmlns:a16="http://schemas.microsoft.com/office/drawing/2014/main" id="{D6A8BC12-8B16-F347-8832-31B6F8D0065E}"/>
              </a:ext>
            </a:extLst>
          </p:cNvPr>
          <p:cNvCxnSpPr>
            <a:cxnSpLocks/>
          </p:cNvCxnSpPr>
          <p:nvPr/>
        </p:nvCxnSpPr>
        <p:spPr>
          <a:xfrm>
            <a:off x="3772566" y="2449663"/>
            <a:ext cx="823883"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a:extLst>
              <a:ext uri="{FF2B5EF4-FFF2-40B4-BE49-F238E27FC236}">
                <a16:creationId xmlns:a16="http://schemas.microsoft.com/office/drawing/2014/main" id="{C2E9231B-D9BF-1440-B185-D378CB2DFF90}"/>
              </a:ext>
            </a:extLst>
          </p:cNvPr>
          <p:cNvSpPr txBox="1"/>
          <p:nvPr/>
        </p:nvSpPr>
        <p:spPr>
          <a:xfrm>
            <a:off x="3879287" y="2203621"/>
            <a:ext cx="481222" cy="307777"/>
          </a:xfrm>
          <a:prstGeom prst="rect">
            <a:avLst/>
          </a:prstGeom>
          <a:noFill/>
        </p:spPr>
        <p:txBody>
          <a:bodyPr wrap="none" rtlCol="0">
            <a:spAutoFit/>
          </a:bodyPr>
          <a:lstStyle/>
          <a:p>
            <a:r>
              <a:rPr lang="en-FR" sz="1400" dirty="0"/>
              <a:t>0..N</a:t>
            </a:r>
          </a:p>
        </p:txBody>
      </p:sp>
      <p:sp>
        <p:nvSpPr>
          <p:cNvPr id="76" name="Rectangle : coins arrondis 79">
            <a:extLst>
              <a:ext uri="{FF2B5EF4-FFF2-40B4-BE49-F238E27FC236}">
                <a16:creationId xmlns:a16="http://schemas.microsoft.com/office/drawing/2014/main" id="{DEE842E4-3F7B-1548-9737-83E962CB31DC}"/>
              </a:ext>
            </a:extLst>
          </p:cNvPr>
          <p:cNvSpPr/>
          <p:nvPr/>
        </p:nvSpPr>
        <p:spPr>
          <a:xfrm>
            <a:off x="4574813" y="2344780"/>
            <a:ext cx="1811705" cy="234041"/>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targetContainers</a:t>
            </a:r>
            <a:endParaRPr lang="en-GB" sz="1400" dirty="0"/>
          </a:p>
        </p:txBody>
      </p:sp>
      <p:cxnSp>
        <p:nvCxnSpPr>
          <p:cNvPr id="100" name="Connector: Elbow 109">
            <a:extLst>
              <a:ext uri="{FF2B5EF4-FFF2-40B4-BE49-F238E27FC236}">
                <a16:creationId xmlns:a16="http://schemas.microsoft.com/office/drawing/2014/main" id="{A19E6B1A-1C5C-D640-83AB-6AE1F3DB5B2F}"/>
              </a:ext>
            </a:extLst>
          </p:cNvPr>
          <p:cNvCxnSpPr>
            <a:cxnSpLocks/>
          </p:cNvCxnSpPr>
          <p:nvPr/>
        </p:nvCxnSpPr>
        <p:spPr>
          <a:xfrm flipV="1">
            <a:off x="5404384" y="4587314"/>
            <a:ext cx="3902713" cy="1067753"/>
          </a:xfrm>
          <a:prstGeom prst="bentConnector3">
            <a:avLst>
              <a:gd name="adj1" fmla="val 7178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Rectangle : coins arrondis 77">
            <a:extLst>
              <a:ext uri="{FF2B5EF4-FFF2-40B4-BE49-F238E27FC236}">
                <a16:creationId xmlns:a16="http://schemas.microsoft.com/office/drawing/2014/main" id="{54A01415-6118-D742-8869-2C1B621BFBCB}"/>
              </a:ext>
            </a:extLst>
          </p:cNvPr>
          <p:cNvSpPr/>
          <p:nvPr/>
        </p:nvSpPr>
        <p:spPr>
          <a:xfrm>
            <a:off x="9307095" y="4382626"/>
            <a:ext cx="170296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err="1"/>
              <a:t>deviationThreshold</a:t>
            </a:r>
            <a:endParaRPr lang="en-GB" sz="1400" dirty="0"/>
          </a:p>
        </p:txBody>
      </p:sp>
      <p:sp>
        <p:nvSpPr>
          <p:cNvPr id="103" name="TextBox 102">
            <a:extLst>
              <a:ext uri="{FF2B5EF4-FFF2-40B4-BE49-F238E27FC236}">
                <a16:creationId xmlns:a16="http://schemas.microsoft.com/office/drawing/2014/main" id="{F6D46B71-7629-C14A-A1A0-5F50FA72C6E3}"/>
              </a:ext>
            </a:extLst>
          </p:cNvPr>
          <p:cNvSpPr txBox="1"/>
          <p:nvPr/>
        </p:nvSpPr>
        <p:spPr>
          <a:xfrm>
            <a:off x="8813742" y="4234316"/>
            <a:ext cx="276038" cy="307777"/>
          </a:xfrm>
          <a:prstGeom prst="rect">
            <a:avLst/>
          </a:prstGeom>
          <a:noFill/>
        </p:spPr>
        <p:txBody>
          <a:bodyPr wrap="none" rtlCol="0">
            <a:spAutoFit/>
          </a:bodyPr>
          <a:lstStyle/>
          <a:p>
            <a:r>
              <a:rPr lang="en-FR" sz="1400" dirty="0"/>
              <a:t>1</a:t>
            </a:r>
          </a:p>
        </p:txBody>
      </p:sp>
      <p:cxnSp>
        <p:nvCxnSpPr>
          <p:cNvPr id="104" name="Connecteur droit 80">
            <a:extLst>
              <a:ext uri="{FF2B5EF4-FFF2-40B4-BE49-F238E27FC236}">
                <a16:creationId xmlns:a16="http://schemas.microsoft.com/office/drawing/2014/main" id="{1457E414-5DF1-C940-B891-0D68E0DCD3D4}"/>
              </a:ext>
            </a:extLst>
          </p:cNvPr>
          <p:cNvCxnSpPr>
            <a:cxnSpLocks/>
          </p:cNvCxnSpPr>
          <p:nvPr/>
        </p:nvCxnSpPr>
        <p:spPr>
          <a:xfrm>
            <a:off x="1236372" y="1739178"/>
            <a:ext cx="594299" cy="0"/>
          </a:xfrm>
          <a:prstGeom prst="line">
            <a:avLst/>
          </a:prstGeom>
        </p:spPr>
        <p:style>
          <a:lnRef idx="2">
            <a:schemeClr val="dk1"/>
          </a:lnRef>
          <a:fillRef idx="0">
            <a:schemeClr val="dk1"/>
          </a:fillRef>
          <a:effectRef idx="1">
            <a:schemeClr val="dk1"/>
          </a:effectRef>
          <a:fontRef idx="minor">
            <a:schemeClr val="tx1"/>
          </a:fontRef>
        </p:style>
      </p:cxnSp>
      <p:cxnSp>
        <p:nvCxnSpPr>
          <p:cNvPr id="105" name="Connecteur droit 67">
            <a:extLst>
              <a:ext uri="{FF2B5EF4-FFF2-40B4-BE49-F238E27FC236}">
                <a16:creationId xmlns:a16="http://schemas.microsoft.com/office/drawing/2014/main" id="{3F33D66D-ECF2-A840-9FC4-03782ED763CF}"/>
              </a:ext>
            </a:extLst>
          </p:cNvPr>
          <p:cNvCxnSpPr>
            <a:cxnSpLocks/>
          </p:cNvCxnSpPr>
          <p:nvPr/>
        </p:nvCxnSpPr>
        <p:spPr>
          <a:xfrm>
            <a:off x="1248916" y="1515828"/>
            <a:ext cx="0" cy="1991139"/>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162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D1F-FD86-4CAF-A4AE-27D84CF59E02}"/>
              </a:ext>
            </a:extLst>
          </p:cNvPr>
          <p:cNvSpPr>
            <a:spLocks noGrp="1"/>
          </p:cNvSpPr>
          <p:nvPr>
            <p:ph type="title"/>
          </p:nvPr>
        </p:nvSpPr>
        <p:spPr/>
        <p:txBody>
          <a:bodyPr/>
          <a:lstStyle/>
          <a:p>
            <a:r>
              <a:rPr lang="en-US" sz="2400" spc="-1" dirty="0">
                <a:solidFill>
                  <a:srgbClr val="004A8D"/>
                </a:solidFill>
              </a:rPr>
              <a:t>Use Case 1: Fault management and isolation for IoT field devices</a:t>
            </a:r>
            <a:br>
              <a:rPr lang="en-US" sz="6600" spc="-1" dirty="0">
                <a:solidFill>
                  <a:srgbClr val="004A8D"/>
                </a:solidFill>
              </a:rPr>
            </a:br>
            <a:r>
              <a:rPr lang="en-US" sz="3600" spc="-1" dirty="0">
                <a:solidFill>
                  <a:srgbClr val="004A8D"/>
                </a:solidFill>
              </a:rPr>
              <a:t>Demonstration</a:t>
            </a:r>
            <a:endParaRPr lang="en-GB" dirty="0"/>
          </a:p>
        </p:txBody>
      </p:sp>
      <p:sp>
        <p:nvSpPr>
          <p:cNvPr id="5" name="Footer Placeholder 4">
            <a:extLst>
              <a:ext uri="{FF2B5EF4-FFF2-40B4-BE49-F238E27FC236}">
                <a16:creationId xmlns:a16="http://schemas.microsoft.com/office/drawing/2014/main" id="{D6B46E25-07ED-48BB-A86D-8E2DB640C6FD}"/>
              </a:ext>
            </a:extLst>
          </p:cNvPr>
          <p:cNvSpPr>
            <a:spLocks noGrp="1"/>
          </p:cNvSpPr>
          <p:nvPr>
            <p:ph type="ftr" sz="quarter" idx="10"/>
          </p:nvPr>
        </p:nvSpPr>
        <p:spPr/>
        <p:txBody>
          <a:bodyPr/>
          <a:lstStyle/>
          <a:p>
            <a:r>
              <a:rPr lang="en-GB"/>
              <a:t>STF 584 – Presentation to oneM2M TP47</a:t>
            </a:r>
            <a:endParaRPr lang="en-GB" dirty="0"/>
          </a:p>
        </p:txBody>
      </p:sp>
      <p:sp>
        <p:nvSpPr>
          <p:cNvPr id="3" name="TextBox 2">
            <a:extLst>
              <a:ext uri="{FF2B5EF4-FFF2-40B4-BE49-F238E27FC236}">
                <a16:creationId xmlns:a16="http://schemas.microsoft.com/office/drawing/2014/main" id="{4125BAE2-AF3B-A541-B674-AA7508A307CD}"/>
              </a:ext>
            </a:extLst>
          </p:cNvPr>
          <p:cNvSpPr txBox="1"/>
          <p:nvPr/>
        </p:nvSpPr>
        <p:spPr>
          <a:xfrm>
            <a:off x="3721994" y="3258354"/>
            <a:ext cx="4288162" cy="707886"/>
          </a:xfrm>
          <a:prstGeom prst="rect">
            <a:avLst/>
          </a:prstGeom>
          <a:noFill/>
        </p:spPr>
        <p:txBody>
          <a:bodyPr wrap="none" rtlCol="0">
            <a:spAutoFit/>
          </a:bodyPr>
          <a:lstStyle/>
          <a:p>
            <a:r>
              <a:rPr lang="en-FR" sz="4000" dirty="0">
                <a:solidFill>
                  <a:schemeClr val="tx2"/>
                </a:solidFill>
              </a:rPr>
              <a:t>Demonstration UC1</a:t>
            </a:r>
          </a:p>
        </p:txBody>
      </p:sp>
    </p:spTree>
    <p:extLst>
      <p:ext uri="{BB962C8B-B14F-4D97-AF65-F5344CB8AC3E}">
        <p14:creationId xmlns:p14="http://schemas.microsoft.com/office/powerpoint/2010/main" val="15317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83CFF-0C59-004D-AE64-7DA36F330768}"/>
              </a:ext>
            </a:extLst>
          </p:cNvPr>
          <p:cNvSpPr>
            <a:spLocks noGrp="1"/>
          </p:cNvSpPr>
          <p:nvPr>
            <p:ph type="title"/>
          </p:nvPr>
        </p:nvSpPr>
        <p:spPr/>
        <p:txBody>
          <a:bodyPr lIns="108877" tIns="54438" rIns="108877" bIns="54438" anchor="ctr" anchorCtr="0"/>
          <a:lstStyle/>
          <a:p>
            <a:r>
              <a:rPr lang="en-US" dirty="0"/>
              <a:t>Use Case 2 – Detection of Patterns in Video Streams (Sensinov)</a:t>
            </a:r>
          </a:p>
        </p:txBody>
      </p:sp>
    </p:spTree>
    <p:extLst>
      <p:ext uri="{BB962C8B-B14F-4D97-AF65-F5344CB8AC3E}">
        <p14:creationId xmlns:p14="http://schemas.microsoft.com/office/powerpoint/2010/main" val="167057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232E8-C361-4D68-996D-EAF2D9FF5FA3}"/>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3600" spc="-1" dirty="0">
                <a:solidFill>
                  <a:srgbClr val="004A8D"/>
                </a:solidFill>
              </a:rPr>
            </a:br>
            <a:r>
              <a:rPr lang="en-US" sz="3600" spc="-1" dirty="0">
                <a:solidFill>
                  <a:srgbClr val="004A8D"/>
                </a:solidFill>
              </a:rPr>
              <a:t>Overview</a:t>
            </a:r>
            <a:endParaRPr lang="en-GB" dirty="0"/>
          </a:p>
        </p:txBody>
      </p:sp>
      <p:sp>
        <p:nvSpPr>
          <p:cNvPr id="4" name="Footer Placeholder 3">
            <a:extLst>
              <a:ext uri="{FF2B5EF4-FFF2-40B4-BE49-F238E27FC236}">
                <a16:creationId xmlns:a16="http://schemas.microsoft.com/office/drawing/2014/main" id="{8C187F29-56E6-46F9-AECE-BEC6861CCA51}"/>
              </a:ext>
            </a:extLst>
          </p:cNvPr>
          <p:cNvSpPr>
            <a:spLocks noGrp="1"/>
          </p:cNvSpPr>
          <p:nvPr>
            <p:ph type="ftr" sz="quarter" idx="12"/>
          </p:nvPr>
        </p:nvSpPr>
        <p:spPr/>
        <p:txBody>
          <a:bodyPr/>
          <a:lstStyle/>
          <a:p>
            <a:r>
              <a:rPr lang="en-GB"/>
              <a:t>STF 584 – Presentation to oneM2M TP47</a:t>
            </a:r>
            <a:endParaRPr lang="en-GB" dirty="0"/>
          </a:p>
        </p:txBody>
      </p:sp>
      <p:pic>
        <p:nvPicPr>
          <p:cNvPr id="38" name="Picture 4" descr="Icône Nuage - Téléchargement gratuit en PNG et vecteurs">
            <a:extLst>
              <a:ext uri="{FF2B5EF4-FFF2-40B4-BE49-F238E27FC236}">
                <a16:creationId xmlns:a16="http://schemas.microsoft.com/office/drawing/2014/main" id="{1201D81E-C7A1-9447-ADF5-328452317F39}"/>
              </a:ext>
            </a:extLst>
          </p:cNvPr>
          <p:cNvPicPr>
            <a:picLocks noChangeAspect="1" noChangeArrowheads="1"/>
          </p:cNvPicPr>
          <p:nvPr/>
        </p:nvPicPr>
        <p:blipFill>
          <a:blip r:embed="rId2">
            <a:duotone>
              <a:srgbClr val="C0504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041656" y="2839321"/>
            <a:ext cx="2705894" cy="27058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Résultat de recherche d'images pour &quot;data icon&quot;">
            <a:extLst>
              <a:ext uri="{FF2B5EF4-FFF2-40B4-BE49-F238E27FC236}">
                <a16:creationId xmlns:a16="http://schemas.microsoft.com/office/drawing/2014/main" id="{4DEB8AFC-5B83-D14A-BB73-F2B7EA1D57A7}"/>
              </a:ext>
            </a:extLst>
          </p:cNvPr>
          <p:cNvPicPr>
            <a:picLocks noChangeAspect="1" noChangeArrowheads="1"/>
          </p:cNvPicPr>
          <p:nvPr/>
        </p:nvPicPr>
        <p:blipFill>
          <a:blip r:embed="rId3" cstate="print">
            <a:clrChange>
              <a:clrFrom>
                <a:srgbClr val="FFFFFF"/>
              </a:clrFrom>
              <a:clrTo>
                <a:srgbClr val="FFFFFF">
                  <a:alpha val="0"/>
                </a:srgbClr>
              </a:clrTo>
            </a:clrChange>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20321622">
            <a:off x="8442626" y="1658603"/>
            <a:ext cx="1004065" cy="94367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avec flèche 36">
            <a:extLst>
              <a:ext uri="{FF2B5EF4-FFF2-40B4-BE49-F238E27FC236}">
                <a16:creationId xmlns:a16="http://schemas.microsoft.com/office/drawing/2014/main" id="{5F11F7E7-1763-8C47-AF78-070970A74832}"/>
              </a:ext>
            </a:extLst>
          </p:cNvPr>
          <p:cNvCxnSpPr>
            <a:cxnSpLocks/>
          </p:cNvCxnSpPr>
          <p:nvPr/>
        </p:nvCxnSpPr>
        <p:spPr>
          <a:xfrm flipV="1">
            <a:off x="2900215" y="4710706"/>
            <a:ext cx="1020272" cy="488522"/>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cxnSp>
        <p:nvCxnSpPr>
          <p:cNvPr id="41" name="Connecteur droit avec flèche 39">
            <a:extLst>
              <a:ext uri="{FF2B5EF4-FFF2-40B4-BE49-F238E27FC236}">
                <a16:creationId xmlns:a16="http://schemas.microsoft.com/office/drawing/2014/main" id="{96AC37C3-F0E1-534A-9DB2-11013E5F12A1}"/>
              </a:ext>
            </a:extLst>
          </p:cNvPr>
          <p:cNvCxnSpPr>
            <a:cxnSpLocks/>
          </p:cNvCxnSpPr>
          <p:nvPr/>
        </p:nvCxnSpPr>
        <p:spPr>
          <a:xfrm>
            <a:off x="7141334" y="4625033"/>
            <a:ext cx="1251425" cy="0"/>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sp>
        <p:nvSpPr>
          <p:cNvPr id="42" name="ZoneTexte 69">
            <a:extLst>
              <a:ext uri="{FF2B5EF4-FFF2-40B4-BE49-F238E27FC236}">
                <a16:creationId xmlns:a16="http://schemas.microsoft.com/office/drawing/2014/main" id="{3EDE47E7-E202-2540-9F80-13B29B5BD75A}"/>
              </a:ext>
            </a:extLst>
          </p:cNvPr>
          <p:cNvSpPr txBox="1"/>
          <p:nvPr/>
        </p:nvSpPr>
        <p:spPr>
          <a:xfrm>
            <a:off x="8392759" y="2567331"/>
            <a:ext cx="1349861"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srgbClr val="9BBB59">
                    <a:lumMod val="75000"/>
                  </a:srgbClr>
                </a:solidFill>
                <a:effectLst/>
                <a:uLnTx/>
                <a:uFillTx/>
              </a:rPr>
              <a:t>Models</a:t>
            </a:r>
            <a:endParaRPr kumimoji="0" lang="fr-FR" sz="1600" b="1" i="0" u="none" strike="noStrike" kern="0" cap="none" spc="0" normalizeH="0" baseline="0" noProof="0" dirty="0">
              <a:ln>
                <a:noFill/>
              </a:ln>
              <a:solidFill>
                <a:srgbClr val="9BBB59">
                  <a:lumMod val="75000"/>
                </a:srgbClr>
              </a:solidFill>
              <a:effectLst/>
              <a:uLnTx/>
              <a:uFillTx/>
            </a:endParaRPr>
          </a:p>
        </p:txBody>
      </p:sp>
      <p:grpSp>
        <p:nvGrpSpPr>
          <p:cNvPr id="43" name="Group 42">
            <a:extLst>
              <a:ext uri="{FF2B5EF4-FFF2-40B4-BE49-F238E27FC236}">
                <a16:creationId xmlns:a16="http://schemas.microsoft.com/office/drawing/2014/main" id="{585FCE28-9651-0740-87B5-8CAAD6E98EDC}"/>
              </a:ext>
            </a:extLst>
          </p:cNvPr>
          <p:cNvGrpSpPr/>
          <p:nvPr/>
        </p:nvGrpSpPr>
        <p:grpSpPr>
          <a:xfrm flipH="1">
            <a:off x="10400834" y="1792865"/>
            <a:ext cx="717913" cy="701657"/>
            <a:chOff x="7906870" y="1731516"/>
            <a:chExt cx="681015" cy="701657"/>
          </a:xfrm>
          <a:solidFill>
            <a:srgbClr val="9BBB59">
              <a:lumMod val="20000"/>
              <a:lumOff val="80000"/>
            </a:srgbClr>
          </a:solidFill>
        </p:grpSpPr>
        <p:sp>
          <p:nvSpPr>
            <p:cNvPr id="44" name="Rectangle : carré corné 56">
              <a:extLst>
                <a:ext uri="{FF2B5EF4-FFF2-40B4-BE49-F238E27FC236}">
                  <a16:creationId xmlns:a16="http://schemas.microsoft.com/office/drawing/2014/main" id="{F2B9477A-1429-5748-94CF-296B5867CD95}"/>
                </a:ext>
              </a:extLst>
            </p:cNvPr>
            <p:cNvSpPr/>
            <p:nvPr/>
          </p:nvSpPr>
          <p:spPr>
            <a:xfrm>
              <a:off x="7906870" y="1731516"/>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45" name="Rectangle : carré corné 72">
              <a:extLst>
                <a:ext uri="{FF2B5EF4-FFF2-40B4-BE49-F238E27FC236}">
                  <a16:creationId xmlns:a16="http://schemas.microsoft.com/office/drawing/2014/main" id="{594D63D3-B954-3245-9C98-42DC71223658}"/>
                </a:ext>
              </a:extLst>
            </p:cNvPr>
            <p:cNvSpPr/>
            <p:nvPr/>
          </p:nvSpPr>
          <p:spPr>
            <a:xfrm>
              <a:off x="8042589" y="1859075"/>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46" name="Rectangle : carré corné 73">
              <a:extLst>
                <a:ext uri="{FF2B5EF4-FFF2-40B4-BE49-F238E27FC236}">
                  <a16:creationId xmlns:a16="http://schemas.microsoft.com/office/drawing/2014/main" id="{F6DE5AB4-185C-3348-9AFB-604635034D9B}"/>
                </a:ext>
              </a:extLst>
            </p:cNvPr>
            <p:cNvSpPr/>
            <p:nvPr/>
          </p:nvSpPr>
          <p:spPr>
            <a:xfrm>
              <a:off x="8178311" y="1986635"/>
              <a:ext cx="409574" cy="446538"/>
            </a:xfrm>
            <a:prstGeom prst="foldedCorner">
              <a:avLst>
                <a:gd name="adj" fmla="val 33083"/>
              </a:avLst>
            </a:prstGeom>
            <a:grpFill/>
            <a:ln w="25400" cap="flat" cmpd="sng" algn="ctr">
              <a:solidFill>
                <a:srgbClr val="9BBB5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grpSp>
      <p:sp>
        <p:nvSpPr>
          <p:cNvPr id="47" name="ZoneTexte 84">
            <a:extLst>
              <a:ext uri="{FF2B5EF4-FFF2-40B4-BE49-F238E27FC236}">
                <a16:creationId xmlns:a16="http://schemas.microsoft.com/office/drawing/2014/main" id="{2B8582A6-5A7E-F647-B52B-25F0DE8E8C79}"/>
              </a:ext>
            </a:extLst>
          </p:cNvPr>
          <p:cNvSpPr txBox="1"/>
          <p:nvPr/>
        </p:nvSpPr>
        <p:spPr>
          <a:xfrm>
            <a:off x="10002462" y="2590356"/>
            <a:ext cx="1567191"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9BBB59">
                    <a:lumMod val="75000"/>
                  </a:srgbClr>
                </a:solidFill>
                <a:effectLst/>
                <a:uLnTx/>
                <a:uFillTx/>
              </a:rPr>
              <a:t>Training data</a:t>
            </a:r>
          </a:p>
        </p:txBody>
      </p:sp>
      <p:pic>
        <p:nvPicPr>
          <p:cNvPr id="48" name="Picture 4" descr="Image associÃ©e">
            <a:extLst>
              <a:ext uri="{FF2B5EF4-FFF2-40B4-BE49-F238E27FC236}">
                <a16:creationId xmlns:a16="http://schemas.microsoft.com/office/drawing/2014/main" id="{E688C3B7-5AE8-4348-A95B-94B78A0A702C}"/>
              </a:ext>
            </a:extLst>
          </p:cNvPr>
          <p:cNvPicPr>
            <a:picLocks noChangeAspect="1" noChangeArrowheads="1"/>
          </p:cNvPicPr>
          <p:nvPr/>
        </p:nvPicPr>
        <p:blipFill>
          <a:blip r:embed="rId4" cstate="print">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055607" y="3566997"/>
            <a:ext cx="1704184" cy="177539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CBD43BBC-637B-2247-BF36-2A0257177445}"/>
              </a:ext>
            </a:extLst>
          </p:cNvPr>
          <p:cNvSpPr/>
          <p:nvPr/>
        </p:nvSpPr>
        <p:spPr>
          <a:xfrm>
            <a:off x="8818640" y="5290095"/>
            <a:ext cx="2514881" cy="707886"/>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9BBB59">
                    <a:lumMod val="75000"/>
                  </a:srgbClr>
                </a:solidFill>
                <a:effectLst/>
                <a:uLnTx/>
                <a:uFillTx/>
              </a:rPr>
              <a:t>Visual Recognition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9BBB59">
                    <a:lumMod val="75000"/>
                  </a:srgbClr>
                </a:solidFill>
                <a:effectLst/>
                <a:uLnTx/>
                <a:uFillTx/>
              </a:rPr>
              <a:t>Service</a:t>
            </a:r>
          </a:p>
        </p:txBody>
      </p:sp>
      <p:pic>
        <p:nvPicPr>
          <p:cNvPr id="50" name="Picture 2" descr="Guru, motivation, success, businessman, leadership, expert, management icon">
            <a:extLst>
              <a:ext uri="{FF2B5EF4-FFF2-40B4-BE49-F238E27FC236}">
                <a16:creationId xmlns:a16="http://schemas.microsoft.com/office/drawing/2014/main" id="{8D1362B2-D774-F84D-BD57-7FAAC0E11FBB}"/>
              </a:ext>
            </a:extLst>
          </p:cNvPr>
          <p:cNvPicPr>
            <a:picLocks noChangeAspect="1" noChangeArrowheads="1"/>
          </p:cNvPicPr>
          <p:nvPr/>
        </p:nvPicPr>
        <p:blipFill>
          <a:blip r:embed="rId5">
            <a:duotone>
              <a:srgbClr val="8064A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86874" y="2372283"/>
            <a:ext cx="1561031" cy="1561031"/>
          </a:xfrm>
          <a:prstGeom prst="rect">
            <a:avLst/>
          </a:prstGeom>
          <a:noFill/>
          <a:extLst>
            <a:ext uri="{909E8E84-426E-40DD-AFC4-6F175D3DCCD1}">
              <a14:hiddenFill xmlns:a14="http://schemas.microsoft.com/office/drawing/2010/main">
                <a:solidFill>
                  <a:srgbClr val="FFFFFF"/>
                </a:solidFill>
              </a14:hiddenFill>
            </a:ext>
          </a:extLst>
        </p:spPr>
      </p:pic>
      <p:sp>
        <p:nvSpPr>
          <p:cNvPr id="51" name="Right Arrow 50">
            <a:extLst>
              <a:ext uri="{FF2B5EF4-FFF2-40B4-BE49-F238E27FC236}">
                <a16:creationId xmlns:a16="http://schemas.microsoft.com/office/drawing/2014/main" id="{E8E203B8-1E41-1A41-B38A-B7B2567BCFD9}"/>
              </a:ext>
            </a:extLst>
          </p:cNvPr>
          <p:cNvSpPr/>
          <p:nvPr/>
        </p:nvSpPr>
        <p:spPr>
          <a:xfrm rot="7371529">
            <a:off x="10292532" y="3174680"/>
            <a:ext cx="599207" cy="300634"/>
          </a:xfrm>
          <a:prstGeom prst="rightArrow">
            <a:avLst/>
          </a:prstGeom>
          <a:solidFill>
            <a:srgbClr val="9BBB5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Right Arrow 51">
            <a:extLst>
              <a:ext uri="{FF2B5EF4-FFF2-40B4-BE49-F238E27FC236}">
                <a16:creationId xmlns:a16="http://schemas.microsoft.com/office/drawing/2014/main" id="{DC6B7DF1-3400-B943-B3A4-EDA63DB5FC19}"/>
              </a:ext>
            </a:extLst>
          </p:cNvPr>
          <p:cNvSpPr/>
          <p:nvPr/>
        </p:nvSpPr>
        <p:spPr>
          <a:xfrm rot="2995491">
            <a:off x="8996989" y="3210233"/>
            <a:ext cx="599207" cy="300634"/>
          </a:xfrm>
          <a:prstGeom prst="rightArrow">
            <a:avLst/>
          </a:prstGeom>
          <a:solidFill>
            <a:srgbClr val="9BBB5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FR"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3" name="Connecteur droit avec flèche 39">
            <a:extLst>
              <a:ext uri="{FF2B5EF4-FFF2-40B4-BE49-F238E27FC236}">
                <a16:creationId xmlns:a16="http://schemas.microsoft.com/office/drawing/2014/main" id="{DC62B4EB-7DD3-424F-A8AA-02643E06457B}"/>
              </a:ext>
            </a:extLst>
          </p:cNvPr>
          <p:cNvCxnSpPr>
            <a:cxnSpLocks/>
          </p:cNvCxnSpPr>
          <p:nvPr/>
        </p:nvCxnSpPr>
        <p:spPr>
          <a:xfrm flipH="1">
            <a:off x="7117199" y="4087956"/>
            <a:ext cx="1179913" cy="0"/>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cxnSp>
        <p:nvCxnSpPr>
          <p:cNvPr id="54" name="Connecteur droit avec flèche 39">
            <a:extLst>
              <a:ext uri="{FF2B5EF4-FFF2-40B4-BE49-F238E27FC236}">
                <a16:creationId xmlns:a16="http://schemas.microsoft.com/office/drawing/2014/main" id="{610C121D-8C73-4D43-AA32-6353737CCBB9}"/>
              </a:ext>
            </a:extLst>
          </p:cNvPr>
          <p:cNvCxnSpPr>
            <a:cxnSpLocks/>
          </p:cNvCxnSpPr>
          <p:nvPr/>
        </p:nvCxnSpPr>
        <p:spPr>
          <a:xfrm flipH="1" flipV="1">
            <a:off x="2766654" y="3463313"/>
            <a:ext cx="1059862" cy="328375"/>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pic>
        <p:nvPicPr>
          <p:cNvPr id="55" name="Picture 2" descr="oneM2M - Home">
            <a:extLst>
              <a:ext uri="{FF2B5EF4-FFF2-40B4-BE49-F238E27FC236}">
                <a16:creationId xmlns:a16="http://schemas.microsoft.com/office/drawing/2014/main" id="{F981B2E8-4675-FD47-812F-30FB33DB7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04" y="3840973"/>
            <a:ext cx="1350127" cy="8954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urveillance Camera 2 Icon | IconExperience - Professional Icons »  O-Collection">
            <a:extLst>
              <a:ext uri="{FF2B5EF4-FFF2-40B4-BE49-F238E27FC236}">
                <a16:creationId xmlns:a16="http://schemas.microsoft.com/office/drawing/2014/main" id="{29D352C2-4659-3F4E-9BD3-09F2A8FD74F8}"/>
              </a:ext>
            </a:extLst>
          </p:cNvPr>
          <p:cNvPicPr>
            <a:picLocks noChangeAspect="1" noChangeArrowheads="1"/>
          </p:cNvPicPr>
          <p:nvPr/>
        </p:nvPicPr>
        <p:blipFill rotWithShape="1">
          <a:blip r:embed="rId7">
            <a:clrChange>
              <a:clrFrom>
                <a:srgbClr val="FFFFFF"/>
              </a:clrFrom>
              <a:clrTo>
                <a:srgbClr val="FFFFFF">
                  <a:alpha val="0"/>
                </a:srgbClr>
              </a:clrTo>
            </a:clrChange>
            <a:duotone>
              <a:srgbClr val="4F81BD">
                <a:shade val="45000"/>
                <a:satMod val="135000"/>
              </a:srgbClr>
              <a:prstClr val="white"/>
            </a:duotone>
            <a:extLst>
              <a:ext uri="{28A0092B-C50C-407E-A947-70E740481C1C}">
                <a14:useLocalDpi xmlns:a14="http://schemas.microsoft.com/office/drawing/2010/main" val="0"/>
              </a:ext>
            </a:extLst>
          </a:blip>
          <a:srcRect l="7596" t="14779" r="5361" b="12931"/>
          <a:stretch/>
        </p:blipFill>
        <p:spPr bwMode="auto">
          <a:xfrm flipH="1">
            <a:off x="1441363" y="4862633"/>
            <a:ext cx="1021712" cy="97682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28242B9-717C-9641-A4EE-39AA593E75F3}"/>
              </a:ext>
            </a:extLst>
          </p:cNvPr>
          <p:cNvSpPr txBox="1"/>
          <p:nvPr/>
        </p:nvSpPr>
        <p:spPr>
          <a:xfrm>
            <a:off x="2854438" y="2705281"/>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Alerts</a:t>
            </a:r>
          </a:p>
        </p:txBody>
      </p:sp>
      <p:sp>
        <p:nvSpPr>
          <p:cNvPr id="58" name="TextBox 57">
            <a:extLst>
              <a:ext uri="{FF2B5EF4-FFF2-40B4-BE49-F238E27FC236}">
                <a16:creationId xmlns:a16="http://schemas.microsoft.com/office/drawing/2014/main" id="{3CAEFA6B-696B-9545-A017-B3B7912A6409}"/>
              </a:ext>
            </a:extLst>
          </p:cNvPr>
          <p:cNvSpPr txBox="1"/>
          <p:nvPr/>
        </p:nvSpPr>
        <p:spPr>
          <a:xfrm>
            <a:off x="2910749" y="5287962"/>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images</a:t>
            </a:r>
          </a:p>
        </p:txBody>
      </p:sp>
      <p:sp>
        <p:nvSpPr>
          <p:cNvPr id="59" name="TextBox 58">
            <a:extLst>
              <a:ext uri="{FF2B5EF4-FFF2-40B4-BE49-F238E27FC236}">
                <a16:creationId xmlns:a16="http://schemas.microsoft.com/office/drawing/2014/main" id="{827E8CCF-BA97-8146-8971-2C713D9C4A43}"/>
              </a:ext>
            </a:extLst>
          </p:cNvPr>
          <p:cNvSpPr txBox="1"/>
          <p:nvPr/>
        </p:nvSpPr>
        <p:spPr>
          <a:xfrm>
            <a:off x="6881264" y="2748739"/>
            <a:ext cx="160061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Send classification Report</a:t>
            </a:r>
          </a:p>
        </p:txBody>
      </p:sp>
      <p:sp>
        <p:nvSpPr>
          <p:cNvPr id="60" name="TextBox 59">
            <a:extLst>
              <a:ext uri="{FF2B5EF4-FFF2-40B4-BE49-F238E27FC236}">
                <a16:creationId xmlns:a16="http://schemas.microsoft.com/office/drawing/2014/main" id="{01AF6785-D1EA-3B40-9CF8-A9C2149346A4}"/>
              </a:ext>
            </a:extLst>
          </p:cNvPr>
          <p:cNvSpPr txBox="1"/>
          <p:nvPr/>
        </p:nvSpPr>
        <p:spPr>
          <a:xfrm>
            <a:off x="6962690" y="5041771"/>
            <a:ext cx="16006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Perform classification</a:t>
            </a:r>
          </a:p>
        </p:txBody>
      </p:sp>
      <p:sp>
        <p:nvSpPr>
          <p:cNvPr id="61" name="Oval 60">
            <a:extLst>
              <a:ext uri="{FF2B5EF4-FFF2-40B4-BE49-F238E27FC236}">
                <a16:creationId xmlns:a16="http://schemas.microsoft.com/office/drawing/2014/main" id="{FD8DF348-9872-8042-BED5-39D36EFA59B3}"/>
              </a:ext>
            </a:extLst>
          </p:cNvPr>
          <p:cNvSpPr/>
          <p:nvPr/>
        </p:nvSpPr>
        <p:spPr>
          <a:xfrm>
            <a:off x="3074933" y="4834862"/>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1</a:t>
            </a:r>
          </a:p>
        </p:txBody>
      </p:sp>
      <p:sp>
        <p:nvSpPr>
          <p:cNvPr id="62" name="Oval 61">
            <a:extLst>
              <a:ext uri="{FF2B5EF4-FFF2-40B4-BE49-F238E27FC236}">
                <a16:creationId xmlns:a16="http://schemas.microsoft.com/office/drawing/2014/main" id="{D820FA25-5FCC-5747-822F-B883DE4E0E43}"/>
              </a:ext>
            </a:extLst>
          </p:cNvPr>
          <p:cNvSpPr/>
          <p:nvPr/>
        </p:nvSpPr>
        <p:spPr>
          <a:xfrm>
            <a:off x="3080930" y="3424235"/>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4</a:t>
            </a:r>
          </a:p>
        </p:txBody>
      </p:sp>
      <p:sp>
        <p:nvSpPr>
          <p:cNvPr id="63" name="Oval 62">
            <a:extLst>
              <a:ext uri="{FF2B5EF4-FFF2-40B4-BE49-F238E27FC236}">
                <a16:creationId xmlns:a16="http://schemas.microsoft.com/office/drawing/2014/main" id="{C8F8B353-2C5E-164E-89FF-D2118B3CE6DD}"/>
              </a:ext>
            </a:extLst>
          </p:cNvPr>
          <p:cNvSpPr/>
          <p:nvPr/>
        </p:nvSpPr>
        <p:spPr>
          <a:xfrm>
            <a:off x="7516324" y="4434695"/>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2</a:t>
            </a:r>
          </a:p>
        </p:txBody>
      </p:sp>
      <p:sp>
        <p:nvSpPr>
          <p:cNvPr id="64" name="Oval 63">
            <a:extLst>
              <a:ext uri="{FF2B5EF4-FFF2-40B4-BE49-F238E27FC236}">
                <a16:creationId xmlns:a16="http://schemas.microsoft.com/office/drawing/2014/main" id="{AB9EC348-2142-2746-966A-521CA9269325}"/>
              </a:ext>
            </a:extLst>
          </p:cNvPr>
          <p:cNvSpPr/>
          <p:nvPr/>
        </p:nvSpPr>
        <p:spPr>
          <a:xfrm>
            <a:off x="7529121" y="3864731"/>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3</a:t>
            </a:r>
          </a:p>
        </p:txBody>
      </p:sp>
      <p:sp>
        <p:nvSpPr>
          <p:cNvPr id="68" name="Oval 67">
            <a:extLst>
              <a:ext uri="{FF2B5EF4-FFF2-40B4-BE49-F238E27FC236}">
                <a16:creationId xmlns:a16="http://schemas.microsoft.com/office/drawing/2014/main" id="{C7D33192-B46E-7441-BF99-30518F3C5853}"/>
              </a:ext>
            </a:extLst>
          </p:cNvPr>
          <p:cNvSpPr/>
          <p:nvPr/>
        </p:nvSpPr>
        <p:spPr>
          <a:xfrm>
            <a:off x="5336136" y="2764876"/>
            <a:ext cx="420741" cy="416738"/>
          </a:xfrm>
          <a:prstGeom prst="ellipse">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latin typeface="Calibri"/>
                <a:ea typeface="+mn-ea"/>
                <a:cs typeface="+mn-cs"/>
              </a:rPr>
              <a:t>4</a:t>
            </a:r>
          </a:p>
        </p:txBody>
      </p:sp>
      <p:sp>
        <p:nvSpPr>
          <p:cNvPr id="69" name="TextBox 68">
            <a:extLst>
              <a:ext uri="{FF2B5EF4-FFF2-40B4-BE49-F238E27FC236}">
                <a16:creationId xmlns:a16="http://schemas.microsoft.com/office/drawing/2014/main" id="{0A0BE157-CFC1-0C4C-961E-5E27CC2140EA}"/>
              </a:ext>
            </a:extLst>
          </p:cNvPr>
          <p:cNvSpPr txBox="1"/>
          <p:nvPr/>
        </p:nvSpPr>
        <p:spPr>
          <a:xfrm>
            <a:off x="4757903" y="1804324"/>
            <a:ext cx="160061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Verify</a:t>
            </a:r>
          </a:p>
          <a:p>
            <a:pPr marL="0" marR="0" lvl="0" indent="0" algn="ctr" defTabSz="914400" eaLnBrk="1" fontAlgn="auto" latinLnBrk="0" hangingPunct="1">
              <a:lnSpc>
                <a:spcPct val="100000"/>
              </a:lnSpc>
              <a:spcBef>
                <a:spcPts val="0"/>
              </a:spcBef>
              <a:spcAft>
                <a:spcPts val="0"/>
              </a:spcAft>
              <a:buClrTx/>
              <a:buSzTx/>
              <a:buFontTx/>
              <a:buNone/>
              <a:tabLst/>
              <a:defRPr/>
            </a:pPr>
            <a:r>
              <a:rPr lang="en-FR" kern="0" dirty="0">
                <a:solidFill>
                  <a:prstClr val="black"/>
                </a:solidFill>
              </a:rPr>
              <a:t>Classification</a:t>
            </a:r>
            <a:endParaRPr kumimoji="0" lang="en-FR" sz="18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FR" sz="1800" b="0" i="0" u="none" strike="noStrike" kern="0" cap="none" spc="0" normalizeH="0" baseline="0" noProof="0" dirty="0">
                <a:ln>
                  <a:noFill/>
                </a:ln>
                <a:solidFill>
                  <a:prstClr val="black"/>
                </a:solidFill>
                <a:effectLst/>
                <a:uLnTx/>
                <a:uFillTx/>
              </a:rPr>
              <a:t>Score</a:t>
            </a:r>
          </a:p>
        </p:txBody>
      </p:sp>
      <p:sp>
        <p:nvSpPr>
          <p:cNvPr id="70" name="Rectangle 69">
            <a:extLst>
              <a:ext uri="{FF2B5EF4-FFF2-40B4-BE49-F238E27FC236}">
                <a16:creationId xmlns:a16="http://schemas.microsoft.com/office/drawing/2014/main" id="{F22ADBE9-CCB1-2A44-82AF-BBE74F36F3B4}"/>
              </a:ext>
            </a:extLst>
          </p:cNvPr>
          <p:cNvSpPr/>
          <p:nvPr/>
        </p:nvSpPr>
        <p:spPr>
          <a:xfrm>
            <a:off x="628429" y="1962961"/>
            <a:ext cx="2514881" cy="400110"/>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7030A0"/>
                </a:solidFill>
                <a:effectLst/>
                <a:uLnTx/>
                <a:uFillTx/>
              </a:rPr>
              <a:t>User</a:t>
            </a:r>
          </a:p>
        </p:txBody>
      </p:sp>
      <p:sp>
        <p:nvSpPr>
          <p:cNvPr id="71" name="Rectangle 70">
            <a:extLst>
              <a:ext uri="{FF2B5EF4-FFF2-40B4-BE49-F238E27FC236}">
                <a16:creationId xmlns:a16="http://schemas.microsoft.com/office/drawing/2014/main" id="{589ED77D-B952-C54C-9287-41DAB46EB1CC}"/>
              </a:ext>
            </a:extLst>
          </p:cNvPr>
          <p:cNvSpPr/>
          <p:nvPr/>
        </p:nvSpPr>
        <p:spPr>
          <a:xfrm>
            <a:off x="566153" y="5901737"/>
            <a:ext cx="2514881" cy="400110"/>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accent2">
                    <a:lumMod val="75000"/>
                  </a:schemeClr>
                </a:solidFill>
                <a:effectLst/>
                <a:uLnTx/>
                <a:uFillTx/>
              </a:rPr>
              <a:t>Camera</a:t>
            </a:r>
          </a:p>
        </p:txBody>
      </p:sp>
    </p:spTree>
    <p:extLst>
      <p:ext uri="{BB962C8B-B14F-4D97-AF65-F5344CB8AC3E}">
        <p14:creationId xmlns:p14="http://schemas.microsoft.com/office/powerpoint/2010/main" val="55037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C2B73-83F1-43CA-B37B-906B29289BC9}"/>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3600" spc="-1" dirty="0">
                <a:solidFill>
                  <a:srgbClr val="004A8D"/>
                </a:solidFill>
              </a:rPr>
            </a:br>
            <a:r>
              <a:rPr lang="en-US" sz="3600" spc="-1" dirty="0">
                <a:solidFill>
                  <a:srgbClr val="004A8D"/>
                </a:solidFill>
              </a:rPr>
              <a:t>Architecture</a:t>
            </a:r>
            <a:endParaRPr lang="en-GB" sz="2400" dirty="0"/>
          </a:p>
        </p:txBody>
      </p:sp>
      <p:sp>
        <p:nvSpPr>
          <p:cNvPr id="5" name="Content Placeholder 4">
            <a:extLst>
              <a:ext uri="{FF2B5EF4-FFF2-40B4-BE49-F238E27FC236}">
                <a16:creationId xmlns:a16="http://schemas.microsoft.com/office/drawing/2014/main" id="{F4BA71C2-CE33-4C81-8423-CDC854033205}"/>
              </a:ext>
            </a:extLst>
          </p:cNvPr>
          <p:cNvSpPr>
            <a:spLocks noGrp="1"/>
          </p:cNvSpPr>
          <p:nvPr>
            <p:ph sz="quarter" idx="10"/>
          </p:nvPr>
        </p:nvSpPr>
        <p:spPr>
          <a:xfrm>
            <a:off x="609758" y="1600571"/>
            <a:ext cx="6076198" cy="4680000"/>
          </a:xfrm>
        </p:spPr>
        <p:txBody>
          <a:bodyPr>
            <a:noAutofit/>
          </a:bodyPr>
          <a:lstStyle/>
          <a:p>
            <a:pPr marL="342900" indent="-342900">
              <a:buFont typeface="Arial" panose="020B0604020202020204" pitchFamily="34" charset="0"/>
              <a:buChar char="•"/>
            </a:pPr>
            <a:r>
              <a:rPr lang="en-GB" sz="1600" spc="-1" dirty="0">
                <a:solidFill>
                  <a:srgbClr val="3E484F"/>
                </a:solidFill>
                <a:latin typeface="Calibri"/>
              </a:rPr>
              <a:t>Visual recognition represents a relative understanding of visual environments and their context involving many academic subjects, such as computer science, mathematics, engineering, physics, biology and cognitive science.</a:t>
            </a:r>
            <a:endParaRPr lang="en-FR" sz="1600" spc="-1" dirty="0">
              <a:solidFill>
                <a:srgbClr val="3E484F"/>
              </a:solidFill>
              <a:latin typeface="Calibri"/>
            </a:endParaRPr>
          </a:p>
          <a:p>
            <a:endParaRPr lang="en-US" sz="1600" b="0" strike="noStrike" spc="-1" dirty="0">
              <a:solidFill>
                <a:srgbClr val="3E484F"/>
              </a:solidFill>
              <a:latin typeface="Calibri"/>
            </a:endParaRPr>
          </a:p>
          <a:p>
            <a:pPr marL="342900" indent="-342900">
              <a:buFont typeface="Arial" panose="020B0604020202020204" pitchFamily="34" charset="0"/>
              <a:buChar char="•"/>
            </a:pPr>
            <a:r>
              <a:rPr lang="en-US" sz="1600" dirty="0"/>
              <a:t>In this use case, </a:t>
            </a:r>
            <a:r>
              <a:rPr lang="en-US" sz="1600" b="0" strike="noStrike" spc="-1" dirty="0">
                <a:solidFill>
                  <a:srgbClr val="3E484F"/>
                </a:solidFill>
                <a:latin typeface="Calibri"/>
              </a:rPr>
              <a:t>an IoT module performs image classification using machine learning and trained data. A camera periodically reads images from a data store and pushes them to the oneM2M platform and receive notifications when trained categories are recognized. </a:t>
            </a:r>
          </a:p>
          <a:p>
            <a:pPr marL="342900" indent="-342900">
              <a:buFont typeface="Arial" panose="020B0604020202020204" pitchFamily="34" charset="0"/>
              <a:buChar char="•"/>
            </a:pPr>
            <a:endParaRPr lang="en-US" sz="1600" spc="-1" dirty="0">
              <a:solidFill>
                <a:srgbClr val="3E484F"/>
              </a:solidFill>
              <a:latin typeface="Calibri"/>
            </a:endParaRPr>
          </a:p>
          <a:p>
            <a:pPr marL="342900" indent="-342900">
              <a:buFont typeface="Arial" panose="020B0604020202020204" pitchFamily="34" charset="0"/>
              <a:buChar char="•"/>
            </a:pPr>
            <a:r>
              <a:rPr lang="en-GB" sz="1600" spc="-1" dirty="0">
                <a:solidFill>
                  <a:srgbClr val="3E484F"/>
                </a:solidFill>
                <a:latin typeface="Calibri"/>
              </a:rPr>
              <a:t>The main goal is to extend the oneM2M architecture with visual recognition capabilities to make it possible for oneM2M developers to gain high-level understanding from digital images through the construction of explicit, meaningful descriptions of physical objects, and scenes and use them to make relevant decisions.</a:t>
            </a:r>
            <a:endParaRPr lang="en-FR" sz="1600" spc="-1" dirty="0">
              <a:solidFill>
                <a:srgbClr val="3E484F"/>
              </a:solidFill>
              <a:latin typeface="Calibri"/>
            </a:endParaRPr>
          </a:p>
          <a:p>
            <a:pPr marL="342900" indent="-342900">
              <a:buFont typeface="Arial" panose="020B0604020202020204" pitchFamily="34" charset="0"/>
              <a:buChar char="•"/>
            </a:pPr>
            <a:endParaRPr lang="en-GB" sz="1600" dirty="0"/>
          </a:p>
        </p:txBody>
      </p:sp>
      <p:sp>
        <p:nvSpPr>
          <p:cNvPr id="3" name="Footer Placeholder 2">
            <a:extLst>
              <a:ext uri="{FF2B5EF4-FFF2-40B4-BE49-F238E27FC236}">
                <a16:creationId xmlns:a16="http://schemas.microsoft.com/office/drawing/2014/main" id="{0A1D81F6-FA55-4639-89DE-140BA2257DDC}"/>
              </a:ext>
            </a:extLst>
          </p:cNvPr>
          <p:cNvSpPr>
            <a:spLocks noGrp="1"/>
          </p:cNvSpPr>
          <p:nvPr>
            <p:ph type="ftr" sz="quarter" idx="12"/>
          </p:nvPr>
        </p:nvSpPr>
        <p:spPr/>
        <p:txBody>
          <a:bodyPr/>
          <a:lstStyle/>
          <a:p>
            <a:r>
              <a:rPr lang="en-GB"/>
              <a:t>STF 584 – Presentation to oneM2M TP47</a:t>
            </a:r>
            <a:endParaRPr lang="en-GB" dirty="0"/>
          </a:p>
        </p:txBody>
      </p:sp>
      <p:sp>
        <p:nvSpPr>
          <p:cNvPr id="25" name="CustomShape 3">
            <a:extLst>
              <a:ext uri="{FF2B5EF4-FFF2-40B4-BE49-F238E27FC236}">
                <a16:creationId xmlns:a16="http://schemas.microsoft.com/office/drawing/2014/main" id="{83A37C6C-DFD3-4D90-85BB-1835EF049D09}"/>
              </a:ext>
            </a:extLst>
          </p:cNvPr>
          <p:cNvSpPr/>
          <p:nvPr/>
        </p:nvSpPr>
        <p:spPr>
          <a:xfrm>
            <a:off x="7461804" y="5335535"/>
            <a:ext cx="1028553" cy="54828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200" b="0" strike="noStrike" spc="-1" dirty="0">
                <a:solidFill>
                  <a:srgbClr val="A0CBED"/>
                </a:solidFill>
                <a:latin typeface="Calibri"/>
              </a:rPr>
              <a:t>Training data</a:t>
            </a:r>
            <a:endParaRPr lang="en-US" sz="1200" b="0" strike="noStrike" spc="-1" dirty="0">
              <a:latin typeface="Arial"/>
            </a:endParaRPr>
          </a:p>
        </p:txBody>
      </p:sp>
      <p:sp>
        <p:nvSpPr>
          <p:cNvPr id="27" name="CustomShape 4">
            <a:extLst>
              <a:ext uri="{FF2B5EF4-FFF2-40B4-BE49-F238E27FC236}">
                <a16:creationId xmlns:a16="http://schemas.microsoft.com/office/drawing/2014/main" id="{E6A53566-A925-45EF-AEFD-CB1045A0088C}"/>
              </a:ext>
            </a:extLst>
          </p:cNvPr>
          <p:cNvSpPr/>
          <p:nvPr/>
        </p:nvSpPr>
        <p:spPr>
          <a:xfrm>
            <a:off x="8238562" y="2077755"/>
            <a:ext cx="1325880" cy="53604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n-US" sz="1600" b="0" strike="noStrike" spc="-1" dirty="0">
                <a:solidFill>
                  <a:srgbClr val="A0CBED"/>
                </a:solidFill>
                <a:latin typeface="Calibri"/>
              </a:rPr>
              <a:t>Monitoring Application</a:t>
            </a:r>
            <a:endParaRPr lang="en-US" sz="1600" b="0" strike="noStrike" spc="-1" dirty="0">
              <a:latin typeface="Arial"/>
            </a:endParaRPr>
          </a:p>
        </p:txBody>
      </p:sp>
      <p:sp>
        <p:nvSpPr>
          <p:cNvPr id="29" name="CustomShape 6">
            <a:extLst>
              <a:ext uri="{FF2B5EF4-FFF2-40B4-BE49-F238E27FC236}">
                <a16:creationId xmlns:a16="http://schemas.microsoft.com/office/drawing/2014/main" id="{CDD6D979-3654-45DC-B1C0-7A1CCC118A0F}"/>
              </a:ext>
            </a:extLst>
          </p:cNvPr>
          <p:cNvSpPr/>
          <p:nvPr/>
        </p:nvSpPr>
        <p:spPr>
          <a:xfrm flipV="1">
            <a:off x="8902042" y="2614155"/>
            <a:ext cx="360" cy="87624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31" name="CustomShape 8">
            <a:extLst>
              <a:ext uri="{FF2B5EF4-FFF2-40B4-BE49-F238E27FC236}">
                <a16:creationId xmlns:a16="http://schemas.microsoft.com/office/drawing/2014/main" id="{417B4F16-9F27-4B19-AEDB-081E44A61A8C}"/>
              </a:ext>
            </a:extLst>
          </p:cNvPr>
          <p:cNvSpPr/>
          <p:nvPr/>
        </p:nvSpPr>
        <p:spPr>
          <a:xfrm rot="16200000" flipV="1">
            <a:off x="9048966" y="4137752"/>
            <a:ext cx="1197317" cy="975581"/>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33" name="CustomShape 9">
            <a:extLst>
              <a:ext uri="{FF2B5EF4-FFF2-40B4-BE49-F238E27FC236}">
                <a16:creationId xmlns:a16="http://schemas.microsoft.com/office/drawing/2014/main" id="{D0D0C620-5C1F-4724-BC3F-C447969DE534}"/>
              </a:ext>
            </a:extLst>
          </p:cNvPr>
          <p:cNvSpPr/>
          <p:nvPr/>
        </p:nvSpPr>
        <p:spPr>
          <a:xfrm rot="5400000" flipH="1" flipV="1">
            <a:off x="7628801" y="4383629"/>
            <a:ext cx="1315435" cy="602486"/>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35" name="CustomShape 10">
            <a:extLst>
              <a:ext uri="{FF2B5EF4-FFF2-40B4-BE49-F238E27FC236}">
                <a16:creationId xmlns:a16="http://schemas.microsoft.com/office/drawing/2014/main" id="{1DB95000-4811-4A99-A8FD-07D7470557CE}"/>
              </a:ext>
            </a:extLst>
          </p:cNvPr>
          <p:cNvSpPr/>
          <p:nvPr/>
        </p:nvSpPr>
        <p:spPr>
          <a:xfrm>
            <a:off x="7946962" y="3490845"/>
            <a:ext cx="1824659" cy="53604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n-US" sz="1600" b="0" strike="noStrike" spc="-1" dirty="0">
                <a:solidFill>
                  <a:srgbClr val="A0CBED"/>
                </a:solidFill>
                <a:latin typeface="Calibri"/>
              </a:rPr>
              <a:t>Common Services Layer</a:t>
            </a:r>
            <a:endParaRPr lang="en-US" sz="1600" b="0" strike="noStrike" spc="-1" dirty="0">
              <a:latin typeface="Arial"/>
            </a:endParaRPr>
          </a:p>
        </p:txBody>
      </p:sp>
      <p:sp>
        <p:nvSpPr>
          <p:cNvPr id="37" name="CustomShape 11">
            <a:extLst>
              <a:ext uri="{FF2B5EF4-FFF2-40B4-BE49-F238E27FC236}">
                <a16:creationId xmlns:a16="http://schemas.microsoft.com/office/drawing/2014/main" id="{84A449FF-FA63-4B88-9709-04F4965EA7E8}"/>
              </a:ext>
            </a:extLst>
          </p:cNvPr>
          <p:cNvSpPr/>
          <p:nvPr/>
        </p:nvSpPr>
        <p:spPr>
          <a:xfrm>
            <a:off x="8880802" y="2975317"/>
            <a:ext cx="458693"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latin typeface="Calibri"/>
              </a:rPr>
              <a:t>MCA</a:t>
            </a:r>
            <a:endParaRPr lang="en-US" sz="1100" b="0" strike="noStrike" spc="-1" dirty="0">
              <a:latin typeface="Arial"/>
            </a:endParaRPr>
          </a:p>
        </p:txBody>
      </p:sp>
      <p:sp>
        <p:nvSpPr>
          <p:cNvPr id="39" name="CustomShape 12">
            <a:extLst>
              <a:ext uri="{FF2B5EF4-FFF2-40B4-BE49-F238E27FC236}">
                <a16:creationId xmlns:a16="http://schemas.microsoft.com/office/drawing/2014/main" id="{623B343B-1D0B-451C-8CAF-BC7035EACC10}"/>
              </a:ext>
            </a:extLst>
          </p:cNvPr>
          <p:cNvSpPr/>
          <p:nvPr/>
        </p:nvSpPr>
        <p:spPr>
          <a:xfrm>
            <a:off x="8037502" y="4287885"/>
            <a:ext cx="460980"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100" b="0" strike="noStrike" spc="-1" dirty="0">
                <a:solidFill>
                  <a:srgbClr val="000000"/>
                </a:solidFill>
                <a:latin typeface="Calibri"/>
              </a:rPr>
              <a:t>MCA</a:t>
            </a:r>
            <a:endParaRPr lang="en-US" sz="1100" b="0" strike="noStrike" spc="-1" dirty="0">
              <a:latin typeface="Arial"/>
            </a:endParaRPr>
          </a:p>
        </p:txBody>
      </p:sp>
      <p:sp>
        <p:nvSpPr>
          <p:cNvPr id="41" name="CustomShape 13">
            <a:extLst>
              <a:ext uri="{FF2B5EF4-FFF2-40B4-BE49-F238E27FC236}">
                <a16:creationId xmlns:a16="http://schemas.microsoft.com/office/drawing/2014/main" id="{4D592701-76F4-400A-B97B-C3D741734909}"/>
              </a:ext>
            </a:extLst>
          </p:cNvPr>
          <p:cNvSpPr/>
          <p:nvPr/>
        </p:nvSpPr>
        <p:spPr>
          <a:xfrm>
            <a:off x="9250882" y="4287885"/>
            <a:ext cx="458693"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latin typeface="Calibri"/>
              </a:rPr>
              <a:t>MCA</a:t>
            </a:r>
            <a:endParaRPr lang="en-US" sz="1100" b="0" strike="noStrike" spc="-1" dirty="0">
              <a:latin typeface="Arial"/>
            </a:endParaRPr>
          </a:p>
        </p:txBody>
      </p:sp>
      <p:sp>
        <p:nvSpPr>
          <p:cNvPr id="44" name="CustomShape 7">
            <a:extLst>
              <a:ext uri="{FF2B5EF4-FFF2-40B4-BE49-F238E27FC236}">
                <a16:creationId xmlns:a16="http://schemas.microsoft.com/office/drawing/2014/main" id="{B6123E73-B36F-43B6-8F81-C602A61551F7}"/>
              </a:ext>
            </a:extLst>
          </p:cNvPr>
          <p:cNvSpPr/>
          <p:nvPr/>
        </p:nvSpPr>
        <p:spPr>
          <a:xfrm>
            <a:off x="9848768" y="5224202"/>
            <a:ext cx="548280" cy="548280"/>
          </a:xfrm>
          <a:prstGeom prst="teardrop">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900" b="0" strike="noStrike" spc="-1" dirty="0">
                <a:solidFill>
                  <a:srgbClr val="A0CBED"/>
                </a:solidFill>
                <a:latin typeface="Calibri"/>
              </a:rPr>
              <a:t>Camera</a:t>
            </a:r>
            <a:endParaRPr lang="en-US" sz="900" b="0" strike="noStrike" spc="-1" dirty="0">
              <a:latin typeface="Arial"/>
            </a:endParaRPr>
          </a:p>
        </p:txBody>
      </p:sp>
      <p:sp>
        <p:nvSpPr>
          <p:cNvPr id="45" name="CustomShape 19">
            <a:extLst>
              <a:ext uri="{FF2B5EF4-FFF2-40B4-BE49-F238E27FC236}">
                <a16:creationId xmlns:a16="http://schemas.microsoft.com/office/drawing/2014/main" id="{21A3DB3C-FAA0-48B6-A9B2-3ECC4078688E}"/>
              </a:ext>
            </a:extLst>
          </p:cNvPr>
          <p:cNvSpPr/>
          <p:nvPr/>
        </p:nvSpPr>
        <p:spPr>
          <a:xfrm>
            <a:off x="9516986" y="5801181"/>
            <a:ext cx="123685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gn="ctr">
              <a:lnSpc>
                <a:spcPct val="100000"/>
              </a:lnSpc>
              <a:buClr>
                <a:srgbClr val="3E484F"/>
              </a:buClr>
            </a:pPr>
            <a:r>
              <a:rPr lang="en-US" sz="1100" b="0" strike="noStrike" spc="-1" dirty="0">
                <a:solidFill>
                  <a:srgbClr val="3E484F"/>
                </a:solidFill>
                <a:latin typeface="Calibri"/>
              </a:rPr>
              <a:t>Smart City images</a:t>
            </a:r>
            <a:endParaRPr lang="en-US" sz="1100" b="0" strike="noStrike" spc="-1" dirty="0">
              <a:latin typeface="Arial"/>
            </a:endParaRPr>
          </a:p>
        </p:txBody>
      </p:sp>
      <p:sp>
        <p:nvSpPr>
          <p:cNvPr id="46" name="CustomShape 5">
            <a:extLst>
              <a:ext uri="{FF2B5EF4-FFF2-40B4-BE49-F238E27FC236}">
                <a16:creationId xmlns:a16="http://schemas.microsoft.com/office/drawing/2014/main" id="{86A6728D-E5CA-4CD0-BE5F-49169FDC9220}"/>
              </a:ext>
            </a:extLst>
          </p:cNvPr>
          <p:cNvSpPr/>
          <p:nvPr/>
        </p:nvSpPr>
        <p:spPr>
          <a:xfrm>
            <a:off x="9755422" y="3345762"/>
            <a:ext cx="2282378" cy="9372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360" indent="-171000">
              <a:lnSpc>
                <a:spcPct val="100000"/>
              </a:lnSpc>
              <a:buClr>
                <a:srgbClr val="3E484F"/>
              </a:buClr>
              <a:buFont typeface="Arial"/>
              <a:buChar char="•"/>
            </a:pPr>
            <a:r>
              <a:rPr lang="en-US" sz="1100" spc="-1" dirty="0">
                <a:solidFill>
                  <a:srgbClr val="3E484F"/>
                </a:solidFill>
                <a:latin typeface="Calibri"/>
              </a:rPr>
              <a:t>Accept classification configuration and training data from AEs</a:t>
            </a:r>
          </a:p>
          <a:p>
            <a:pPr marL="171360" indent="-171000">
              <a:lnSpc>
                <a:spcPct val="100000"/>
              </a:lnSpc>
              <a:buClr>
                <a:srgbClr val="3E484F"/>
              </a:buClr>
              <a:buFont typeface="Arial"/>
              <a:buChar char="•"/>
            </a:pPr>
            <a:r>
              <a:rPr lang="en-US" sz="1100" dirty="0">
                <a:latin typeface="Calibri" panose="020F0502020204030204" pitchFamily="34" charset="0"/>
                <a:cs typeface="Calibri" panose="020F0502020204030204" pitchFamily="34" charset="0"/>
              </a:rPr>
              <a:t>Perform predefined-classification / Custom classification</a:t>
            </a:r>
          </a:p>
          <a:p>
            <a:pPr marL="171360" indent="-171000">
              <a:lnSpc>
                <a:spcPct val="100000"/>
              </a:lnSpc>
              <a:buClr>
                <a:srgbClr val="3E484F"/>
              </a:buClr>
              <a:buFont typeface="Arial"/>
              <a:buChar char="•"/>
            </a:pPr>
            <a:r>
              <a:rPr lang="en-US" sz="1100" spc="-1" dirty="0">
                <a:solidFill>
                  <a:srgbClr val="3E484F"/>
                </a:solidFill>
                <a:latin typeface="Calibri"/>
              </a:rPr>
              <a:t>Send</a:t>
            </a:r>
            <a:r>
              <a:rPr lang="en-US" sz="1100" b="0" strike="noStrike" spc="-1" dirty="0">
                <a:solidFill>
                  <a:srgbClr val="3E484F"/>
                </a:solidFill>
                <a:latin typeface="Calibri"/>
              </a:rPr>
              <a:t> notification to AEs</a:t>
            </a:r>
          </a:p>
        </p:txBody>
      </p:sp>
      <p:sp>
        <p:nvSpPr>
          <p:cNvPr id="47" name="CustomShape 5">
            <a:extLst>
              <a:ext uri="{FF2B5EF4-FFF2-40B4-BE49-F238E27FC236}">
                <a16:creationId xmlns:a16="http://schemas.microsoft.com/office/drawing/2014/main" id="{D7DE4A70-7303-44FF-81EA-AD971C2B0275}"/>
              </a:ext>
            </a:extLst>
          </p:cNvPr>
          <p:cNvSpPr/>
          <p:nvPr/>
        </p:nvSpPr>
        <p:spPr>
          <a:xfrm>
            <a:off x="9621863" y="1973449"/>
            <a:ext cx="2062662" cy="9372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360" indent="-171000">
              <a:lnSpc>
                <a:spcPct val="100000"/>
              </a:lnSpc>
              <a:buClr>
                <a:srgbClr val="3E484F"/>
              </a:buClr>
              <a:buFont typeface="Arial"/>
              <a:buChar char="•"/>
            </a:pPr>
            <a:r>
              <a:rPr lang="en-US" sz="1100" b="0" strike="noStrike" spc="-1" dirty="0">
                <a:solidFill>
                  <a:srgbClr val="3E484F"/>
                </a:solidFill>
                <a:latin typeface="Calibri"/>
              </a:rPr>
              <a:t>Visual recognition configuration and training</a:t>
            </a:r>
          </a:p>
          <a:p>
            <a:pPr marL="171360" indent="-171000">
              <a:lnSpc>
                <a:spcPct val="100000"/>
              </a:lnSpc>
              <a:buClr>
                <a:srgbClr val="3E484F"/>
              </a:buClr>
              <a:buFont typeface="Arial"/>
              <a:buChar char="•"/>
            </a:pPr>
            <a:r>
              <a:rPr lang="en-US" sz="1100" spc="-1" dirty="0">
                <a:solidFill>
                  <a:srgbClr val="3E484F"/>
                </a:solidFill>
                <a:latin typeface="Calibri"/>
              </a:rPr>
              <a:t>Receive notification related to </a:t>
            </a:r>
            <a:r>
              <a:rPr lang="en-US" sz="1100" b="0" strike="noStrike" spc="-1" dirty="0">
                <a:solidFill>
                  <a:srgbClr val="3E484F"/>
                </a:solidFill>
                <a:latin typeface="Calibri"/>
              </a:rPr>
              <a:t>relevant scenes, objects, and situations.</a:t>
            </a:r>
            <a:endParaRPr lang="en-US" sz="1100" b="0" strike="noStrike" spc="-1" dirty="0">
              <a:latin typeface="Arial"/>
            </a:endParaRPr>
          </a:p>
        </p:txBody>
      </p:sp>
      <p:sp>
        <p:nvSpPr>
          <p:cNvPr id="48" name="Oval 47">
            <a:extLst>
              <a:ext uri="{FF2B5EF4-FFF2-40B4-BE49-F238E27FC236}">
                <a16:creationId xmlns:a16="http://schemas.microsoft.com/office/drawing/2014/main" id="{8EDD4D02-ECF7-4F24-A8A6-1163CE987E69}"/>
              </a:ext>
            </a:extLst>
          </p:cNvPr>
          <p:cNvSpPr/>
          <p:nvPr/>
        </p:nvSpPr>
        <p:spPr>
          <a:xfrm>
            <a:off x="9755422" y="4905138"/>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9" name="Oval 48">
            <a:extLst>
              <a:ext uri="{FF2B5EF4-FFF2-40B4-BE49-F238E27FC236}">
                <a16:creationId xmlns:a16="http://schemas.microsoft.com/office/drawing/2014/main" id="{F9A91F7A-BBCC-416A-A13B-ACCE72FCC72A}"/>
              </a:ext>
            </a:extLst>
          </p:cNvPr>
          <p:cNvSpPr/>
          <p:nvPr/>
        </p:nvSpPr>
        <p:spPr>
          <a:xfrm>
            <a:off x="8037502" y="4834135"/>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50" name="Oval 49">
            <a:extLst>
              <a:ext uri="{FF2B5EF4-FFF2-40B4-BE49-F238E27FC236}">
                <a16:creationId xmlns:a16="http://schemas.microsoft.com/office/drawing/2014/main" id="{EB01F583-40AC-4900-AD60-B1505C9DB728}"/>
              </a:ext>
            </a:extLst>
          </p:cNvPr>
          <p:cNvSpPr/>
          <p:nvPr/>
        </p:nvSpPr>
        <p:spPr>
          <a:xfrm>
            <a:off x="9022674" y="2577157"/>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51" name="CustomShape 10">
            <a:extLst>
              <a:ext uri="{FF2B5EF4-FFF2-40B4-BE49-F238E27FC236}">
                <a16:creationId xmlns:a16="http://schemas.microsoft.com/office/drawing/2014/main" id="{3BCE8B43-01E5-4494-B158-33D6E30A4806}"/>
              </a:ext>
            </a:extLst>
          </p:cNvPr>
          <p:cNvSpPr/>
          <p:nvPr/>
        </p:nvSpPr>
        <p:spPr>
          <a:xfrm>
            <a:off x="6865349" y="3196856"/>
            <a:ext cx="835731" cy="406635"/>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n-US" sz="1100" b="0" strike="noStrike" spc="-1" dirty="0">
                <a:solidFill>
                  <a:srgbClr val="A0CBED"/>
                </a:solidFill>
                <a:latin typeface="Calibri"/>
              </a:rPr>
              <a:t>Classifier CSF</a:t>
            </a:r>
            <a:endParaRPr lang="en-US" sz="1100" b="0" strike="noStrike" spc="-1" dirty="0">
              <a:latin typeface="Arial"/>
            </a:endParaRPr>
          </a:p>
        </p:txBody>
      </p:sp>
      <p:cxnSp>
        <p:nvCxnSpPr>
          <p:cNvPr id="52" name="Connector: Elbow 51">
            <a:extLst>
              <a:ext uri="{FF2B5EF4-FFF2-40B4-BE49-F238E27FC236}">
                <a16:creationId xmlns:a16="http://schemas.microsoft.com/office/drawing/2014/main" id="{0166DEEA-C4C2-492C-9BAA-25FB4F04352E}"/>
              </a:ext>
            </a:extLst>
          </p:cNvPr>
          <p:cNvCxnSpPr>
            <a:stCxn id="51" idx="2"/>
            <a:endCxn id="35" idx="1"/>
          </p:cNvCxnSpPr>
          <p:nvPr/>
        </p:nvCxnSpPr>
        <p:spPr>
          <a:xfrm rot="16200000" flipH="1">
            <a:off x="7537401" y="3349304"/>
            <a:ext cx="155374" cy="663747"/>
          </a:xfrm>
          <a:prstGeom prst="bentConnector2">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cxnSp>
      <p:sp>
        <p:nvSpPr>
          <p:cNvPr id="53" name="CustomShape 12">
            <a:extLst>
              <a:ext uri="{FF2B5EF4-FFF2-40B4-BE49-F238E27FC236}">
                <a16:creationId xmlns:a16="http://schemas.microsoft.com/office/drawing/2014/main" id="{C0BC568F-AC5A-43D6-A435-C352546DEA04}"/>
              </a:ext>
            </a:extLst>
          </p:cNvPr>
          <p:cNvSpPr/>
          <p:nvPr/>
        </p:nvSpPr>
        <p:spPr>
          <a:xfrm>
            <a:off x="7528796" y="3758865"/>
            <a:ext cx="456480"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100" b="0" strike="noStrike" spc="-1" dirty="0">
                <a:solidFill>
                  <a:srgbClr val="000000"/>
                </a:solidFill>
                <a:latin typeface="Calibri"/>
              </a:rPr>
              <a:t>MCA</a:t>
            </a:r>
            <a:endParaRPr lang="en-US" sz="1100" b="0" strike="noStrike" spc="-1" dirty="0">
              <a:latin typeface="Arial"/>
            </a:endParaRPr>
          </a:p>
        </p:txBody>
      </p:sp>
      <p:sp>
        <p:nvSpPr>
          <p:cNvPr id="54" name="Oval 53">
            <a:extLst>
              <a:ext uri="{FF2B5EF4-FFF2-40B4-BE49-F238E27FC236}">
                <a16:creationId xmlns:a16="http://schemas.microsoft.com/office/drawing/2014/main" id="{68D5BB2D-6901-493B-83E7-D0511DDF5915}"/>
              </a:ext>
            </a:extLst>
          </p:cNvPr>
          <p:cNvSpPr/>
          <p:nvPr/>
        </p:nvSpPr>
        <p:spPr>
          <a:xfrm>
            <a:off x="6970580" y="3564139"/>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9" name="TextBox 8">
            <a:extLst>
              <a:ext uri="{FF2B5EF4-FFF2-40B4-BE49-F238E27FC236}">
                <a16:creationId xmlns:a16="http://schemas.microsoft.com/office/drawing/2014/main" id="{26F82E28-0A3B-460F-A9E3-D3E4E7466C34}"/>
              </a:ext>
            </a:extLst>
          </p:cNvPr>
          <p:cNvSpPr txBox="1"/>
          <p:nvPr/>
        </p:nvSpPr>
        <p:spPr>
          <a:xfrm>
            <a:off x="6970580" y="1461837"/>
            <a:ext cx="4323858" cy="369332"/>
          </a:xfrm>
          <a:prstGeom prst="rect">
            <a:avLst/>
          </a:prstGeom>
          <a:noFill/>
        </p:spPr>
        <p:txBody>
          <a:bodyPr wrap="square">
            <a:spAutoFit/>
          </a:bodyPr>
          <a:lstStyle/>
          <a:p>
            <a:pPr algn="ctr"/>
            <a:r>
              <a:rPr lang="en-US" b="1" dirty="0"/>
              <a:t>Video Pattern Detection </a:t>
            </a:r>
            <a:r>
              <a:rPr lang="en-US" b="1" dirty="0" err="1"/>
              <a:t>PoC</a:t>
            </a:r>
            <a:r>
              <a:rPr lang="en-US" b="1" dirty="0"/>
              <a:t> Architecture</a:t>
            </a:r>
            <a:endParaRPr lang="en-GB" b="1" dirty="0"/>
          </a:p>
        </p:txBody>
      </p:sp>
    </p:spTree>
    <p:extLst>
      <p:ext uri="{BB962C8B-B14F-4D97-AF65-F5344CB8AC3E}">
        <p14:creationId xmlns:p14="http://schemas.microsoft.com/office/powerpoint/2010/main" val="422573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BFD735-32FB-4B69-B691-25769CDEBC7E}"/>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4000" spc="-1" dirty="0">
                <a:solidFill>
                  <a:srgbClr val="004A8D"/>
                </a:solidFill>
              </a:rPr>
            </a:br>
            <a:r>
              <a:rPr lang="en-US" sz="3600" spc="-1" dirty="0">
                <a:solidFill>
                  <a:srgbClr val="004A8D"/>
                </a:solidFill>
              </a:rPr>
              <a:t>Impact on oneM2M</a:t>
            </a:r>
            <a:endParaRPr lang="en-GB" dirty="0"/>
          </a:p>
        </p:txBody>
      </p:sp>
      <p:sp>
        <p:nvSpPr>
          <p:cNvPr id="5" name="Footer Placeholder 4">
            <a:extLst>
              <a:ext uri="{FF2B5EF4-FFF2-40B4-BE49-F238E27FC236}">
                <a16:creationId xmlns:a16="http://schemas.microsoft.com/office/drawing/2014/main" id="{B23D7E56-0DB2-481F-9CCF-87DD7A7E104B}"/>
              </a:ext>
            </a:extLst>
          </p:cNvPr>
          <p:cNvSpPr>
            <a:spLocks noGrp="1"/>
          </p:cNvSpPr>
          <p:nvPr>
            <p:ph type="ftr" sz="quarter" idx="10"/>
          </p:nvPr>
        </p:nvSpPr>
        <p:spPr/>
        <p:txBody>
          <a:bodyPr/>
          <a:lstStyle/>
          <a:p>
            <a:r>
              <a:rPr lang="en-GB"/>
              <a:t>STF 584 – Presentation to oneM2M TP47</a:t>
            </a:r>
            <a:endParaRPr lang="en-GB" dirty="0"/>
          </a:p>
        </p:txBody>
      </p:sp>
      <p:sp>
        <p:nvSpPr>
          <p:cNvPr id="3" name="Rectangle 2">
            <a:extLst>
              <a:ext uri="{FF2B5EF4-FFF2-40B4-BE49-F238E27FC236}">
                <a16:creationId xmlns:a16="http://schemas.microsoft.com/office/drawing/2014/main" id="{86AEA5E5-3D27-E942-8FAC-04B39CD0733D}"/>
              </a:ext>
            </a:extLst>
          </p:cNvPr>
          <p:cNvSpPr/>
          <p:nvPr/>
        </p:nvSpPr>
        <p:spPr>
          <a:xfrm>
            <a:off x="609759" y="1347147"/>
            <a:ext cx="11225926" cy="4524315"/>
          </a:xfrm>
          <a:prstGeom prst="rect">
            <a:avLst/>
          </a:prstGeom>
        </p:spPr>
        <p:txBody>
          <a:bodyPr wrap="square">
            <a:spAutoFit/>
          </a:bodyPr>
          <a:lstStyle/>
          <a:p>
            <a:pPr marL="360">
              <a:buClr>
                <a:srgbClr val="3E484F"/>
              </a:buClr>
            </a:pPr>
            <a:r>
              <a:rPr lang="en-US" b="1" spc="-1" dirty="0">
                <a:solidFill>
                  <a:srgbClr val="3E484F"/>
                </a:solidFill>
              </a:rPr>
              <a:t>Common Service Function modifications</a:t>
            </a:r>
            <a:endParaRPr lang="en-US" spc="-1" dirty="0">
              <a:solidFill>
                <a:srgbClr val="3E484F"/>
              </a:solidFill>
            </a:endParaRPr>
          </a:p>
          <a:p>
            <a:pPr marL="286110" indent="-285750">
              <a:buClr>
                <a:srgbClr val="3E484F"/>
              </a:buClr>
              <a:buFont typeface="Arial" panose="020B0604020202020204" pitchFamily="34" charset="0"/>
              <a:buChar char="•"/>
            </a:pPr>
            <a:r>
              <a:rPr lang="en-US" spc="-1" dirty="0">
                <a:solidFill>
                  <a:srgbClr val="3E484F"/>
                </a:solidFill>
              </a:rPr>
              <a:t>Data management: use existing oneM2M resources (e.g. containers, </a:t>
            </a:r>
            <a:r>
              <a:rPr lang="en-US" spc="-1" dirty="0" err="1">
                <a:solidFill>
                  <a:srgbClr val="3E484F"/>
                </a:solidFill>
              </a:rPr>
              <a:t>flexContainers</a:t>
            </a:r>
            <a:r>
              <a:rPr lang="en-US" spc="-1" dirty="0">
                <a:solidFill>
                  <a:srgbClr val="3E484F"/>
                </a:solidFill>
              </a:rPr>
              <a:t>, etc.) or create new ones to store training images, real images coming from cameras, and the result of the classification.</a:t>
            </a:r>
          </a:p>
          <a:p>
            <a:pPr marL="286110" indent="-285750">
              <a:buClr>
                <a:srgbClr val="3E484F"/>
              </a:buClr>
              <a:buFont typeface="Arial" panose="020B0604020202020204" pitchFamily="34" charset="0"/>
              <a:buChar char="•"/>
            </a:pPr>
            <a:r>
              <a:rPr lang="en-US" spc="-1" dirty="0">
                <a:solidFill>
                  <a:srgbClr val="3E484F"/>
                </a:solidFill>
              </a:rPr>
              <a:t>Application and Service Layer Management: Extend the oneM2M MCA interface to support the configuration and train of the visual recognition service (CRUD).</a:t>
            </a:r>
          </a:p>
          <a:p>
            <a:pPr marL="286110" indent="-285750">
              <a:buClr>
                <a:srgbClr val="3E484F"/>
              </a:buClr>
              <a:buFont typeface="Arial" panose="020B0604020202020204" pitchFamily="34" charset="0"/>
              <a:buChar char="•"/>
            </a:pPr>
            <a:r>
              <a:rPr lang="en-US" spc="-1" dirty="0">
                <a:solidFill>
                  <a:srgbClr val="3E484F"/>
                </a:solidFill>
              </a:rPr>
              <a:t>Discovery: Discover resources based on the visual recognition attributes (Extend filter criteria with image classification attributes, types, etc.)</a:t>
            </a:r>
            <a:endParaRPr lang="en-US" spc="-1" dirty="0"/>
          </a:p>
          <a:p>
            <a:pPr marL="286110" indent="-285750">
              <a:buClr>
                <a:srgbClr val="3E484F"/>
              </a:buClr>
              <a:buFont typeface="Arial" panose="020B0604020202020204" pitchFamily="34" charset="0"/>
              <a:buChar char="•"/>
            </a:pPr>
            <a:r>
              <a:rPr lang="en-US" spc="-1" dirty="0">
                <a:solidFill>
                  <a:srgbClr val="3E484F"/>
                </a:solidFill>
              </a:rPr>
              <a:t>Subscription and Notification:  Notify an application when a car vandalism is detected within the city</a:t>
            </a:r>
          </a:p>
          <a:p>
            <a:pPr marL="286110" indent="-285750">
              <a:buClr>
                <a:srgbClr val="3E484F"/>
              </a:buClr>
              <a:buFont typeface="Arial" panose="020B0604020202020204" pitchFamily="34" charset="0"/>
              <a:buChar char="•"/>
            </a:pPr>
            <a:r>
              <a:rPr lang="en-US" spc="-1" dirty="0">
                <a:solidFill>
                  <a:srgbClr val="3E484F"/>
                </a:solidFill>
              </a:rPr>
              <a:t>Security: Define dedicated access control policies related to visual recognition creation configuration and notification</a:t>
            </a:r>
          </a:p>
          <a:p>
            <a:pPr marL="286110" indent="-285750">
              <a:buClr>
                <a:srgbClr val="3E484F"/>
              </a:buClr>
              <a:buFont typeface="Arial" panose="020B0604020202020204" pitchFamily="34" charset="0"/>
              <a:buChar char="•"/>
            </a:pPr>
            <a:endParaRPr lang="en-US" spc="-1" dirty="0">
              <a:solidFill>
                <a:srgbClr val="3E484F"/>
              </a:solidFill>
            </a:endParaRPr>
          </a:p>
          <a:p>
            <a:pPr marL="360">
              <a:buClr>
                <a:srgbClr val="3E484F"/>
              </a:buClr>
            </a:pPr>
            <a:r>
              <a:rPr lang="en-US" b="1" spc="-1" dirty="0">
                <a:solidFill>
                  <a:srgbClr val="3E484F"/>
                </a:solidFill>
              </a:rPr>
              <a:t>New AI/ML CSF Requirements</a:t>
            </a:r>
            <a:endParaRPr lang="en-US" spc="-1" dirty="0">
              <a:solidFill>
                <a:srgbClr val="3E484F"/>
              </a:solidFill>
            </a:endParaRPr>
          </a:p>
          <a:p>
            <a:pPr marL="285750" indent="-285750">
              <a:buFont typeface="Arial" panose="020B0604020202020204" pitchFamily="34" charset="0"/>
              <a:buChar char="•"/>
            </a:pPr>
            <a:r>
              <a:rPr lang="en-US" dirty="0">
                <a:cs typeface="Calibri" panose="020F0502020204030204" pitchFamily="34" charset="0"/>
              </a:rPr>
              <a:t>Predefined-classifier CSF. The CSF comes with a predefined and pretrained classifier for Object detection, Object tracking, Semantic Segmentation, Instance Segmentation, etc.).</a:t>
            </a:r>
          </a:p>
          <a:p>
            <a:pPr marL="285750" indent="-285750">
              <a:buFont typeface="Arial" panose="020B0604020202020204" pitchFamily="34" charset="0"/>
              <a:buChar char="•"/>
            </a:pPr>
            <a:r>
              <a:rPr lang="en-US" dirty="0">
                <a:cs typeface="Calibri" panose="020F0502020204030204" pitchFamily="34" charset="0"/>
              </a:rPr>
              <a:t>Custom classifier CSF image classification CSF. Allow an application to create its own classifier and train it to implement specific visual recognition use cases.</a:t>
            </a:r>
          </a:p>
        </p:txBody>
      </p:sp>
    </p:spTree>
    <p:extLst>
      <p:ext uri="{BB962C8B-B14F-4D97-AF65-F5344CB8AC3E}">
        <p14:creationId xmlns:p14="http://schemas.microsoft.com/office/powerpoint/2010/main" val="364963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37D-FDBB-4AE3-98BC-D2038AC63779}"/>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3600" spc="-1" dirty="0">
                <a:solidFill>
                  <a:srgbClr val="004A8D"/>
                </a:solidFill>
              </a:rPr>
            </a:br>
            <a:r>
              <a:rPr lang="en-US" sz="3600" spc="-1" dirty="0">
                <a:solidFill>
                  <a:srgbClr val="004A8D"/>
                </a:solidFill>
              </a:rPr>
              <a:t>Call flow</a:t>
            </a:r>
            <a:endParaRPr lang="en-GB" dirty="0"/>
          </a:p>
        </p:txBody>
      </p:sp>
      <p:sp>
        <p:nvSpPr>
          <p:cNvPr id="3" name="Footer Placeholder 2">
            <a:extLst>
              <a:ext uri="{FF2B5EF4-FFF2-40B4-BE49-F238E27FC236}">
                <a16:creationId xmlns:a16="http://schemas.microsoft.com/office/drawing/2014/main" id="{BF159BAE-BD94-482D-B90C-28070FB956C9}"/>
              </a:ext>
            </a:extLst>
          </p:cNvPr>
          <p:cNvSpPr>
            <a:spLocks noGrp="1"/>
          </p:cNvSpPr>
          <p:nvPr>
            <p:ph type="ftr" sz="quarter" idx="10"/>
          </p:nvPr>
        </p:nvSpPr>
        <p:spPr/>
        <p:txBody>
          <a:bodyPr/>
          <a:lstStyle/>
          <a:p>
            <a:r>
              <a:rPr lang="en-GB"/>
              <a:t>STF 584 – Presentation to oneM2M TP47</a:t>
            </a:r>
            <a:endParaRPr lang="en-GB" dirty="0"/>
          </a:p>
        </p:txBody>
      </p:sp>
      <p:grpSp>
        <p:nvGrpSpPr>
          <p:cNvPr id="35" name="Group 34">
            <a:extLst>
              <a:ext uri="{FF2B5EF4-FFF2-40B4-BE49-F238E27FC236}">
                <a16:creationId xmlns:a16="http://schemas.microsoft.com/office/drawing/2014/main" id="{37E7EDB8-9788-4B69-A283-353C757DA38B}"/>
              </a:ext>
            </a:extLst>
          </p:cNvPr>
          <p:cNvGrpSpPr/>
          <p:nvPr/>
        </p:nvGrpSpPr>
        <p:grpSpPr>
          <a:xfrm>
            <a:off x="1642706" y="1329447"/>
            <a:ext cx="1283515" cy="4893553"/>
            <a:chOff x="1160106" y="1462797"/>
            <a:chExt cx="1283515" cy="4893553"/>
          </a:xfrm>
        </p:grpSpPr>
        <p:sp>
          <p:nvSpPr>
            <p:cNvPr id="6" name="Rectangle 5">
              <a:extLst>
                <a:ext uri="{FF2B5EF4-FFF2-40B4-BE49-F238E27FC236}">
                  <a16:creationId xmlns:a16="http://schemas.microsoft.com/office/drawing/2014/main" id="{6CB254F3-EFEC-46FE-8E8D-F932D3B2265B}"/>
                </a:ext>
              </a:extLst>
            </p:cNvPr>
            <p:cNvSpPr/>
            <p:nvPr/>
          </p:nvSpPr>
          <p:spPr>
            <a:xfrm>
              <a:off x="1160106" y="1462797"/>
              <a:ext cx="1283515" cy="81861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AE</a:t>
              </a:r>
            </a:p>
            <a:p>
              <a:pPr algn="ctr"/>
              <a:r>
                <a:rPr lang="fr-FR" sz="1400" dirty="0"/>
                <a:t>Monitoring Application</a:t>
              </a:r>
              <a:endParaRPr lang="en-US" sz="1400" dirty="0"/>
            </a:p>
          </p:txBody>
        </p:sp>
        <p:cxnSp>
          <p:nvCxnSpPr>
            <p:cNvPr id="7" name="Connecteur droit 12">
              <a:extLst>
                <a:ext uri="{FF2B5EF4-FFF2-40B4-BE49-F238E27FC236}">
                  <a16:creationId xmlns:a16="http://schemas.microsoft.com/office/drawing/2014/main" id="{E95FE574-9932-4F86-A2D0-6B433D8CD1F7}"/>
                </a:ext>
              </a:extLst>
            </p:cNvPr>
            <p:cNvCxnSpPr>
              <a:cxnSpLocks/>
              <a:stCxn id="6" idx="2"/>
            </p:cNvCxnSpPr>
            <p:nvPr/>
          </p:nvCxnSpPr>
          <p:spPr>
            <a:xfrm>
              <a:off x="1801864" y="2281410"/>
              <a:ext cx="0" cy="4074940"/>
            </a:xfrm>
            <a:prstGeom prst="line">
              <a:avLst/>
            </a:prstGeom>
          </p:spPr>
          <p:style>
            <a:lnRef idx="2">
              <a:schemeClr val="dk1"/>
            </a:lnRef>
            <a:fillRef idx="1">
              <a:schemeClr val="lt1"/>
            </a:fillRef>
            <a:effectRef idx="0">
              <a:schemeClr val="dk1"/>
            </a:effectRef>
            <a:fontRef idx="minor">
              <a:schemeClr val="dk1"/>
            </a:fontRef>
          </p:style>
        </p:cxnSp>
      </p:grpSp>
      <p:grpSp>
        <p:nvGrpSpPr>
          <p:cNvPr id="34" name="Group 33">
            <a:extLst>
              <a:ext uri="{FF2B5EF4-FFF2-40B4-BE49-F238E27FC236}">
                <a16:creationId xmlns:a16="http://schemas.microsoft.com/office/drawing/2014/main" id="{622E5724-132B-4944-9A07-4E733CB9E8AD}"/>
              </a:ext>
            </a:extLst>
          </p:cNvPr>
          <p:cNvGrpSpPr/>
          <p:nvPr/>
        </p:nvGrpSpPr>
        <p:grpSpPr>
          <a:xfrm>
            <a:off x="4114815" y="1329447"/>
            <a:ext cx="1283515" cy="4893553"/>
            <a:chOff x="3705123" y="1462797"/>
            <a:chExt cx="1283515" cy="4893553"/>
          </a:xfrm>
        </p:grpSpPr>
        <p:sp>
          <p:nvSpPr>
            <p:cNvPr id="9" name="Rectangle 8">
              <a:extLst>
                <a:ext uri="{FF2B5EF4-FFF2-40B4-BE49-F238E27FC236}">
                  <a16:creationId xmlns:a16="http://schemas.microsoft.com/office/drawing/2014/main" id="{134A1979-3A10-46E9-92BE-0E5F06139C5A}"/>
                </a:ext>
              </a:extLst>
            </p:cNvPr>
            <p:cNvSpPr/>
            <p:nvPr/>
          </p:nvSpPr>
          <p:spPr>
            <a:xfrm>
              <a:off x="3705123" y="1462797"/>
              <a:ext cx="1283515" cy="818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CSE</a:t>
              </a:r>
              <a:endParaRPr lang="en-US" sz="1400" dirty="0"/>
            </a:p>
          </p:txBody>
        </p:sp>
        <p:cxnSp>
          <p:nvCxnSpPr>
            <p:cNvPr id="27" name="Straight Connector 26">
              <a:extLst>
                <a:ext uri="{FF2B5EF4-FFF2-40B4-BE49-F238E27FC236}">
                  <a16:creationId xmlns:a16="http://schemas.microsoft.com/office/drawing/2014/main" id="{A1107759-4E0C-48FC-8ECF-E9E1C40E941C}"/>
                </a:ext>
              </a:extLst>
            </p:cNvPr>
            <p:cNvCxnSpPr>
              <a:stCxn id="9" idx="2"/>
            </p:cNvCxnSpPr>
            <p:nvPr/>
          </p:nvCxnSpPr>
          <p:spPr>
            <a:xfrm flipH="1">
              <a:off x="4346880" y="2281407"/>
              <a:ext cx="1" cy="40749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3FE45B1-FE78-4303-9750-6D097A0CC163}"/>
              </a:ext>
            </a:extLst>
          </p:cNvPr>
          <p:cNvGrpSpPr/>
          <p:nvPr/>
        </p:nvGrpSpPr>
        <p:grpSpPr>
          <a:xfrm>
            <a:off x="6586924" y="1353138"/>
            <a:ext cx="1283515" cy="4869862"/>
            <a:chOff x="5701189" y="1486488"/>
            <a:chExt cx="1283515" cy="4869862"/>
          </a:xfrm>
        </p:grpSpPr>
        <p:sp>
          <p:nvSpPr>
            <p:cNvPr id="12" name="Rectangle 11">
              <a:extLst>
                <a:ext uri="{FF2B5EF4-FFF2-40B4-BE49-F238E27FC236}">
                  <a16:creationId xmlns:a16="http://schemas.microsoft.com/office/drawing/2014/main" id="{796B2F14-4C13-4750-8BBE-3971C03E511A}"/>
                </a:ext>
              </a:extLst>
            </p:cNvPr>
            <p:cNvSpPr/>
            <p:nvPr/>
          </p:nvSpPr>
          <p:spPr>
            <a:xfrm>
              <a:off x="5701189" y="1486488"/>
              <a:ext cx="1283515" cy="7656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Image Recognition Service</a:t>
              </a:r>
            </a:p>
          </p:txBody>
        </p:sp>
        <p:cxnSp>
          <p:nvCxnSpPr>
            <p:cNvPr id="29" name="Straight Connector 28">
              <a:extLst>
                <a:ext uri="{FF2B5EF4-FFF2-40B4-BE49-F238E27FC236}">
                  <a16:creationId xmlns:a16="http://schemas.microsoft.com/office/drawing/2014/main" id="{E6562A9F-0E7C-46AB-9E07-91B42470A76E}"/>
                </a:ext>
              </a:extLst>
            </p:cNvPr>
            <p:cNvCxnSpPr>
              <a:stCxn id="12" idx="2"/>
            </p:cNvCxnSpPr>
            <p:nvPr/>
          </p:nvCxnSpPr>
          <p:spPr>
            <a:xfrm flipH="1">
              <a:off x="6342946" y="2252120"/>
              <a:ext cx="1" cy="41042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B575129-A673-4631-8212-00587111FA98}"/>
              </a:ext>
            </a:extLst>
          </p:cNvPr>
          <p:cNvGrpSpPr/>
          <p:nvPr/>
        </p:nvGrpSpPr>
        <p:grpSpPr>
          <a:xfrm>
            <a:off x="9059034" y="1358084"/>
            <a:ext cx="1283515" cy="4864916"/>
            <a:chOff x="7511642" y="1491434"/>
            <a:chExt cx="1283515" cy="4864916"/>
          </a:xfrm>
        </p:grpSpPr>
        <p:sp>
          <p:nvSpPr>
            <p:cNvPr id="15" name="Rectangle 14">
              <a:extLst>
                <a:ext uri="{FF2B5EF4-FFF2-40B4-BE49-F238E27FC236}">
                  <a16:creationId xmlns:a16="http://schemas.microsoft.com/office/drawing/2014/main" id="{6F73718F-C52D-49E4-A50E-B3F021F29240}"/>
                </a:ext>
              </a:extLst>
            </p:cNvPr>
            <p:cNvSpPr/>
            <p:nvPr/>
          </p:nvSpPr>
          <p:spPr>
            <a:xfrm>
              <a:off x="7511642" y="1491434"/>
              <a:ext cx="1283515" cy="7701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AE</a:t>
              </a:r>
              <a:br>
                <a:rPr lang="en-GB" sz="1400" dirty="0"/>
              </a:br>
              <a:r>
                <a:rPr lang="en-GB" sz="1400" dirty="0"/>
                <a:t>Camera</a:t>
              </a:r>
            </a:p>
          </p:txBody>
        </p:sp>
        <p:cxnSp>
          <p:nvCxnSpPr>
            <p:cNvPr id="31" name="Straight Connector 30">
              <a:extLst>
                <a:ext uri="{FF2B5EF4-FFF2-40B4-BE49-F238E27FC236}">
                  <a16:creationId xmlns:a16="http://schemas.microsoft.com/office/drawing/2014/main" id="{046FFC72-4413-4D0A-8056-D979F55550F1}"/>
                </a:ext>
              </a:extLst>
            </p:cNvPr>
            <p:cNvCxnSpPr>
              <a:stCxn id="15" idx="2"/>
            </p:cNvCxnSpPr>
            <p:nvPr/>
          </p:nvCxnSpPr>
          <p:spPr>
            <a:xfrm flipH="1">
              <a:off x="8153399" y="2261566"/>
              <a:ext cx="1" cy="40947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60F0FB9E-CCAD-4D85-A668-148AC32E82B8}"/>
              </a:ext>
            </a:extLst>
          </p:cNvPr>
          <p:cNvCxnSpPr/>
          <p:nvPr/>
        </p:nvCxnSpPr>
        <p:spPr>
          <a:xfrm>
            <a:off x="2284463" y="2491656"/>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A804176-5578-4221-B7C9-8E54A8BE2B3E}"/>
              </a:ext>
            </a:extLst>
          </p:cNvPr>
          <p:cNvSpPr txBox="1"/>
          <p:nvPr/>
        </p:nvSpPr>
        <p:spPr>
          <a:xfrm>
            <a:off x="2284463" y="2187270"/>
            <a:ext cx="2472107" cy="307777"/>
          </a:xfrm>
          <a:prstGeom prst="rect">
            <a:avLst/>
          </a:prstGeom>
          <a:noFill/>
        </p:spPr>
        <p:txBody>
          <a:bodyPr wrap="square" rtlCol="0">
            <a:spAutoFit/>
          </a:bodyPr>
          <a:lstStyle/>
          <a:p>
            <a:pPr algn="ctr"/>
            <a:r>
              <a:rPr lang="en-GB" sz="1400" dirty="0">
                <a:solidFill>
                  <a:schemeClr val="tx2"/>
                </a:solidFill>
              </a:rPr>
              <a:t>Register AE monitor in CSE</a:t>
            </a:r>
          </a:p>
        </p:txBody>
      </p:sp>
      <p:cxnSp>
        <p:nvCxnSpPr>
          <p:cNvPr id="41" name="Straight Arrow Connector 40">
            <a:extLst>
              <a:ext uri="{FF2B5EF4-FFF2-40B4-BE49-F238E27FC236}">
                <a16:creationId xmlns:a16="http://schemas.microsoft.com/office/drawing/2014/main" id="{FA57EA6B-91D2-4ED2-91FD-5474D8F51349}"/>
              </a:ext>
            </a:extLst>
          </p:cNvPr>
          <p:cNvCxnSpPr>
            <a:cxnSpLocks/>
          </p:cNvCxnSpPr>
          <p:nvPr/>
        </p:nvCxnSpPr>
        <p:spPr>
          <a:xfrm>
            <a:off x="4756569" y="2615325"/>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FB20DFA-4222-42E1-841D-A507B2933AFF}"/>
              </a:ext>
            </a:extLst>
          </p:cNvPr>
          <p:cNvSpPr txBox="1"/>
          <p:nvPr/>
        </p:nvSpPr>
        <p:spPr>
          <a:xfrm>
            <a:off x="7197967" y="2336718"/>
            <a:ext cx="2352427" cy="307777"/>
          </a:xfrm>
          <a:prstGeom prst="rect">
            <a:avLst/>
          </a:prstGeom>
          <a:noFill/>
        </p:spPr>
        <p:txBody>
          <a:bodyPr wrap="square" rtlCol="0">
            <a:spAutoFit/>
          </a:bodyPr>
          <a:lstStyle/>
          <a:p>
            <a:pPr algn="ctr"/>
            <a:r>
              <a:rPr lang="en-GB" sz="1400" dirty="0">
                <a:solidFill>
                  <a:schemeClr val="tx2"/>
                </a:solidFill>
              </a:rPr>
              <a:t>Register AE camera in CSE</a:t>
            </a:r>
          </a:p>
        </p:txBody>
      </p:sp>
      <p:cxnSp>
        <p:nvCxnSpPr>
          <p:cNvPr id="44" name="Straight Arrow Connector 43">
            <a:extLst>
              <a:ext uri="{FF2B5EF4-FFF2-40B4-BE49-F238E27FC236}">
                <a16:creationId xmlns:a16="http://schemas.microsoft.com/office/drawing/2014/main" id="{B479C97A-C717-489A-B485-B9F8D248079F}"/>
              </a:ext>
            </a:extLst>
          </p:cNvPr>
          <p:cNvCxnSpPr/>
          <p:nvPr/>
        </p:nvCxnSpPr>
        <p:spPr>
          <a:xfrm>
            <a:off x="2284463" y="3392396"/>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DC63765-46BE-4555-B1BB-4CA986CB9718}"/>
              </a:ext>
            </a:extLst>
          </p:cNvPr>
          <p:cNvCxnSpPr>
            <a:cxnSpLocks/>
          </p:cNvCxnSpPr>
          <p:nvPr/>
        </p:nvCxnSpPr>
        <p:spPr>
          <a:xfrm>
            <a:off x="4756569" y="3083036"/>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24FB518-DD85-484F-8F4A-194D1907E55D}"/>
              </a:ext>
            </a:extLst>
          </p:cNvPr>
          <p:cNvSpPr txBox="1"/>
          <p:nvPr/>
        </p:nvSpPr>
        <p:spPr>
          <a:xfrm>
            <a:off x="7197967" y="2819102"/>
            <a:ext cx="2352427" cy="307777"/>
          </a:xfrm>
          <a:prstGeom prst="rect">
            <a:avLst/>
          </a:prstGeom>
          <a:noFill/>
        </p:spPr>
        <p:txBody>
          <a:bodyPr wrap="square" rtlCol="0">
            <a:spAutoFit/>
          </a:bodyPr>
          <a:lstStyle/>
          <a:p>
            <a:pPr algn="ctr"/>
            <a:r>
              <a:rPr lang="en-GB" sz="1400" dirty="0">
                <a:solidFill>
                  <a:schemeClr val="tx2"/>
                </a:solidFill>
              </a:rPr>
              <a:t>Create container images</a:t>
            </a:r>
          </a:p>
        </p:txBody>
      </p:sp>
      <p:cxnSp>
        <p:nvCxnSpPr>
          <p:cNvPr id="48" name="Straight Arrow Connector 47">
            <a:extLst>
              <a:ext uri="{FF2B5EF4-FFF2-40B4-BE49-F238E27FC236}">
                <a16:creationId xmlns:a16="http://schemas.microsoft.com/office/drawing/2014/main" id="{9C4EF362-BB12-4DAF-A0EB-3235884AE977}"/>
              </a:ext>
            </a:extLst>
          </p:cNvPr>
          <p:cNvCxnSpPr>
            <a:cxnSpLocks/>
          </p:cNvCxnSpPr>
          <p:nvPr/>
        </p:nvCxnSpPr>
        <p:spPr>
          <a:xfrm>
            <a:off x="4756569" y="5088774"/>
            <a:ext cx="4944222"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6E3A583-9F28-4A76-9CB5-F718ABEFF257}"/>
              </a:ext>
            </a:extLst>
          </p:cNvPr>
          <p:cNvSpPr txBox="1"/>
          <p:nvPr/>
        </p:nvSpPr>
        <p:spPr>
          <a:xfrm>
            <a:off x="7197967" y="4606558"/>
            <a:ext cx="2352427" cy="523220"/>
          </a:xfrm>
          <a:prstGeom prst="rect">
            <a:avLst/>
          </a:prstGeom>
          <a:noFill/>
        </p:spPr>
        <p:txBody>
          <a:bodyPr wrap="square" rtlCol="0">
            <a:spAutoFit/>
          </a:bodyPr>
          <a:lstStyle/>
          <a:p>
            <a:pPr algn="ctr"/>
            <a:r>
              <a:rPr lang="en-GB" sz="1400" dirty="0">
                <a:solidFill>
                  <a:schemeClr val="tx2"/>
                </a:solidFill>
              </a:rPr>
              <a:t>Create content instance </a:t>
            </a:r>
            <a:br>
              <a:rPr lang="en-GB" sz="1400" dirty="0">
                <a:solidFill>
                  <a:schemeClr val="tx2"/>
                </a:solidFill>
              </a:rPr>
            </a:br>
            <a:r>
              <a:rPr lang="en-GB" sz="1400" dirty="0">
                <a:solidFill>
                  <a:schemeClr val="tx2"/>
                </a:solidFill>
              </a:rPr>
              <a:t>(publish camera screenshot)</a:t>
            </a:r>
          </a:p>
        </p:txBody>
      </p:sp>
      <p:cxnSp>
        <p:nvCxnSpPr>
          <p:cNvPr id="50" name="Straight Arrow Connector 49">
            <a:extLst>
              <a:ext uri="{FF2B5EF4-FFF2-40B4-BE49-F238E27FC236}">
                <a16:creationId xmlns:a16="http://schemas.microsoft.com/office/drawing/2014/main" id="{F3A61205-44DC-4294-9E39-3A2FF05F75F2}"/>
              </a:ext>
            </a:extLst>
          </p:cNvPr>
          <p:cNvCxnSpPr>
            <a:cxnSpLocks/>
          </p:cNvCxnSpPr>
          <p:nvPr/>
        </p:nvCxnSpPr>
        <p:spPr>
          <a:xfrm>
            <a:off x="4756569" y="5492552"/>
            <a:ext cx="2472111"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4F2A62-8C93-4F51-94A0-D8832A87AE06}"/>
              </a:ext>
            </a:extLst>
          </p:cNvPr>
          <p:cNvCxnSpPr/>
          <p:nvPr/>
        </p:nvCxnSpPr>
        <p:spPr>
          <a:xfrm>
            <a:off x="2284463" y="5961899"/>
            <a:ext cx="2472109" cy="0"/>
          </a:xfrm>
          <a:prstGeom prst="straightConnector1">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50DAA7EF-29A4-4800-ADB7-803024F4462C}"/>
              </a:ext>
            </a:extLst>
          </p:cNvPr>
          <p:cNvSpPr>
            <a:spLocks noChangeAspect="1"/>
          </p:cNvSpPr>
          <p:nvPr/>
        </p:nvSpPr>
        <p:spPr>
          <a:xfrm rot="19188683">
            <a:off x="8943672" y="5093383"/>
            <a:ext cx="742950" cy="742950"/>
          </a:xfrm>
          <a:prstGeom prst="arc">
            <a:avLst>
              <a:gd name="adj1" fmla="val 195870"/>
              <a:gd name="adj2" fmla="val 16911103"/>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8" name="Straight Arrow Connector 57">
            <a:extLst>
              <a:ext uri="{FF2B5EF4-FFF2-40B4-BE49-F238E27FC236}">
                <a16:creationId xmlns:a16="http://schemas.microsoft.com/office/drawing/2014/main" id="{7030975A-060F-43D2-8ECE-000EA80B9436}"/>
              </a:ext>
            </a:extLst>
          </p:cNvPr>
          <p:cNvCxnSpPr/>
          <p:nvPr/>
        </p:nvCxnSpPr>
        <p:spPr>
          <a:xfrm>
            <a:off x="2297163" y="2555156"/>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44E53C7-B5DF-439C-BDBE-016D135FAB60}"/>
              </a:ext>
            </a:extLst>
          </p:cNvPr>
          <p:cNvCxnSpPr>
            <a:cxnSpLocks/>
          </p:cNvCxnSpPr>
          <p:nvPr/>
        </p:nvCxnSpPr>
        <p:spPr>
          <a:xfrm>
            <a:off x="4756569" y="2691525"/>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6DFB518-3523-47FF-B5B4-A1CC17DA8D07}"/>
              </a:ext>
            </a:extLst>
          </p:cNvPr>
          <p:cNvCxnSpPr>
            <a:cxnSpLocks/>
          </p:cNvCxnSpPr>
          <p:nvPr/>
        </p:nvCxnSpPr>
        <p:spPr>
          <a:xfrm>
            <a:off x="4756569" y="3165982"/>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145E07E-BA6E-4CC5-8456-F668F2869542}"/>
              </a:ext>
            </a:extLst>
          </p:cNvPr>
          <p:cNvCxnSpPr>
            <a:cxnSpLocks/>
          </p:cNvCxnSpPr>
          <p:nvPr/>
        </p:nvCxnSpPr>
        <p:spPr>
          <a:xfrm>
            <a:off x="4756569" y="5167878"/>
            <a:ext cx="4944222"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21E7A9-D0A5-4BFB-A58E-D3F1247E4635}"/>
              </a:ext>
            </a:extLst>
          </p:cNvPr>
          <p:cNvCxnSpPr/>
          <p:nvPr/>
        </p:nvCxnSpPr>
        <p:spPr>
          <a:xfrm>
            <a:off x="2297163" y="3466728"/>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A16E9F-53D1-4869-A3E4-47FA24228D34}"/>
              </a:ext>
            </a:extLst>
          </p:cNvPr>
          <p:cNvCxnSpPr/>
          <p:nvPr/>
        </p:nvCxnSpPr>
        <p:spPr>
          <a:xfrm>
            <a:off x="4756569" y="5572777"/>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EC4EA35-4853-4B61-80BD-56C3B7033AF5}"/>
              </a:ext>
            </a:extLst>
          </p:cNvPr>
          <p:cNvCxnSpPr>
            <a:cxnSpLocks/>
          </p:cNvCxnSpPr>
          <p:nvPr/>
        </p:nvCxnSpPr>
        <p:spPr>
          <a:xfrm>
            <a:off x="2297163" y="6034915"/>
            <a:ext cx="2459406" cy="0"/>
          </a:xfrm>
          <a:prstGeom prst="straightConnector1">
            <a:avLst/>
          </a:prstGeom>
          <a:ln>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E00FC23-BE3D-434F-8A54-B4717DD9A795}"/>
              </a:ext>
            </a:extLst>
          </p:cNvPr>
          <p:cNvSpPr txBox="1"/>
          <p:nvPr/>
        </p:nvSpPr>
        <p:spPr>
          <a:xfrm>
            <a:off x="2424163" y="3181655"/>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Create ‘car-vandalism’ classifier</a:t>
            </a:r>
          </a:p>
        </p:txBody>
      </p:sp>
      <p:cxnSp>
        <p:nvCxnSpPr>
          <p:cNvPr id="56" name="Straight Arrow Connector 55">
            <a:extLst>
              <a:ext uri="{FF2B5EF4-FFF2-40B4-BE49-F238E27FC236}">
                <a16:creationId xmlns:a16="http://schemas.microsoft.com/office/drawing/2014/main" id="{91B6F2FC-94E6-4FBE-AB2F-FABF2E2535B2}"/>
              </a:ext>
            </a:extLst>
          </p:cNvPr>
          <p:cNvCxnSpPr>
            <a:cxnSpLocks/>
          </p:cNvCxnSpPr>
          <p:nvPr/>
        </p:nvCxnSpPr>
        <p:spPr>
          <a:xfrm>
            <a:off x="4756569" y="3582338"/>
            <a:ext cx="2472111"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D2B9F74-9105-4747-96F4-627C4D535BE0}"/>
              </a:ext>
            </a:extLst>
          </p:cNvPr>
          <p:cNvCxnSpPr/>
          <p:nvPr/>
        </p:nvCxnSpPr>
        <p:spPr>
          <a:xfrm>
            <a:off x="4756569" y="3662563"/>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AED771D-1296-4D0E-A58D-32AC9CB0C5D9}"/>
              </a:ext>
            </a:extLst>
          </p:cNvPr>
          <p:cNvSpPr txBox="1"/>
          <p:nvPr/>
        </p:nvSpPr>
        <p:spPr>
          <a:xfrm>
            <a:off x="4907137" y="3271347"/>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Store ‘car-vandalism’ classifier</a:t>
            </a:r>
          </a:p>
        </p:txBody>
      </p:sp>
      <p:cxnSp>
        <p:nvCxnSpPr>
          <p:cNvPr id="64" name="Straight Arrow Connector 63">
            <a:extLst>
              <a:ext uri="{FF2B5EF4-FFF2-40B4-BE49-F238E27FC236}">
                <a16:creationId xmlns:a16="http://schemas.microsoft.com/office/drawing/2014/main" id="{87070B62-8E2C-49C4-B4AD-758B1A4C8C81}"/>
              </a:ext>
            </a:extLst>
          </p:cNvPr>
          <p:cNvCxnSpPr/>
          <p:nvPr/>
        </p:nvCxnSpPr>
        <p:spPr>
          <a:xfrm>
            <a:off x="2284463" y="4001309"/>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3322CE9-8594-4F38-8460-0C2699011B7C}"/>
              </a:ext>
            </a:extLst>
          </p:cNvPr>
          <p:cNvCxnSpPr/>
          <p:nvPr/>
        </p:nvCxnSpPr>
        <p:spPr>
          <a:xfrm>
            <a:off x="2297163" y="4075641"/>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63055FF-13A3-4A5C-B7AB-3CB42BEAA6E3}"/>
              </a:ext>
            </a:extLst>
          </p:cNvPr>
          <p:cNvSpPr txBox="1"/>
          <p:nvPr/>
        </p:nvSpPr>
        <p:spPr>
          <a:xfrm>
            <a:off x="2424163" y="3790568"/>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Create ‘broken-window’ class</a:t>
            </a:r>
          </a:p>
        </p:txBody>
      </p:sp>
      <p:cxnSp>
        <p:nvCxnSpPr>
          <p:cNvPr id="68" name="Straight Arrow Connector 67">
            <a:extLst>
              <a:ext uri="{FF2B5EF4-FFF2-40B4-BE49-F238E27FC236}">
                <a16:creationId xmlns:a16="http://schemas.microsoft.com/office/drawing/2014/main" id="{98249F04-C7A3-4DE5-A882-3D98CD82FEF0}"/>
              </a:ext>
            </a:extLst>
          </p:cNvPr>
          <p:cNvCxnSpPr>
            <a:cxnSpLocks/>
          </p:cNvCxnSpPr>
          <p:nvPr/>
        </p:nvCxnSpPr>
        <p:spPr>
          <a:xfrm>
            <a:off x="4756569" y="4191251"/>
            <a:ext cx="2472111"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A4D829-ABA9-4A76-A1EF-CBF975052B32}"/>
              </a:ext>
            </a:extLst>
          </p:cNvPr>
          <p:cNvCxnSpPr/>
          <p:nvPr/>
        </p:nvCxnSpPr>
        <p:spPr>
          <a:xfrm>
            <a:off x="4756569" y="4271476"/>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1F7FA01-D36E-43E4-9E5A-BA4DA1C74663}"/>
              </a:ext>
            </a:extLst>
          </p:cNvPr>
          <p:cNvSpPr txBox="1"/>
          <p:nvPr/>
        </p:nvSpPr>
        <p:spPr>
          <a:xfrm>
            <a:off x="4907137" y="3880260"/>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Store ‘broken-window’ class</a:t>
            </a:r>
          </a:p>
        </p:txBody>
      </p:sp>
      <p:cxnSp>
        <p:nvCxnSpPr>
          <p:cNvPr id="71" name="Straight Arrow Connector 70">
            <a:extLst>
              <a:ext uri="{FF2B5EF4-FFF2-40B4-BE49-F238E27FC236}">
                <a16:creationId xmlns:a16="http://schemas.microsoft.com/office/drawing/2014/main" id="{BA872656-E923-41D0-8BED-598118684A08}"/>
              </a:ext>
            </a:extLst>
          </p:cNvPr>
          <p:cNvCxnSpPr/>
          <p:nvPr/>
        </p:nvCxnSpPr>
        <p:spPr>
          <a:xfrm>
            <a:off x="2284463" y="4598001"/>
            <a:ext cx="2472109"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B2D11FB-C74A-4A3F-ADB5-80D238C0E923}"/>
              </a:ext>
            </a:extLst>
          </p:cNvPr>
          <p:cNvCxnSpPr/>
          <p:nvPr/>
        </p:nvCxnSpPr>
        <p:spPr>
          <a:xfrm>
            <a:off x="2297163" y="4672333"/>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9FBBF0E-6796-4735-8B8C-CF73C4181A48}"/>
              </a:ext>
            </a:extLst>
          </p:cNvPr>
          <p:cNvSpPr txBox="1"/>
          <p:nvPr/>
        </p:nvSpPr>
        <p:spPr>
          <a:xfrm>
            <a:off x="2424163" y="4387260"/>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Create ‘flat-tire’</a:t>
            </a:r>
          </a:p>
          <a:p>
            <a:pPr algn="ctr"/>
            <a:r>
              <a:rPr lang="en-GB" sz="1400" dirty="0">
                <a:solidFill>
                  <a:schemeClr val="tx2"/>
                </a:solidFill>
              </a:rPr>
              <a:t>class</a:t>
            </a:r>
          </a:p>
        </p:txBody>
      </p:sp>
      <p:cxnSp>
        <p:nvCxnSpPr>
          <p:cNvPr id="74" name="Straight Arrow Connector 73">
            <a:extLst>
              <a:ext uri="{FF2B5EF4-FFF2-40B4-BE49-F238E27FC236}">
                <a16:creationId xmlns:a16="http://schemas.microsoft.com/office/drawing/2014/main" id="{90771296-F6D4-48F4-8593-E075BD12FE76}"/>
              </a:ext>
            </a:extLst>
          </p:cNvPr>
          <p:cNvCxnSpPr>
            <a:cxnSpLocks/>
          </p:cNvCxnSpPr>
          <p:nvPr/>
        </p:nvCxnSpPr>
        <p:spPr>
          <a:xfrm>
            <a:off x="4756569" y="4787943"/>
            <a:ext cx="2472111"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F3FA202-8348-42FE-B5CB-DB66EF1CFB11}"/>
              </a:ext>
            </a:extLst>
          </p:cNvPr>
          <p:cNvCxnSpPr/>
          <p:nvPr/>
        </p:nvCxnSpPr>
        <p:spPr>
          <a:xfrm>
            <a:off x="4756569" y="4868168"/>
            <a:ext cx="2472109" cy="0"/>
          </a:xfrm>
          <a:prstGeom prst="straightConnector1">
            <a:avLst/>
          </a:prstGeom>
          <a:ln>
            <a:solidFill>
              <a:schemeClr val="tx2"/>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119CE87-8F6C-41B9-ADB4-6714CA2D13D1}"/>
              </a:ext>
            </a:extLst>
          </p:cNvPr>
          <p:cNvSpPr txBox="1"/>
          <p:nvPr/>
        </p:nvSpPr>
        <p:spPr>
          <a:xfrm>
            <a:off x="4907137" y="4476952"/>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Store ‘wheel flat-tire’</a:t>
            </a:r>
          </a:p>
          <a:p>
            <a:pPr algn="ctr"/>
            <a:r>
              <a:rPr lang="en-GB" sz="1400" dirty="0">
                <a:solidFill>
                  <a:schemeClr val="tx2"/>
                </a:solidFill>
              </a:rPr>
              <a:t>class</a:t>
            </a:r>
          </a:p>
        </p:txBody>
      </p:sp>
      <p:sp>
        <p:nvSpPr>
          <p:cNvPr id="51" name="TextBox 50">
            <a:extLst>
              <a:ext uri="{FF2B5EF4-FFF2-40B4-BE49-F238E27FC236}">
                <a16:creationId xmlns:a16="http://schemas.microsoft.com/office/drawing/2014/main" id="{29CE8FF1-0DD6-425E-90DF-74A9F3EB04EC}"/>
              </a:ext>
            </a:extLst>
          </p:cNvPr>
          <p:cNvSpPr txBox="1"/>
          <p:nvPr/>
        </p:nvSpPr>
        <p:spPr>
          <a:xfrm>
            <a:off x="4869703" y="5260872"/>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Pattern recognition triggers visual recognition report</a:t>
            </a:r>
          </a:p>
        </p:txBody>
      </p:sp>
      <p:sp>
        <p:nvSpPr>
          <p:cNvPr id="53" name="TextBox 52">
            <a:extLst>
              <a:ext uri="{FF2B5EF4-FFF2-40B4-BE49-F238E27FC236}">
                <a16:creationId xmlns:a16="http://schemas.microsoft.com/office/drawing/2014/main" id="{22E569FC-4EF7-49F7-BBEE-0CC586BA570A}"/>
              </a:ext>
            </a:extLst>
          </p:cNvPr>
          <p:cNvSpPr txBox="1"/>
          <p:nvPr/>
        </p:nvSpPr>
        <p:spPr>
          <a:xfrm>
            <a:off x="2487663" y="5717520"/>
            <a:ext cx="2194560" cy="523220"/>
          </a:xfrm>
          <a:prstGeom prst="rect">
            <a:avLst/>
          </a:prstGeom>
          <a:solidFill>
            <a:schemeClr val="accent6">
              <a:lumMod val="40000"/>
              <a:lumOff val="60000"/>
            </a:schemeClr>
          </a:solidFill>
        </p:spPr>
        <p:txBody>
          <a:bodyPr wrap="square" rtlCol="0">
            <a:spAutoFit/>
          </a:bodyPr>
          <a:lstStyle/>
          <a:p>
            <a:pPr algn="ctr"/>
            <a:r>
              <a:rPr lang="en-GB" sz="1400" dirty="0">
                <a:solidFill>
                  <a:schemeClr val="tx2"/>
                </a:solidFill>
              </a:rPr>
              <a:t>Send report to notify monitoring application</a:t>
            </a:r>
          </a:p>
        </p:txBody>
      </p:sp>
    </p:spTree>
    <p:extLst>
      <p:ext uri="{BB962C8B-B14F-4D97-AF65-F5344CB8AC3E}">
        <p14:creationId xmlns:p14="http://schemas.microsoft.com/office/powerpoint/2010/main" val="60315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2601-97BB-4429-AA1E-B30C431FA6BD}"/>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3600" spc="-1" dirty="0">
                <a:solidFill>
                  <a:srgbClr val="004A8D"/>
                </a:solidFill>
              </a:rPr>
            </a:br>
            <a:r>
              <a:rPr lang="en-US" sz="3600" spc="-1" dirty="0">
                <a:solidFill>
                  <a:srgbClr val="004A8D"/>
                </a:solidFill>
              </a:rPr>
              <a:t>Resource tree</a:t>
            </a:r>
            <a:endParaRPr lang="en-GB" dirty="0"/>
          </a:p>
        </p:txBody>
      </p:sp>
      <p:sp>
        <p:nvSpPr>
          <p:cNvPr id="3" name="Footer Placeholder 2">
            <a:extLst>
              <a:ext uri="{FF2B5EF4-FFF2-40B4-BE49-F238E27FC236}">
                <a16:creationId xmlns:a16="http://schemas.microsoft.com/office/drawing/2014/main" id="{70E4BD11-CDB9-40AF-94B8-E20E6D3DEE1E}"/>
              </a:ext>
            </a:extLst>
          </p:cNvPr>
          <p:cNvSpPr>
            <a:spLocks noGrp="1"/>
          </p:cNvSpPr>
          <p:nvPr>
            <p:ph type="ftr" sz="quarter" idx="10"/>
          </p:nvPr>
        </p:nvSpPr>
        <p:spPr/>
        <p:txBody>
          <a:bodyPr/>
          <a:lstStyle/>
          <a:p>
            <a:r>
              <a:rPr lang="en-GB" dirty="0"/>
              <a:t>STF 584 – Presentation to oneM2M TP47</a:t>
            </a:r>
          </a:p>
        </p:txBody>
      </p:sp>
      <p:sp>
        <p:nvSpPr>
          <p:cNvPr id="4" name="Rectangle : coins arrondis 66">
            <a:extLst>
              <a:ext uri="{FF2B5EF4-FFF2-40B4-BE49-F238E27FC236}">
                <a16:creationId xmlns:a16="http://schemas.microsoft.com/office/drawing/2014/main" id="{D1485A9F-783B-45E7-B518-E77C147058DA}"/>
              </a:ext>
            </a:extLst>
          </p:cNvPr>
          <p:cNvSpPr/>
          <p:nvPr/>
        </p:nvSpPr>
        <p:spPr>
          <a:xfrm>
            <a:off x="1202192" y="1168187"/>
            <a:ext cx="1468074"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CSE</a:t>
            </a:r>
          </a:p>
        </p:txBody>
      </p:sp>
      <p:cxnSp>
        <p:nvCxnSpPr>
          <p:cNvPr id="6" name="Connecteur droit 67">
            <a:extLst>
              <a:ext uri="{FF2B5EF4-FFF2-40B4-BE49-F238E27FC236}">
                <a16:creationId xmlns:a16="http://schemas.microsoft.com/office/drawing/2014/main" id="{30E9EDDE-0104-4CBE-B4A3-F15D3E56CBE4}"/>
              </a:ext>
            </a:extLst>
          </p:cNvPr>
          <p:cNvCxnSpPr>
            <a:cxnSpLocks/>
            <a:stCxn id="5" idx="2"/>
          </p:cNvCxnSpPr>
          <p:nvPr/>
        </p:nvCxnSpPr>
        <p:spPr>
          <a:xfrm>
            <a:off x="3060179" y="1778705"/>
            <a:ext cx="0" cy="3369541"/>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Connecteur droit 68">
            <a:extLst>
              <a:ext uri="{FF2B5EF4-FFF2-40B4-BE49-F238E27FC236}">
                <a16:creationId xmlns:a16="http://schemas.microsoft.com/office/drawing/2014/main" id="{F8218B27-6842-4A95-8790-68F35F68B6A2}"/>
              </a:ext>
            </a:extLst>
          </p:cNvPr>
          <p:cNvCxnSpPr>
            <a:cxnSpLocks/>
            <a:endCxn id="8" idx="1"/>
          </p:cNvCxnSpPr>
          <p:nvPr/>
        </p:nvCxnSpPr>
        <p:spPr>
          <a:xfrm>
            <a:off x="3060179" y="1989656"/>
            <a:ext cx="729469" cy="0"/>
          </a:xfrm>
          <a:prstGeom prst="line">
            <a:avLst/>
          </a:prstGeom>
        </p:spPr>
        <p:style>
          <a:lnRef idx="2">
            <a:schemeClr val="dk1"/>
          </a:lnRef>
          <a:fillRef idx="0">
            <a:schemeClr val="dk1"/>
          </a:fillRef>
          <a:effectRef idx="1">
            <a:schemeClr val="dk1"/>
          </a:effectRef>
          <a:fontRef idx="minor">
            <a:schemeClr val="tx1"/>
          </a:fontRef>
        </p:style>
      </p:cxnSp>
      <p:sp>
        <p:nvSpPr>
          <p:cNvPr id="8" name="Rectangle : coins arrondis 69">
            <a:extLst>
              <a:ext uri="{FF2B5EF4-FFF2-40B4-BE49-F238E27FC236}">
                <a16:creationId xmlns:a16="http://schemas.microsoft.com/office/drawing/2014/main" id="{DDDE7A3C-3143-4B6C-A2D8-ACCAD8ED875C}"/>
              </a:ext>
            </a:extLst>
          </p:cNvPr>
          <p:cNvSpPr/>
          <p:nvPr/>
        </p:nvSpPr>
        <p:spPr>
          <a:xfrm>
            <a:off x="3789648" y="1847354"/>
            <a:ext cx="1319668" cy="284604"/>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classifier</a:t>
            </a:r>
            <a:endParaRPr lang="en-US" sz="1400" dirty="0"/>
          </a:p>
        </p:txBody>
      </p:sp>
      <p:cxnSp>
        <p:nvCxnSpPr>
          <p:cNvPr id="9" name="Connecteur droit 70">
            <a:extLst>
              <a:ext uri="{FF2B5EF4-FFF2-40B4-BE49-F238E27FC236}">
                <a16:creationId xmlns:a16="http://schemas.microsoft.com/office/drawing/2014/main" id="{5EAFC6C0-759C-44A1-9279-D838AD959813}"/>
              </a:ext>
            </a:extLst>
          </p:cNvPr>
          <p:cNvCxnSpPr>
            <a:cxnSpLocks/>
            <a:stCxn id="8" idx="2"/>
          </p:cNvCxnSpPr>
          <p:nvPr/>
        </p:nvCxnSpPr>
        <p:spPr>
          <a:xfrm flipH="1">
            <a:off x="4440367" y="2131958"/>
            <a:ext cx="9115" cy="3716865"/>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necteur droit 101">
            <a:extLst>
              <a:ext uri="{FF2B5EF4-FFF2-40B4-BE49-F238E27FC236}">
                <a16:creationId xmlns:a16="http://schemas.microsoft.com/office/drawing/2014/main" id="{D375E694-5455-4764-80DB-B65AAA74B078}"/>
              </a:ext>
            </a:extLst>
          </p:cNvPr>
          <p:cNvCxnSpPr>
            <a:cxnSpLocks/>
          </p:cNvCxnSpPr>
          <p:nvPr/>
        </p:nvCxnSpPr>
        <p:spPr>
          <a:xfrm>
            <a:off x="4464767" y="3788044"/>
            <a:ext cx="761174" cy="0"/>
          </a:xfrm>
          <a:prstGeom prst="line">
            <a:avLst/>
          </a:prstGeom>
        </p:spPr>
        <p:style>
          <a:lnRef idx="2">
            <a:schemeClr val="dk1"/>
          </a:lnRef>
          <a:fillRef idx="0">
            <a:schemeClr val="dk1"/>
          </a:fillRef>
          <a:effectRef idx="1">
            <a:schemeClr val="dk1"/>
          </a:effectRef>
          <a:fontRef idx="minor">
            <a:schemeClr val="tx1"/>
          </a:fontRef>
        </p:style>
      </p:cxnSp>
      <p:cxnSp>
        <p:nvCxnSpPr>
          <p:cNvPr id="12" name="Connecteur droit 70">
            <a:extLst>
              <a:ext uri="{FF2B5EF4-FFF2-40B4-BE49-F238E27FC236}">
                <a16:creationId xmlns:a16="http://schemas.microsoft.com/office/drawing/2014/main" id="{801D19A1-14C9-4370-9088-19E14A62CADD}"/>
              </a:ext>
            </a:extLst>
          </p:cNvPr>
          <p:cNvCxnSpPr>
            <a:cxnSpLocks/>
          </p:cNvCxnSpPr>
          <p:nvPr/>
        </p:nvCxnSpPr>
        <p:spPr>
          <a:xfrm>
            <a:off x="5826889" y="3839202"/>
            <a:ext cx="0" cy="320866"/>
          </a:xfrm>
          <a:prstGeom prst="line">
            <a:avLst/>
          </a:prstGeom>
          <a:ln w="12700"/>
        </p:spPr>
        <p:style>
          <a:lnRef idx="1">
            <a:schemeClr val="dk1"/>
          </a:lnRef>
          <a:fillRef idx="0">
            <a:schemeClr val="dk1"/>
          </a:fillRef>
          <a:effectRef idx="0">
            <a:schemeClr val="dk1"/>
          </a:effectRef>
          <a:fontRef idx="minor">
            <a:schemeClr val="tx1"/>
          </a:fontRef>
        </p:style>
      </p:cxnSp>
      <p:sp>
        <p:nvSpPr>
          <p:cNvPr id="14" name="Rectangle : coins arrondis 100">
            <a:extLst>
              <a:ext uri="{FF2B5EF4-FFF2-40B4-BE49-F238E27FC236}">
                <a16:creationId xmlns:a16="http://schemas.microsoft.com/office/drawing/2014/main" id="{17A6CB6E-8FDD-417A-9335-4B0ED624E0BA}"/>
              </a:ext>
            </a:extLst>
          </p:cNvPr>
          <p:cNvSpPr/>
          <p:nvPr/>
        </p:nvSpPr>
        <p:spPr>
          <a:xfrm>
            <a:off x="7059454" y="3553712"/>
            <a:ext cx="1481461"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name</a:t>
            </a:r>
            <a:endParaRPr lang="en-US" sz="1400" dirty="0"/>
          </a:p>
        </p:txBody>
      </p:sp>
      <p:sp>
        <p:nvSpPr>
          <p:cNvPr id="15" name="Rectangle : coins arrondis 100">
            <a:extLst>
              <a:ext uri="{FF2B5EF4-FFF2-40B4-BE49-F238E27FC236}">
                <a16:creationId xmlns:a16="http://schemas.microsoft.com/office/drawing/2014/main" id="{E4E32767-6495-407D-85E8-FC6E0A1551A1}"/>
              </a:ext>
            </a:extLst>
          </p:cNvPr>
          <p:cNvSpPr/>
          <p:nvPr/>
        </p:nvSpPr>
        <p:spPr>
          <a:xfrm>
            <a:off x="7095758" y="3931793"/>
            <a:ext cx="1481465"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Images</a:t>
            </a:r>
            <a:endParaRPr lang="en-US" sz="1400" dirty="0"/>
          </a:p>
        </p:txBody>
      </p:sp>
      <p:sp>
        <p:nvSpPr>
          <p:cNvPr id="17" name="TextBox 16">
            <a:extLst>
              <a:ext uri="{FF2B5EF4-FFF2-40B4-BE49-F238E27FC236}">
                <a16:creationId xmlns:a16="http://schemas.microsoft.com/office/drawing/2014/main" id="{F0B94903-8A45-4B87-84AC-EDEA6400ADFE}"/>
              </a:ext>
            </a:extLst>
          </p:cNvPr>
          <p:cNvSpPr txBox="1"/>
          <p:nvPr/>
        </p:nvSpPr>
        <p:spPr>
          <a:xfrm>
            <a:off x="6683443" y="3380156"/>
            <a:ext cx="358268" cy="307777"/>
          </a:xfrm>
          <a:prstGeom prst="rect">
            <a:avLst/>
          </a:prstGeom>
          <a:noFill/>
        </p:spPr>
        <p:txBody>
          <a:bodyPr wrap="square" rtlCol="0">
            <a:spAutoFit/>
          </a:bodyPr>
          <a:lstStyle/>
          <a:p>
            <a:r>
              <a:rPr lang="en-FR" sz="1400" dirty="0"/>
              <a:t>1</a:t>
            </a:r>
          </a:p>
        </p:txBody>
      </p:sp>
      <p:sp>
        <p:nvSpPr>
          <p:cNvPr id="18" name="TextBox 17">
            <a:extLst>
              <a:ext uri="{FF2B5EF4-FFF2-40B4-BE49-F238E27FC236}">
                <a16:creationId xmlns:a16="http://schemas.microsoft.com/office/drawing/2014/main" id="{2FF5B29D-D580-451F-AFB8-850F41765058}"/>
              </a:ext>
            </a:extLst>
          </p:cNvPr>
          <p:cNvSpPr txBox="1"/>
          <p:nvPr/>
        </p:nvSpPr>
        <p:spPr>
          <a:xfrm>
            <a:off x="6633929" y="3786400"/>
            <a:ext cx="481222" cy="307777"/>
          </a:xfrm>
          <a:prstGeom prst="rect">
            <a:avLst/>
          </a:prstGeom>
          <a:noFill/>
        </p:spPr>
        <p:txBody>
          <a:bodyPr wrap="none" rtlCol="0">
            <a:spAutoFit/>
          </a:bodyPr>
          <a:lstStyle/>
          <a:p>
            <a:r>
              <a:rPr lang="en-FR" sz="1400" dirty="0"/>
              <a:t>0..N</a:t>
            </a:r>
          </a:p>
        </p:txBody>
      </p:sp>
      <p:sp>
        <p:nvSpPr>
          <p:cNvPr id="19" name="TextBox 18">
            <a:extLst>
              <a:ext uri="{FF2B5EF4-FFF2-40B4-BE49-F238E27FC236}">
                <a16:creationId xmlns:a16="http://schemas.microsoft.com/office/drawing/2014/main" id="{370B8BF1-A94D-427E-A5F8-D9A153EAEE6F}"/>
              </a:ext>
            </a:extLst>
          </p:cNvPr>
          <p:cNvSpPr txBox="1"/>
          <p:nvPr/>
        </p:nvSpPr>
        <p:spPr>
          <a:xfrm>
            <a:off x="4599524" y="3517322"/>
            <a:ext cx="481222" cy="307777"/>
          </a:xfrm>
          <a:prstGeom prst="rect">
            <a:avLst/>
          </a:prstGeom>
          <a:noFill/>
        </p:spPr>
        <p:txBody>
          <a:bodyPr wrap="none" rtlCol="0">
            <a:spAutoFit/>
          </a:bodyPr>
          <a:lstStyle/>
          <a:p>
            <a:r>
              <a:rPr lang="en-FR" sz="1400" dirty="0"/>
              <a:t>0..N</a:t>
            </a:r>
          </a:p>
        </p:txBody>
      </p:sp>
      <p:sp>
        <p:nvSpPr>
          <p:cNvPr id="20" name="TextBox 19">
            <a:extLst>
              <a:ext uri="{FF2B5EF4-FFF2-40B4-BE49-F238E27FC236}">
                <a16:creationId xmlns:a16="http://schemas.microsoft.com/office/drawing/2014/main" id="{B8FE1C13-C5B4-4F70-9AB5-2E2A616318C1}"/>
              </a:ext>
            </a:extLst>
          </p:cNvPr>
          <p:cNvSpPr txBox="1"/>
          <p:nvPr/>
        </p:nvSpPr>
        <p:spPr>
          <a:xfrm>
            <a:off x="3223077" y="1744981"/>
            <a:ext cx="481222" cy="307777"/>
          </a:xfrm>
          <a:prstGeom prst="rect">
            <a:avLst/>
          </a:prstGeom>
          <a:noFill/>
        </p:spPr>
        <p:txBody>
          <a:bodyPr wrap="none" rtlCol="0">
            <a:spAutoFit/>
          </a:bodyPr>
          <a:lstStyle/>
          <a:p>
            <a:r>
              <a:rPr lang="en-FR" sz="1400" dirty="0"/>
              <a:t>0..N</a:t>
            </a:r>
          </a:p>
        </p:txBody>
      </p:sp>
      <p:cxnSp>
        <p:nvCxnSpPr>
          <p:cNvPr id="21" name="Connecteur droit 101">
            <a:extLst>
              <a:ext uri="{FF2B5EF4-FFF2-40B4-BE49-F238E27FC236}">
                <a16:creationId xmlns:a16="http://schemas.microsoft.com/office/drawing/2014/main" id="{662FF064-8DF3-4A88-B810-5AB278216ECD}"/>
              </a:ext>
            </a:extLst>
          </p:cNvPr>
          <p:cNvCxnSpPr>
            <a:cxnSpLocks/>
          </p:cNvCxnSpPr>
          <p:nvPr/>
        </p:nvCxnSpPr>
        <p:spPr>
          <a:xfrm>
            <a:off x="4449482" y="2712033"/>
            <a:ext cx="776459" cy="0"/>
          </a:xfrm>
          <a:prstGeom prst="line">
            <a:avLst/>
          </a:prstGeom>
        </p:spPr>
        <p:style>
          <a:lnRef idx="2">
            <a:schemeClr val="dk1"/>
          </a:lnRef>
          <a:fillRef idx="0">
            <a:schemeClr val="dk1"/>
          </a:fillRef>
          <a:effectRef idx="1">
            <a:schemeClr val="dk1"/>
          </a:effectRef>
          <a:fontRef idx="minor">
            <a:schemeClr val="tx1"/>
          </a:fontRef>
        </p:style>
      </p:cxnSp>
      <p:sp>
        <p:nvSpPr>
          <p:cNvPr id="22" name="Rectangle : coins arrondis 100">
            <a:extLst>
              <a:ext uri="{FF2B5EF4-FFF2-40B4-BE49-F238E27FC236}">
                <a16:creationId xmlns:a16="http://schemas.microsoft.com/office/drawing/2014/main" id="{FCEACD41-AD3B-443F-8080-51DA55CCBBA4}"/>
              </a:ext>
            </a:extLst>
          </p:cNvPr>
          <p:cNvSpPr/>
          <p:nvPr/>
        </p:nvSpPr>
        <p:spPr>
          <a:xfrm>
            <a:off x="4991740" y="2580292"/>
            <a:ext cx="1478623" cy="291424"/>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name</a:t>
            </a:r>
            <a:endParaRPr lang="en-US" sz="1400" dirty="0"/>
          </a:p>
        </p:txBody>
      </p:sp>
      <p:sp>
        <p:nvSpPr>
          <p:cNvPr id="23" name="TextBox 22">
            <a:extLst>
              <a:ext uri="{FF2B5EF4-FFF2-40B4-BE49-F238E27FC236}">
                <a16:creationId xmlns:a16="http://schemas.microsoft.com/office/drawing/2014/main" id="{BEA8DF3C-3068-4FF8-870D-697451979210}"/>
              </a:ext>
            </a:extLst>
          </p:cNvPr>
          <p:cNvSpPr txBox="1"/>
          <p:nvPr/>
        </p:nvSpPr>
        <p:spPr>
          <a:xfrm>
            <a:off x="4691873" y="2443876"/>
            <a:ext cx="276038" cy="307777"/>
          </a:xfrm>
          <a:prstGeom prst="rect">
            <a:avLst/>
          </a:prstGeom>
          <a:noFill/>
        </p:spPr>
        <p:txBody>
          <a:bodyPr wrap="none" rtlCol="0">
            <a:spAutoFit/>
          </a:bodyPr>
          <a:lstStyle/>
          <a:p>
            <a:r>
              <a:rPr lang="en-FR" sz="1400" dirty="0"/>
              <a:t>1</a:t>
            </a:r>
          </a:p>
        </p:txBody>
      </p:sp>
      <p:cxnSp>
        <p:nvCxnSpPr>
          <p:cNvPr id="24" name="Connecteur droit 101">
            <a:extLst>
              <a:ext uri="{FF2B5EF4-FFF2-40B4-BE49-F238E27FC236}">
                <a16:creationId xmlns:a16="http://schemas.microsoft.com/office/drawing/2014/main" id="{D548C77F-29F1-47F3-BC0C-6842FB807013}"/>
              </a:ext>
            </a:extLst>
          </p:cNvPr>
          <p:cNvCxnSpPr>
            <a:cxnSpLocks/>
          </p:cNvCxnSpPr>
          <p:nvPr/>
        </p:nvCxnSpPr>
        <p:spPr>
          <a:xfrm>
            <a:off x="4441399" y="4246360"/>
            <a:ext cx="784542" cy="4332"/>
          </a:xfrm>
          <a:prstGeom prst="line">
            <a:avLst/>
          </a:prstGeom>
        </p:spPr>
        <p:style>
          <a:lnRef idx="2">
            <a:schemeClr val="dk1"/>
          </a:lnRef>
          <a:fillRef idx="0">
            <a:schemeClr val="dk1"/>
          </a:fillRef>
          <a:effectRef idx="1">
            <a:schemeClr val="dk1"/>
          </a:effectRef>
          <a:fontRef idx="minor">
            <a:schemeClr val="tx1"/>
          </a:fontRef>
        </p:style>
      </p:cxnSp>
      <p:sp>
        <p:nvSpPr>
          <p:cNvPr id="25" name="Rectangle : coins arrondis 100">
            <a:extLst>
              <a:ext uri="{FF2B5EF4-FFF2-40B4-BE49-F238E27FC236}">
                <a16:creationId xmlns:a16="http://schemas.microsoft.com/office/drawing/2014/main" id="{CAFE8A19-D4F9-463D-B750-730F7E863355}"/>
              </a:ext>
            </a:extLst>
          </p:cNvPr>
          <p:cNvSpPr/>
          <p:nvPr/>
        </p:nvSpPr>
        <p:spPr>
          <a:xfrm>
            <a:off x="5037943" y="4160068"/>
            <a:ext cx="1432117" cy="224430"/>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Report</a:t>
            </a:r>
            <a:endParaRPr lang="en-US" sz="1400" dirty="0"/>
          </a:p>
        </p:txBody>
      </p:sp>
      <p:sp>
        <p:nvSpPr>
          <p:cNvPr id="26" name="TextBox 25">
            <a:extLst>
              <a:ext uri="{FF2B5EF4-FFF2-40B4-BE49-F238E27FC236}">
                <a16:creationId xmlns:a16="http://schemas.microsoft.com/office/drawing/2014/main" id="{CB6FF1CD-3DF3-44D8-B871-6306933412C6}"/>
              </a:ext>
            </a:extLst>
          </p:cNvPr>
          <p:cNvSpPr txBox="1"/>
          <p:nvPr/>
        </p:nvSpPr>
        <p:spPr>
          <a:xfrm>
            <a:off x="4593059" y="3926928"/>
            <a:ext cx="481222" cy="307777"/>
          </a:xfrm>
          <a:prstGeom prst="rect">
            <a:avLst/>
          </a:prstGeom>
          <a:noFill/>
        </p:spPr>
        <p:txBody>
          <a:bodyPr wrap="none" rtlCol="0">
            <a:spAutoFit/>
          </a:bodyPr>
          <a:lstStyle/>
          <a:p>
            <a:r>
              <a:rPr lang="en-FR" sz="1400" dirty="0"/>
              <a:t>0..N</a:t>
            </a:r>
          </a:p>
        </p:txBody>
      </p:sp>
      <p:sp>
        <p:nvSpPr>
          <p:cNvPr id="27" name="Rectangle : coins arrondis 100">
            <a:extLst>
              <a:ext uri="{FF2B5EF4-FFF2-40B4-BE49-F238E27FC236}">
                <a16:creationId xmlns:a16="http://schemas.microsoft.com/office/drawing/2014/main" id="{4CCF2606-4661-4796-B0B9-1117C7A303A8}"/>
              </a:ext>
            </a:extLst>
          </p:cNvPr>
          <p:cNvSpPr/>
          <p:nvPr/>
        </p:nvSpPr>
        <p:spPr>
          <a:xfrm>
            <a:off x="7116797" y="5900553"/>
            <a:ext cx="1481470"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output</a:t>
            </a:r>
            <a:endParaRPr lang="en-US" sz="1400" dirty="0"/>
          </a:p>
        </p:txBody>
      </p:sp>
      <p:cxnSp>
        <p:nvCxnSpPr>
          <p:cNvPr id="28" name="Connecteur droit 101">
            <a:extLst>
              <a:ext uri="{FF2B5EF4-FFF2-40B4-BE49-F238E27FC236}">
                <a16:creationId xmlns:a16="http://schemas.microsoft.com/office/drawing/2014/main" id="{7C4FFBF2-751B-4F69-954A-495FB815289F}"/>
              </a:ext>
            </a:extLst>
          </p:cNvPr>
          <p:cNvCxnSpPr>
            <a:cxnSpLocks/>
            <a:endCxn id="27" idx="1"/>
          </p:cNvCxnSpPr>
          <p:nvPr/>
        </p:nvCxnSpPr>
        <p:spPr>
          <a:xfrm flipV="1">
            <a:off x="5842856" y="6040689"/>
            <a:ext cx="1273941" cy="4212"/>
          </a:xfrm>
          <a:prstGeom prst="line">
            <a:avLst/>
          </a:prstGeom>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1DE6B013-0862-4359-A1EC-17BB6C7ABE1D}"/>
              </a:ext>
            </a:extLst>
          </p:cNvPr>
          <p:cNvSpPr txBox="1"/>
          <p:nvPr/>
        </p:nvSpPr>
        <p:spPr>
          <a:xfrm>
            <a:off x="5926634" y="5732912"/>
            <a:ext cx="481222" cy="307777"/>
          </a:xfrm>
          <a:prstGeom prst="rect">
            <a:avLst/>
          </a:prstGeom>
          <a:noFill/>
        </p:spPr>
        <p:txBody>
          <a:bodyPr wrap="none" rtlCol="0">
            <a:spAutoFit/>
          </a:bodyPr>
          <a:lstStyle/>
          <a:p>
            <a:r>
              <a:rPr lang="en-FR" sz="1400" dirty="0"/>
              <a:t>1..N</a:t>
            </a:r>
          </a:p>
        </p:txBody>
      </p:sp>
      <p:cxnSp>
        <p:nvCxnSpPr>
          <p:cNvPr id="30" name="Connecteur droit 70">
            <a:extLst>
              <a:ext uri="{FF2B5EF4-FFF2-40B4-BE49-F238E27FC236}">
                <a16:creationId xmlns:a16="http://schemas.microsoft.com/office/drawing/2014/main" id="{1BFF7894-4563-4F73-A50C-85B854CAFC02}"/>
              </a:ext>
            </a:extLst>
          </p:cNvPr>
          <p:cNvCxnSpPr>
            <a:cxnSpLocks/>
          </p:cNvCxnSpPr>
          <p:nvPr/>
        </p:nvCxnSpPr>
        <p:spPr>
          <a:xfrm flipH="1">
            <a:off x="5835320" y="4384646"/>
            <a:ext cx="7538" cy="1916893"/>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 coins arrondis 100">
            <a:extLst>
              <a:ext uri="{FF2B5EF4-FFF2-40B4-BE49-F238E27FC236}">
                <a16:creationId xmlns:a16="http://schemas.microsoft.com/office/drawing/2014/main" id="{78713CBA-32AE-4203-AD47-4831D8906514}"/>
              </a:ext>
            </a:extLst>
          </p:cNvPr>
          <p:cNvSpPr/>
          <p:nvPr/>
        </p:nvSpPr>
        <p:spPr>
          <a:xfrm>
            <a:off x="10104481" y="6299534"/>
            <a:ext cx="1233828"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Score</a:t>
            </a:r>
            <a:endParaRPr lang="en-US" sz="1400" dirty="0"/>
          </a:p>
        </p:txBody>
      </p:sp>
      <p:sp>
        <p:nvSpPr>
          <p:cNvPr id="32" name="TextBox 31">
            <a:extLst>
              <a:ext uri="{FF2B5EF4-FFF2-40B4-BE49-F238E27FC236}">
                <a16:creationId xmlns:a16="http://schemas.microsoft.com/office/drawing/2014/main" id="{A9717F24-C35E-4231-9AD7-5E505C9A9386}"/>
              </a:ext>
            </a:extLst>
          </p:cNvPr>
          <p:cNvSpPr txBox="1"/>
          <p:nvPr/>
        </p:nvSpPr>
        <p:spPr>
          <a:xfrm>
            <a:off x="9271292" y="6051883"/>
            <a:ext cx="276038" cy="307777"/>
          </a:xfrm>
          <a:prstGeom prst="rect">
            <a:avLst/>
          </a:prstGeom>
          <a:noFill/>
        </p:spPr>
        <p:txBody>
          <a:bodyPr wrap="none" rtlCol="0">
            <a:spAutoFit/>
          </a:bodyPr>
          <a:lstStyle/>
          <a:p>
            <a:r>
              <a:rPr lang="en-FR" sz="1400" dirty="0"/>
              <a:t>1</a:t>
            </a:r>
          </a:p>
        </p:txBody>
      </p:sp>
      <p:cxnSp>
        <p:nvCxnSpPr>
          <p:cNvPr id="33" name="Connecteur droit 70">
            <a:extLst>
              <a:ext uri="{FF2B5EF4-FFF2-40B4-BE49-F238E27FC236}">
                <a16:creationId xmlns:a16="http://schemas.microsoft.com/office/drawing/2014/main" id="{9AB6B623-0857-44E1-BA1C-AB8994EBE4B3}"/>
              </a:ext>
            </a:extLst>
          </p:cNvPr>
          <p:cNvCxnSpPr>
            <a:cxnSpLocks/>
            <a:stCxn id="27" idx="2"/>
          </p:cNvCxnSpPr>
          <p:nvPr/>
        </p:nvCxnSpPr>
        <p:spPr>
          <a:xfrm>
            <a:off x="7857532" y="6180825"/>
            <a:ext cx="0" cy="332651"/>
          </a:xfrm>
          <a:prstGeom prst="line">
            <a:avLst/>
          </a:prstGeom>
          <a:ln w="12700"/>
        </p:spPr>
        <p:style>
          <a:lnRef idx="1">
            <a:schemeClr val="dk1"/>
          </a:lnRef>
          <a:fillRef idx="0">
            <a:schemeClr val="dk1"/>
          </a:fillRef>
          <a:effectRef idx="0">
            <a:schemeClr val="dk1"/>
          </a:effectRef>
          <a:fontRef idx="minor">
            <a:schemeClr val="tx1"/>
          </a:fontRef>
        </p:style>
      </p:cxnSp>
      <p:sp>
        <p:nvSpPr>
          <p:cNvPr id="34" name="Rectangle : coins arrondis 100">
            <a:extLst>
              <a:ext uri="{FF2B5EF4-FFF2-40B4-BE49-F238E27FC236}">
                <a16:creationId xmlns:a16="http://schemas.microsoft.com/office/drawing/2014/main" id="{5A007140-CC63-4C8E-800A-02D325EABD7A}"/>
              </a:ext>
            </a:extLst>
          </p:cNvPr>
          <p:cNvSpPr/>
          <p:nvPr/>
        </p:nvSpPr>
        <p:spPr>
          <a:xfrm>
            <a:off x="10104481" y="5804436"/>
            <a:ext cx="1233828"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className</a:t>
            </a:r>
            <a:endParaRPr lang="en-US" sz="1400" dirty="0"/>
          </a:p>
        </p:txBody>
      </p:sp>
      <p:sp>
        <p:nvSpPr>
          <p:cNvPr id="35" name="TextBox 34">
            <a:extLst>
              <a:ext uri="{FF2B5EF4-FFF2-40B4-BE49-F238E27FC236}">
                <a16:creationId xmlns:a16="http://schemas.microsoft.com/office/drawing/2014/main" id="{8A2E1976-12FE-4237-8BCF-C2780EA68370}"/>
              </a:ext>
            </a:extLst>
          </p:cNvPr>
          <p:cNvSpPr txBox="1"/>
          <p:nvPr/>
        </p:nvSpPr>
        <p:spPr>
          <a:xfrm>
            <a:off x="9280351" y="5672750"/>
            <a:ext cx="276038" cy="307777"/>
          </a:xfrm>
          <a:prstGeom prst="rect">
            <a:avLst/>
          </a:prstGeom>
          <a:noFill/>
        </p:spPr>
        <p:txBody>
          <a:bodyPr wrap="none" rtlCol="0">
            <a:spAutoFit/>
          </a:bodyPr>
          <a:lstStyle/>
          <a:p>
            <a:r>
              <a:rPr lang="en-FR" sz="1400" dirty="0"/>
              <a:t>1</a:t>
            </a:r>
          </a:p>
        </p:txBody>
      </p:sp>
      <p:sp>
        <p:nvSpPr>
          <p:cNvPr id="36" name="Rectangle : coins arrondis 100">
            <a:extLst>
              <a:ext uri="{FF2B5EF4-FFF2-40B4-BE49-F238E27FC236}">
                <a16:creationId xmlns:a16="http://schemas.microsoft.com/office/drawing/2014/main" id="{058E61A0-01E7-490F-9ECC-96785B16B28F}"/>
              </a:ext>
            </a:extLst>
          </p:cNvPr>
          <p:cNvSpPr/>
          <p:nvPr/>
        </p:nvSpPr>
        <p:spPr>
          <a:xfrm>
            <a:off x="7111760" y="5219338"/>
            <a:ext cx="149154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source</a:t>
            </a:r>
            <a:endParaRPr lang="en-US" sz="1400" dirty="0"/>
          </a:p>
        </p:txBody>
      </p:sp>
      <p:cxnSp>
        <p:nvCxnSpPr>
          <p:cNvPr id="37" name="Connecteur droit 101">
            <a:extLst>
              <a:ext uri="{FF2B5EF4-FFF2-40B4-BE49-F238E27FC236}">
                <a16:creationId xmlns:a16="http://schemas.microsoft.com/office/drawing/2014/main" id="{770343B7-19A2-4FE9-9093-184131850831}"/>
              </a:ext>
            </a:extLst>
          </p:cNvPr>
          <p:cNvCxnSpPr>
            <a:cxnSpLocks/>
            <a:endCxn id="36" idx="1"/>
          </p:cNvCxnSpPr>
          <p:nvPr/>
        </p:nvCxnSpPr>
        <p:spPr>
          <a:xfrm flipV="1">
            <a:off x="5837819" y="5359474"/>
            <a:ext cx="1273941" cy="4212"/>
          </a:xfrm>
          <a:prstGeom prst="line">
            <a:avLst/>
          </a:prstGeom>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011B3D25-A99A-488A-8FC5-853E68E50B47}"/>
              </a:ext>
            </a:extLst>
          </p:cNvPr>
          <p:cNvSpPr txBox="1"/>
          <p:nvPr/>
        </p:nvSpPr>
        <p:spPr>
          <a:xfrm>
            <a:off x="6015899" y="5071896"/>
            <a:ext cx="276038" cy="307777"/>
          </a:xfrm>
          <a:prstGeom prst="rect">
            <a:avLst/>
          </a:prstGeom>
          <a:noFill/>
        </p:spPr>
        <p:txBody>
          <a:bodyPr wrap="none" rtlCol="0">
            <a:spAutoFit/>
          </a:bodyPr>
          <a:lstStyle/>
          <a:p>
            <a:r>
              <a:rPr lang="en-FR" sz="1400" dirty="0"/>
              <a:t>1</a:t>
            </a:r>
          </a:p>
        </p:txBody>
      </p:sp>
      <p:cxnSp>
        <p:nvCxnSpPr>
          <p:cNvPr id="39" name="Connecteur droit 101">
            <a:extLst>
              <a:ext uri="{FF2B5EF4-FFF2-40B4-BE49-F238E27FC236}">
                <a16:creationId xmlns:a16="http://schemas.microsoft.com/office/drawing/2014/main" id="{A2D5FAEB-6CC8-4E38-BACE-BBB2EF322805}"/>
              </a:ext>
            </a:extLst>
          </p:cNvPr>
          <p:cNvCxnSpPr>
            <a:cxnSpLocks/>
          </p:cNvCxnSpPr>
          <p:nvPr/>
        </p:nvCxnSpPr>
        <p:spPr>
          <a:xfrm>
            <a:off x="4449482" y="3061475"/>
            <a:ext cx="776459" cy="0"/>
          </a:xfrm>
          <a:prstGeom prst="line">
            <a:avLst/>
          </a:prstGeom>
        </p:spPr>
        <p:style>
          <a:lnRef idx="2">
            <a:schemeClr val="dk1"/>
          </a:lnRef>
          <a:fillRef idx="0">
            <a:schemeClr val="dk1"/>
          </a:fillRef>
          <a:effectRef idx="1">
            <a:schemeClr val="dk1"/>
          </a:effectRef>
          <a:fontRef idx="minor">
            <a:schemeClr val="tx1"/>
          </a:fontRef>
        </p:style>
      </p:cxnSp>
      <p:sp>
        <p:nvSpPr>
          <p:cNvPr id="40" name="Rectangle : coins arrondis 100">
            <a:extLst>
              <a:ext uri="{FF2B5EF4-FFF2-40B4-BE49-F238E27FC236}">
                <a16:creationId xmlns:a16="http://schemas.microsoft.com/office/drawing/2014/main" id="{A7178BFD-F644-4761-BF86-63BA9E42A208}"/>
              </a:ext>
            </a:extLst>
          </p:cNvPr>
          <p:cNvSpPr/>
          <p:nvPr/>
        </p:nvSpPr>
        <p:spPr>
          <a:xfrm>
            <a:off x="4988600" y="2929733"/>
            <a:ext cx="1481461" cy="314276"/>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Status</a:t>
            </a:r>
            <a:endParaRPr lang="en-US" sz="1400" dirty="0"/>
          </a:p>
        </p:txBody>
      </p:sp>
      <p:sp>
        <p:nvSpPr>
          <p:cNvPr id="41" name="TextBox 40">
            <a:extLst>
              <a:ext uri="{FF2B5EF4-FFF2-40B4-BE49-F238E27FC236}">
                <a16:creationId xmlns:a16="http://schemas.microsoft.com/office/drawing/2014/main" id="{004CE2DD-17C9-4312-8023-9293E181B1E0}"/>
              </a:ext>
            </a:extLst>
          </p:cNvPr>
          <p:cNvSpPr txBox="1"/>
          <p:nvPr/>
        </p:nvSpPr>
        <p:spPr>
          <a:xfrm>
            <a:off x="4697883" y="2794938"/>
            <a:ext cx="276038" cy="307777"/>
          </a:xfrm>
          <a:prstGeom prst="rect">
            <a:avLst/>
          </a:prstGeom>
          <a:noFill/>
        </p:spPr>
        <p:txBody>
          <a:bodyPr wrap="none" rtlCol="0">
            <a:spAutoFit/>
          </a:bodyPr>
          <a:lstStyle/>
          <a:p>
            <a:r>
              <a:rPr lang="en-FR" sz="1400" dirty="0"/>
              <a:t>1</a:t>
            </a:r>
          </a:p>
        </p:txBody>
      </p:sp>
      <p:sp>
        <p:nvSpPr>
          <p:cNvPr id="42" name="Rectangle : coins arrondis 100">
            <a:extLst>
              <a:ext uri="{FF2B5EF4-FFF2-40B4-BE49-F238E27FC236}">
                <a16:creationId xmlns:a16="http://schemas.microsoft.com/office/drawing/2014/main" id="{A571A889-B3BA-4BB5-A425-F65BEB0F0835}"/>
              </a:ext>
            </a:extLst>
          </p:cNvPr>
          <p:cNvSpPr/>
          <p:nvPr/>
        </p:nvSpPr>
        <p:spPr>
          <a:xfrm>
            <a:off x="7106712" y="4850645"/>
            <a:ext cx="149154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timestamp</a:t>
            </a:r>
            <a:endParaRPr lang="en-US" sz="1400" dirty="0"/>
          </a:p>
        </p:txBody>
      </p:sp>
      <p:cxnSp>
        <p:nvCxnSpPr>
          <p:cNvPr id="43" name="Connecteur droit 101">
            <a:extLst>
              <a:ext uri="{FF2B5EF4-FFF2-40B4-BE49-F238E27FC236}">
                <a16:creationId xmlns:a16="http://schemas.microsoft.com/office/drawing/2014/main" id="{DD2F6F1F-4710-4BD2-A676-21E89F47E97A}"/>
              </a:ext>
            </a:extLst>
          </p:cNvPr>
          <p:cNvCxnSpPr>
            <a:cxnSpLocks/>
            <a:endCxn id="42" idx="1"/>
          </p:cNvCxnSpPr>
          <p:nvPr/>
        </p:nvCxnSpPr>
        <p:spPr>
          <a:xfrm flipV="1">
            <a:off x="5832771" y="4990781"/>
            <a:ext cx="1273941" cy="4212"/>
          </a:xfrm>
          <a:prstGeom prst="line">
            <a:avLst/>
          </a:prstGeom>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E85974DF-F9BD-4882-AA42-68DBF4EAE206}"/>
              </a:ext>
            </a:extLst>
          </p:cNvPr>
          <p:cNvSpPr txBox="1"/>
          <p:nvPr/>
        </p:nvSpPr>
        <p:spPr>
          <a:xfrm>
            <a:off x="6010851" y="4703203"/>
            <a:ext cx="276038" cy="307777"/>
          </a:xfrm>
          <a:prstGeom prst="rect">
            <a:avLst/>
          </a:prstGeom>
          <a:noFill/>
        </p:spPr>
        <p:txBody>
          <a:bodyPr wrap="none" rtlCol="0">
            <a:spAutoFit/>
          </a:bodyPr>
          <a:lstStyle/>
          <a:p>
            <a:r>
              <a:rPr lang="en-FR" sz="1400" dirty="0"/>
              <a:t>1</a:t>
            </a:r>
          </a:p>
        </p:txBody>
      </p:sp>
      <p:sp>
        <p:nvSpPr>
          <p:cNvPr id="45" name="Rectangle : coins arrondis 100">
            <a:extLst>
              <a:ext uri="{FF2B5EF4-FFF2-40B4-BE49-F238E27FC236}">
                <a16:creationId xmlns:a16="http://schemas.microsoft.com/office/drawing/2014/main" id="{B7AABBA2-3AEB-4BAD-8036-0FB3FB3164DE}"/>
              </a:ext>
            </a:extLst>
          </p:cNvPr>
          <p:cNvSpPr/>
          <p:nvPr/>
        </p:nvSpPr>
        <p:spPr>
          <a:xfrm>
            <a:off x="7100830" y="4490667"/>
            <a:ext cx="1491546"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id</a:t>
            </a:r>
            <a:endParaRPr lang="en-US" sz="1400" dirty="0"/>
          </a:p>
        </p:txBody>
      </p:sp>
      <p:cxnSp>
        <p:nvCxnSpPr>
          <p:cNvPr id="46" name="Connecteur droit 101">
            <a:extLst>
              <a:ext uri="{FF2B5EF4-FFF2-40B4-BE49-F238E27FC236}">
                <a16:creationId xmlns:a16="http://schemas.microsoft.com/office/drawing/2014/main" id="{4C0C8DEE-D982-42BB-9F4D-A9153CF4A716}"/>
              </a:ext>
            </a:extLst>
          </p:cNvPr>
          <p:cNvCxnSpPr>
            <a:cxnSpLocks/>
            <a:endCxn id="45" idx="1"/>
          </p:cNvCxnSpPr>
          <p:nvPr/>
        </p:nvCxnSpPr>
        <p:spPr>
          <a:xfrm flipV="1">
            <a:off x="5826889" y="4630803"/>
            <a:ext cx="1273941" cy="4212"/>
          </a:xfrm>
          <a:prstGeom prst="line">
            <a:avLst/>
          </a:prstGeom>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C48DAB8E-B5A5-4E53-BCF2-927D91336C98}"/>
              </a:ext>
            </a:extLst>
          </p:cNvPr>
          <p:cNvSpPr txBox="1"/>
          <p:nvPr/>
        </p:nvSpPr>
        <p:spPr>
          <a:xfrm>
            <a:off x="6004969" y="4343225"/>
            <a:ext cx="276038" cy="307777"/>
          </a:xfrm>
          <a:prstGeom prst="rect">
            <a:avLst/>
          </a:prstGeom>
          <a:noFill/>
        </p:spPr>
        <p:txBody>
          <a:bodyPr wrap="none" rtlCol="0">
            <a:spAutoFit/>
          </a:bodyPr>
          <a:lstStyle/>
          <a:p>
            <a:r>
              <a:rPr lang="en-FR" sz="1400" dirty="0"/>
              <a:t>1</a:t>
            </a:r>
          </a:p>
        </p:txBody>
      </p:sp>
      <p:sp>
        <p:nvSpPr>
          <p:cNvPr id="48" name="Rectangle : coins arrondis 100">
            <a:extLst>
              <a:ext uri="{FF2B5EF4-FFF2-40B4-BE49-F238E27FC236}">
                <a16:creationId xmlns:a16="http://schemas.microsoft.com/office/drawing/2014/main" id="{6C8F2591-7E41-409D-AF35-8F8F1AE3AB84}"/>
              </a:ext>
            </a:extLst>
          </p:cNvPr>
          <p:cNvSpPr/>
          <p:nvPr/>
        </p:nvSpPr>
        <p:spPr>
          <a:xfrm>
            <a:off x="10149601" y="4866441"/>
            <a:ext cx="1233828"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image</a:t>
            </a:r>
            <a:endParaRPr lang="en-US" sz="1400" dirty="0"/>
          </a:p>
        </p:txBody>
      </p:sp>
      <p:sp>
        <p:nvSpPr>
          <p:cNvPr id="49" name="TextBox 48">
            <a:extLst>
              <a:ext uri="{FF2B5EF4-FFF2-40B4-BE49-F238E27FC236}">
                <a16:creationId xmlns:a16="http://schemas.microsoft.com/office/drawing/2014/main" id="{9B8925AD-6F10-4BD6-A904-43B59AB63CFF}"/>
              </a:ext>
            </a:extLst>
          </p:cNvPr>
          <p:cNvSpPr txBox="1"/>
          <p:nvPr/>
        </p:nvSpPr>
        <p:spPr>
          <a:xfrm>
            <a:off x="9261128" y="4668622"/>
            <a:ext cx="276038" cy="307777"/>
          </a:xfrm>
          <a:prstGeom prst="rect">
            <a:avLst/>
          </a:prstGeom>
          <a:noFill/>
        </p:spPr>
        <p:txBody>
          <a:bodyPr wrap="none" rtlCol="0">
            <a:spAutoFit/>
          </a:bodyPr>
          <a:lstStyle/>
          <a:p>
            <a:r>
              <a:rPr lang="en-FR" sz="1400" dirty="0"/>
              <a:t>1</a:t>
            </a:r>
          </a:p>
        </p:txBody>
      </p:sp>
      <p:cxnSp>
        <p:nvCxnSpPr>
          <p:cNvPr id="50" name="Connecteur droit 70">
            <a:extLst>
              <a:ext uri="{FF2B5EF4-FFF2-40B4-BE49-F238E27FC236}">
                <a16:creationId xmlns:a16="http://schemas.microsoft.com/office/drawing/2014/main" id="{65006C60-80D2-4326-AF89-AA4D6CD7FE4D}"/>
              </a:ext>
            </a:extLst>
          </p:cNvPr>
          <p:cNvCxnSpPr>
            <a:cxnSpLocks/>
          </p:cNvCxnSpPr>
          <p:nvPr/>
        </p:nvCxnSpPr>
        <p:spPr>
          <a:xfrm>
            <a:off x="7877520" y="5513491"/>
            <a:ext cx="0" cy="328916"/>
          </a:xfrm>
          <a:prstGeom prst="line">
            <a:avLst/>
          </a:prstGeom>
          <a:ln w="12700"/>
        </p:spPr>
        <p:style>
          <a:lnRef idx="1">
            <a:schemeClr val="dk1"/>
          </a:lnRef>
          <a:fillRef idx="0">
            <a:schemeClr val="dk1"/>
          </a:fillRef>
          <a:effectRef idx="0">
            <a:schemeClr val="dk1"/>
          </a:effectRef>
          <a:fontRef idx="minor">
            <a:schemeClr val="tx1"/>
          </a:fontRef>
        </p:style>
      </p:cxnSp>
      <p:sp>
        <p:nvSpPr>
          <p:cNvPr id="51" name="Rectangle : coins arrondis 100">
            <a:extLst>
              <a:ext uri="{FF2B5EF4-FFF2-40B4-BE49-F238E27FC236}">
                <a16:creationId xmlns:a16="http://schemas.microsoft.com/office/drawing/2014/main" id="{8F70FAAD-703C-483E-AC7A-C3587257C637}"/>
              </a:ext>
            </a:extLst>
          </p:cNvPr>
          <p:cNvSpPr/>
          <p:nvPr/>
        </p:nvSpPr>
        <p:spPr>
          <a:xfrm>
            <a:off x="10148569" y="4468940"/>
            <a:ext cx="1233828"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timestamp</a:t>
            </a:r>
            <a:endParaRPr lang="en-US" sz="1400" dirty="0"/>
          </a:p>
        </p:txBody>
      </p:sp>
      <p:sp>
        <p:nvSpPr>
          <p:cNvPr id="52" name="TextBox 51">
            <a:extLst>
              <a:ext uri="{FF2B5EF4-FFF2-40B4-BE49-F238E27FC236}">
                <a16:creationId xmlns:a16="http://schemas.microsoft.com/office/drawing/2014/main" id="{1E88B1F7-64F7-4397-9B23-43832EA8DC72}"/>
              </a:ext>
            </a:extLst>
          </p:cNvPr>
          <p:cNvSpPr txBox="1"/>
          <p:nvPr/>
        </p:nvSpPr>
        <p:spPr>
          <a:xfrm>
            <a:off x="9261128" y="4365480"/>
            <a:ext cx="276038" cy="307777"/>
          </a:xfrm>
          <a:prstGeom prst="rect">
            <a:avLst/>
          </a:prstGeom>
          <a:noFill/>
        </p:spPr>
        <p:txBody>
          <a:bodyPr wrap="none" rtlCol="0">
            <a:spAutoFit/>
          </a:bodyPr>
          <a:lstStyle/>
          <a:p>
            <a:r>
              <a:rPr lang="en-FR" sz="1400" dirty="0"/>
              <a:t>1</a:t>
            </a:r>
          </a:p>
        </p:txBody>
      </p:sp>
      <p:sp>
        <p:nvSpPr>
          <p:cNvPr id="53" name="Rectangle : coins arrondis 100">
            <a:extLst>
              <a:ext uri="{FF2B5EF4-FFF2-40B4-BE49-F238E27FC236}">
                <a16:creationId xmlns:a16="http://schemas.microsoft.com/office/drawing/2014/main" id="{681DDB4D-3177-4708-8B8B-9C378C51EECF}"/>
              </a:ext>
            </a:extLst>
          </p:cNvPr>
          <p:cNvSpPr/>
          <p:nvPr/>
        </p:nvSpPr>
        <p:spPr>
          <a:xfrm>
            <a:off x="10148569" y="5256457"/>
            <a:ext cx="1233828"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container</a:t>
            </a:r>
            <a:endParaRPr lang="en-US" sz="1400" dirty="0"/>
          </a:p>
        </p:txBody>
      </p:sp>
      <p:sp>
        <p:nvSpPr>
          <p:cNvPr id="54" name="TextBox 53">
            <a:extLst>
              <a:ext uri="{FF2B5EF4-FFF2-40B4-BE49-F238E27FC236}">
                <a16:creationId xmlns:a16="http://schemas.microsoft.com/office/drawing/2014/main" id="{AEC8AF6A-8C62-4CA3-AE33-651F69A1B37A}"/>
              </a:ext>
            </a:extLst>
          </p:cNvPr>
          <p:cNvSpPr txBox="1"/>
          <p:nvPr/>
        </p:nvSpPr>
        <p:spPr>
          <a:xfrm>
            <a:off x="9257653" y="5045214"/>
            <a:ext cx="276038" cy="307777"/>
          </a:xfrm>
          <a:prstGeom prst="rect">
            <a:avLst/>
          </a:prstGeom>
          <a:noFill/>
        </p:spPr>
        <p:txBody>
          <a:bodyPr wrap="none" rtlCol="0">
            <a:spAutoFit/>
          </a:bodyPr>
          <a:lstStyle/>
          <a:p>
            <a:r>
              <a:rPr lang="en-FR" sz="1400" dirty="0"/>
              <a:t>1</a:t>
            </a:r>
          </a:p>
        </p:txBody>
      </p:sp>
      <p:cxnSp>
        <p:nvCxnSpPr>
          <p:cNvPr id="55" name="Connecteur droit 101">
            <a:extLst>
              <a:ext uri="{FF2B5EF4-FFF2-40B4-BE49-F238E27FC236}">
                <a16:creationId xmlns:a16="http://schemas.microsoft.com/office/drawing/2014/main" id="{3FD963F0-8761-4F8C-A927-D5A9CEB54EF1}"/>
              </a:ext>
            </a:extLst>
          </p:cNvPr>
          <p:cNvCxnSpPr>
            <a:cxnSpLocks/>
          </p:cNvCxnSpPr>
          <p:nvPr/>
        </p:nvCxnSpPr>
        <p:spPr>
          <a:xfrm>
            <a:off x="4449482" y="3427957"/>
            <a:ext cx="776459" cy="0"/>
          </a:xfrm>
          <a:prstGeom prst="line">
            <a:avLst/>
          </a:prstGeom>
        </p:spPr>
        <p:style>
          <a:lnRef idx="2">
            <a:schemeClr val="dk1"/>
          </a:lnRef>
          <a:fillRef idx="0">
            <a:schemeClr val="dk1"/>
          </a:fillRef>
          <a:effectRef idx="1">
            <a:schemeClr val="dk1"/>
          </a:effectRef>
          <a:fontRef idx="minor">
            <a:schemeClr val="tx1"/>
          </a:fontRef>
        </p:style>
      </p:cxnSp>
      <p:sp>
        <p:nvSpPr>
          <p:cNvPr id="56" name="Rectangle : coins arrondis 100">
            <a:extLst>
              <a:ext uri="{FF2B5EF4-FFF2-40B4-BE49-F238E27FC236}">
                <a16:creationId xmlns:a16="http://schemas.microsoft.com/office/drawing/2014/main" id="{D121451C-4758-448E-97AF-2B4A420B0998}"/>
              </a:ext>
            </a:extLst>
          </p:cNvPr>
          <p:cNvSpPr/>
          <p:nvPr/>
        </p:nvSpPr>
        <p:spPr>
          <a:xfrm>
            <a:off x="4991740" y="3296216"/>
            <a:ext cx="1481462" cy="269699"/>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targetContainers</a:t>
            </a:r>
            <a:endParaRPr lang="en-US" sz="1400" dirty="0"/>
          </a:p>
        </p:txBody>
      </p:sp>
      <p:sp>
        <p:nvSpPr>
          <p:cNvPr id="57" name="TextBox 56">
            <a:extLst>
              <a:ext uri="{FF2B5EF4-FFF2-40B4-BE49-F238E27FC236}">
                <a16:creationId xmlns:a16="http://schemas.microsoft.com/office/drawing/2014/main" id="{B08D9A1D-13DA-471A-9861-3EAED579D76E}"/>
              </a:ext>
            </a:extLst>
          </p:cNvPr>
          <p:cNvSpPr txBox="1"/>
          <p:nvPr/>
        </p:nvSpPr>
        <p:spPr>
          <a:xfrm>
            <a:off x="4589281" y="3169315"/>
            <a:ext cx="481222" cy="307777"/>
          </a:xfrm>
          <a:prstGeom prst="rect">
            <a:avLst/>
          </a:prstGeom>
          <a:noFill/>
        </p:spPr>
        <p:txBody>
          <a:bodyPr wrap="none" rtlCol="0">
            <a:spAutoFit/>
          </a:bodyPr>
          <a:lstStyle/>
          <a:p>
            <a:r>
              <a:rPr lang="en-FR" sz="1400" dirty="0"/>
              <a:t>0..N</a:t>
            </a:r>
          </a:p>
        </p:txBody>
      </p:sp>
      <p:cxnSp>
        <p:nvCxnSpPr>
          <p:cNvPr id="58" name="Connector: Elbow 57">
            <a:extLst>
              <a:ext uri="{FF2B5EF4-FFF2-40B4-BE49-F238E27FC236}">
                <a16:creationId xmlns:a16="http://schemas.microsoft.com/office/drawing/2014/main" id="{68F5FFDC-3A1E-44C9-B74C-9487716FB785}"/>
              </a:ext>
            </a:extLst>
          </p:cNvPr>
          <p:cNvCxnSpPr>
            <a:cxnSpLocks/>
            <a:endCxn id="51" idx="1"/>
          </p:cNvCxnSpPr>
          <p:nvPr/>
        </p:nvCxnSpPr>
        <p:spPr>
          <a:xfrm flipV="1">
            <a:off x="7883600" y="4609076"/>
            <a:ext cx="2264969" cy="1004128"/>
          </a:xfrm>
          <a:prstGeom prst="bentConnector3">
            <a:avLst>
              <a:gd name="adj1" fmla="val 39196"/>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99BE6D6-9C4F-44CE-AA46-E1335A5FBA0C}"/>
              </a:ext>
            </a:extLst>
          </p:cNvPr>
          <p:cNvCxnSpPr>
            <a:cxnSpLocks/>
            <a:endCxn id="48" idx="1"/>
          </p:cNvCxnSpPr>
          <p:nvPr/>
        </p:nvCxnSpPr>
        <p:spPr>
          <a:xfrm flipV="1">
            <a:off x="7877520" y="5006577"/>
            <a:ext cx="2272081" cy="673334"/>
          </a:xfrm>
          <a:prstGeom prst="bentConnector3">
            <a:avLst>
              <a:gd name="adj1" fmla="val 45465"/>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43784524-6D98-4347-AB6A-EABEB4EDC456}"/>
              </a:ext>
            </a:extLst>
          </p:cNvPr>
          <p:cNvCxnSpPr>
            <a:cxnSpLocks/>
            <a:endCxn id="53" idx="1"/>
          </p:cNvCxnSpPr>
          <p:nvPr/>
        </p:nvCxnSpPr>
        <p:spPr>
          <a:xfrm flipV="1">
            <a:off x="7877520" y="5396593"/>
            <a:ext cx="2271049" cy="358606"/>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5A61A50A-F91E-4D3E-B5E7-480821C864AF}"/>
              </a:ext>
            </a:extLst>
          </p:cNvPr>
          <p:cNvCxnSpPr>
            <a:cxnSpLocks/>
            <a:endCxn id="34" idx="1"/>
          </p:cNvCxnSpPr>
          <p:nvPr/>
        </p:nvCxnSpPr>
        <p:spPr>
          <a:xfrm flipV="1">
            <a:off x="7857532" y="5944572"/>
            <a:ext cx="2246949" cy="37106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Connecteur droit 67">
            <a:extLst>
              <a:ext uri="{FF2B5EF4-FFF2-40B4-BE49-F238E27FC236}">
                <a16:creationId xmlns:a16="http://schemas.microsoft.com/office/drawing/2014/main" id="{BDCEA8A4-4F5A-5747-8CDE-240B1FB69A25}"/>
              </a:ext>
            </a:extLst>
          </p:cNvPr>
          <p:cNvCxnSpPr>
            <a:cxnSpLocks/>
          </p:cNvCxnSpPr>
          <p:nvPr/>
        </p:nvCxnSpPr>
        <p:spPr>
          <a:xfrm>
            <a:off x="1847419" y="1474217"/>
            <a:ext cx="0" cy="2934390"/>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Connecteur droit 68">
            <a:extLst>
              <a:ext uri="{FF2B5EF4-FFF2-40B4-BE49-F238E27FC236}">
                <a16:creationId xmlns:a16="http://schemas.microsoft.com/office/drawing/2014/main" id="{88167DB2-E5D0-D843-8324-4BBF2CAA59FA}"/>
              </a:ext>
            </a:extLst>
          </p:cNvPr>
          <p:cNvCxnSpPr>
            <a:cxnSpLocks/>
          </p:cNvCxnSpPr>
          <p:nvPr/>
        </p:nvCxnSpPr>
        <p:spPr>
          <a:xfrm>
            <a:off x="1847419" y="1654828"/>
            <a:ext cx="1540845" cy="0"/>
          </a:xfrm>
          <a:prstGeom prst="line">
            <a:avLst/>
          </a:prstGeom>
        </p:spPr>
        <p:style>
          <a:lnRef idx="2">
            <a:schemeClr val="dk1"/>
          </a:lnRef>
          <a:fillRef idx="0">
            <a:schemeClr val="dk1"/>
          </a:fillRef>
          <a:effectRef idx="1">
            <a:schemeClr val="dk1"/>
          </a:effectRef>
          <a:fontRef idx="minor">
            <a:schemeClr val="tx1"/>
          </a:fontRef>
        </p:style>
      </p:cxnSp>
      <p:sp>
        <p:nvSpPr>
          <p:cNvPr id="5" name="Rectangle : coins arrondis 66">
            <a:extLst>
              <a:ext uri="{FF2B5EF4-FFF2-40B4-BE49-F238E27FC236}">
                <a16:creationId xmlns:a16="http://schemas.microsoft.com/office/drawing/2014/main" id="{D4C2C2C6-ADD3-40A6-B6CC-5965321A4405}"/>
              </a:ext>
            </a:extLst>
          </p:cNvPr>
          <p:cNvSpPr/>
          <p:nvPr/>
        </p:nvSpPr>
        <p:spPr>
          <a:xfrm>
            <a:off x="2326142" y="1498433"/>
            <a:ext cx="1468074" cy="280272"/>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AE</a:t>
            </a:r>
            <a:endParaRPr lang="en-US" sz="1400" dirty="0"/>
          </a:p>
        </p:txBody>
      </p:sp>
      <p:cxnSp>
        <p:nvCxnSpPr>
          <p:cNvPr id="93" name="Connector: Elbow 57">
            <a:extLst>
              <a:ext uri="{FF2B5EF4-FFF2-40B4-BE49-F238E27FC236}">
                <a16:creationId xmlns:a16="http://schemas.microsoft.com/office/drawing/2014/main" id="{E665B3D6-BDD2-A145-90CC-0645FCE86427}"/>
              </a:ext>
            </a:extLst>
          </p:cNvPr>
          <p:cNvCxnSpPr>
            <a:cxnSpLocks/>
            <a:endCxn id="14" idx="1"/>
          </p:cNvCxnSpPr>
          <p:nvPr/>
        </p:nvCxnSpPr>
        <p:spPr>
          <a:xfrm flipV="1">
            <a:off x="5815696" y="3693848"/>
            <a:ext cx="1243758" cy="271222"/>
          </a:xfrm>
          <a:prstGeom prst="bentConnector3">
            <a:avLst>
              <a:gd name="adj1" fmla="val 63461"/>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 coins arrondis 100">
            <a:extLst>
              <a:ext uri="{FF2B5EF4-FFF2-40B4-BE49-F238E27FC236}">
                <a16:creationId xmlns:a16="http://schemas.microsoft.com/office/drawing/2014/main" id="{9875E6A1-2894-4EAE-9F4A-611B499E4BF6}"/>
              </a:ext>
            </a:extLst>
          </p:cNvPr>
          <p:cNvSpPr/>
          <p:nvPr/>
        </p:nvSpPr>
        <p:spPr>
          <a:xfrm>
            <a:off x="4991739" y="3654089"/>
            <a:ext cx="1478623" cy="240903"/>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class</a:t>
            </a:r>
            <a:endParaRPr lang="en-US" sz="1400" dirty="0"/>
          </a:p>
        </p:txBody>
      </p:sp>
      <p:sp>
        <p:nvSpPr>
          <p:cNvPr id="102" name="TextBox 101">
            <a:extLst>
              <a:ext uri="{FF2B5EF4-FFF2-40B4-BE49-F238E27FC236}">
                <a16:creationId xmlns:a16="http://schemas.microsoft.com/office/drawing/2014/main" id="{A921B50D-36DD-8346-81BC-9C2E3B57589D}"/>
              </a:ext>
            </a:extLst>
          </p:cNvPr>
          <p:cNvSpPr txBox="1"/>
          <p:nvPr/>
        </p:nvSpPr>
        <p:spPr>
          <a:xfrm>
            <a:off x="8925057" y="2009104"/>
            <a:ext cx="184731" cy="461665"/>
          </a:xfrm>
          <a:prstGeom prst="rect">
            <a:avLst/>
          </a:prstGeom>
          <a:noFill/>
        </p:spPr>
        <p:txBody>
          <a:bodyPr wrap="none" rtlCol="0">
            <a:spAutoFit/>
          </a:bodyPr>
          <a:lstStyle/>
          <a:p>
            <a:endParaRPr lang="en-FR" sz="2400" dirty="0" err="1">
              <a:solidFill>
                <a:schemeClr val="tx2"/>
              </a:solidFill>
            </a:endParaRPr>
          </a:p>
        </p:txBody>
      </p:sp>
      <p:cxnSp>
        <p:nvCxnSpPr>
          <p:cNvPr id="124" name="Connecteur droit 101">
            <a:extLst>
              <a:ext uri="{FF2B5EF4-FFF2-40B4-BE49-F238E27FC236}">
                <a16:creationId xmlns:a16="http://schemas.microsoft.com/office/drawing/2014/main" id="{DA187C35-2D76-EE45-B8EC-F9F209E95CB0}"/>
              </a:ext>
            </a:extLst>
          </p:cNvPr>
          <p:cNvCxnSpPr>
            <a:cxnSpLocks/>
          </p:cNvCxnSpPr>
          <p:nvPr/>
        </p:nvCxnSpPr>
        <p:spPr>
          <a:xfrm>
            <a:off x="7818975" y="6431016"/>
            <a:ext cx="2264841" cy="0"/>
          </a:xfrm>
          <a:prstGeom prst="line">
            <a:avLst/>
          </a:prstGeom>
        </p:spPr>
        <p:style>
          <a:lnRef idx="2">
            <a:schemeClr val="dk1"/>
          </a:lnRef>
          <a:fillRef idx="0">
            <a:schemeClr val="dk1"/>
          </a:fillRef>
          <a:effectRef idx="1">
            <a:schemeClr val="dk1"/>
          </a:effectRef>
          <a:fontRef idx="minor">
            <a:schemeClr val="tx1"/>
          </a:fontRef>
        </p:style>
      </p:cxnSp>
      <p:cxnSp>
        <p:nvCxnSpPr>
          <p:cNvPr id="130" name="Connecteur droit 101">
            <a:extLst>
              <a:ext uri="{FF2B5EF4-FFF2-40B4-BE49-F238E27FC236}">
                <a16:creationId xmlns:a16="http://schemas.microsoft.com/office/drawing/2014/main" id="{FB74BCF7-CBED-9149-BC40-14CFF12A7711}"/>
              </a:ext>
            </a:extLst>
          </p:cNvPr>
          <p:cNvCxnSpPr>
            <a:cxnSpLocks/>
          </p:cNvCxnSpPr>
          <p:nvPr/>
        </p:nvCxnSpPr>
        <p:spPr>
          <a:xfrm flipV="1">
            <a:off x="5826888" y="4074794"/>
            <a:ext cx="1273941" cy="4212"/>
          </a:xfrm>
          <a:prstGeom prst="line">
            <a:avLst/>
          </a:prstGeom>
        </p:spPr>
        <p:style>
          <a:lnRef idx="2">
            <a:schemeClr val="dk1"/>
          </a:lnRef>
          <a:fillRef idx="0">
            <a:schemeClr val="dk1"/>
          </a:fillRef>
          <a:effectRef idx="1">
            <a:schemeClr val="dk1"/>
          </a:effectRef>
          <a:fontRef idx="minor">
            <a:schemeClr val="tx1"/>
          </a:fontRef>
        </p:style>
      </p:cxnSp>
      <p:cxnSp>
        <p:nvCxnSpPr>
          <p:cNvPr id="138" name="Connecteur droit 101">
            <a:extLst>
              <a:ext uri="{FF2B5EF4-FFF2-40B4-BE49-F238E27FC236}">
                <a16:creationId xmlns:a16="http://schemas.microsoft.com/office/drawing/2014/main" id="{84CDF1F8-53D9-4044-AE79-6DF2F8D9857C}"/>
              </a:ext>
            </a:extLst>
          </p:cNvPr>
          <p:cNvCxnSpPr>
            <a:cxnSpLocks/>
          </p:cNvCxnSpPr>
          <p:nvPr/>
        </p:nvCxnSpPr>
        <p:spPr>
          <a:xfrm>
            <a:off x="4433009" y="2395796"/>
            <a:ext cx="776459" cy="0"/>
          </a:xfrm>
          <a:prstGeom prst="line">
            <a:avLst/>
          </a:prstGeom>
        </p:spPr>
        <p:style>
          <a:lnRef idx="2">
            <a:schemeClr val="dk1"/>
          </a:lnRef>
          <a:fillRef idx="0">
            <a:schemeClr val="dk1"/>
          </a:fillRef>
          <a:effectRef idx="1">
            <a:schemeClr val="dk1"/>
          </a:effectRef>
          <a:fontRef idx="minor">
            <a:schemeClr val="tx1"/>
          </a:fontRef>
        </p:style>
      </p:cxnSp>
      <p:sp>
        <p:nvSpPr>
          <p:cNvPr id="139" name="TextBox 138">
            <a:extLst>
              <a:ext uri="{FF2B5EF4-FFF2-40B4-BE49-F238E27FC236}">
                <a16:creationId xmlns:a16="http://schemas.microsoft.com/office/drawing/2014/main" id="{5A8109A5-E94B-8246-A2AE-06362631B966}"/>
              </a:ext>
            </a:extLst>
          </p:cNvPr>
          <p:cNvSpPr txBox="1"/>
          <p:nvPr/>
        </p:nvSpPr>
        <p:spPr>
          <a:xfrm>
            <a:off x="4572808" y="2137154"/>
            <a:ext cx="481222" cy="307777"/>
          </a:xfrm>
          <a:prstGeom prst="rect">
            <a:avLst/>
          </a:prstGeom>
          <a:noFill/>
        </p:spPr>
        <p:txBody>
          <a:bodyPr wrap="none" rtlCol="0">
            <a:spAutoFit/>
          </a:bodyPr>
          <a:lstStyle/>
          <a:p>
            <a:r>
              <a:rPr lang="en-FR" sz="1400" dirty="0"/>
              <a:t>0..N</a:t>
            </a:r>
          </a:p>
        </p:txBody>
      </p:sp>
      <p:sp>
        <p:nvSpPr>
          <p:cNvPr id="137" name="Rectangle : coins arrondis 100">
            <a:extLst>
              <a:ext uri="{FF2B5EF4-FFF2-40B4-BE49-F238E27FC236}">
                <a16:creationId xmlns:a16="http://schemas.microsoft.com/office/drawing/2014/main" id="{DE939A3B-D9D6-A24D-9172-440C6890AA17}"/>
              </a:ext>
            </a:extLst>
          </p:cNvPr>
          <p:cNvSpPr/>
          <p:nvPr/>
        </p:nvSpPr>
        <p:spPr>
          <a:xfrm>
            <a:off x="5001203" y="2205432"/>
            <a:ext cx="1478623" cy="291424"/>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NotificationURis</a:t>
            </a:r>
            <a:endParaRPr lang="en-US" sz="1400" dirty="0"/>
          </a:p>
        </p:txBody>
      </p:sp>
    </p:spTree>
    <p:extLst>
      <p:ext uri="{BB962C8B-B14F-4D97-AF65-F5344CB8AC3E}">
        <p14:creationId xmlns:p14="http://schemas.microsoft.com/office/powerpoint/2010/main" val="350098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D1F-FD86-4CAF-A4AE-27D84CF59E02}"/>
              </a:ext>
            </a:extLst>
          </p:cNvPr>
          <p:cNvSpPr>
            <a:spLocks noGrp="1"/>
          </p:cNvSpPr>
          <p:nvPr>
            <p:ph type="title"/>
          </p:nvPr>
        </p:nvSpPr>
        <p:spPr/>
        <p:txBody>
          <a:bodyPr/>
          <a:lstStyle/>
          <a:p>
            <a:r>
              <a:rPr lang="en-US" sz="2400" spc="-1" dirty="0">
                <a:solidFill>
                  <a:srgbClr val="004A8D"/>
                </a:solidFill>
              </a:rPr>
              <a:t>Use Case 2: Detection of patterns in video streams</a:t>
            </a:r>
            <a:br>
              <a:rPr lang="en-US" sz="4400" spc="-1" dirty="0">
                <a:solidFill>
                  <a:srgbClr val="004A8D"/>
                </a:solidFill>
              </a:rPr>
            </a:br>
            <a:r>
              <a:rPr lang="en-US" sz="4400" spc="-1" dirty="0">
                <a:solidFill>
                  <a:srgbClr val="004A8D"/>
                </a:solidFill>
              </a:rPr>
              <a:t>Demonstration</a:t>
            </a:r>
            <a:endParaRPr lang="en-GB" dirty="0"/>
          </a:p>
        </p:txBody>
      </p:sp>
      <p:sp>
        <p:nvSpPr>
          <p:cNvPr id="5" name="Footer Placeholder 4">
            <a:extLst>
              <a:ext uri="{FF2B5EF4-FFF2-40B4-BE49-F238E27FC236}">
                <a16:creationId xmlns:a16="http://schemas.microsoft.com/office/drawing/2014/main" id="{D6B46E25-07ED-48BB-A86D-8E2DB640C6FD}"/>
              </a:ext>
            </a:extLst>
          </p:cNvPr>
          <p:cNvSpPr>
            <a:spLocks noGrp="1"/>
          </p:cNvSpPr>
          <p:nvPr>
            <p:ph type="ftr" sz="quarter" idx="10"/>
          </p:nvPr>
        </p:nvSpPr>
        <p:spPr/>
        <p:txBody>
          <a:bodyPr/>
          <a:lstStyle/>
          <a:p>
            <a:r>
              <a:rPr lang="en-GB"/>
              <a:t>STF 584 – Presentation to oneM2M TP47</a:t>
            </a:r>
            <a:endParaRPr lang="en-GB" dirty="0"/>
          </a:p>
        </p:txBody>
      </p:sp>
      <p:sp>
        <p:nvSpPr>
          <p:cNvPr id="6" name="TextBox 5">
            <a:extLst>
              <a:ext uri="{FF2B5EF4-FFF2-40B4-BE49-F238E27FC236}">
                <a16:creationId xmlns:a16="http://schemas.microsoft.com/office/drawing/2014/main" id="{8C6B780B-27F1-4D4B-8821-B25D824DBFB5}"/>
              </a:ext>
            </a:extLst>
          </p:cNvPr>
          <p:cNvSpPr txBox="1"/>
          <p:nvPr/>
        </p:nvSpPr>
        <p:spPr>
          <a:xfrm>
            <a:off x="3721994" y="3258354"/>
            <a:ext cx="4288162" cy="707886"/>
          </a:xfrm>
          <a:prstGeom prst="rect">
            <a:avLst/>
          </a:prstGeom>
          <a:noFill/>
        </p:spPr>
        <p:txBody>
          <a:bodyPr wrap="none" rtlCol="0">
            <a:spAutoFit/>
          </a:bodyPr>
          <a:lstStyle/>
          <a:p>
            <a:r>
              <a:rPr lang="en-FR" sz="4000" dirty="0">
                <a:solidFill>
                  <a:schemeClr val="tx2"/>
                </a:solidFill>
              </a:rPr>
              <a:t>Demonstration UC2</a:t>
            </a:r>
          </a:p>
        </p:txBody>
      </p:sp>
    </p:spTree>
    <p:extLst>
      <p:ext uri="{BB962C8B-B14F-4D97-AF65-F5344CB8AC3E}">
        <p14:creationId xmlns:p14="http://schemas.microsoft.com/office/powerpoint/2010/main" val="186258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83CFF-0C59-004D-AE64-7DA36F330768}"/>
              </a:ext>
            </a:extLst>
          </p:cNvPr>
          <p:cNvSpPr>
            <a:spLocks noGrp="1"/>
          </p:cNvSpPr>
          <p:nvPr>
            <p:ph type="title"/>
          </p:nvPr>
        </p:nvSpPr>
        <p:spPr/>
        <p:txBody>
          <a:bodyPr lIns="108877" tIns="54438" rIns="108877" bIns="54438" anchor="ctr" anchorCtr="0"/>
          <a:lstStyle/>
          <a:p>
            <a:r>
              <a:rPr lang="en-US" dirty="0"/>
              <a:t>Project Introduction &amp; Context</a:t>
            </a:r>
          </a:p>
        </p:txBody>
      </p:sp>
    </p:spTree>
    <p:extLst>
      <p:ext uri="{BB962C8B-B14F-4D97-AF65-F5344CB8AC3E}">
        <p14:creationId xmlns:p14="http://schemas.microsoft.com/office/powerpoint/2010/main" val="96041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83CFF-0C59-004D-AE64-7DA36F330768}"/>
              </a:ext>
            </a:extLst>
          </p:cNvPr>
          <p:cNvSpPr>
            <a:spLocks noGrp="1"/>
          </p:cNvSpPr>
          <p:nvPr>
            <p:ph type="title"/>
          </p:nvPr>
        </p:nvSpPr>
        <p:spPr/>
        <p:txBody>
          <a:bodyPr lIns="108877" tIns="54438" rIns="108877" bIns="54438" anchor="ctr" anchorCtr="0"/>
          <a:lstStyle/>
          <a:p>
            <a:r>
              <a:rPr lang="en-US" dirty="0"/>
              <a:t>Use Case 3 – Language-based Sentiment Classification (</a:t>
            </a:r>
            <a:r>
              <a:rPr lang="en-US" dirty="0" err="1"/>
              <a:t>Ubiwhere</a:t>
            </a:r>
            <a:r>
              <a:rPr lang="en-US" dirty="0"/>
              <a:t>)</a:t>
            </a:r>
          </a:p>
        </p:txBody>
      </p:sp>
    </p:spTree>
    <p:extLst>
      <p:ext uri="{BB962C8B-B14F-4D97-AF65-F5344CB8AC3E}">
        <p14:creationId xmlns:p14="http://schemas.microsoft.com/office/powerpoint/2010/main" val="132587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232E8-C361-4D68-996D-EAF2D9FF5FA3}"/>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4400" spc="-1" dirty="0">
                <a:solidFill>
                  <a:srgbClr val="004A8D"/>
                </a:solidFill>
              </a:rPr>
            </a:br>
            <a:r>
              <a:rPr lang="en-US" sz="3600" spc="-1" dirty="0">
                <a:solidFill>
                  <a:srgbClr val="004A8D"/>
                </a:solidFill>
              </a:rPr>
              <a:t>Overview</a:t>
            </a:r>
            <a:endParaRPr lang="en-GB" dirty="0"/>
          </a:p>
        </p:txBody>
      </p:sp>
      <p:sp>
        <p:nvSpPr>
          <p:cNvPr id="4" name="Footer Placeholder 3">
            <a:extLst>
              <a:ext uri="{FF2B5EF4-FFF2-40B4-BE49-F238E27FC236}">
                <a16:creationId xmlns:a16="http://schemas.microsoft.com/office/drawing/2014/main" id="{8C187F29-56E6-46F9-AECE-BEC6861CCA51}"/>
              </a:ext>
            </a:extLst>
          </p:cNvPr>
          <p:cNvSpPr>
            <a:spLocks noGrp="1"/>
          </p:cNvSpPr>
          <p:nvPr>
            <p:ph type="ftr" sz="quarter" idx="12"/>
          </p:nvPr>
        </p:nvSpPr>
        <p:spPr/>
        <p:txBody>
          <a:bodyPr/>
          <a:lstStyle/>
          <a:p>
            <a:r>
              <a:rPr lang="en-GB"/>
              <a:t>STF 584 – Presentation to oneM2M TP47</a:t>
            </a:r>
            <a:endParaRPr lang="en-GB" dirty="0"/>
          </a:p>
        </p:txBody>
      </p:sp>
      <p:sp>
        <p:nvSpPr>
          <p:cNvPr id="11" name="TextBox 10">
            <a:extLst>
              <a:ext uri="{FF2B5EF4-FFF2-40B4-BE49-F238E27FC236}">
                <a16:creationId xmlns:a16="http://schemas.microsoft.com/office/drawing/2014/main" id="{AE947BB9-B78F-45FA-BBAA-518D24800EBE}"/>
              </a:ext>
            </a:extLst>
          </p:cNvPr>
          <p:cNvSpPr txBox="1"/>
          <p:nvPr/>
        </p:nvSpPr>
        <p:spPr>
          <a:xfrm>
            <a:off x="2218803" y="1548423"/>
            <a:ext cx="6861770" cy="461665"/>
          </a:xfrm>
          <a:prstGeom prst="rect">
            <a:avLst/>
          </a:prstGeom>
          <a:noFill/>
        </p:spPr>
        <p:txBody>
          <a:bodyPr wrap="square">
            <a:spAutoFit/>
          </a:bodyPr>
          <a:lstStyle/>
          <a:p>
            <a:pPr algn="ctr"/>
            <a:r>
              <a:rPr lang="en-US" sz="2400" b="1" dirty="0"/>
              <a:t>Prior Experimentation Motivated the Use Case 3 </a:t>
            </a:r>
            <a:r>
              <a:rPr lang="en-US" sz="2400" b="1" dirty="0" err="1"/>
              <a:t>PoC</a:t>
            </a:r>
            <a:endParaRPr lang="en-GB" sz="2400" b="1" dirty="0"/>
          </a:p>
        </p:txBody>
      </p:sp>
      <p:pic>
        <p:nvPicPr>
          <p:cNvPr id="7" name="Picture 6" descr="Graphical user interface&#10;&#10;Description automatically generated">
            <a:extLst>
              <a:ext uri="{FF2B5EF4-FFF2-40B4-BE49-F238E27FC236}">
                <a16:creationId xmlns:a16="http://schemas.microsoft.com/office/drawing/2014/main" id="{0064F447-E4B0-2843-BA0F-C9B36EACA212}"/>
              </a:ext>
            </a:extLst>
          </p:cNvPr>
          <p:cNvPicPr>
            <a:picLocks noChangeAspect="1"/>
          </p:cNvPicPr>
          <p:nvPr/>
        </p:nvPicPr>
        <p:blipFill>
          <a:blip r:embed="rId3"/>
          <a:stretch>
            <a:fillRect/>
          </a:stretch>
        </p:blipFill>
        <p:spPr>
          <a:xfrm>
            <a:off x="1017815" y="2216463"/>
            <a:ext cx="9690556" cy="3727137"/>
          </a:xfrm>
          <a:prstGeom prst="rect">
            <a:avLst/>
          </a:prstGeom>
        </p:spPr>
      </p:pic>
    </p:spTree>
    <p:extLst>
      <p:ext uri="{BB962C8B-B14F-4D97-AF65-F5344CB8AC3E}">
        <p14:creationId xmlns:p14="http://schemas.microsoft.com/office/powerpoint/2010/main" val="240882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C2B73-83F1-43CA-B37B-906B29289BC9}"/>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5400" spc="-1" dirty="0">
                <a:solidFill>
                  <a:srgbClr val="004A8D"/>
                </a:solidFill>
              </a:rPr>
            </a:br>
            <a:r>
              <a:rPr lang="en-US" sz="3600" spc="-1" dirty="0">
                <a:solidFill>
                  <a:srgbClr val="004A8D"/>
                </a:solidFill>
              </a:rPr>
              <a:t>Architecture</a:t>
            </a:r>
            <a:endParaRPr lang="en-GB" dirty="0"/>
          </a:p>
        </p:txBody>
      </p:sp>
      <p:sp>
        <p:nvSpPr>
          <p:cNvPr id="5" name="Content Placeholder 4">
            <a:extLst>
              <a:ext uri="{FF2B5EF4-FFF2-40B4-BE49-F238E27FC236}">
                <a16:creationId xmlns:a16="http://schemas.microsoft.com/office/drawing/2014/main" id="{F4BA71C2-CE33-4C81-8423-CDC854033205}"/>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b="0" strike="noStrike" spc="-1" dirty="0">
                <a:solidFill>
                  <a:srgbClr val="3E484F"/>
                </a:solidFill>
                <a:latin typeface="Calibri"/>
              </a:rPr>
              <a:t>IoT data can take many forms including numeric and textual.</a:t>
            </a:r>
          </a:p>
          <a:p>
            <a:pPr marL="342900" indent="-342900">
              <a:buFont typeface="Arial" panose="020B0604020202020204" pitchFamily="34" charset="0"/>
              <a:buChar char="•"/>
            </a:pPr>
            <a:endParaRPr lang="en-US" sz="2400" b="0" strike="noStrike" spc="-1" dirty="0">
              <a:solidFill>
                <a:srgbClr val="3E484F"/>
              </a:solidFill>
              <a:latin typeface="Calibri"/>
            </a:endParaRPr>
          </a:p>
          <a:p>
            <a:pPr marL="342900" indent="-342900">
              <a:buFont typeface="Arial" panose="020B0604020202020204" pitchFamily="34" charset="0"/>
              <a:buChar char="•"/>
            </a:pPr>
            <a:r>
              <a:rPr lang="en-US" spc="-1" dirty="0">
                <a:solidFill>
                  <a:srgbClr val="3E484F"/>
                </a:solidFill>
                <a:latin typeface="Calibri"/>
              </a:rPr>
              <a:t>The aim of this </a:t>
            </a:r>
            <a:r>
              <a:rPr lang="en-US" spc="-1" dirty="0" err="1">
                <a:solidFill>
                  <a:srgbClr val="3E484F"/>
                </a:solidFill>
                <a:latin typeface="Calibri"/>
              </a:rPr>
              <a:t>PoC</a:t>
            </a:r>
            <a:r>
              <a:rPr lang="en-US" spc="-1" dirty="0">
                <a:solidFill>
                  <a:srgbClr val="3E484F"/>
                </a:solidFill>
                <a:latin typeface="Calibri"/>
              </a:rPr>
              <a:t> is to handle text-format data in a smart cities context.</a:t>
            </a:r>
          </a:p>
          <a:p>
            <a:pPr marL="342900" indent="-342900">
              <a:buFont typeface="Arial" panose="020B0604020202020204" pitchFamily="34" charset="0"/>
              <a:buChar char="•"/>
            </a:pPr>
            <a:endParaRPr lang="en-US" spc="-1" dirty="0">
              <a:solidFill>
                <a:srgbClr val="3E484F"/>
              </a:solidFill>
              <a:latin typeface="Calibri"/>
            </a:endParaRPr>
          </a:p>
          <a:p>
            <a:pPr marL="342900" indent="-342900">
              <a:buFont typeface="Arial" panose="020B0604020202020204" pitchFamily="34" charset="0"/>
              <a:buChar char="•"/>
            </a:pPr>
            <a:r>
              <a:rPr lang="en-US" spc="-1" dirty="0">
                <a:solidFill>
                  <a:srgbClr val="3E484F"/>
                </a:solidFill>
                <a:latin typeface="Calibri"/>
              </a:rPr>
              <a:t>The use case involves the analysis of </a:t>
            </a:r>
            <a:r>
              <a:rPr lang="en-US" sz="2400" b="0" strike="noStrike" spc="-1" dirty="0">
                <a:solidFill>
                  <a:srgbClr val="3E484F"/>
                </a:solidFill>
                <a:latin typeface="Calibri"/>
              </a:rPr>
              <a:t>crowdsourced text data (e.g. from social networks or specific mobile applications) to detect the occurrence and location of disasters. </a:t>
            </a:r>
            <a:endParaRPr lang="en-US" sz="2400" b="0" strike="noStrike" spc="-1" dirty="0">
              <a:latin typeface="Arial"/>
            </a:endParaRPr>
          </a:p>
        </p:txBody>
      </p:sp>
      <p:sp>
        <p:nvSpPr>
          <p:cNvPr id="3" name="Footer Placeholder 2">
            <a:extLst>
              <a:ext uri="{FF2B5EF4-FFF2-40B4-BE49-F238E27FC236}">
                <a16:creationId xmlns:a16="http://schemas.microsoft.com/office/drawing/2014/main" id="{0A1D81F6-FA55-4639-89DE-140BA2257DDC}"/>
              </a:ext>
            </a:extLst>
          </p:cNvPr>
          <p:cNvSpPr>
            <a:spLocks noGrp="1"/>
          </p:cNvSpPr>
          <p:nvPr>
            <p:ph type="ftr" sz="quarter" idx="12"/>
          </p:nvPr>
        </p:nvSpPr>
        <p:spPr/>
        <p:txBody>
          <a:bodyPr/>
          <a:lstStyle/>
          <a:p>
            <a:r>
              <a:rPr lang="en-GB"/>
              <a:t>STF 584 – Presentation to oneM2M TP47</a:t>
            </a:r>
            <a:endParaRPr lang="en-GB" dirty="0"/>
          </a:p>
        </p:txBody>
      </p:sp>
      <p:sp>
        <p:nvSpPr>
          <p:cNvPr id="6" name="TextBox 5">
            <a:extLst>
              <a:ext uri="{FF2B5EF4-FFF2-40B4-BE49-F238E27FC236}">
                <a16:creationId xmlns:a16="http://schemas.microsoft.com/office/drawing/2014/main" id="{04962A86-4FE3-4881-BCF3-0B2382D0CEE2}"/>
              </a:ext>
            </a:extLst>
          </p:cNvPr>
          <p:cNvSpPr txBox="1"/>
          <p:nvPr/>
        </p:nvSpPr>
        <p:spPr>
          <a:xfrm>
            <a:off x="6654800" y="1461837"/>
            <a:ext cx="4639638" cy="369332"/>
          </a:xfrm>
          <a:prstGeom prst="rect">
            <a:avLst/>
          </a:prstGeom>
          <a:noFill/>
        </p:spPr>
        <p:txBody>
          <a:bodyPr wrap="square">
            <a:spAutoFit/>
          </a:bodyPr>
          <a:lstStyle/>
          <a:p>
            <a:pPr algn="ctr"/>
            <a:r>
              <a:rPr lang="en-US" b="1" dirty="0"/>
              <a:t>Language-based Classification </a:t>
            </a:r>
            <a:r>
              <a:rPr lang="en-US" b="1" dirty="0" err="1"/>
              <a:t>PoC</a:t>
            </a:r>
            <a:r>
              <a:rPr lang="en-US" b="1" dirty="0"/>
              <a:t> Architecture</a:t>
            </a:r>
            <a:endParaRPr lang="en-GB" b="1" dirty="0"/>
          </a:p>
        </p:txBody>
      </p:sp>
      <p:sp>
        <p:nvSpPr>
          <p:cNvPr id="7" name="CustomShape 3">
            <a:extLst>
              <a:ext uri="{FF2B5EF4-FFF2-40B4-BE49-F238E27FC236}">
                <a16:creationId xmlns:a16="http://schemas.microsoft.com/office/drawing/2014/main" id="{F90A04D6-013C-4543-AF23-FDFE30AB7C0A}"/>
              </a:ext>
            </a:extLst>
          </p:cNvPr>
          <p:cNvSpPr/>
          <p:nvPr/>
        </p:nvSpPr>
        <p:spPr>
          <a:xfrm>
            <a:off x="7680936" y="5473661"/>
            <a:ext cx="723600" cy="54792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A0CBED"/>
                </a:solidFill>
                <a:latin typeface="Calibri"/>
              </a:rPr>
              <a:t>Data</a:t>
            </a:r>
            <a:endParaRPr lang="en-US" sz="1800" b="0" strike="noStrike" spc="-1">
              <a:latin typeface="Arial"/>
            </a:endParaRPr>
          </a:p>
        </p:txBody>
      </p:sp>
      <p:sp>
        <p:nvSpPr>
          <p:cNvPr id="9" name="CustomShape 4">
            <a:extLst>
              <a:ext uri="{FF2B5EF4-FFF2-40B4-BE49-F238E27FC236}">
                <a16:creationId xmlns:a16="http://schemas.microsoft.com/office/drawing/2014/main" id="{1FE9DD77-5950-4F5A-B876-D4EEB5BFCE93}"/>
              </a:ext>
            </a:extLst>
          </p:cNvPr>
          <p:cNvSpPr/>
          <p:nvPr/>
        </p:nvSpPr>
        <p:spPr>
          <a:xfrm>
            <a:off x="7683816" y="3042761"/>
            <a:ext cx="213012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dirty="0">
                <a:solidFill>
                  <a:srgbClr val="A0CBED"/>
                </a:solidFill>
                <a:latin typeface="Calibri"/>
              </a:rPr>
              <a:t>Occurrence Management App</a:t>
            </a:r>
            <a:endParaRPr lang="en-US" sz="1400" b="0" strike="noStrike" spc="-1" dirty="0">
              <a:latin typeface="Arial"/>
            </a:endParaRPr>
          </a:p>
        </p:txBody>
      </p:sp>
      <p:sp>
        <p:nvSpPr>
          <p:cNvPr id="11" name="CustomShape 5">
            <a:extLst>
              <a:ext uri="{FF2B5EF4-FFF2-40B4-BE49-F238E27FC236}">
                <a16:creationId xmlns:a16="http://schemas.microsoft.com/office/drawing/2014/main" id="{3045C2FA-C0C6-4931-81E5-5D89A8A1B92E}"/>
              </a:ext>
            </a:extLst>
          </p:cNvPr>
          <p:cNvSpPr/>
          <p:nvPr/>
        </p:nvSpPr>
        <p:spPr>
          <a:xfrm flipV="1">
            <a:off x="8813496" y="3578441"/>
            <a:ext cx="360" cy="49464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3" name="CustomShape 6">
            <a:extLst>
              <a:ext uri="{FF2B5EF4-FFF2-40B4-BE49-F238E27FC236}">
                <a16:creationId xmlns:a16="http://schemas.microsoft.com/office/drawing/2014/main" id="{CABB2B52-4AD7-40F0-B53D-F30590E04177}"/>
              </a:ext>
            </a:extLst>
          </p:cNvPr>
          <p:cNvSpPr/>
          <p:nvPr/>
        </p:nvSpPr>
        <p:spPr>
          <a:xfrm>
            <a:off x="9262776" y="5521541"/>
            <a:ext cx="547920" cy="547920"/>
          </a:xfrm>
          <a:prstGeom prst="teardrop">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900" b="0" strike="noStrike" spc="-1" dirty="0">
                <a:solidFill>
                  <a:srgbClr val="A0CBED"/>
                </a:solidFill>
                <a:latin typeface="Calibri"/>
              </a:rPr>
              <a:t>Mobile Devices</a:t>
            </a:r>
            <a:endParaRPr lang="en-US" sz="900" b="0" strike="noStrike" spc="-1" dirty="0">
              <a:latin typeface="Arial"/>
            </a:endParaRPr>
          </a:p>
        </p:txBody>
      </p:sp>
      <p:sp>
        <p:nvSpPr>
          <p:cNvPr id="15" name="CustomShape 7">
            <a:extLst>
              <a:ext uri="{FF2B5EF4-FFF2-40B4-BE49-F238E27FC236}">
                <a16:creationId xmlns:a16="http://schemas.microsoft.com/office/drawing/2014/main" id="{6BAD2C7A-1120-4880-94B9-B3EA7D1E009F}"/>
              </a:ext>
            </a:extLst>
          </p:cNvPr>
          <p:cNvSpPr/>
          <p:nvPr/>
        </p:nvSpPr>
        <p:spPr>
          <a:xfrm rot="16200000" flipV="1">
            <a:off x="8859216" y="4842221"/>
            <a:ext cx="884520" cy="47088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7" name="CustomShape 8">
            <a:extLst>
              <a:ext uri="{FF2B5EF4-FFF2-40B4-BE49-F238E27FC236}">
                <a16:creationId xmlns:a16="http://schemas.microsoft.com/office/drawing/2014/main" id="{7C70C983-301F-468E-9646-F9C3F72FAFE3}"/>
              </a:ext>
            </a:extLst>
          </p:cNvPr>
          <p:cNvSpPr/>
          <p:nvPr/>
        </p:nvSpPr>
        <p:spPr>
          <a:xfrm rot="5400000" flipH="1" flipV="1">
            <a:off x="7859046" y="4818371"/>
            <a:ext cx="836820" cy="47088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9" name="CustomShape 9">
            <a:extLst>
              <a:ext uri="{FF2B5EF4-FFF2-40B4-BE49-F238E27FC236}">
                <a16:creationId xmlns:a16="http://schemas.microsoft.com/office/drawing/2014/main" id="{BC65463D-BE8B-47B3-B1E8-CF460751CB42}"/>
              </a:ext>
            </a:extLst>
          </p:cNvPr>
          <p:cNvSpPr/>
          <p:nvPr/>
        </p:nvSpPr>
        <p:spPr>
          <a:xfrm>
            <a:off x="7490856" y="4084961"/>
            <a:ext cx="264456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A0CBED"/>
                </a:solidFill>
                <a:latin typeface="Calibri"/>
              </a:rPr>
              <a:t>Common Services Layer</a:t>
            </a:r>
            <a:endParaRPr lang="en-US" sz="1800" b="0" strike="noStrike" spc="-1">
              <a:latin typeface="Arial"/>
            </a:endParaRPr>
          </a:p>
        </p:txBody>
      </p:sp>
      <p:sp>
        <p:nvSpPr>
          <p:cNvPr id="21" name="CustomShape 10">
            <a:extLst>
              <a:ext uri="{FF2B5EF4-FFF2-40B4-BE49-F238E27FC236}">
                <a16:creationId xmlns:a16="http://schemas.microsoft.com/office/drawing/2014/main" id="{82641390-8892-4AD7-BB9C-02E54B0A64F8}"/>
              </a:ext>
            </a:extLst>
          </p:cNvPr>
          <p:cNvSpPr/>
          <p:nvPr/>
        </p:nvSpPr>
        <p:spPr>
          <a:xfrm>
            <a:off x="8036616" y="4803274"/>
            <a:ext cx="3729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000000"/>
                </a:solidFill>
                <a:latin typeface="Calibri"/>
              </a:rPr>
              <a:t>API</a:t>
            </a:r>
            <a:endParaRPr lang="en-US" sz="1100" b="0" strike="noStrike" spc="-1">
              <a:latin typeface="Arial"/>
            </a:endParaRPr>
          </a:p>
        </p:txBody>
      </p:sp>
      <p:sp>
        <p:nvSpPr>
          <p:cNvPr id="23" name="CustomShape 11">
            <a:extLst>
              <a:ext uri="{FF2B5EF4-FFF2-40B4-BE49-F238E27FC236}">
                <a16:creationId xmlns:a16="http://schemas.microsoft.com/office/drawing/2014/main" id="{398F85FF-5AFE-41D5-BB49-96A55D2374AB}"/>
              </a:ext>
            </a:extLst>
          </p:cNvPr>
          <p:cNvSpPr/>
          <p:nvPr/>
        </p:nvSpPr>
        <p:spPr>
          <a:xfrm>
            <a:off x="9162336" y="4803274"/>
            <a:ext cx="369720" cy="257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latin typeface="Calibri"/>
              </a:rPr>
              <a:t>API</a:t>
            </a:r>
            <a:endParaRPr lang="en-US" sz="1100" b="0" strike="noStrike" spc="-1" dirty="0">
              <a:latin typeface="Arial"/>
            </a:endParaRPr>
          </a:p>
        </p:txBody>
      </p:sp>
      <p:sp>
        <p:nvSpPr>
          <p:cNvPr id="45" name="CustomShape 19">
            <a:extLst>
              <a:ext uri="{FF2B5EF4-FFF2-40B4-BE49-F238E27FC236}">
                <a16:creationId xmlns:a16="http://schemas.microsoft.com/office/drawing/2014/main" id="{41456D30-EE80-4B14-A725-C6EB5579EC00}"/>
              </a:ext>
            </a:extLst>
          </p:cNvPr>
          <p:cNvSpPr/>
          <p:nvPr/>
        </p:nvSpPr>
        <p:spPr>
          <a:xfrm>
            <a:off x="7451616" y="6036341"/>
            <a:ext cx="1160640" cy="5987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080" algn="ctr">
              <a:lnSpc>
                <a:spcPct val="100000"/>
              </a:lnSpc>
              <a:buClr>
                <a:srgbClr val="3E484F"/>
              </a:buClr>
            </a:pPr>
            <a:r>
              <a:rPr lang="en-US" sz="1100" b="0" strike="noStrike" spc="-1" dirty="0">
                <a:solidFill>
                  <a:srgbClr val="3E484F"/>
                </a:solidFill>
                <a:latin typeface="Calibri"/>
                <a:ea typeface="DejaVu Sans"/>
              </a:rPr>
              <a:t>Database with source data from Kaggle</a:t>
            </a:r>
            <a:endParaRPr lang="en-US" sz="1100" b="0" strike="noStrike" spc="-1" dirty="0">
              <a:latin typeface="Arial"/>
            </a:endParaRPr>
          </a:p>
        </p:txBody>
      </p:sp>
      <p:sp>
        <p:nvSpPr>
          <p:cNvPr id="47" name="CustomShape 20">
            <a:extLst>
              <a:ext uri="{FF2B5EF4-FFF2-40B4-BE49-F238E27FC236}">
                <a16:creationId xmlns:a16="http://schemas.microsoft.com/office/drawing/2014/main" id="{299FF717-44EF-4890-AE79-19694A7D6112}"/>
              </a:ext>
            </a:extLst>
          </p:cNvPr>
          <p:cNvSpPr/>
          <p:nvPr/>
        </p:nvSpPr>
        <p:spPr>
          <a:xfrm>
            <a:off x="8612256" y="6036341"/>
            <a:ext cx="1782720" cy="5987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080" algn="ctr">
              <a:lnSpc>
                <a:spcPct val="100000"/>
              </a:lnSpc>
              <a:buClr>
                <a:srgbClr val="3E484F"/>
              </a:buClr>
            </a:pPr>
            <a:r>
              <a:rPr lang="en-US" sz="1100" b="0" strike="noStrike" spc="-1" dirty="0">
                <a:solidFill>
                  <a:srgbClr val="3E484F"/>
                </a:solidFill>
                <a:latin typeface="Calibri"/>
                <a:ea typeface="DejaVu Sans"/>
              </a:rPr>
              <a:t>User feedback (Twitter content or other types of messages)</a:t>
            </a:r>
            <a:endParaRPr lang="en-US" sz="1100" b="0" strike="noStrike" spc="-1" dirty="0">
              <a:latin typeface="Arial"/>
            </a:endParaRPr>
          </a:p>
        </p:txBody>
      </p:sp>
      <p:sp>
        <p:nvSpPr>
          <p:cNvPr id="49" name="CustomShape 21">
            <a:extLst>
              <a:ext uri="{FF2B5EF4-FFF2-40B4-BE49-F238E27FC236}">
                <a16:creationId xmlns:a16="http://schemas.microsoft.com/office/drawing/2014/main" id="{B4F7E9E4-F93E-4786-95C6-D9DFD8027328}"/>
              </a:ext>
            </a:extLst>
          </p:cNvPr>
          <p:cNvSpPr/>
          <p:nvPr/>
        </p:nvSpPr>
        <p:spPr>
          <a:xfrm>
            <a:off x="7162536" y="1886981"/>
            <a:ext cx="191988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a:solidFill>
                  <a:srgbClr val="A0CBED"/>
                </a:solidFill>
                <a:latin typeface="Calibri"/>
              </a:rPr>
              <a:t>Law Enforcement App</a:t>
            </a:r>
            <a:endParaRPr lang="en-US" sz="1400" b="0" strike="noStrike" spc="-1">
              <a:latin typeface="Arial"/>
            </a:endParaRPr>
          </a:p>
        </p:txBody>
      </p:sp>
      <p:sp>
        <p:nvSpPr>
          <p:cNvPr id="51" name="CustomShape 22">
            <a:extLst>
              <a:ext uri="{FF2B5EF4-FFF2-40B4-BE49-F238E27FC236}">
                <a16:creationId xmlns:a16="http://schemas.microsoft.com/office/drawing/2014/main" id="{732EECF4-D722-4676-B881-848B6A00C709}"/>
              </a:ext>
            </a:extLst>
          </p:cNvPr>
          <p:cNvSpPr/>
          <p:nvPr/>
        </p:nvSpPr>
        <p:spPr>
          <a:xfrm>
            <a:off x="9448536" y="1874381"/>
            <a:ext cx="132552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a:solidFill>
                  <a:srgbClr val="A0CBED"/>
                </a:solidFill>
                <a:latin typeface="Calibri"/>
              </a:rPr>
              <a:t>Citizen Application</a:t>
            </a:r>
            <a:endParaRPr lang="en-US" sz="1400" b="0" strike="noStrike" spc="-1">
              <a:latin typeface="Arial"/>
            </a:endParaRPr>
          </a:p>
        </p:txBody>
      </p:sp>
      <p:sp>
        <p:nvSpPr>
          <p:cNvPr id="53" name="CustomShape 23">
            <a:extLst>
              <a:ext uri="{FF2B5EF4-FFF2-40B4-BE49-F238E27FC236}">
                <a16:creationId xmlns:a16="http://schemas.microsoft.com/office/drawing/2014/main" id="{D3181DD3-D4F8-466F-9A90-A58113A9C46B}"/>
              </a:ext>
            </a:extLst>
          </p:cNvPr>
          <p:cNvSpPr/>
          <p:nvPr/>
        </p:nvSpPr>
        <p:spPr>
          <a:xfrm flipH="1" flipV="1">
            <a:off x="8075496" y="2422301"/>
            <a:ext cx="536760" cy="61902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55" name="CustomShape 24">
            <a:extLst>
              <a:ext uri="{FF2B5EF4-FFF2-40B4-BE49-F238E27FC236}">
                <a16:creationId xmlns:a16="http://schemas.microsoft.com/office/drawing/2014/main" id="{21ADCCF9-9DBF-4C1B-BEAC-54A75BEA0F6A}"/>
              </a:ext>
            </a:extLst>
          </p:cNvPr>
          <p:cNvSpPr/>
          <p:nvPr/>
        </p:nvSpPr>
        <p:spPr>
          <a:xfrm flipV="1">
            <a:off x="8862862" y="2443901"/>
            <a:ext cx="1225393" cy="58410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65" name="Oval 64">
            <a:extLst>
              <a:ext uri="{FF2B5EF4-FFF2-40B4-BE49-F238E27FC236}">
                <a16:creationId xmlns:a16="http://schemas.microsoft.com/office/drawing/2014/main" id="{4C76ACCD-296D-49A0-B1BF-80B948A4532B}"/>
              </a:ext>
            </a:extLst>
          </p:cNvPr>
          <p:cNvSpPr/>
          <p:nvPr/>
        </p:nvSpPr>
        <p:spPr>
          <a:xfrm>
            <a:off x="8075654" y="5240741"/>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67" name="Oval 66">
            <a:extLst>
              <a:ext uri="{FF2B5EF4-FFF2-40B4-BE49-F238E27FC236}">
                <a16:creationId xmlns:a16="http://schemas.microsoft.com/office/drawing/2014/main" id="{C3C1AB17-42A9-4A8B-9F08-7D4FC8FBB9D9}"/>
              </a:ext>
            </a:extLst>
          </p:cNvPr>
          <p:cNvSpPr>
            <a:spLocks noChangeAspect="1"/>
          </p:cNvSpPr>
          <p:nvPr/>
        </p:nvSpPr>
        <p:spPr>
          <a:xfrm>
            <a:off x="9795967" y="4531826"/>
            <a:ext cx="360263" cy="3602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68" name="Oval 67">
            <a:extLst>
              <a:ext uri="{FF2B5EF4-FFF2-40B4-BE49-F238E27FC236}">
                <a16:creationId xmlns:a16="http://schemas.microsoft.com/office/drawing/2014/main" id="{DA56B6E5-2061-4841-8177-853B2800FF8E}"/>
              </a:ext>
            </a:extLst>
          </p:cNvPr>
          <p:cNvSpPr/>
          <p:nvPr/>
        </p:nvSpPr>
        <p:spPr>
          <a:xfrm>
            <a:off x="9622882" y="5240741"/>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70" name="Oval 69">
            <a:extLst>
              <a:ext uri="{FF2B5EF4-FFF2-40B4-BE49-F238E27FC236}">
                <a16:creationId xmlns:a16="http://schemas.microsoft.com/office/drawing/2014/main" id="{EF2CFD7F-59C0-49E0-A940-72DA27E54E47}"/>
              </a:ext>
            </a:extLst>
          </p:cNvPr>
          <p:cNvSpPr/>
          <p:nvPr/>
        </p:nvSpPr>
        <p:spPr>
          <a:xfrm>
            <a:off x="8905184" y="3578441"/>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30" name="CustomShape 20">
            <a:extLst>
              <a:ext uri="{FF2B5EF4-FFF2-40B4-BE49-F238E27FC236}">
                <a16:creationId xmlns:a16="http://schemas.microsoft.com/office/drawing/2014/main" id="{A8232C0D-90D9-46B2-B2EE-446356BA476B}"/>
              </a:ext>
            </a:extLst>
          </p:cNvPr>
          <p:cNvSpPr/>
          <p:nvPr/>
        </p:nvSpPr>
        <p:spPr>
          <a:xfrm>
            <a:off x="9810696" y="3044644"/>
            <a:ext cx="2020006" cy="5987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2530" indent="-171450">
              <a:lnSpc>
                <a:spcPct val="100000"/>
              </a:lnSpc>
              <a:buClr>
                <a:srgbClr val="3E484F"/>
              </a:buClr>
              <a:buFont typeface="Arial" panose="020B0604020202020204" pitchFamily="34" charset="0"/>
              <a:buChar char="•"/>
            </a:pPr>
            <a:r>
              <a:rPr lang="en-US" sz="1100" b="0" strike="noStrike" spc="-1" dirty="0" err="1">
                <a:solidFill>
                  <a:srgbClr val="3E484F"/>
                </a:solidFill>
                <a:latin typeface="Calibri"/>
                <a:ea typeface="DejaVu Sans"/>
              </a:rPr>
              <a:t>GloVE</a:t>
            </a:r>
            <a:r>
              <a:rPr lang="en-US" sz="1100" b="0" strike="noStrike" spc="-1" dirty="0">
                <a:solidFill>
                  <a:srgbClr val="3E484F"/>
                </a:solidFill>
                <a:latin typeface="Calibri"/>
                <a:ea typeface="DejaVu Sans"/>
              </a:rPr>
              <a:t> Vectorization</a:t>
            </a:r>
          </a:p>
          <a:p>
            <a:pPr marL="172530" indent="-171450">
              <a:lnSpc>
                <a:spcPct val="100000"/>
              </a:lnSpc>
              <a:buClr>
                <a:srgbClr val="3E484F"/>
              </a:buClr>
              <a:buFont typeface="Arial" panose="020B0604020202020204" pitchFamily="34" charset="0"/>
              <a:buChar char="•"/>
            </a:pPr>
            <a:r>
              <a:rPr lang="en-US" sz="1100" spc="-1" dirty="0">
                <a:solidFill>
                  <a:srgbClr val="3E484F"/>
                </a:solidFill>
                <a:latin typeface="Calibri"/>
              </a:rPr>
              <a:t>Deep Neural Network (Long-Short </a:t>
            </a:r>
            <a:r>
              <a:rPr lang="en-US" sz="1100" spc="-1" dirty="0" err="1">
                <a:solidFill>
                  <a:srgbClr val="3E484F"/>
                </a:solidFill>
                <a:latin typeface="Calibri"/>
              </a:rPr>
              <a:t>Tem</a:t>
            </a:r>
            <a:r>
              <a:rPr lang="en-US" sz="1100" spc="-1" dirty="0">
                <a:solidFill>
                  <a:srgbClr val="3E484F"/>
                </a:solidFill>
                <a:latin typeface="Calibri"/>
              </a:rPr>
              <a:t> Memory classifier)</a:t>
            </a:r>
            <a:endParaRPr lang="en-US" sz="1100" b="0" strike="noStrike" spc="-1" dirty="0">
              <a:latin typeface="Arial"/>
            </a:endParaRPr>
          </a:p>
        </p:txBody>
      </p:sp>
      <p:sp>
        <p:nvSpPr>
          <p:cNvPr id="31" name="CustomShape 20">
            <a:extLst>
              <a:ext uri="{FF2B5EF4-FFF2-40B4-BE49-F238E27FC236}">
                <a16:creationId xmlns:a16="http://schemas.microsoft.com/office/drawing/2014/main" id="{31391BC9-3A2D-4D5F-BDBA-9E3E34D936D0}"/>
              </a:ext>
            </a:extLst>
          </p:cNvPr>
          <p:cNvSpPr/>
          <p:nvPr/>
        </p:nvSpPr>
        <p:spPr>
          <a:xfrm>
            <a:off x="10165208" y="3925463"/>
            <a:ext cx="1782720" cy="110654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2530" indent="-171450">
              <a:lnSpc>
                <a:spcPct val="100000"/>
              </a:lnSpc>
              <a:buClr>
                <a:srgbClr val="3E484F"/>
              </a:buClr>
              <a:buFont typeface="Arial" panose="020B0604020202020204" pitchFamily="34" charset="0"/>
              <a:buChar char="•"/>
            </a:pPr>
            <a:r>
              <a:rPr lang="en-US" sz="1100" b="0" strike="noStrike" spc="-1" dirty="0">
                <a:solidFill>
                  <a:srgbClr val="3E484F"/>
                </a:solidFill>
                <a:latin typeface="Calibri"/>
                <a:ea typeface="DejaVu Sans"/>
              </a:rPr>
              <a:t>Text data cleaning function (typos, URLs, emojis, stop words, html, punctuation etc.)</a:t>
            </a:r>
          </a:p>
          <a:p>
            <a:pPr marL="172530" indent="-171450">
              <a:lnSpc>
                <a:spcPct val="100000"/>
              </a:lnSpc>
              <a:buClr>
                <a:srgbClr val="3E484F"/>
              </a:buClr>
              <a:buFont typeface="Arial" panose="020B0604020202020204" pitchFamily="34" charset="0"/>
              <a:buChar char="•"/>
            </a:pPr>
            <a:r>
              <a:rPr lang="en-US" sz="1100" spc="-1" dirty="0">
                <a:solidFill>
                  <a:srgbClr val="3E484F"/>
                </a:solidFill>
                <a:latin typeface="Calibri"/>
                <a:ea typeface="DejaVu Sans"/>
              </a:rPr>
              <a:t>Language/idiom configuration</a:t>
            </a:r>
            <a:endParaRPr lang="en-US" sz="1100" b="0" strike="noStrike" spc="-1" dirty="0">
              <a:solidFill>
                <a:srgbClr val="3E484F"/>
              </a:solidFill>
              <a:latin typeface="Calibri"/>
              <a:ea typeface="DejaVu Sans"/>
            </a:endParaRPr>
          </a:p>
        </p:txBody>
      </p:sp>
    </p:spTree>
    <p:extLst>
      <p:ext uri="{BB962C8B-B14F-4D97-AF65-F5344CB8AC3E}">
        <p14:creationId xmlns:p14="http://schemas.microsoft.com/office/powerpoint/2010/main" val="116185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BFD735-32FB-4B69-B691-25769CDEBC7E}"/>
              </a:ext>
            </a:extLst>
          </p:cNvPr>
          <p:cNvSpPr>
            <a:spLocks noGrp="1"/>
          </p:cNvSpPr>
          <p:nvPr>
            <p:ph type="title"/>
          </p:nvPr>
        </p:nvSpPr>
        <p:spPr/>
        <p:txBody>
          <a:bodyPr/>
          <a:lstStyle/>
          <a:p>
            <a:r>
              <a:rPr lang="en-US" sz="2800" spc="-1" dirty="0">
                <a:solidFill>
                  <a:srgbClr val="004A8D"/>
                </a:solidFill>
              </a:rPr>
              <a:t>Use Case 3: Language Based sentiment Classification</a:t>
            </a:r>
            <a:br>
              <a:rPr lang="en-US" sz="4400" spc="-1" dirty="0">
                <a:solidFill>
                  <a:srgbClr val="004A8D"/>
                </a:solidFill>
              </a:rPr>
            </a:br>
            <a:r>
              <a:rPr lang="en-US" sz="3600" spc="-1" dirty="0">
                <a:solidFill>
                  <a:srgbClr val="004A8D"/>
                </a:solidFill>
              </a:rPr>
              <a:t>Impact on oneM2M</a:t>
            </a:r>
            <a:endParaRPr lang="en-GB" dirty="0"/>
          </a:p>
        </p:txBody>
      </p:sp>
      <p:sp>
        <p:nvSpPr>
          <p:cNvPr id="5" name="Footer Placeholder 4">
            <a:extLst>
              <a:ext uri="{FF2B5EF4-FFF2-40B4-BE49-F238E27FC236}">
                <a16:creationId xmlns:a16="http://schemas.microsoft.com/office/drawing/2014/main" id="{B23D7E56-0DB2-481F-9CCF-87DD7A7E104B}"/>
              </a:ext>
            </a:extLst>
          </p:cNvPr>
          <p:cNvSpPr>
            <a:spLocks noGrp="1"/>
          </p:cNvSpPr>
          <p:nvPr>
            <p:ph type="ftr" sz="quarter" idx="10"/>
          </p:nvPr>
        </p:nvSpPr>
        <p:spPr/>
        <p:txBody>
          <a:bodyPr/>
          <a:lstStyle/>
          <a:p>
            <a:r>
              <a:rPr lang="en-GB" dirty="0"/>
              <a:t>STF 584 – Presentation to oneM2M TP47</a:t>
            </a:r>
          </a:p>
        </p:txBody>
      </p:sp>
      <p:sp>
        <p:nvSpPr>
          <p:cNvPr id="12" name="CustomShape 21">
            <a:extLst>
              <a:ext uri="{FF2B5EF4-FFF2-40B4-BE49-F238E27FC236}">
                <a16:creationId xmlns:a16="http://schemas.microsoft.com/office/drawing/2014/main" id="{5A5A501A-48B2-41CB-B408-1676DB9AADC2}"/>
              </a:ext>
            </a:extLst>
          </p:cNvPr>
          <p:cNvSpPr/>
          <p:nvPr/>
        </p:nvSpPr>
        <p:spPr>
          <a:xfrm>
            <a:off x="5507393" y="2583246"/>
            <a:ext cx="5797126" cy="2922423"/>
          </a:xfrm>
          <a:prstGeom prst="rect">
            <a:avLst/>
          </a:prstGeom>
          <a:solidFill>
            <a:schemeClr val="bg1">
              <a:lumMod val="40000"/>
              <a:lumOff val="60000"/>
            </a:schemeClr>
          </a:solidFill>
          <a:ln>
            <a:solidFill>
              <a:srgbClr val="004A8D"/>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080">
              <a:buClr>
                <a:srgbClr val="3E484F"/>
              </a:buClr>
            </a:pPr>
            <a:r>
              <a:rPr lang="en-US" sz="1400" b="1" u="sng" spc="-1" dirty="0">
                <a:solidFill>
                  <a:srgbClr val="3E484F"/>
                </a:solidFill>
              </a:rPr>
              <a:t>COMMON SERVICE FUNCTION MODIFICATIONS</a:t>
            </a:r>
            <a:endParaRPr lang="en-US" sz="1200" b="1" u="sng" spc="-1" dirty="0">
              <a:solidFill>
                <a:srgbClr val="3E484F"/>
              </a:solidFill>
            </a:endParaRPr>
          </a:p>
          <a:p>
            <a:pPr marL="171360" indent="-170280">
              <a:lnSpc>
                <a:spcPct val="100000"/>
              </a:lnSpc>
              <a:buClr>
                <a:srgbClr val="3E484F"/>
              </a:buClr>
              <a:buFont typeface="Arial"/>
              <a:buChar char="•"/>
            </a:pPr>
            <a:endParaRPr lang="en-US" sz="1200" b="0" strike="noStrike" spc="-1" dirty="0">
              <a:solidFill>
                <a:srgbClr val="3E484F"/>
              </a:solidFill>
              <a:ea typeface="DejaVu Sans"/>
            </a:endParaRPr>
          </a:p>
          <a:p>
            <a:pPr marL="171360" indent="-170280">
              <a:lnSpc>
                <a:spcPct val="100000"/>
              </a:lnSpc>
              <a:buClr>
                <a:srgbClr val="3E484F"/>
              </a:buClr>
              <a:buFont typeface="Arial"/>
              <a:buChar char="•"/>
            </a:pPr>
            <a:r>
              <a:rPr lang="en-US" sz="1200" b="0" strike="noStrike" spc="-1" dirty="0">
                <a:solidFill>
                  <a:srgbClr val="3E484F"/>
                </a:solidFill>
                <a:ea typeface="DejaVu Sans"/>
              </a:rPr>
              <a:t>Discovery to detect sources of data</a:t>
            </a:r>
            <a:endParaRPr lang="en-US" sz="1200" b="0" strike="noStrike" spc="-1" dirty="0"/>
          </a:p>
          <a:p>
            <a:pPr>
              <a:lnSpc>
                <a:spcPct val="100000"/>
              </a:lnSpc>
            </a:pPr>
            <a:endParaRPr lang="en-US" sz="1200" b="0" strike="noStrike" spc="-1" dirty="0"/>
          </a:p>
          <a:p>
            <a:pPr marL="171360" indent="-170280">
              <a:lnSpc>
                <a:spcPct val="100000"/>
              </a:lnSpc>
              <a:buClr>
                <a:srgbClr val="000000"/>
              </a:buClr>
              <a:buFont typeface="Arial"/>
              <a:buChar char="•"/>
            </a:pPr>
            <a:r>
              <a:rPr lang="en-US" sz="1200" b="0" strike="noStrike" spc="-1" dirty="0">
                <a:solidFill>
                  <a:srgbClr val="3E484F"/>
                </a:solidFill>
                <a:ea typeface="DejaVu Sans"/>
              </a:rPr>
              <a:t>Data management to process the extracted data</a:t>
            </a:r>
            <a:endParaRPr lang="en-US" sz="1200" b="0" strike="noStrike" spc="-1" dirty="0"/>
          </a:p>
          <a:p>
            <a:pPr>
              <a:lnSpc>
                <a:spcPct val="100000"/>
              </a:lnSpc>
            </a:pPr>
            <a:endParaRPr lang="en-US" sz="1200" b="0" strike="noStrike" spc="-1" dirty="0"/>
          </a:p>
          <a:p>
            <a:pPr marL="171360" indent="-170280">
              <a:lnSpc>
                <a:spcPct val="100000"/>
              </a:lnSpc>
              <a:buClr>
                <a:srgbClr val="000000"/>
              </a:buClr>
              <a:buFont typeface="Arial"/>
              <a:buChar char="•"/>
            </a:pPr>
            <a:r>
              <a:rPr lang="en-US" sz="1200" b="0" strike="noStrike" spc="-1" dirty="0">
                <a:solidFill>
                  <a:srgbClr val="3E484F"/>
                </a:solidFill>
                <a:ea typeface="DejaVu Sans"/>
              </a:rPr>
              <a:t>Security to restrict access to private data and make sure the data is not tampered with</a:t>
            </a:r>
          </a:p>
          <a:p>
            <a:pPr marL="171360" indent="-170280">
              <a:lnSpc>
                <a:spcPct val="100000"/>
              </a:lnSpc>
              <a:buClr>
                <a:srgbClr val="000000"/>
              </a:buClr>
              <a:buFont typeface="Arial"/>
              <a:buChar char="•"/>
            </a:pPr>
            <a:endParaRPr lang="en-US" sz="1200" spc="-1" dirty="0">
              <a:solidFill>
                <a:srgbClr val="3E484F"/>
              </a:solidFill>
            </a:endParaRPr>
          </a:p>
          <a:p>
            <a:pPr marL="171360" indent="-170280">
              <a:buClr>
                <a:srgbClr val="000000"/>
              </a:buClr>
              <a:buFont typeface="Arial"/>
              <a:buChar char="•"/>
            </a:pPr>
            <a:r>
              <a:rPr lang="en-US" sz="1200" spc="-1" dirty="0">
                <a:solidFill>
                  <a:srgbClr val="3E484F"/>
                </a:solidFill>
              </a:rPr>
              <a:t>Subscription and Notification:  Notify applications when content is published</a:t>
            </a:r>
          </a:p>
          <a:p>
            <a:pPr marL="171360" indent="-170280">
              <a:lnSpc>
                <a:spcPct val="100000"/>
              </a:lnSpc>
              <a:buClr>
                <a:srgbClr val="000000"/>
              </a:buClr>
              <a:buFont typeface="Arial"/>
              <a:buChar char="•"/>
            </a:pPr>
            <a:endParaRPr lang="en-US" sz="1200" b="0" strike="noStrike" spc="-1" dirty="0"/>
          </a:p>
          <a:p>
            <a:pPr marL="171360" indent="-171000">
              <a:buClr>
                <a:srgbClr val="3E484F"/>
              </a:buClr>
              <a:buFont typeface="Arial"/>
              <a:buChar char="•"/>
            </a:pPr>
            <a:endParaRPr lang="en-US" sz="1200" spc="-1" dirty="0">
              <a:solidFill>
                <a:srgbClr val="3E484F"/>
              </a:solidFill>
            </a:endParaRPr>
          </a:p>
          <a:p>
            <a:pPr marL="360">
              <a:buClr>
                <a:srgbClr val="3E484F"/>
              </a:buClr>
            </a:pPr>
            <a:r>
              <a:rPr lang="en-US" sz="1400" b="1" u="sng" spc="-1" dirty="0">
                <a:solidFill>
                  <a:srgbClr val="3E484F"/>
                </a:solidFill>
              </a:rPr>
              <a:t>NEW AI/ML CSF REQUIREMENTS</a:t>
            </a:r>
          </a:p>
          <a:p>
            <a:pPr marL="171360" indent="-171000">
              <a:buClr>
                <a:srgbClr val="3E484F"/>
              </a:buClr>
              <a:buFont typeface="Arial"/>
              <a:buChar char="•"/>
            </a:pPr>
            <a:endParaRPr lang="en-US" sz="1200" b="0" strike="noStrike" spc="-1" dirty="0">
              <a:solidFill>
                <a:srgbClr val="3E484F"/>
              </a:solidFill>
            </a:endParaRPr>
          </a:p>
          <a:p>
            <a:pPr marL="171360" indent="-170280">
              <a:lnSpc>
                <a:spcPct val="100000"/>
              </a:lnSpc>
              <a:buClr>
                <a:srgbClr val="3E484F"/>
              </a:buClr>
              <a:buFont typeface="Arial"/>
              <a:buChar char="•"/>
            </a:pPr>
            <a:r>
              <a:rPr lang="en-US" sz="1200" b="0" strike="noStrike" spc="-1" dirty="0">
                <a:solidFill>
                  <a:srgbClr val="3E484F"/>
                </a:solidFill>
                <a:ea typeface="DejaVu Sans"/>
              </a:rPr>
              <a:t>Feature extraction through common NLP tasks such as Tokenization, Part-of-Speech Tagging, Name-entity recognition, Topic modeling, Speech recognition</a:t>
            </a:r>
            <a:endParaRPr lang="en-US" sz="1200" b="0" strike="noStrike" spc="-1" dirty="0"/>
          </a:p>
        </p:txBody>
      </p:sp>
      <p:cxnSp>
        <p:nvCxnSpPr>
          <p:cNvPr id="56" name="Straight Connector 55">
            <a:extLst>
              <a:ext uri="{FF2B5EF4-FFF2-40B4-BE49-F238E27FC236}">
                <a16:creationId xmlns:a16="http://schemas.microsoft.com/office/drawing/2014/main" id="{701DB709-3D92-49F9-9FCA-6D00C8AC10C4}"/>
              </a:ext>
            </a:extLst>
          </p:cNvPr>
          <p:cNvCxnSpPr>
            <a:cxnSpLocks/>
          </p:cNvCxnSpPr>
          <p:nvPr/>
        </p:nvCxnSpPr>
        <p:spPr>
          <a:xfrm flipV="1">
            <a:off x="3769072" y="2583246"/>
            <a:ext cx="1686096" cy="1225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368620-1A32-4BD9-AE2B-74F90BDAF104}"/>
              </a:ext>
            </a:extLst>
          </p:cNvPr>
          <p:cNvCxnSpPr>
            <a:cxnSpLocks/>
          </p:cNvCxnSpPr>
          <p:nvPr/>
        </p:nvCxnSpPr>
        <p:spPr>
          <a:xfrm>
            <a:off x="3769072" y="4360348"/>
            <a:ext cx="1683759" cy="11453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ustomShape 3">
            <a:extLst>
              <a:ext uri="{FF2B5EF4-FFF2-40B4-BE49-F238E27FC236}">
                <a16:creationId xmlns:a16="http://schemas.microsoft.com/office/drawing/2014/main" id="{FAE9C316-EEDF-4B2B-B1C0-E17CBC13CBB7}"/>
              </a:ext>
            </a:extLst>
          </p:cNvPr>
          <p:cNvSpPr/>
          <p:nvPr/>
        </p:nvSpPr>
        <p:spPr>
          <a:xfrm>
            <a:off x="1385466" y="5231709"/>
            <a:ext cx="723600" cy="547920"/>
          </a:xfrm>
          <a:prstGeom prst="flowChartMagneticDisk">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A0CBED"/>
                </a:solidFill>
                <a:latin typeface="Calibri"/>
              </a:rPr>
              <a:t>Data</a:t>
            </a:r>
            <a:endParaRPr lang="en-US" sz="1800" b="0" strike="noStrike" spc="-1">
              <a:latin typeface="Arial"/>
            </a:endParaRPr>
          </a:p>
        </p:txBody>
      </p:sp>
      <p:sp>
        <p:nvSpPr>
          <p:cNvPr id="4" name="CustomShape 4">
            <a:extLst>
              <a:ext uri="{FF2B5EF4-FFF2-40B4-BE49-F238E27FC236}">
                <a16:creationId xmlns:a16="http://schemas.microsoft.com/office/drawing/2014/main" id="{C74FB1F5-A652-4DA8-8054-E03921351F61}"/>
              </a:ext>
            </a:extLst>
          </p:cNvPr>
          <p:cNvSpPr/>
          <p:nvPr/>
        </p:nvSpPr>
        <p:spPr>
          <a:xfrm>
            <a:off x="1388346" y="2800809"/>
            <a:ext cx="213012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dirty="0">
                <a:solidFill>
                  <a:srgbClr val="A0CBED"/>
                </a:solidFill>
                <a:latin typeface="Calibri"/>
              </a:rPr>
              <a:t>Occurrence Management App (NLP App)</a:t>
            </a:r>
            <a:endParaRPr lang="en-US" sz="1400" b="0" strike="noStrike" spc="-1" dirty="0">
              <a:latin typeface="Arial"/>
            </a:endParaRPr>
          </a:p>
        </p:txBody>
      </p:sp>
      <p:sp>
        <p:nvSpPr>
          <p:cNvPr id="7" name="CustomShape 5">
            <a:extLst>
              <a:ext uri="{FF2B5EF4-FFF2-40B4-BE49-F238E27FC236}">
                <a16:creationId xmlns:a16="http://schemas.microsoft.com/office/drawing/2014/main" id="{D170957B-B93D-4B18-B658-F26BB1DA2A71}"/>
              </a:ext>
            </a:extLst>
          </p:cNvPr>
          <p:cNvSpPr/>
          <p:nvPr/>
        </p:nvSpPr>
        <p:spPr>
          <a:xfrm flipV="1">
            <a:off x="2518026" y="3336489"/>
            <a:ext cx="360" cy="49464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8" name="CustomShape 6">
            <a:extLst>
              <a:ext uri="{FF2B5EF4-FFF2-40B4-BE49-F238E27FC236}">
                <a16:creationId xmlns:a16="http://schemas.microsoft.com/office/drawing/2014/main" id="{4234573D-9300-4A87-8CE6-492883270002}"/>
              </a:ext>
            </a:extLst>
          </p:cNvPr>
          <p:cNvSpPr/>
          <p:nvPr/>
        </p:nvSpPr>
        <p:spPr>
          <a:xfrm>
            <a:off x="2967306" y="5279589"/>
            <a:ext cx="547920" cy="547920"/>
          </a:xfrm>
          <a:prstGeom prst="teardrop">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900" b="0" strike="noStrike" spc="-1" dirty="0">
                <a:solidFill>
                  <a:srgbClr val="A0CBED"/>
                </a:solidFill>
                <a:latin typeface="Calibri"/>
              </a:rPr>
              <a:t>Mobile Devices</a:t>
            </a:r>
            <a:endParaRPr lang="en-US" sz="900" b="0" strike="noStrike" spc="-1" dirty="0">
              <a:latin typeface="Arial"/>
            </a:endParaRPr>
          </a:p>
        </p:txBody>
      </p:sp>
      <p:sp>
        <p:nvSpPr>
          <p:cNvPr id="9" name="CustomShape 7">
            <a:extLst>
              <a:ext uri="{FF2B5EF4-FFF2-40B4-BE49-F238E27FC236}">
                <a16:creationId xmlns:a16="http://schemas.microsoft.com/office/drawing/2014/main" id="{3A696409-B395-4016-8B9A-6CAFF18458E2}"/>
              </a:ext>
            </a:extLst>
          </p:cNvPr>
          <p:cNvSpPr/>
          <p:nvPr/>
        </p:nvSpPr>
        <p:spPr>
          <a:xfrm rot="16200000" flipV="1">
            <a:off x="2563746" y="4600269"/>
            <a:ext cx="884520" cy="47088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0" name="CustomShape 8">
            <a:extLst>
              <a:ext uri="{FF2B5EF4-FFF2-40B4-BE49-F238E27FC236}">
                <a16:creationId xmlns:a16="http://schemas.microsoft.com/office/drawing/2014/main" id="{083C7339-71E9-452E-A29E-74AD19F59930}"/>
              </a:ext>
            </a:extLst>
          </p:cNvPr>
          <p:cNvSpPr/>
          <p:nvPr/>
        </p:nvSpPr>
        <p:spPr>
          <a:xfrm rot="5400000" flipH="1" flipV="1">
            <a:off x="1563576" y="4576419"/>
            <a:ext cx="836820" cy="470880"/>
          </a:xfrm>
          <a:prstGeom prst="bentConnector3">
            <a:avLst>
              <a:gd name="adj1" fmla="val 50000"/>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11" name="CustomShape 9">
            <a:extLst>
              <a:ext uri="{FF2B5EF4-FFF2-40B4-BE49-F238E27FC236}">
                <a16:creationId xmlns:a16="http://schemas.microsoft.com/office/drawing/2014/main" id="{2031E7D9-2EAC-4307-874A-D8E40A4AEAB1}"/>
              </a:ext>
            </a:extLst>
          </p:cNvPr>
          <p:cNvSpPr/>
          <p:nvPr/>
        </p:nvSpPr>
        <p:spPr>
          <a:xfrm>
            <a:off x="1195386" y="3843009"/>
            <a:ext cx="264456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A0CBED"/>
                </a:solidFill>
                <a:latin typeface="Calibri"/>
              </a:rPr>
              <a:t>Common Services Layer</a:t>
            </a:r>
            <a:endParaRPr lang="en-US" sz="1800" b="0" strike="noStrike" spc="-1">
              <a:latin typeface="Arial"/>
            </a:endParaRPr>
          </a:p>
        </p:txBody>
      </p:sp>
      <p:sp>
        <p:nvSpPr>
          <p:cNvPr id="13" name="CustomShape 10">
            <a:extLst>
              <a:ext uri="{FF2B5EF4-FFF2-40B4-BE49-F238E27FC236}">
                <a16:creationId xmlns:a16="http://schemas.microsoft.com/office/drawing/2014/main" id="{A50BCE5D-B1DA-45FD-BAE2-2D9730528CAD}"/>
              </a:ext>
            </a:extLst>
          </p:cNvPr>
          <p:cNvSpPr/>
          <p:nvPr/>
        </p:nvSpPr>
        <p:spPr>
          <a:xfrm>
            <a:off x="1741146" y="4561322"/>
            <a:ext cx="3729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000000"/>
                </a:solidFill>
                <a:latin typeface="Calibri"/>
              </a:rPr>
              <a:t>API</a:t>
            </a:r>
            <a:endParaRPr lang="en-US" sz="1100" b="0" strike="noStrike" spc="-1">
              <a:latin typeface="Arial"/>
            </a:endParaRPr>
          </a:p>
        </p:txBody>
      </p:sp>
      <p:sp>
        <p:nvSpPr>
          <p:cNvPr id="14" name="CustomShape 11">
            <a:extLst>
              <a:ext uri="{FF2B5EF4-FFF2-40B4-BE49-F238E27FC236}">
                <a16:creationId xmlns:a16="http://schemas.microsoft.com/office/drawing/2014/main" id="{D40E1005-4A5E-41F3-AFF2-2F26B511AB4C}"/>
              </a:ext>
            </a:extLst>
          </p:cNvPr>
          <p:cNvSpPr/>
          <p:nvPr/>
        </p:nvSpPr>
        <p:spPr>
          <a:xfrm>
            <a:off x="2866866" y="4561322"/>
            <a:ext cx="369720" cy="257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latin typeface="Calibri"/>
              </a:rPr>
              <a:t>API</a:t>
            </a:r>
            <a:endParaRPr lang="en-US" sz="1100" b="0" strike="noStrike" spc="-1" dirty="0">
              <a:latin typeface="Arial"/>
            </a:endParaRPr>
          </a:p>
        </p:txBody>
      </p:sp>
      <p:sp>
        <p:nvSpPr>
          <p:cNvPr id="15" name="CustomShape 19">
            <a:extLst>
              <a:ext uri="{FF2B5EF4-FFF2-40B4-BE49-F238E27FC236}">
                <a16:creationId xmlns:a16="http://schemas.microsoft.com/office/drawing/2014/main" id="{C4C5F939-DD43-40DB-BE3D-A24AB897F98D}"/>
              </a:ext>
            </a:extLst>
          </p:cNvPr>
          <p:cNvSpPr/>
          <p:nvPr/>
        </p:nvSpPr>
        <p:spPr>
          <a:xfrm>
            <a:off x="1156146" y="5794389"/>
            <a:ext cx="116064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080" algn="ctr">
              <a:lnSpc>
                <a:spcPct val="100000"/>
              </a:lnSpc>
              <a:buClr>
                <a:srgbClr val="3E484F"/>
              </a:buClr>
            </a:pPr>
            <a:r>
              <a:rPr lang="en-US" sz="1100" b="0" strike="noStrike" spc="-1" dirty="0">
                <a:solidFill>
                  <a:srgbClr val="3E484F"/>
                </a:solidFill>
                <a:latin typeface="Calibri"/>
                <a:ea typeface="DejaVu Sans"/>
              </a:rPr>
              <a:t>Database with source data</a:t>
            </a:r>
            <a:endParaRPr lang="en-US" sz="1100" b="0" strike="noStrike" spc="-1" dirty="0">
              <a:latin typeface="Arial"/>
            </a:endParaRPr>
          </a:p>
        </p:txBody>
      </p:sp>
      <p:sp>
        <p:nvSpPr>
          <p:cNvPr id="17" name="CustomShape 20">
            <a:extLst>
              <a:ext uri="{FF2B5EF4-FFF2-40B4-BE49-F238E27FC236}">
                <a16:creationId xmlns:a16="http://schemas.microsoft.com/office/drawing/2014/main" id="{9DCA865D-009A-4326-A7D1-A7ED6E9EA39E}"/>
              </a:ext>
            </a:extLst>
          </p:cNvPr>
          <p:cNvSpPr/>
          <p:nvPr/>
        </p:nvSpPr>
        <p:spPr>
          <a:xfrm>
            <a:off x="2316786" y="5794389"/>
            <a:ext cx="178272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080" algn="ctr">
              <a:lnSpc>
                <a:spcPct val="100000"/>
              </a:lnSpc>
              <a:buClr>
                <a:srgbClr val="3E484F"/>
              </a:buClr>
            </a:pPr>
            <a:r>
              <a:rPr lang="en-US" sz="1100" b="0" strike="noStrike" spc="-1" dirty="0">
                <a:solidFill>
                  <a:srgbClr val="3E484F"/>
                </a:solidFill>
                <a:latin typeface="Calibri"/>
                <a:ea typeface="DejaVu Sans"/>
              </a:rPr>
              <a:t>Tweets (or other types of messages)</a:t>
            </a:r>
            <a:endParaRPr lang="en-US" sz="1100" b="0" strike="noStrike" spc="-1" dirty="0">
              <a:latin typeface="Arial"/>
            </a:endParaRPr>
          </a:p>
        </p:txBody>
      </p:sp>
      <p:sp>
        <p:nvSpPr>
          <p:cNvPr id="19" name="CustomShape 21">
            <a:extLst>
              <a:ext uri="{FF2B5EF4-FFF2-40B4-BE49-F238E27FC236}">
                <a16:creationId xmlns:a16="http://schemas.microsoft.com/office/drawing/2014/main" id="{761521BF-38B0-4431-8FB3-49439B066C8F}"/>
              </a:ext>
            </a:extLst>
          </p:cNvPr>
          <p:cNvSpPr/>
          <p:nvPr/>
        </p:nvSpPr>
        <p:spPr>
          <a:xfrm>
            <a:off x="867066" y="1645029"/>
            <a:ext cx="191988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dirty="0">
                <a:solidFill>
                  <a:srgbClr val="A0CBED"/>
                </a:solidFill>
                <a:latin typeface="Calibri"/>
              </a:rPr>
              <a:t>Law Enforcement App</a:t>
            </a:r>
            <a:endParaRPr lang="en-US" sz="1400" b="0" strike="noStrike" spc="-1" dirty="0">
              <a:latin typeface="Arial"/>
            </a:endParaRPr>
          </a:p>
        </p:txBody>
      </p:sp>
      <p:sp>
        <p:nvSpPr>
          <p:cNvPr id="20" name="CustomShape 22">
            <a:extLst>
              <a:ext uri="{FF2B5EF4-FFF2-40B4-BE49-F238E27FC236}">
                <a16:creationId xmlns:a16="http://schemas.microsoft.com/office/drawing/2014/main" id="{91D0E9B3-6FED-437E-9949-6A48761A4DC1}"/>
              </a:ext>
            </a:extLst>
          </p:cNvPr>
          <p:cNvSpPr/>
          <p:nvPr/>
        </p:nvSpPr>
        <p:spPr>
          <a:xfrm>
            <a:off x="3153066" y="1632429"/>
            <a:ext cx="1325520" cy="535680"/>
          </a:xfrm>
          <a:prstGeom prst="roundRect">
            <a:avLst>
              <a:gd name="adj" fmla="val 16667"/>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dirty="0">
                <a:solidFill>
                  <a:srgbClr val="A0CBED"/>
                </a:solidFill>
                <a:latin typeface="Calibri"/>
              </a:rPr>
              <a:t>Citizen Application</a:t>
            </a:r>
            <a:endParaRPr lang="en-US" sz="1400" b="0" strike="noStrike" spc="-1" dirty="0">
              <a:latin typeface="Arial"/>
            </a:endParaRPr>
          </a:p>
        </p:txBody>
      </p:sp>
      <p:sp>
        <p:nvSpPr>
          <p:cNvPr id="21" name="CustomShape 23">
            <a:extLst>
              <a:ext uri="{FF2B5EF4-FFF2-40B4-BE49-F238E27FC236}">
                <a16:creationId xmlns:a16="http://schemas.microsoft.com/office/drawing/2014/main" id="{C4045116-B2E8-496F-B6C5-B1E174694B22}"/>
              </a:ext>
            </a:extLst>
          </p:cNvPr>
          <p:cNvSpPr/>
          <p:nvPr/>
        </p:nvSpPr>
        <p:spPr>
          <a:xfrm flipH="1" flipV="1">
            <a:off x="1780026" y="2180349"/>
            <a:ext cx="536760" cy="61902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23" name="CustomShape 24">
            <a:extLst>
              <a:ext uri="{FF2B5EF4-FFF2-40B4-BE49-F238E27FC236}">
                <a16:creationId xmlns:a16="http://schemas.microsoft.com/office/drawing/2014/main" id="{9CA727C4-F92B-4475-A838-488E7EBEC84F}"/>
              </a:ext>
            </a:extLst>
          </p:cNvPr>
          <p:cNvSpPr/>
          <p:nvPr/>
        </p:nvSpPr>
        <p:spPr>
          <a:xfrm flipV="1">
            <a:off x="2567392" y="2201949"/>
            <a:ext cx="1225393" cy="584100"/>
          </a:xfrm>
          <a:custGeom>
            <a:avLst/>
            <a:gdLst/>
            <a:ahLst/>
            <a:cxnLst/>
            <a:rect l="l" t="t" r="r" b="b"/>
            <a:pathLst>
              <a:path w="21600" h="21600">
                <a:moveTo>
                  <a:pt x="0" y="0"/>
                </a:moveTo>
                <a:lnTo>
                  <a:pt x="21600" y="21600"/>
                </a:lnTo>
              </a:path>
            </a:pathLst>
          </a:cu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61" name="Oval 60">
            <a:extLst>
              <a:ext uri="{FF2B5EF4-FFF2-40B4-BE49-F238E27FC236}">
                <a16:creationId xmlns:a16="http://schemas.microsoft.com/office/drawing/2014/main" id="{B4FD224E-B4BC-4015-BBDB-241EB5D7216D}"/>
              </a:ext>
            </a:extLst>
          </p:cNvPr>
          <p:cNvSpPr/>
          <p:nvPr/>
        </p:nvSpPr>
        <p:spPr>
          <a:xfrm>
            <a:off x="1780184" y="4998789"/>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63" name="Oval 62">
            <a:extLst>
              <a:ext uri="{FF2B5EF4-FFF2-40B4-BE49-F238E27FC236}">
                <a16:creationId xmlns:a16="http://schemas.microsoft.com/office/drawing/2014/main" id="{5B791CBE-B7B1-4A13-8E79-71F4D703D67E}"/>
              </a:ext>
            </a:extLst>
          </p:cNvPr>
          <p:cNvSpPr>
            <a:spLocks noChangeAspect="1"/>
          </p:cNvSpPr>
          <p:nvPr/>
        </p:nvSpPr>
        <p:spPr>
          <a:xfrm>
            <a:off x="3484747" y="4360348"/>
            <a:ext cx="360263" cy="3602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65" name="Oval 64">
            <a:extLst>
              <a:ext uri="{FF2B5EF4-FFF2-40B4-BE49-F238E27FC236}">
                <a16:creationId xmlns:a16="http://schemas.microsoft.com/office/drawing/2014/main" id="{21EAE680-B5D4-47B0-9069-D28A81AF8F6C}"/>
              </a:ext>
            </a:extLst>
          </p:cNvPr>
          <p:cNvSpPr/>
          <p:nvPr/>
        </p:nvSpPr>
        <p:spPr>
          <a:xfrm>
            <a:off x="3327412" y="4998789"/>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69" name="Oval 68">
            <a:extLst>
              <a:ext uri="{FF2B5EF4-FFF2-40B4-BE49-F238E27FC236}">
                <a16:creationId xmlns:a16="http://schemas.microsoft.com/office/drawing/2014/main" id="{A6B90B74-88A0-486C-B840-D74FEC190FD8}"/>
              </a:ext>
            </a:extLst>
          </p:cNvPr>
          <p:cNvSpPr/>
          <p:nvPr/>
        </p:nvSpPr>
        <p:spPr>
          <a:xfrm>
            <a:off x="2609714" y="3336489"/>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Tree>
    <p:extLst>
      <p:ext uri="{BB962C8B-B14F-4D97-AF65-F5344CB8AC3E}">
        <p14:creationId xmlns:p14="http://schemas.microsoft.com/office/powerpoint/2010/main" val="415739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37D-FDBB-4AE3-98BC-D2038AC63779}"/>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4800" spc="-1" dirty="0">
                <a:solidFill>
                  <a:srgbClr val="004A8D"/>
                </a:solidFill>
              </a:rPr>
            </a:br>
            <a:r>
              <a:rPr lang="en-US" sz="3600" spc="-1" dirty="0">
                <a:solidFill>
                  <a:srgbClr val="004A8D"/>
                </a:solidFill>
              </a:rPr>
              <a:t>Call flow (1/3)</a:t>
            </a:r>
            <a:endParaRPr lang="en-GB" dirty="0"/>
          </a:p>
        </p:txBody>
      </p:sp>
      <p:sp>
        <p:nvSpPr>
          <p:cNvPr id="3" name="Footer Placeholder 2">
            <a:extLst>
              <a:ext uri="{FF2B5EF4-FFF2-40B4-BE49-F238E27FC236}">
                <a16:creationId xmlns:a16="http://schemas.microsoft.com/office/drawing/2014/main" id="{BF159BAE-BD94-482D-B90C-28070FB956C9}"/>
              </a:ext>
            </a:extLst>
          </p:cNvPr>
          <p:cNvSpPr>
            <a:spLocks noGrp="1"/>
          </p:cNvSpPr>
          <p:nvPr>
            <p:ph type="ftr" sz="quarter" idx="10"/>
          </p:nvPr>
        </p:nvSpPr>
        <p:spPr/>
        <p:txBody>
          <a:bodyPr/>
          <a:lstStyle/>
          <a:p>
            <a:r>
              <a:rPr lang="en-GB"/>
              <a:t>STF 584 – Presentation to oneM2M TP47</a:t>
            </a:r>
            <a:endParaRPr lang="en-GB" dirty="0"/>
          </a:p>
        </p:txBody>
      </p:sp>
      <p:pic>
        <p:nvPicPr>
          <p:cNvPr id="44" name="Picture 43" descr="Graphical user interface&#10;&#10;Description automatically generated">
            <a:extLst>
              <a:ext uri="{FF2B5EF4-FFF2-40B4-BE49-F238E27FC236}">
                <a16:creationId xmlns:a16="http://schemas.microsoft.com/office/drawing/2014/main" id="{4E2C94A9-82BE-2E45-903F-2ABB8043E254}"/>
              </a:ext>
            </a:extLst>
          </p:cNvPr>
          <p:cNvPicPr/>
          <p:nvPr/>
        </p:nvPicPr>
        <p:blipFill rotWithShape="1">
          <a:blip r:embed="rId2"/>
          <a:srcRect b="62921"/>
          <a:stretch/>
        </p:blipFill>
        <p:spPr>
          <a:xfrm>
            <a:off x="267703" y="1398373"/>
            <a:ext cx="9582223" cy="4169307"/>
          </a:xfrm>
          <a:prstGeom prst="rect">
            <a:avLst/>
          </a:prstGeom>
        </p:spPr>
      </p:pic>
    </p:spTree>
    <p:extLst>
      <p:ext uri="{BB962C8B-B14F-4D97-AF65-F5344CB8AC3E}">
        <p14:creationId xmlns:p14="http://schemas.microsoft.com/office/powerpoint/2010/main" val="277131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37D-FDBB-4AE3-98BC-D2038AC63779}"/>
              </a:ext>
            </a:extLst>
          </p:cNvPr>
          <p:cNvSpPr>
            <a:spLocks noGrp="1"/>
          </p:cNvSpPr>
          <p:nvPr>
            <p:ph type="title"/>
          </p:nvPr>
        </p:nvSpPr>
        <p:spPr/>
        <p:txBody>
          <a:bodyPr/>
          <a:lstStyle/>
          <a:p>
            <a:r>
              <a:rPr lang="en-US" sz="2400" b="0" strike="noStrike" spc="-1" dirty="0">
                <a:solidFill>
                  <a:srgbClr val="004A8D"/>
                </a:solidFill>
                <a:latin typeface="Calibri"/>
              </a:rPr>
              <a:t>Use Case 3: Language Based sentiment Classification</a:t>
            </a:r>
            <a:br>
              <a:rPr lang="en-US" sz="2400" b="0" strike="noStrike" spc="-1" dirty="0">
                <a:solidFill>
                  <a:srgbClr val="004A8D"/>
                </a:solidFill>
                <a:latin typeface="Calibri"/>
              </a:rPr>
            </a:br>
            <a:r>
              <a:rPr lang="en-US" sz="3600" spc="-1" dirty="0">
                <a:solidFill>
                  <a:srgbClr val="004A8D"/>
                </a:solidFill>
                <a:latin typeface="Calibri"/>
              </a:rPr>
              <a:t>Call flow </a:t>
            </a:r>
            <a:r>
              <a:rPr lang="en-US" sz="3600" b="0" strike="noStrike" spc="-1" dirty="0">
                <a:solidFill>
                  <a:srgbClr val="004A8D"/>
                </a:solidFill>
                <a:latin typeface="Calibri"/>
              </a:rPr>
              <a:t>(2/3)</a:t>
            </a:r>
            <a:endParaRPr lang="en-GB" sz="3600" dirty="0"/>
          </a:p>
        </p:txBody>
      </p:sp>
      <p:sp>
        <p:nvSpPr>
          <p:cNvPr id="3" name="Footer Placeholder 2">
            <a:extLst>
              <a:ext uri="{FF2B5EF4-FFF2-40B4-BE49-F238E27FC236}">
                <a16:creationId xmlns:a16="http://schemas.microsoft.com/office/drawing/2014/main" id="{BF159BAE-BD94-482D-B90C-28070FB956C9}"/>
              </a:ext>
            </a:extLst>
          </p:cNvPr>
          <p:cNvSpPr>
            <a:spLocks noGrp="1"/>
          </p:cNvSpPr>
          <p:nvPr>
            <p:ph type="ftr" sz="quarter" idx="10"/>
          </p:nvPr>
        </p:nvSpPr>
        <p:spPr/>
        <p:txBody>
          <a:bodyPr/>
          <a:lstStyle/>
          <a:p>
            <a:r>
              <a:rPr lang="en-GB"/>
              <a:t>STF 584 – Presentation to oneM2M TP47</a:t>
            </a:r>
            <a:endParaRPr lang="en-GB" dirty="0"/>
          </a:p>
        </p:txBody>
      </p:sp>
      <p:pic>
        <p:nvPicPr>
          <p:cNvPr id="5" name="Picture 4" descr="Graphical user interface&#10;&#10;Description automatically generated">
            <a:extLst>
              <a:ext uri="{FF2B5EF4-FFF2-40B4-BE49-F238E27FC236}">
                <a16:creationId xmlns:a16="http://schemas.microsoft.com/office/drawing/2014/main" id="{4A046ED5-8AE6-3E48-A04C-67AF8D9B5D8B}"/>
              </a:ext>
            </a:extLst>
          </p:cNvPr>
          <p:cNvPicPr/>
          <p:nvPr/>
        </p:nvPicPr>
        <p:blipFill rotWithShape="1">
          <a:blip r:embed="rId2"/>
          <a:srcRect t="36806" b="33644"/>
          <a:stretch/>
        </p:blipFill>
        <p:spPr>
          <a:xfrm>
            <a:off x="267703" y="2245361"/>
            <a:ext cx="9582223" cy="3322320"/>
          </a:xfrm>
          <a:prstGeom prst="rect">
            <a:avLst/>
          </a:prstGeom>
        </p:spPr>
      </p:pic>
      <p:pic>
        <p:nvPicPr>
          <p:cNvPr id="44" name="Picture 43" descr="Graphical user interface&#10;&#10;Description automatically generated">
            <a:extLst>
              <a:ext uri="{FF2B5EF4-FFF2-40B4-BE49-F238E27FC236}">
                <a16:creationId xmlns:a16="http://schemas.microsoft.com/office/drawing/2014/main" id="{4E2C94A9-82BE-2E45-903F-2ABB8043E254}"/>
              </a:ext>
            </a:extLst>
          </p:cNvPr>
          <p:cNvPicPr/>
          <p:nvPr/>
        </p:nvPicPr>
        <p:blipFill rotWithShape="1">
          <a:blip r:embed="rId2"/>
          <a:srcRect b="91112"/>
          <a:stretch/>
        </p:blipFill>
        <p:spPr>
          <a:xfrm>
            <a:off x="267703" y="1398373"/>
            <a:ext cx="9582223" cy="999387"/>
          </a:xfrm>
          <a:prstGeom prst="rect">
            <a:avLst/>
          </a:prstGeom>
        </p:spPr>
      </p:pic>
    </p:spTree>
    <p:extLst>
      <p:ext uri="{BB962C8B-B14F-4D97-AF65-F5344CB8AC3E}">
        <p14:creationId xmlns:p14="http://schemas.microsoft.com/office/powerpoint/2010/main" val="229731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37D-FDBB-4AE3-98BC-D2038AC63779}"/>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6000" spc="-1" dirty="0">
                <a:solidFill>
                  <a:srgbClr val="004A8D"/>
                </a:solidFill>
              </a:rPr>
            </a:br>
            <a:r>
              <a:rPr lang="en-US" sz="3600" spc="-1" dirty="0">
                <a:solidFill>
                  <a:srgbClr val="004A8D"/>
                </a:solidFill>
              </a:rPr>
              <a:t>Call flow (3/3)</a:t>
            </a:r>
            <a:endParaRPr lang="en-GB" dirty="0"/>
          </a:p>
        </p:txBody>
      </p:sp>
      <p:sp>
        <p:nvSpPr>
          <p:cNvPr id="3" name="Footer Placeholder 2">
            <a:extLst>
              <a:ext uri="{FF2B5EF4-FFF2-40B4-BE49-F238E27FC236}">
                <a16:creationId xmlns:a16="http://schemas.microsoft.com/office/drawing/2014/main" id="{BF159BAE-BD94-482D-B90C-28070FB956C9}"/>
              </a:ext>
            </a:extLst>
          </p:cNvPr>
          <p:cNvSpPr>
            <a:spLocks noGrp="1"/>
          </p:cNvSpPr>
          <p:nvPr>
            <p:ph type="ftr" sz="quarter" idx="10"/>
          </p:nvPr>
        </p:nvSpPr>
        <p:spPr/>
        <p:txBody>
          <a:bodyPr/>
          <a:lstStyle/>
          <a:p>
            <a:r>
              <a:rPr lang="en-GB"/>
              <a:t>STF 584 – Presentation to oneM2M TP47</a:t>
            </a:r>
            <a:endParaRPr lang="en-GB" dirty="0"/>
          </a:p>
        </p:txBody>
      </p:sp>
      <p:pic>
        <p:nvPicPr>
          <p:cNvPr id="44" name="Picture 43" descr="Graphical user interface&#10;&#10;Description automatically generated">
            <a:extLst>
              <a:ext uri="{FF2B5EF4-FFF2-40B4-BE49-F238E27FC236}">
                <a16:creationId xmlns:a16="http://schemas.microsoft.com/office/drawing/2014/main" id="{4E2C94A9-82BE-2E45-903F-2ABB8043E254}"/>
              </a:ext>
            </a:extLst>
          </p:cNvPr>
          <p:cNvPicPr/>
          <p:nvPr/>
        </p:nvPicPr>
        <p:blipFill rotWithShape="1">
          <a:blip r:embed="rId2"/>
          <a:srcRect b="91112"/>
          <a:stretch/>
        </p:blipFill>
        <p:spPr>
          <a:xfrm>
            <a:off x="267703" y="1398373"/>
            <a:ext cx="9582223" cy="999387"/>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E7F38D2E-8AF9-C941-8135-B51D068ACC59}"/>
              </a:ext>
            </a:extLst>
          </p:cNvPr>
          <p:cNvPicPr/>
          <p:nvPr/>
        </p:nvPicPr>
        <p:blipFill rotWithShape="1">
          <a:blip r:embed="rId2"/>
          <a:srcRect t="66447" b="3735"/>
          <a:stretch/>
        </p:blipFill>
        <p:spPr>
          <a:xfrm>
            <a:off x="267702" y="2357120"/>
            <a:ext cx="9582223" cy="3352799"/>
          </a:xfrm>
          <a:prstGeom prst="rect">
            <a:avLst/>
          </a:prstGeom>
        </p:spPr>
      </p:pic>
    </p:spTree>
    <p:extLst>
      <p:ext uri="{BB962C8B-B14F-4D97-AF65-F5344CB8AC3E}">
        <p14:creationId xmlns:p14="http://schemas.microsoft.com/office/powerpoint/2010/main" val="73686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6095-2815-47AF-8D8B-64B441BB0B12}"/>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7200" spc="-1" dirty="0">
                <a:solidFill>
                  <a:srgbClr val="004A8D"/>
                </a:solidFill>
              </a:rPr>
            </a:br>
            <a:r>
              <a:rPr lang="en-US" sz="3600" spc="-1" dirty="0">
                <a:solidFill>
                  <a:srgbClr val="004A8D"/>
                </a:solidFill>
              </a:rPr>
              <a:t>Resource tree</a:t>
            </a:r>
            <a:endParaRPr lang="en-GB" dirty="0"/>
          </a:p>
        </p:txBody>
      </p:sp>
      <p:sp>
        <p:nvSpPr>
          <p:cNvPr id="3" name="Footer Placeholder 2">
            <a:extLst>
              <a:ext uri="{FF2B5EF4-FFF2-40B4-BE49-F238E27FC236}">
                <a16:creationId xmlns:a16="http://schemas.microsoft.com/office/drawing/2014/main" id="{001C4E3A-DEE6-4249-8BF8-C2D5B2788467}"/>
              </a:ext>
            </a:extLst>
          </p:cNvPr>
          <p:cNvSpPr>
            <a:spLocks noGrp="1"/>
          </p:cNvSpPr>
          <p:nvPr>
            <p:ph type="ftr" sz="quarter" idx="10"/>
          </p:nvPr>
        </p:nvSpPr>
        <p:spPr/>
        <p:txBody>
          <a:bodyPr/>
          <a:lstStyle/>
          <a:p>
            <a:r>
              <a:rPr lang="en-GB"/>
              <a:t>STF 584 – Presentation to oneM2M TP47</a:t>
            </a:r>
            <a:endParaRPr lang="en-GB" dirty="0"/>
          </a:p>
        </p:txBody>
      </p:sp>
      <p:pic>
        <p:nvPicPr>
          <p:cNvPr id="76" name="Picture 75" descr="Resources and attributes in the text cleaning and classification use case">
            <a:extLst>
              <a:ext uri="{FF2B5EF4-FFF2-40B4-BE49-F238E27FC236}">
                <a16:creationId xmlns:a16="http://schemas.microsoft.com/office/drawing/2014/main" id="{F07A46B2-97F7-AC44-BDA4-B6A1ED9BA982}"/>
              </a:ext>
            </a:extLst>
          </p:cNvPr>
          <p:cNvPicPr/>
          <p:nvPr/>
        </p:nvPicPr>
        <p:blipFill>
          <a:blip r:embed="rId2"/>
          <a:stretch>
            <a:fillRect/>
          </a:stretch>
        </p:blipFill>
        <p:spPr>
          <a:xfrm>
            <a:off x="3278505" y="1162661"/>
            <a:ext cx="5634990" cy="5171840"/>
          </a:xfrm>
          <a:prstGeom prst="rect">
            <a:avLst/>
          </a:prstGeom>
        </p:spPr>
      </p:pic>
    </p:spTree>
    <p:extLst>
      <p:ext uri="{BB962C8B-B14F-4D97-AF65-F5344CB8AC3E}">
        <p14:creationId xmlns:p14="http://schemas.microsoft.com/office/powerpoint/2010/main" val="1074750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D54-1DFA-4409-B770-711AD72D19B2}"/>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7200" spc="-1" dirty="0">
                <a:solidFill>
                  <a:srgbClr val="004A8D"/>
                </a:solidFill>
              </a:rPr>
            </a:br>
            <a:r>
              <a:rPr lang="en-GB" sz="3600" dirty="0"/>
              <a:t>Test procedure and performance results</a:t>
            </a:r>
            <a:endParaRPr lang="en-GB" dirty="0"/>
          </a:p>
        </p:txBody>
      </p:sp>
      <p:sp>
        <p:nvSpPr>
          <p:cNvPr id="13" name="Content Placeholder 12">
            <a:extLst>
              <a:ext uri="{FF2B5EF4-FFF2-40B4-BE49-F238E27FC236}">
                <a16:creationId xmlns:a16="http://schemas.microsoft.com/office/drawing/2014/main" id="{48067602-3088-4530-97C0-B335E7054DB1}"/>
              </a:ext>
            </a:extLst>
          </p:cNvPr>
          <p:cNvSpPr>
            <a:spLocks noGrp="1"/>
          </p:cNvSpPr>
          <p:nvPr>
            <p:ph sz="quarter" idx="11"/>
          </p:nvPr>
        </p:nvSpPr>
        <p:spPr/>
        <p:txBody>
          <a:bodyPr/>
          <a:lstStyle/>
          <a:p>
            <a:pPr marL="457200" indent="-457200">
              <a:buAutoNum type="arabicPeriod"/>
            </a:pPr>
            <a:r>
              <a:rPr lang="en-GB" dirty="0"/>
              <a:t>Train the NLP Classifier Model in the Occurrence Management App (NLP)</a:t>
            </a:r>
          </a:p>
          <a:p>
            <a:pPr marL="457200" indent="-457200">
              <a:buAutoNum type="arabicPeriod"/>
            </a:pPr>
            <a:r>
              <a:rPr lang="en-GB" dirty="0"/>
              <a:t>Start up oneM2M gateway (</a:t>
            </a:r>
            <a:r>
              <a:rPr lang="en-GB" dirty="0" err="1"/>
              <a:t>OpenMTC</a:t>
            </a:r>
            <a:r>
              <a:rPr lang="en-GB" dirty="0"/>
              <a:t>)</a:t>
            </a:r>
          </a:p>
          <a:p>
            <a:pPr marL="457200" indent="-457200">
              <a:buAutoNum type="arabicPeriod"/>
            </a:pPr>
            <a:r>
              <a:rPr lang="en-GB" dirty="0"/>
              <a:t>Start up the NLP AE</a:t>
            </a:r>
          </a:p>
          <a:p>
            <a:pPr marL="457200" indent="-457200">
              <a:buAutoNum type="arabicPeriod"/>
            </a:pPr>
            <a:r>
              <a:rPr lang="en-GB" dirty="0"/>
              <a:t>Start up the Device AE</a:t>
            </a:r>
          </a:p>
          <a:p>
            <a:endParaRPr lang="en-GB" dirty="0"/>
          </a:p>
          <a:p>
            <a:r>
              <a:rPr lang="en-GB" dirty="0"/>
              <a:t>We will see one gateway logging the application, container and content instances being registered and the upper AE (NLP) being notified of content generated by the lower AE (Device).</a:t>
            </a:r>
          </a:p>
        </p:txBody>
      </p:sp>
      <p:sp>
        <p:nvSpPr>
          <p:cNvPr id="3" name="Footer Placeholder 2">
            <a:extLst>
              <a:ext uri="{FF2B5EF4-FFF2-40B4-BE49-F238E27FC236}">
                <a16:creationId xmlns:a16="http://schemas.microsoft.com/office/drawing/2014/main" id="{0CD932E3-EEEF-4478-ACA6-C59068DAFD21}"/>
              </a:ext>
            </a:extLst>
          </p:cNvPr>
          <p:cNvSpPr>
            <a:spLocks noGrp="1"/>
          </p:cNvSpPr>
          <p:nvPr>
            <p:ph type="ftr" sz="quarter" idx="12"/>
          </p:nvPr>
        </p:nvSpPr>
        <p:spPr/>
        <p:txBody>
          <a:bodyPr/>
          <a:lstStyle/>
          <a:p>
            <a:r>
              <a:rPr lang="en-GB"/>
              <a:t>STF 584 – Presentation to oneM2M TP47</a:t>
            </a:r>
            <a:endParaRPr lang="en-GB" dirty="0"/>
          </a:p>
        </p:txBody>
      </p:sp>
      <p:sp>
        <p:nvSpPr>
          <p:cNvPr id="5" name="Rectangle: Rounded Corners 4">
            <a:extLst>
              <a:ext uri="{FF2B5EF4-FFF2-40B4-BE49-F238E27FC236}">
                <a16:creationId xmlns:a16="http://schemas.microsoft.com/office/drawing/2014/main" id="{B5BCDD3A-E760-4546-AA8D-9AF415617016}"/>
              </a:ext>
            </a:extLst>
          </p:cNvPr>
          <p:cNvSpPr/>
          <p:nvPr/>
        </p:nvSpPr>
        <p:spPr>
          <a:xfrm>
            <a:off x="876300" y="3034549"/>
            <a:ext cx="4089400" cy="1348710"/>
          </a:xfrm>
          <a:prstGeom prst="roundRect">
            <a:avLst>
              <a:gd name="adj" fmla="val 100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oneM2M CSE </a:t>
            </a:r>
          </a:p>
          <a:p>
            <a:r>
              <a:rPr lang="en-GB" dirty="0"/>
              <a:t>(open source </a:t>
            </a:r>
            <a:r>
              <a:rPr lang="en-GB" dirty="0" err="1"/>
              <a:t>openMTC</a:t>
            </a:r>
            <a:r>
              <a:rPr lang="en-GB" dirty="0"/>
              <a:t>)</a:t>
            </a:r>
          </a:p>
        </p:txBody>
      </p:sp>
      <p:sp>
        <p:nvSpPr>
          <p:cNvPr id="6" name="Rectangle: Rounded Corners 5">
            <a:extLst>
              <a:ext uri="{FF2B5EF4-FFF2-40B4-BE49-F238E27FC236}">
                <a16:creationId xmlns:a16="http://schemas.microsoft.com/office/drawing/2014/main" id="{337C618E-98ED-4C32-86CE-35BD525443F6}"/>
              </a:ext>
            </a:extLst>
          </p:cNvPr>
          <p:cNvSpPr/>
          <p:nvPr/>
        </p:nvSpPr>
        <p:spPr>
          <a:xfrm>
            <a:off x="3251200" y="3659362"/>
            <a:ext cx="1574800" cy="660400"/>
          </a:xfrm>
          <a:prstGeom prst="roundRect">
            <a:avLst/>
          </a:prstGeom>
          <a:solidFill>
            <a:schemeClr val="accent6">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Text cleaning CSF</a:t>
            </a:r>
          </a:p>
        </p:txBody>
      </p:sp>
      <p:pic>
        <p:nvPicPr>
          <p:cNvPr id="8" name="Graphic 20" descr="Database">
            <a:extLst>
              <a:ext uri="{FF2B5EF4-FFF2-40B4-BE49-F238E27FC236}">
                <a16:creationId xmlns:a16="http://schemas.microsoft.com/office/drawing/2014/main" id="{28A1BFEC-E036-4FA3-BBBA-04C114FA1B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968" y="4867534"/>
            <a:ext cx="914400" cy="914400"/>
          </a:xfrm>
          <a:prstGeom prst="rect">
            <a:avLst/>
          </a:prstGeom>
        </p:spPr>
      </p:pic>
      <p:pic>
        <p:nvPicPr>
          <p:cNvPr id="10" name="Graphic 10" descr="Monitor">
            <a:extLst>
              <a:ext uri="{FF2B5EF4-FFF2-40B4-BE49-F238E27FC236}">
                <a16:creationId xmlns:a16="http://schemas.microsoft.com/office/drawing/2014/main" id="{D46B1510-0613-4AED-85FD-D2F081B782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2485" y="1707133"/>
            <a:ext cx="914400" cy="914400"/>
          </a:xfrm>
          <a:prstGeom prst="rect">
            <a:avLst/>
          </a:prstGeom>
        </p:spPr>
      </p:pic>
      <p:sp>
        <p:nvSpPr>
          <p:cNvPr id="11" name="Rectangle: Rounded Corners 10">
            <a:extLst>
              <a:ext uri="{FF2B5EF4-FFF2-40B4-BE49-F238E27FC236}">
                <a16:creationId xmlns:a16="http://schemas.microsoft.com/office/drawing/2014/main" id="{32866E87-FBFE-4AB9-8CA8-6EB48BE2B6FC}"/>
              </a:ext>
            </a:extLst>
          </p:cNvPr>
          <p:cNvSpPr/>
          <p:nvPr/>
        </p:nvSpPr>
        <p:spPr>
          <a:xfrm>
            <a:off x="876299" y="1786163"/>
            <a:ext cx="2247887" cy="703037"/>
          </a:xfrm>
          <a:prstGeom prst="roundRect">
            <a:avLst>
              <a:gd name="adj" fmla="val 100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pc="-1" dirty="0">
                <a:solidFill>
                  <a:srgbClr val="A0CBED"/>
                </a:solidFill>
              </a:rPr>
              <a:t>Occurrence Management App</a:t>
            </a:r>
            <a:endParaRPr lang="en-GB" dirty="0"/>
          </a:p>
        </p:txBody>
      </p:sp>
      <p:sp>
        <p:nvSpPr>
          <p:cNvPr id="4" name="CustomShape 11">
            <a:extLst>
              <a:ext uri="{FF2B5EF4-FFF2-40B4-BE49-F238E27FC236}">
                <a16:creationId xmlns:a16="http://schemas.microsoft.com/office/drawing/2014/main" id="{F78D3D4C-93D0-45F2-9D11-749DE1DACF73}"/>
              </a:ext>
            </a:extLst>
          </p:cNvPr>
          <p:cNvSpPr/>
          <p:nvPr/>
        </p:nvSpPr>
        <p:spPr>
          <a:xfrm>
            <a:off x="1528150" y="5256066"/>
            <a:ext cx="1778092"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100" b="0" strike="noStrike" spc="-1" dirty="0">
                <a:solidFill>
                  <a:srgbClr val="000000"/>
                </a:solidFill>
                <a:latin typeface="Calibri"/>
              </a:rPr>
              <a:t>User-provided data (Kaggle)</a:t>
            </a:r>
            <a:endParaRPr lang="en-US" sz="1100" b="0" strike="noStrike" spc="-1" dirty="0">
              <a:latin typeface="Arial"/>
            </a:endParaRPr>
          </a:p>
        </p:txBody>
      </p:sp>
      <p:sp>
        <p:nvSpPr>
          <p:cNvPr id="9" name="Oval 8">
            <a:extLst>
              <a:ext uri="{FF2B5EF4-FFF2-40B4-BE49-F238E27FC236}">
                <a16:creationId xmlns:a16="http://schemas.microsoft.com/office/drawing/2014/main" id="{90EDC7AD-1BEB-4985-908E-6418CD344EE3}"/>
              </a:ext>
            </a:extLst>
          </p:cNvPr>
          <p:cNvSpPr>
            <a:spLocks noChangeAspect="1"/>
          </p:cNvSpPr>
          <p:nvPr/>
        </p:nvSpPr>
        <p:spPr>
          <a:xfrm>
            <a:off x="356616" y="3449737"/>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16" name="Oval 15">
            <a:extLst>
              <a:ext uri="{FF2B5EF4-FFF2-40B4-BE49-F238E27FC236}">
                <a16:creationId xmlns:a16="http://schemas.microsoft.com/office/drawing/2014/main" id="{562C0236-F99A-43A7-B093-A6789899A100}"/>
              </a:ext>
            </a:extLst>
          </p:cNvPr>
          <p:cNvSpPr/>
          <p:nvPr/>
        </p:nvSpPr>
        <p:spPr>
          <a:xfrm>
            <a:off x="405008" y="2007887"/>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17" name="Oval 16">
            <a:extLst>
              <a:ext uri="{FF2B5EF4-FFF2-40B4-BE49-F238E27FC236}">
                <a16:creationId xmlns:a16="http://schemas.microsoft.com/office/drawing/2014/main" id="{A24023FC-CF38-4842-AD81-08729164C65D}"/>
              </a:ext>
            </a:extLst>
          </p:cNvPr>
          <p:cNvSpPr/>
          <p:nvPr/>
        </p:nvSpPr>
        <p:spPr>
          <a:xfrm>
            <a:off x="405008" y="5187574"/>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cxnSp>
        <p:nvCxnSpPr>
          <p:cNvPr id="21" name="Straight Arrow Connector 20">
            <a:extLst>
              <a:ext uri="{FF2B5EF4-FFF2-40B4-BE49-F238E27FC236}">
                <a16:creationId xmlns:a16="http://schemas.microsoft.com/office/drawing/2014/main" id="{6899BDAD-CFB1-48EC-8395-3B5E16C4F78A}"/>
              </a:ext>
            </a:extLst>
          </p:cNvPr>
          <p:cNvCxnSpPr>
            <a:cxnSpLocks/>
          </p:cNvCxnSpPr>
          <p:nvPr/>
        </p:nvCxnSpPr>
        <p:spPr>
          <a:xfrm flipV="1">
            <a:off x="1221168" y="4407048"/>
            <a:ext cx="0" cy="511756"/>
          </a:xfrm>
          <a:prstGeom prst="straightConnector1">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cxnSp>
      <p:cxnSp>
        <p:nvCxnSpPr>
          <p:cNvPr id="22" name="Straight Arrow Connector 21">
            <a:extLst>
              <a:ext uri="{FF2B5EF4-FFF2-40B4-BE49-F238E27FC236}">
                <a16:creationId xmlns:a16="http://schemas.microsoft.com/office/drawing/2014/main" id="{5B95ECF3-080D-4FE7-8F1F-54AB52657104}"/>
              </a:ext>
            </a:extLst>
          </p:cNvPr>
          <p:cNvCxnSpPr>
            <a:cxnSpLocks/>
          </p:cNvCxnSpPr>
          <p:nvPr/>
        </p:nvCxnSpPr>
        <p:spPr>
          <a:xfrm flipV="1">
            <a:off x="1221168" y="2495634"/>
            <a:ext cx="0" cy="511756"/>
          </a:xfrm>
          <a:prstGeom prst="straightConnector1">
            <a:avLst/>
          </a:prstGeom>
          <a:noFill/>
          <a:ln w="2844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p:style>
      </p:cxnSp>
      <p:cxnSp>
        <p:nvCxnSpPr>
          <p:cNvPr id="24" name="Straight Arrow Connector 23">
            <a:extLst>
              <a:ext uri="{FF2B5EF4-FFF2-40B4-BE49-F238E27FC236}">
                <a16:creationId xmlns:a16="http://schemas.microsoft.com/office/drawing/2014/main" id="{A1E82846-8111-40E8-B874-E6C856CC30F3}"/>
              </a:ext>
            </a:extLst>
          </p:cNvPr>
          <p:cNvCxnSpPr>
            <a:cxnSpLocks/>
          </p:cNvCxnSpPr>
          <p:nvPr/>
        </p:nvCxnSpPr>
        <p:spPr>
          <a:xfrm flipV="1">
            <a:off x="3250404" y="2137681"/>
            <a:ext cx="788196" cy="1"/>
          </a:xfrm>
          <a:prstGeom prst="straightConnector1">
            <a:avLst/>
          </a:prstGeom>
          <a:noFill/>
          <a:ln w="28440">
            <a:solidFill>
              <a:srgbClr val="00B0F0"/>
            </a:solidFill>
            <a:headEnd type="none" w="med" len="med"/>
            <a:tailEnd type="triangle" w="med" len="med"/>
          </a:ln>
        </p:spPr>
        <p:style>
          <a:lnRef idx="1">
            <a:schemeClr val="accent1"/>
          </a:lnRef>
          <a:fillRef idx="0">
            <a:schemeClr val="accent1"/>
          </a:fillRef>
          <a:effectRef idx="0">
            <a:schemeClr val="accent1"/>
          </a:effectRef>
          <a:fontRef idx="minor"/>
        </p:style>
      </p:cxnSp>
      <p:sp>
        <p:nvSpPr>
          <p:cNvPr id="18" name="TextBox 17">
            <a:extLst>
              <a:ext uri="{FF2B5EF4-FFF2-40B4-BE49-F238E27FC236}">
                <a16:creationId xmlns:a16="http://schemas.microsoft.com/office/drawing/2014/main" id="{67372668-25D8-4E87-B252-D457D1DEBA7C}"/>
              </a:ext>
            </a:extLst>
          </p:cNvPr>
          <p:cNvSpPr txBox="1"/>
          <p:nvPr/>
        </p:nvSpPr>
        <p:spPr>
          <a:xfrm>
            <a:off x="679052" y="6013753"/>
            <a:ext cx="2965450" cy="245116"/>
          </a:xfrm>
          <a:prstGeom prst="rect">
            <a:avLst/>
          </a:prstGeom>
          <a:noFill/>
        </p:spPr>
        <p:txBody>
          <a:bodyPr wrap="square">
            <a:spAutoFit/>
          </a:bodyPr>
          <a:lstStyle/>
          <a:p>
            <a:r>
              <a:rPr lang="en-GB" sz="1000" dirty="0"/>
              <a:t>NOTE: </a:t>
            </a:r>
            <a:r>
              <a:rPr lang="en-GB" sz="1000" dirty="0" err="1"/>
              <a:t>OpenMTC</a:t>
            </a:r>
            <a:r>
              <a:rPr lang="en-GB" sz="1000" dirty="0"/>
              <a:t> source - http://www.openmtc.org/</a:t>
            </a:r>
          </a:p>
        </p:txBody>
      </p:sp>
    </p:spTree>
    <p:extLst>
      <p:ext uri="{BB962C8B-B14F-4D97-AF65-F5344CB8AC3E}">
        <p14:creationId xmlns:p14="http://schemas.microsoft.com/office/powerpoint/2010/main" val="2412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D1F-FD86-4CAF-A4AE-27D84CF59E02}"/>
              </a:ext>
            </a:extLst>
          </p:cNvPr>
          <p:cNvSpPr>
            <a:spLocks noGrp="1"/>
          </p:cNvSpPr>
          <p:nvPr>
            <p:ph type="title"/>
          </p:nvPr>
        </p:nvSpPr>
        <p:spPr/>
        <p:txBody>
          <a:bodyPr/>
          <a:lstStyle/>
          <a:p>
            <a:r>
              <a:rPr lang="en-US" sz="2400" spc="-1" dirty="0">
                <a:solidFill>
                  <a:srgbClr val="004A8D"/>
                </a:solidFill>
              </a:rPr>
              <a:t>Use Case 3: Language Based sentiment Classification</a:t>
            </a:r>
            <a:br>
              <a:rPr lang="en-US" sz="3600" spc="-1" dirty="0">
                <a:solidFill>
                  <a:srgbClr val="004A8D"/>
                </a:solidFill>
              </a:rPr>
            </a:br>
            <a:r>
              <a:rPr lang="en-GB" sz="3600" dirty="0"/>
              <a:t>Demonstration</a:t>
            </a:r>
          </a:p>
        </p:txBody>
      </p:sp>
      <p:sp>
        <p:nvSpPr>
          <p:cNvPr id="5" name="Footer Placeholder 4">
            <a:extLst>
              <a:ext uri="{FF2B5EF4-FFF2-40B4-BE49-F238E27FC236}">
                <a16:creationId xmlns:a16="http://schemas.microsoft.com/office/drawing/2014/main" id="{D6B46E25-07ED-48BB-A86D-8E2DB640C6FD}"/>
              </a:ext>
            </a:extLst>
          </p:cNvPr>
          <p:cNvSpPr>
            <a:spLocks noGrp="1"/>
          </p:cNvSpPr>
          <p:nvPr>
            <p:ph type="ftr" sz="quarter" idx="10"/>
          </p:nvPr>
        </p:nvSpPr>
        <p:spPr/>
        <p:txBody>
          <a:bodyPr/>
          <a:lstStyle/>
          <a:p>
            <a:r>
              <a:rPr lang="en-GB"/>
              <a:t>STF 584 – Presentation to oneM2M TP47</a:t>
            </a:r>
            <a:endParaRPr lang="en-GB" dirty="0"/>
          </a:p>
        </p:txBody>
      </p:sp>
      <p:sp>
        <p:nvSpPr>
          <p:cNvPr id="6" name="TextBox 5">
            <a:extLst>
              <a:ext uri="{FF2B5EF4-FFF2-40B4-BE49-F238E27FC236}">
                <a16:creationId xmlns:a16="http://schemas.microsoft.com/office/drawing/2014/main" id="{8C6B780B-27F1-4D4B-8821-B25D824DBFB5}"/>
              </a:ext>
            </a:extLst>
          </p:cNvPr>
          <p:cNvSpPr txBox="1"/>
          <p:nvPr/>
        </p:nvSpPr>
        <p:spPr>
          <a:xfrm>
            <a:off x="3721994" y="3258354"/>
            <a:ext cx="4288162" cy="707886"/>
          </a:xfrm>
          <a:prstGeom prst="rect">
            <a:avLst/>
          </a:prstGeom>
          <a:noFill/>
        </p:spPr>
        <p:txBody>
          <a:bodyPr wrap="none" rtlCol="0">
            <a:spAutoFit/>
          </a:bodyPr>
          <a:lstStyle/>
          <a:p>
            <a:r>
              <a:rPr lang="en-FR" sz="4000" dirty="0">
                <a:solidFill>
                  <a:schemeClr val="tx2"/>
                </a:solidFill>
              </a:rPr>
              <a:t>Demonstration UC</a:t>
            </a:r>
            <a:r>
              <a:rPr lang="en-US" sz="4000" dirty="0">
                <a:solidFill>
                  <a:schemeClr val="tx2"/>
                </a:solidFill>
              </a:rPr>
              <a:t>3</a:t>
            </a:r>
            <a:endParaRPr lang="en-FR" sz="4000" dirty="0">
              <a:solidFill>
                <a:schemeClr val="tx2"/>
              </a:solidFill>
            </a:endParaRPr>
          </a:p>
        </p:txBody>
      </p:sp>
    </p:spTree>
    <p:extLst>
      <p:ext uri="{BB962C8B-B14F-4D97-AF65-F5344CB8AC3E}">
        <p14:creationId xmlns:p14="http://schemas.microsoft.com/office/powerpoint/2010/main" val="295946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174EB-7E8E-1F4E-A2E7-A337F0963C6A}"/>
              </a:ext>
            </a:extLst>
          </p:cNvPr>
          <p:cNvSpPr>
            <a:spLocks noGrp="1"/>
          </p:cNvSpPr>
          <p:nvPr>
            <p:ph type="title"/>
          </p:nvPr>
        </p:nvSpPr>
        <p:spPr/>
        <p:txBody>
          <a:bodyPr/>
          <a:lstStyle/>
          <a:p>
            <a:r>
              <a:rPr lang="en-GB" sz="2400" dirty="0"/>
              <a:t>ETSI Specialist Task Force (STF) 584</a:t>
            </a:r>
            <a:br>
              <a:rPr lang="en-GB" sz="2800" dirty="0"/>
            </a:br>
            <a:r>
              <a:rPr lang="en-GB" sz="3600" dirty="0"/>
              <a:t>Artificial Intelligence for IoT Systems</a:t>
            </a:r>
            <a:endParaRPr lang="en-US" dirty="0"/>
          </a:p>
        </p:txBody>
      </p:sp>
      <p:sp>
        <p:nvSpPr>
          <p:cNvPr id="3" name="Espace réservé du contenu 2">
            <a:extLst>
              <a:ext uri="{FF2B5EF4-FFF2-40B4-BE49-F238E27FC236}">
                <a16:creationId xmlns:a16="http://schemas.microsoft.com/office/drawing/2014/main" id="{0C1040C4-FC6F-444E-BC89-A80A94E98099}"/>
              </a:ext>
            </a:extLst>
          </p:cNvPr>
          <p:cNvSpPr>
            <a:spLocks noGrp="1"/>
          </p:cNvSpPr>
          <p:nvPr>
            <p:ph sz="quarter" idx="10"/>
          </p:nvPr>
        </p:nvSpPr>
        <p:spPr/>
        <p:txBody>
          <a:bodyPr>
            <a:normAutofit/>
          </a:bodyPr>
          <a:lstStyle/>
          <a:p>
            <a:r>
              <a:rPr lang="en-GB" dirty="0"/>
              <a:t>Objectives</a:t>
            </a:r>
          </a:p>
          <a:p>
            <a:endParaRPr lang="en-GB" dirty="0"/>
          </a:p>
          <a:p>
            <a:pPr lvl="1"/>
            <a:r>
              <a:rPr lang="en-GB" dirty="0"/>
              <a:t>Provide an initially validated architecture that describes how IoT systems can make use of Artificial Intelligence (AI) and Machine Learning (ML) for the management and interpretation of data from IoT devices</a:t>
            </a:r>
          </a:p>
          <a:p>
            <a:pPr lvl="1"/>
            <a:endParaRPr lang="en-GB" dirty="0"/>
          </a:p>
          <a:p>
            <a:pPr lvl="1"/>
            <a:r>
              <a:rPr lang="en-GB" dirty="0"/>
              <a:t>Identify the requirements to extend/adapt oneM2M to improve the integration of AI/ML techniques and ensure that the associated management of data is properly handled by the IoT Service Layer</a:t>
            </a:r>
          </a:p>
        </p:txBody>
      </p:sp>
    </p:spTree>
    <p:extLst>
      <p:ext uri="{BB962C8B-B14F-4D97-AF65-F5344CB8AC3E}">
        <p14:creationId xmlns:p14="http://schemas.microsoft.com/office/powerpoint/2010/main" val="2838968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83CFF-0C59-004D-AE64-7DA36F330768}"/>
              </a:ext>
            </a:extLst>
          </p:cNvPr>
          <p:cNvSpPr>
            <a:spLocks noGrp="1"/>
          </p:cNvSpPr>
          <p:nvPr>
            <p:ph type="title"/>
          </p:nvPr>
        </p:nvSpPr>
        <p:spPr/>
        <p:txBody>
          <a:bodyPr lIns="108877" tIns="54438" rIns="108877" bIns="54438" anchor="ctr" anchorCtr="0"/>
          <a:lstStyle/>
          <a:p>
            <a:r>
              <a:rPr lang="en-US" dirty="0"/>
              <a:t>Project Findings, Q&amp;A and Next Steps</a:t>
            </a:r>
          </a:p>
        </p:txBody>
      </p:sp>
    </p:spTree>
    <p:extLst>
      <p:ext uri="{BB962C8B-B14F-4D97-AF65-F5344CB8AC3E}">
        <p14:creationId xmlns:p14="http://schemas.microsoft.com/office/powerpoint/2010/main" val="3786643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23138-7902-4E27-8ED1-CCAC3BD2E16B}"/>
              </a:ext>
            </a:extLst>
          </p:cNvPr>
          <p:cNvSpPr>
            <a:spLocks noGrp="1"/>
          </p:cNvSpPr>
          <p:nvPr>
            <p:ph type="title"/>
          </p:nvPr>
        </p:nvSpPr>
        <p:spPr/>
        <p:txBody>
          <a:bodyPr/>
          <a:lstStyle/>
          <a:p>
            <a:r>
              <a:rPr lang="en-GB" dirty="0"/>
              <a:t>Project Findings</a:t>
            </a:r>
          </a:p>
        </p:txBody>
      </p:sp>
      <p:sp>
        <p:nvSpPr>
          <p:cNvPr id="5" name="Content Placeholder 4">
            <a:extLst>
              <a:ext uri="{FF2B5EF4-FFF2-40B4-BE49-F238E27FC236}">
                <a16:creationId xmlns:a16="http://schemas.microsoft.com/office/drawing/2014/main" id="{F85BE4A9-D26E-4835-AE68-D9B15CB37D87}"/>
              </a:ext>
            </a:extLst>
          </p:cNvPr>
          <p:cNvSpPr>
            <a:spLocks noGrp="1"/>
          </p:cNvSpPr>
          <p:nvPr>
            <p:ph sz="quarter" idx="10"/>
          </p:nvPr>
        </p:nvSpPr>
        <p:spPr>
          <a:xfrm>
            <a:off x="609759" y="1600571"/>
            <a:ext cx="10648792" cy="4680000"/>
          </a:xfrm>
        </p:spPr>
        <p:txBody>
          <a:bodyPr/>
          <a:lstStyle/>
          <a:p>
            <a:r>
              <a:rPr lang="en-GB" dirty="0"/>
              <a:t>Lessons learned from </a:t>
            </a:r>
            <a:r>
              <a:rPr lang="en-GB" dirty="0" err="1"/>
              <a:t>PoC</a:t>
            </a:r>
            <a:r>
              <a:rPr lang="en-GB" dirty="0"/>
              <a:t> testing</a:t>
            </a:r>
          </a:p>
          <a:p>
            <a:pPr marL="702900" lvl="1" indent="-342900">
              <a:buFont typeface="Arial" panose="020B0604020202020204" pitchFamily="34" charset="0"/>
              <a:buChar char="•"/>
            </a:pPr>
            <a:r>
              <a:rPr lang="en-GB" dirty="0"/>
              <a:t>oneM2M’s architectural framework is well suited to separate ‘decision making’ from routine or repetitive ‘housekeeping’ forms of AI/ML in IoT systems</a:t>
            </a:r>
          </a:p>
          <a:p>
            <a:pPr marL="702900" lvl="1" indent="-342900">
              <a:buFont typeface="Arial" panose="020B0604020202020204" pitchFamily="34" charset="0"/>
              <a:buChar char="•"/>
            </a:pPr>
            <a:r>
              <a:rPr lang="en-GB" dirty="0"/>
              <a:t>Easier to extend CSF capabilities using a micro-services platform architecture compared to a monolithic one</a:t>
            </a:r>
          </a:p>
          <a:p>
            <a:pPr marL="702900" lvl="1" indent="-342900">
              <a:buFont typeface="Arial" panose="020B0604020202020204" pitchFamily="34" charset="0"/>
              <a:buChar char="•"/>
            </a:pPr>
            <a:endParaRPr lang="en-GB" dirty="0"/>
          </a:p>
          <a:p>
            <a:r>
              <a:rPr lang="en-GB" dirty="0"/>
              <a:t>Architectural dependencies that make it ‘easy’</a:t>
            </a:r>
          </a:p>
          <a:p>
            <a:pPr marL="702900" lvl="1" indent="-342900">
              <a:buFont typeface="Arial" panose="020B0604020202020204" pitchFamily="34" charset="0"/>
              <a:buChar char="•"/>
            </a:pPr>
            <a:r>
              <a:rPr lang="en-GB" dirty="0"/>
              <a:t>oneM2M’s framework, APIs and resource model provide foundations for extensible, ‘AI-as-a-Service’ tools in the service layer of the IoT solution stack </a:t>
            </a:r>
          </a:p>
          <a:p>
            <a:pPr marL="702900" lvl="1" indent="-342900">
              <a:buFont typeface="Arial" panose="020B0604020202020204" pitchFamily="34" charset="0"/>
              <a:buChar char="•"/>
            </a:pPr>
            <a:r>
              <a:rPr lang="en-GB" dirty="0"/>
              <a:t>Subscription and notification CSFs can enable lighter-weight and operationally efficient AI/ML methods in the applications layer</a:t>
            </a:r>
          </a:p>
          <a:p>
            <a:pPr marL="702900" lvl="1"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702900" lvl="1" indent="-342900">
              <a:buFont typeface="Arial" panose="020B0604020202020204" pitchFamily="34" charset="0"/>
              <a:buChar char="•"/>
            </a:pPr>
            <a:endParaRPr lang="en-GB" dirty="0"/>
          </a:p>
        </p:txBody>
      </p:sp>
      <p:sp>
        <p:nvSpPr>
          <p:cNvPr id="3" name="Footer Placeholder 2">
            <a:extLst>
              <a:ext uri="{FF2B5EF4-FFF2-40B4-BE49-F238E27FC236}">
                <a16:creationId xmlns:a16="http://schemas.microsoft.com/office/drawing/2014/main" id="{06BC56F4-3EBB-4BEC-AB30-2F5636B309B3}"/>
              </a:ext>
            </a:extLst>
          </p:cNvPr>
          <p:cNvSpPr>
            <a:spLocks noGrp="1"/>
          </p:cNvSpPr>
          <p:nvPr>
            <p:ph type="ftr" sz="quarter" idx="11"/>
          </p:nvPr>
        </p:nvSpPr>
        <p:spPr/>
        <p:txBody>
          <a:bodyPr/>
          <a:lstStyle/>
          <a:p>
            <a:r>
              <a:rPr lang="en-GB"/>
              <a:t>STF 584 – Presentation to oneM2M TP47</a:t>
            </a:r>
            <a:endParaRPr lang="en-GB" dirty="0"/>
          </a:p>
        </p:txBody>
      </p:sp>
    </p:spTree>
    <p:extLst>
      <p:ext uri="{BB962C8B-B14F-4D97-AF65-F5344CB8AC3E}">
        <p14:creationId xmlns:p14="http://schemas.microsoft.com/office/powerpoint/2010/main" val="3581336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64FB-6D08-4351-B1FA-7CEC8194343D}"/>
              </a:ext>
            </a:extLst>
          </p:cNvPr>
          <p:cNvSpPr>
            <a:spLocks noGrp="1"/>
          </p:cNvSpPr>
          <p:nvPr>
            <p:ph type="title"/>
          </p:nvPr>
        </p:nvSpPr>
        <p:spPr/>
        <p:txBody>
          <a:bodyPr/>
          <a:lstStyle/>
          <a:p>
            <a:r>
              <a:rPr lang="en-GB" dirty="0"/>
              <a:t>Discussion and next steps</a:t>
            </a:r>
          </a:p>
        </p:txBody>
      </p:sp>
      <p:sp>
        <p:nvSpPr>
          <p:cNvPr id="3" name="Content Placeholder 2">
            <a:extLst>
              <a:ext uri="{FF2B5EF4-FFF2-40B4-BE49-F238E27FC236}">
                <a16:creationId xmlns:a16="http://schemas.microsoft.com/office/drawing/2014/main" id="{10168232-9FA5-4E6D-B6FC-BC1CC28173F7}"/>
              </a:ext>
            </a:extLst>
          </p:cNvPr>
          <p:cNvSpPr>
            <a:spLocks noGrp="1"/>
          </p:cNvSpPr>
          <p:nvPr>
            <p:ph sz="quarter" idx="10"/>
          </p:nvPr>
        </p:nvSpPr>
        <p:spPr/>
        <p:txBody>
          <a:bodyPr/>
          <a:lstStyle/>
          <a:p>
            <a:pPr marL="342900" indent="-342900">
              <a:buFont typeface="Arial" panose="020B0604020202020204" pitchFamily="34" charset="0"/>
              <a:buChar char="•"/>
            </a:pPr>
            <a:r>
              <a:rPr lang="en-GB" dirty="0"/>
              <a:t>Audience questions</a:t>
            </a:r>
          </a:p>
          <a:p>
            <a:pPr marL="702900" lvl="1" indent="-342900">
              <a:buFont typeface="Arial" panose="020B0604020202020204" pitchFamily="34" charset="0"/>
              <a:buChar char="•"/>
            </a:pP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Ideas from project team</a:t>
            </a:r>
          </a:p>
          <a:p>
            <a:pPr marL="702900" lvl="1" indent="-342900">
              <a:buFont typeface="Arial" panose="020B0604020202020204" pitchFamily="34" charset="0"/>
              <a:buChar char="•"/>
            </a:pPr>
            <a:r>
              <a:rPr lang="en-GB" dirty="0"/>
              <a:t>What approach should oneM2M take to standardize AI/ML in IoT through work items that build on recent data-management initiatives?</a:t>
            </a:r>
          </a:p>
          <a:p>
            <a:pPr marL="702900" lvl="1" indent="-342900">
              <a:buFont typeface="Arial" panose="020B0604020202020204" pitchFamily="34" charset="0"/>
              <a:buChar char="•"/>
            </a:pPr>
            <a:r>
              <a:rPr lang="en-GB" dirty="0"/>
              <a:t>Retain focus on oneM2M’s horizontal approach to standardize general-purpose CSFs</a:t>
            </a:r>
          </a:p>
          <a:p>
            <a:pPr marL="702900" lvl="1" indent="-342900">
              <a:buFont typeface="Arial" panose="020B0604020202020204" pitchFamily="34" charset="0"/>
              <a:buChar char="•"/>
            </a:pPr>
            <a:r>
              <a:rPr lang="en-GB" dirty="0"/>
              <a:t>Keep AI/ML services as simple as possible to avoid adding complexity to oneM2M</a:t>
            </a:r>
          </a:p>
          <a:p>
            <a:pPr marL="702900" lvl="1" indent="-342900">
              <a:buFont typeface="Arial" panose="020B0604020202020204" pitchFamily="34" charset="0"/>
              <a:buChar char="•"/>
            </a:pPr>
            <a:r>
              <a:rPr lang="en-GB" dirty="0"/>
              <a:t>Provide educational information and tools that will help (non-IoT-expert) AI/ML developers to experiment with oneM2M</a:t>
            </a:r>
          </a:p>
          <a:p>
            <a:pPr marL="702900" lvl="1" indent="-342900">
              <a:buFont typeface="Arial" panose="020B0604020202020204" pitchFamily="34" charset="0"/>
              <a:buChar char="•"/>
            </a:pPr>
            <a:endParaRPr lang="en-GB" dirty="0"/>
          </a:p>
          <a:p>
            <a:endParaRPr lang="en-GB" dirty="0"/>
          </a:p>
        </p:txBody>
      </p:sp>
      <p:sp>
        <p:nvSpPr>
          <p:cNvPr id="4" name="Footer Placeholder 3">
            <a:extLst>
              <a:ext uri="{FF2B5EF4-FFF2-40B4-BE49-F238E27FC236}">
                <a16:creationId xmlns:a16="http://schemas.microsoft.com/office/drawing/2014/main" id="{FB3B0051-E377-4ECF-A2C8-DE8CBF447F47}"/>
              </a:ext>
            </a:extLst>
          </p:cNvPr>
          <p:cNvSpPr>
            <a:spLocks noGrp="1"/>
          </p:cNvSpPr>
          <p:nvPr>
            <p:ph type="ftr" sz="quarter" idx="11"/>
          </p:nvPr>
        </p:nvSpPr>
        <p:spPr/>
        <p:txBody>
          <a:bodyPr/>
          <a:lstStyle/>
          <a:p>
            <a:r>
              <a:rPr lang="en-GB"/>
              <a:t>STF 584 – Presentation to oneM2M TP47</a:t>
            </a:r>
            <a:endParaRPr lang="en-GB" dirty="0"/>
          </a:p>
        </p:txBody>
      </p:sp>
    </p:spTree>
    <p:extLst>
      <p:ext uri="{BB962C8B-B14F-4D97-AF65-F5344CB8AC3E}">
        <p14:creationId xmlns:p14="http://schemas.microsoft.com/office/powerpoint/2010/main" val="322730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40854-3C53-45A4-AF45-7983AE3D0F0D}"/>
              </a:ext>
            </a:extLst>
          </p:cNvPr>
          <p:cNvSpPr>
            <a:spLocks noGrp="1"/>
          </p:cNvSpPr>
          <p:nvPr>
            <p:ph type="title"/>
          </p:nvPr>
        </p:nvSpPr>
        <p:spPr/>
        <p:txBody>
          <a:bodyPr/>
          <a:lstStyle/>
          <a:p>
            <a:r>
              <a:rPr lang="en-US" dirty="0"/>
              <a:t>Project deliverables to be published by end-2020</a:t>
            </a:r>
            <a:endParaRPr lang="en-GB" dirty="0"/>
          </a:p>
        </p:txBody>
      </p:sp>
      <p:sp>
        <p:nvSpPr>
          <p:cNvPr id="5" name="Content Placeholder 4">
            <a:extLst>
              <a:ext uri="{FF2B5EF4-FFF2-40B4-BE49-F238E27FC236}">
                <a16:creationId xmlns:a16="http://schemas.microsoft.com/office/drawing/2014/main" id="{A4EE5AF3-5396-4B21-BB74-2AA884BFE4B7}"/>
              </a:ext>
            </a:extLst>
          </p:cNvPr>
          <p:cNvSpPr>
            <a:spLocks noGrp="1"/>
          </p:cNvSpPr>
          <p:nvPr>
            <p:ph sz="quarter" idx="10"/>
          </p:nvPr>
        </p:nvSpPr>
        <p:spPr/>
        <p:txBody>
          <a:bodyPr/>
          <a:lstStyle/>
          <a:p>
            <a:pPr marL="342900" indent="-342900">
              <a:buFont typeface="Arial" panose="020B0604020202020204" pitchFamily="34" charset="0"/>
              <a:buChar char="•"/>
            </a:pPr>
            <a:r>
              <a:rPr lang="en-US" dirty="0"/>
              <a:t>ETSI TR 103 674: SmartM2M: Artificial Intelligence and the oneM2M architecture</a:t>
            </a:r>
          </a:p>
          <a:p>
            <a:pPr marL="702900" lvl="1" indent="-342900">
              <a:buFont typeface="Arial" panose="020B0604020202020204" pitchFamily="34" charset="0"/>
              <a:buChar char="•"/>
            </a:pPr>
            <a:r>
              <a:rPr lang="en-US" dirty="0"/>
              <a:t>Will be publicly available before the end of 2020</a:t>
            </a:r>
          </a:p>
          <a:p>
            <a:pPr marL="7029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ETSI TR 103 675: SmartM2M: AI for IoT - Proof of Concepts and Open-source Code</a:t>
            </a:r>
          </a:p>
          <a:p>
            <a:pPr marL="702900" lvl="1" indent="-342900">
              <a:buFont typeface="Arial" panose="020B0604020202020204" pitchFamily="34" charset="0"/>
              <a:buChar char="•"/>
            </a:pPr>
            <a:r>
              <a:rPr lang="en-US" dirty="0"/>
              <a:t>Will be publicly available this week</a:t>
            </a:r>
          </a:p>
          <a:p>
            <a:pPr marL="702900" lvl="1"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Open source implementations on ETSI GitHub portal</a:t>
            </a:r>
          </a:p>
          <a:p>
            <a:pPr marL="702900" lvl="1" indent="-342900">
              <a:buFont typeface="Arial" panose="020B0604020202020204" pitchFamily="34" charset="0"/>
              <a:buChar char="•"/>
            </a:pPr>
            <a:r>
              <a:rPr lang="en-GB" dirty="0"/>
              <a:t>Available to ETSI members at </a:t>
            </a:r>
            <a:r>
              <a:rPr lang="en-GB" dirty="0">
                <a:hlinkClick r:id="rId2"/>
              </a:rPr>
              <a:t>https://forge.etsi.org/rep/stf584</a:t>
            </a:r>
            <a:endParaRPr lang="en-GB" dirty="0"/>
          </a:p>
          <a:p>
            <a:pPr marL="342900" indent="-342900">
              <a:buFont typeface="Arial" panose="020B0604020202020204" pitchFamily="34" charset="0"/>
              <a:buChar char="•"/>
            </a:pPr>
            <a:endParaRPr lang="en-GB" dirty="0"/>
          </a:p>
        </p:txBody>
      </p:sp>
      <p:sp>
        <p:nvSpPr>
          <p:cNvPr id="3" name="Footer Placeholder 2">
            <a:extLst>
              <a:ext uri="{FF2B5EF4-FFF2-40B4-BE49-F238E27FC236}">
                <a16:creationId xmlns:a16="http://schemas.microsoft.com/office/drawing/2014/main" id="{409EC5E4-D8B8-4F39-82A7-F5FAB46703FB}"/>
              </a:ext>
            </a:extLst>
          </p:cNvPr>
          <p:cNvSpPr>
            <a:spLocks noGrp="1"/>
          </p:cNvSpPr>
          <p:nvPr>
            <p:ph type="ftr" sz="quarter" idx="11"/>
          </p:nvPr>
        </p:nvSpPr>
        <p:spPr/>
        <p:txBody>
          <a:bodyPr/>
          <a:lstStyle/>
          <a:p>
            <a:r>
              <a:rPr lang="en-GB"/>
              <a:t>STF 584 – Presentation to oneM2M TP47</a:t>
            </a:r>
            <a:endParaRPr lang="en-GB" dirty="0"/>
          </a:p>
        </p:txBody>
      </p:sp>
    </p:spTree>
    <p:extLst>
      <p:ext uri="{BB962C8B-B14F-4D97-AF65-F5344CB8AC3E}">
        <p14:creationId xmlns:p14="http://schemas.microsoft.com/office/powerpoint/2010/main" val="3929779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כותרת 5"/>
          <p:cNvSpPr>
            <a:spLocks noGrp="1"/>
          </p:cNvSpPr>
          <p:nvPr>
            <p:ph type="title"/>
          </p:nvPr>
        </p:nvSpPr>
        <p:spPr/>
        <p:txBody>
          <a:bodyPr/>
          <a:lstStyle/>
          <a:p>
            <a:r>
              <a:rPr lang="en-US" dirty="0"/>
              <a:t>Thank you for your attention</a:t>
            </a:r>
            <a:endParaRPr lang="he-IL" altLang="en-US" dirty="0"/>
          </a:p>
        </p:txBody>
      </p:sp>
      <p:sp>
        <p:nvSpPr>
          <p:cNvPr id="38915" name="מציין מיקום תוכן 6"/>
          <p:cNvSpPr>
            <a:spLocks noGrp="1"/>
          </p:cNvSpPr>
          <p:nvPr>
            <p:ph sz="quarter" idx="10"/>
          </p:nvPr>
        </p:nvSpPr>
        <p:spPr>
          <a:xfrm>
            <a:off x="609758" y="1600571"/>
            <a:ext cx="11225625" cy="1828429"/>
          </a:xfrm>
        </p:spPr>
        <p:txBody>
          <a:bodyPr anchor="ctr" anchorCtr="0">
            <a:normAutofit/>
          </a:bodyPr>
          <a:lstStyle/>
          <a:p>
            <a:r>
              <a:rPr lang="de-DE" dirty="0"/>
              <a:t>STF584: 		</a:t>
            </a:r>
            <a:r>
              <a:rPr lang="de-DE" dirty="0">
                <a:hlinkClick r:id="rId3"/>
              </a:rPr>
              <a:t>https://portal.etsi.org/STF/STFs/STFHomePages/STF584</a:t>
            </a:r>
            <a:endParaRPr lang="de-DE" dirty="0"/>
          </a:p>
          <a:p>
            <a:endParaRPr lang="en-GB" altLang="en-US" dirty="0"/>
          </a:p>
          <a:p>
            <a:r>
              <a:rPr lang="en-GB" altLang="en-US" dirty="0"/>
              <a:t>Contact Details:	</a:t>
            </a:r>
            <a:endParaRPr lang="de-DE" dirty="0"/>
          </a:p>
        </p:txBody>
      </p:sp>
      <p:sp>
        <p:nvSpPr>
          <p:cNvPr id="7" name="TextBox 6">
            <a:extLst>
              <a:ext uri="{FF2B5EF4-FFF2-40B4-BE49-F238E27FC236}">
                <a16:creationId xmlns:a16="http://schemas.microsoft.com/office/drawing/2014/main" id="{37B64D50-2549-4779-BDDF-00E6C8C7AE57}"/>
              </a:ext>
            </a:extLst>
          </p:cNvPr>
          <p:cNvSpPr txBox="1"/>
          <p:nvPr/>
        </p:nvSpPr>
        <p:spPr>
          <a:xfrm>
            <a:off x="857408" y="3816583"/>
            <a:ext cx="3936630" cy="923330"/>
          </a:xfrm>
          <a:prstGeom prst="rect">
            <a:avLst/>
          </a:prstGeom>
          <a:noFill/>
        </p:spPr>
        <p:txBody>
          <a:bodyPr wrap="square">
            <a:spAutoFit/>
          </a:bodyPr>
          <a:lstStyle/>
          <a:p>
            <a:r>
              <a:rPr lang="en-GB" altLang="en-US" dirty="0"/>
              <a:t>Mahdi Ben </a:t>
            </a:r>
            <a:r>
              <a:rPr lang="en-GB" altLang="en-US" dirty="0" err="1"/>
              <a:t>Alaya</a:t>
            </a:r>
            <a:r>
              <a:rPr lang="en-GB" altLang="en-US" dirty="0"/>
              <a:t>, </a:t>
            </a:r>
            <a:r>
              <a:rPr lang="en-GB" altLang="en-US" dirty="0" err="1"/>
              <a:t>Sensinov</a:t>
            </a:r>
            <a:endParaRPr lang="en-GB" altLang="en-US" dirty="0"/>
          </a:p>
          <a:p>
            <a:r>
              <a:rPr lang="en-GB" dirty="0" err="1"/>
              <a:t>benalaya@sensinov.com</a:t>
            </a:r>
            <a:endParaRPr lang="en-GB" dirty="0"/>
          </a:p>
          <a:p>
            <a:r>
              <a:rPr lang="en-GB" dirty="0"/>
              <a:t>+33 6 71 93 90 45</a:t>
            </a:r>
          </a:p>
        </p:txBody>
      </p:sp>
      <p:sp>
        <p:nvSpPr>
          <p:cNvPr id="8" name="TextBox 7">
            <a:extLst>
              <a:ext uri="{FF2B5EF4-FFF2-40B4-BE49-F238E27FC236}">
                <a16:creationId xmlns:a16="http://schemas.microsoft.com/office/drawing/2014/main" id="{4A064438-32C2-4D01-81CB-B717BFABFDDC}"/>
              </a:ext>
            </a:extLst>
          </p:cNvPr>
          <p:cNvSpPr txBox="1"/>
          <p:nvPr/>
        </p:nvSpPr>
        <p:spPr>
          <a:xfrm>
            <a:off x="6724808" y="3816583"/>
            <a:ext cx="3936630" cy="923330"/>
          </a:xfrm>
          <a:prstGeom prst="rect">
            <a:avLst/>
          </a:prstGeom>
          <a:noFill/>
        </p:spPr>
        <p:txBody>
          <a:bodyPr wrap="square">
            <a:spAutoFit/>
          </a:bodyPr>
          <a:lstStyle/>
          <a:p>
            <a:r>
              <a:rPr lang="en-GB" altLang="en-US" dirty="0"/>
              <a:t>Emmanuel </a:t>
            </a:r>
            <a:r>
              <a:rPr lang="en-GB" altLang="en-US" dirty="0" err="1"/>
              <a:t>Darmois</a:t>
            </a:r>
            <a:r>
              <a:rPr lang="en-GB" altLang="en-US" dirty="0"/>
              <a:t>, </a:t>
            </a:r>
            <a:r>
              <a:rPr lang="en-GB" altLang="en-US" dirty="0" err="1"/>
              <a:t>CommLedge</a:t>
            </a:r>
            <a:endParaRPr lang="en-GB" altLang="en-US" dirty="0"/>
          </a:p>
          <a:p>
            <a:r>
              <a:rPr lang="en-GB" altLang="en-US" dirty="0"/>
              <a:t>emmanuel.darmois@commledge.com</a:t>
            </a:r>
            <a:br>
              <a:rPr lang="en-GB" altLang="en-US" dirty="0"/>
            </a:br>
            <a:r>
              <a:rPr lang="en-GB" altLang="en-US" dirty="0"/>
              <a:t>+33 6 32 51 53 93</a:t>
            </a:r>
            <a:endParaRPr lang="en-GB" dirty="0"/>
          </a:p>
        </p:txBody>
      </p:sp>
      <p:sp>
        <p:nvSpPr>
          <p:cNvPr id="9" name="TextBox 8">
            <a:extLst>
              <a:ext uri="{FF2B5EF4-FFF2-40B4-BE49-F238E27FC236}">
                <a16:creationId xmlns:a16="http://schemas.microsoft.com/office/drawing/2014/main" id="{710052BB-37A7-427F-8766-AE6F707C1DAB}"/>
              </a:ext>
            </a:extLst>
          </p:cNvPr>
          <p:cNvSpPr txBox="1"/>
          <p:nvPr/>
        </p:nvSpPr>
        <p:spPr>
          <a:xfrm>
            <a:off x="857408" y="5127496"/>
            <a:ext cx="3936630" cy="923330"/>
          </a:xfrm>
          <a:prstGeom prst="rect">
            <a:avLst/>
          </a:prstGeom>
          <a:noFill/>
        </p:spPr>
        <p:txBody>
          <a:bodyPr wrap="square">
            <a:spAutoFit/>
          </a:bodyPr>
          <a:lstStyle/>
          <a:p>
            <a:r>
              <a:rPr lang="en-GB" altLang="en-US" dirty="0"/>
              <a:t>Ken Figueredo</a:t>
            </a:r>
          </a:p>
          <a:p>
            <a:r>
              <a:rPr lang="en-GB" altLang="en-US" dirty="0"/>
              <a:t>ken@more-with-mobile.com</a:t>
            </a:r>
            <a:br>
              <a:rPr lang="en-GB" altLang="en-US" dirty="0"/>
            </a:br>
            <a:r>
              <a:rPr lang="en-GB" altLang="en-US" dirty="0"/>
              <a:t>+1 202 262 7344</a:t>
            </a:r>
            <a:endParaRPr lang="en-GB" dirty="0"/>
          </a:p>
        </p:txBody>
      </p:sp>
      <p:sp>
        <p:nvSpPr>
          <p:cNvPr id="10" name="TextBox 9">
            <a:extLst>
              <a:ext uri="{FF2B5EF4-FFF2-40B4-BE49-F238E27FC236}">
                <a16:creationId xmlns:a16="http://schemas.microsoft.com/office/drawing/2014/main" id="{B192BF9C-251D-4482-9668-BD5EF3ABDA7A}"/>
              </a:ext>
            </a:extLst>
          </p:cNvPr>
          <p:cNvSpPr txBox="1"/>
          <p:nvPr/>
        </p:nvSpPr>
        <p:spPr>
          <a:xfrm>
            <a:off x="6724808" y="5127496"/>
            <a:ext cx="3936630" cy="923330"/>
          </a:xfrm>
          <a:prstGeom prst="rect">
            <a:avLst/>
          </a:prstGeom>
          <a:noFill/>
        </p:spPr>
        <p:txBody>
          <a:bodyPr wrap="square">
            <a:spAutoFit/>
          </a:bodyPr>
          <a:lstStyle/>
          <a:p>
            <a:r>
              <a:rPr lang="en-GB" altLang="en-US" dirty="0"/>
              <a:t>Ricardo Vitorino, Ubiwhere</a:t>
            </a:r>
          </a:p>
          <a:p>
            <a:r>
              <a:rPr lang="en-GB" dirty="0" err="1"/>
              <a:t>rvitorino@ubiwhere.com</a:t>
            </a:r>
            <a:endParaRPr lang="en-GB" dirty="0"/>
          </a:p>
          <a:p>
            <a:r>
              <a:rPr lang="fr-FR" dirty="0"/>
              <a:t>+351 913 850 631</a:t>
            </a:r>
            <a:endParaRPr lang="en-GB" dirty="0"/>
          </a:p>
        </p:txBody>
      </p:sp>
    </p:spTree>
    <p:extLst>
      <p:ext uri="{BB962C8B-B14F-4D97-AF65-F5344CB8AC3E}">
        <p14:creationId xmlns:p14="http://schemas.microsoft.com/office/powerpoint/2010/main" val="544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7787-BC2E-4E77-A4F9-2EC232CB0782}"/>
              </a:ext>
            </a:extLst>
          </p:cNvPr>
          <p:cNvSpPr>
            <a:spLocks noGrp="1"/>
          </p:cNvSpPr>
          <p:nvPr>
            <p:ph type="title"/>
          </p:nvPr>
        </p:nvSpPr>
        <p:spPr/>
        <p:txBody>
          <a:bodyPr/>
          <a:lstStyle/>
          <a:p>
            <a:r>
              <a:rPr lang="en-GB" sz="3600" dirty="0"/>
              <a:t>Project Team and Approach</a:t>
            </a:r>
            <a:endParaRPr lang="en-GB" sz="2800" dirty="0"/>
          </a:p>
        </p:txBody>
      </p:sp>
      <p:sp>
        <p:nvSpPr>
          <p:cNvPr id="3" name="Content Placeholder 2">
            <a:extLst>
              <a:ext uri="{FF2B5EF4-FFF2-40B4-BE49-F238E27FC236}">
                <a16:creationId xmlns:a16="http://schemas.microsoft.com/office/drawing/2014/main" id="{E7E8D054-C3FE-4A1E-AE7B-5D0375E1EB46}"/>
              </a:ext>
            </a:extLst>
          </p:cNvPr>
          <p:cNvSpPr>
            <a:spLocks noGrp="1"/>
          </p:cNvSpPr>
          <p:nvPr>
            <p:ph sz="quarter" idx="10"/>
          </p:nvPr>
        </p:nvSpPr>
        <p:spPr>
          <a:xfrm>
            <a:off x="609758" y="1413647"/>
            <a:ext cx="11225625" cy="1984601"/>
          </a:xfrm>
        </p:spPr>
        <p:txBody>
          <a:bodyPr/>
          <a:lstStyle/>
          <a:p>
            <a:r>
              <a:rPr lang="en-GB" dirty="0"/>
              <a:t>Multi-disciplinary and International Project Team</a:t>
            </a:r>
          </a:p>
          <a:p>
            <a:pPr lvl="1"/>
            <a:r>
              <a:rPr lang="en-GB" dirty="0"/>
              <a:t>Mahdi Ben </a:t>
            </a:r>
            <a:r>
              <a:rPr lang="en-GB" dirty="0" err="1"/>
              <a:t>Alaya</a:t>
            </a:r>
            <a:r>
              <a:rPr lang="en-GB" dirty="0"/>
              <a:t>, Sensinov			Emmanuel </a:t>
            </a:r>
            <a:r>
              <a:rPr lang="en-GB" dirty="0" err="1"/>
              <a:t>Darmois</a:t>
            </a:r>
            <a:r>
              <a:rPr lang="en-GB" dirty="0"/>
              <a:t>, </a:t>
            </a:r>
            <a:r>
              <a:rPr lang="en-GB" dirty="0" err="1"/>
              <a:t>CommLedge</a:t>
            </a:r>
            <a:endParaRPr lang="en-GB" dirty="0"/>
          </a:p>
          <a:p>
            <a:pPr lvl="1"/>
            <a:r>
              <a:rPr lang="en-GB" dirty="0"/>
              <a:t>Ricardo Vitorino, </a:t>
            </a:r>
            <a:r>
              <a:rPr lang="en-GB" dirty="0" err="1"/>
              <a:t>Ubiwhere</a:t>
            </a:r>
            <a:r>
              <a:rPr lang="en-GB" dirty="0"/>
              <a:t>			Ken Figueredo, More with Mobile</a:t>
            </a:r>
          </a:p>
          <a:p>
            <a:pPr lvl="1"/>
            <a:r>
              <a:rPr lang="en-GB" dirty="0"/>
              <a:t>João Garcia, </a:t>
            </a:r>
            <a:r>
              <a:rPr lang="en-GB" dirty="0" err="1"/>
              <a:t>Ubiwhere</a:t>
            </a:r>
            <a:endParaRPr lang="en-GB" dirty="0"/>
          </a:p>
          <a:p>
            <a:endParaRPr lang="en-GB" dirty="0"/>
          </a:p>
        </p:txBody>
      </p:sp>
      <p:sp>
        <p:nvSpPr>
          <p:cNvPr id="4" name="Footer Placeholder 3">
            <a:extLst>
              <a:ext uri="{FF2B5EF4-FFF2-40B4-BE49-F238E27FC236}">
                <a16:creationId xmlns:a16="http://schemas.microsoft.com/office/drawing/2014/main" id="{A600EDAC-CC6C-4775-9213-567EE72243D4}"/>
              </a:ext>
            </a:extLst>
          </p:cNvPr>
          <p:cNvSpPr>
            <a:spLocks noGrp="1"/>
          </p:cNvSpPr>
          <p:nvPr>
            <p:ph type="ftr" sz="quarter" idx="11"/>
          </p:nvPr>
        </p:nvSpPr>
        <p:spPr/>
        <p:txBody>
          <a:bodyPr/>
          <a:lstStyle/>
          <a:p>
            <a:r>
              <a:rPr lang="en-GB"/>
              <a:t>STF 584 – Presentation to oneM2M TP47</a:t>
            </a:r>
            <a:endParaRPr lang="en-GB" dirty="0"/>
          </a:p>
        </p:txBody>
      </p:sp>
      <p:graphicFrame>
        <p:nvGraphicFramePr>
          <p:cNvPr id="6" name="Diagram 5">
            <a:extLst>
              <a:ext uri="{FF2B5EF4-FFF2-40B4-BE49-F238E27FC236}">
                <a16:creationId xmlns:a16="http://schemas.microsoft.com/office/drawing/2014/main" id="{E8EF99D6-68BB-4F82-A0E5-8BE1FCC71C59}"/>
              </a:ext>
            </a:extLst>
          </p:cNvPr>
          <p:cNvGraphicFramePr/>
          <p:nvPr>
            <p:extLst>
              <p:ext uri="{D42A27DB-BD31-4B8C-83A1-F6EECF244321}">
                <p14:modId xmlns:p14="http://schemas.microsoft.com/office/powerpoint/2010/main" val="4157191523"/>
              </p:ext>
            </p:extLst>
          </p:nvPr>
        </p:nvGraphicFramePr>
        <p:xfrm>
          <a:off x="846526" y="3722748"/>
          <a:ext cx="10735715" cy="1445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E0A6700-551D-4988-B845-9C721A5965A3}"/>
              </a:ext>
            </a:extLst>
          </p:cNvPr>
          <p:cNvSpPr txBox="1"/>
          <p:nvPr/>
        </p:nvSpPr>
        <p:spPr>
          <a:xfrm>
            <a:off x="781357" y="5217776"/>
            <a:ext cx="3611936" cy="923330"/>
          </a:xfrm>
          <a:prstGeom prst="rect">
            <a:avLst/>
          </a:prstGeom>
          <a:noFill/>
        </p:spPr>
        <p:txBody>
          <a:bodyPr wrap="square">
            <a:spAutoFit/>
          </a:bodyPr>
          <a:lstStyle/>
          <a:p>
            <a:pPr marL="0" lvl="1" algn="ctr"/>
            <a:r>
              <a:rPr lang="en-GB" b="1" dirty="0">
                <a:solidFill>
                  <a:srgbClr val="0070C0"/>
                </a:solidFill>
              </a:rPr>
              <a:t>ETSI TR 103 674: </a:t>
            </a:r>
          </a:p>
          <a:p>
            <a:pPr marL="0" lvl="1" algn="ctr"/>
            <a:r>
              <a:rPr lang="en-GB" b="1" dirty="0">
                <a:solidFill>
                  <a:srgbClr val="0070C0"/>
                </a:solidFill>
              </a:rPr>
              <a:t>SmartM2M: Artificial Intelligence and the oneM2M architecture</a:t>
            </a:r>
          </a:p>
        </p:txBody>
      </p:sp>
      <p:sp>
        <p:nvSpPr>
          <p:cNvPr id="10" name="TextBox 9">
            <a:extLst>
              <a:ext uri="{FF2B5EF4-FFF2-40B4-BE49-F238E27FC236}">
                <a16:creationId xmlns:a16="http://schemas.microsoft.com/office/drawing/2014/main" id="{18606536-5FA9-40FC-BE6B-074FFA089700}"/>
              </a:ext>
            </a:extLst>
          </p:cNvPr>
          <p:cNvSpPr txBox="1"/>
          <p:nvPr/>
        </p:nvSpPr>
        <p:spPr>
          <a:xfrm>
            <a:off x="4325620" y="5219486"/>
            <a:ext cx="3540760" cy="923330"/>
          </a:xfrm>
          <a:prstGeom prst="rect">
            <a:avLst/>
          </a:prstGeom>
          <a:noFill/>
        </p:spPr>
        <p:txBody>
          <a:bodyPr wrap="square">
            <a:spAutoFit/>
          </a:bodyPr>
          <a:lstStyle>
            <a:defPPr>
              <a:defRPr lang="en-US"/>
            </a:defPPr>
            <a:lvl2pPr marL="0" lvl="1" algn="ctr">
              <a:defRPr b="1">
                <a:solidFill>
                  <a:srgbClr val="0070C0"/>
                </a:solidFill>
              </a:defRPr>
            </a:lvl2pPr>
          </a:lstStyle>
          <a:p>
            <a:pPr lvl="1"/>
            <a:r>
              <a:rPr lang="en-GB" dirty="0"/>
              <a:t>ETSI TR 103 675: </a:t>
            </a:r>
          </a:p>
          <a:p>
            <a:pPr lvl="1"/>
            <a:r>
              <a:rPr lang="en-GB" dirty="0"/>
              <a:t>SmartM2M: AI for IoT - Proof of Concepts and Open-source Code</a:t>
            </a:r>
          </a:p>
        </p:txBody>
      </p:sp>
      <p:sp>
        <p:nvSpPr>
          <p:cNvPr id="12" name="TextBox 11">
            <a:extLst>
              <a:ext uri="{FF2B5EF4-FFF2-40B4-BE49-F238E27FC236}">
                <a16:creationId xmlns:a16="http://schemas.microsoft.com/office/drawing/2014/main" id="{8295AE29-7B02-454A-8066-92A04C22AD10}"/>
              </a:ext>
            </a:extLst>
          </p:cNvPr>
          <p:cNvSpPr txBox="1"/>
          <p:nvPr/>
        </p:nvSpPr>
        <p:spPr>
          <a:xfrm>
            <a:off x="7669968" y="5219486"/>
            <a:ext cx="3540760" cy="646331"/>
          </a:xfrm>
          <a:prstGeom prst="rect">
            <a:avLst/>
          </a:prstGeom>
          <a:noFill/>
        </p:spPr>
        <p:txBody>
          <a:bodyPr wrap="square">
            <a:spAutoFit/>
          </a:bodyPr>
          <a:lstStyle>
            <a:defPPr>
              <a:defRPr lang="en-US"/>
            </a:defPPr>
            <a:lvl2pPr marL="0" lvl="1" algn="ctr">
              <a:defRPr b="1">
                <a:solidFill>
                  <a:srgbClr val="0070C0"/>
                </a:solidFill>
              </a:defRPr>
            </a:lvl2pPr>
          </a:lstStyle>
          <a:p>
            <a:pPr lvl="1"/>
            <a:r>
              <a:rPr lang="en-GB" dirty="0"/>
              <a:t>Presentation at </a:t>
            </a:r>
          </a:p>
          <a:p>
            <a:pPr lvl="1"/>
            <a:r>
              <a:rPr lang="en-GB" dirty="0"/>
              <a:t>oneM2M Technical Plenary #47</a:t>
            </a:r>
          </a:p>
        </p:txBody>
      </p:sp>
      <p:sp>
        <p:nvSpPr>
          <p:cNvPr id="14" name="TextBox 13">
            <a:extLst>
              <a:ext uri="{FF2B5EF4-FFF2-40B4-BE49-F238E27FC236}">
                <a16:creationId xmlns:a16="http://schemas.microsoft.com/office/drawing/2014/main" id="{BA9D8ACB-D34F-4233-B8D8-240B178AE338}"/>
              </a:ext>
            </a:extLst>
          </p:cNvPr>
          <p:cNvSpPr txBox="1"/>
          <p:nvPr/>
        </p:nvSpPr>
        <p:spPr>
          <a:xfrm>
            <a:off x="3544403" y="3270973"/>
            <a:ext cx="5608650" cy="400110"/>
          </a:xfrm>
          <a:prstGeom prst="rect">
            <a:avLst/>
          </a:prstGeom>
          <a:noFill/>
        </p:spPr>
        <p:txBody>
          <a:bodyPr wrap="square">
            <a:spAutoFit/>
          </a:bodyPr>
          <a:lstStyle/>
          <a:p>
            <a:pPr lvl="1"/>
            <a:r>
              <a:rPr lang="en-GB" sz="2000" b="1" dirty="0">
                <a:solidFill>
                  <a:srgbClr val="0070C0"/>
                </a:solidFill>
              </a:rPr>
              <a:t>PROJECT PLAN &amp; DELIVERABLES</a:t>
            </a:r>
          </a:p>
        </p:txBody>
      </p:sp>
    </p:spTree>
    <p:extLst>
      <p:ext uri="{BB962C8B-B14F-4D97-AF65-F5344CB8AC3E}">
        <p14:creationId xmlns:p14="http://schemas.microsoft.com/office/powerpoint/2010/main" val="228272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DD-F7E1-4D51-9019-1D7FF8349118}"/>
              </a:ext>
            </a:extLst>
          </p:cNvPr>
          <p:cNvSpPr>
            <a:spLocks noGrp="1"/>
          </p:cNvSpPr>
          <p:nvPr>
            <p:ph type="title"/>
          </p:nvPr>
        </p:nvSpPr>
        <p:spPr/>
        <p:txBody>
          <a:bodyPr/>
          <a:lstStyle/>
          <a:p>
            <a:r>
              <a:rPr lang="en-GB" dirty="0"/>
              <a:t>Analysis of representative use-cases</a:t>
            </a:r>
          </a:p>
        </p:txBody>
      </p:sp>
      <p:sp>
        <p:nvSpPr>
          <p:cNvPr id="3" name="Footer Placeholder 2">
            <a:extLst>
              <a:ext uri="{FF2B5EF4-FFF2-40B4-BE49-F238E27FC236}">
                <a16:creationId xmlns:a16="http://schemas.microsoft.com/office/drawing/2014/main" id="{835585BB-7173-4271-A180-890CECCD78D5}"/>
              </a:ext>
            </a:extLst>
          </p:cNvPr>
          <p:cNvSpPr>
            <a:spLocks noGrp="1"/>
          </p:cNvSpPr>
          <p:nvPr>
            <p:ph type="ftr" sz="quarter" idx="10"/>
          </p:nvPr>
        </p:nvSpPr>
        <p:spPr/>
        <p:txBody>
          <a:bodyPr/>
          <a:lstStyle/>
          <a:p>
            <a:r>
              <a:rPr lang="en-GB"/>
              <a:t>STF 584 – Presentation to oneM2M TP47</a:t>
            </a:r>
            <a:endParaRPr lang="en-GB" dirty="0"/>
          </a:p>
        </p:txBody>
      </p:sp>
      <p:graphicFrame>
        <p:nvGraphicFramePr>
          <p:cNvPr id="4" name="Table 4">
            <a:extLst>
              <a:ext uri="{FF2B5EF4-FFF2-40B4-BE49-F238E27FC236}">
                <a16:creationId xmlns:a16="http://schemas.microsoft.com/office/drawing/2014/main" id="{8C962566-378D-4980-9EAD-BE044C7CEE9A}"/>
              </a:ext>
            </a:extLst>
          </p:cNvPr>
          <p:cNvGraphicFramePr>
            <a:graphicFrameLocks noGrp="1"/>
          </p:cNvGraphicFramePr>
          <p:nvPr>
            <p:extLst>
              <p:ext uri="{D42A27DB-BD31-4B8C-83A1-F6EECF244321}">
                <p14:modId xmlns:p14="http://schemas.microsoft.com/office/powerpoint/2010/main" val="1735196476"/>
              </p:ext>
            </p:extLst>
          </p:nvPr>
        </p:nvGraphicFramePr>
        <p:xfrm>
          <a:off x="1520935" y="1950450"/>
          <a:ext cx="8890000" cy="3911537"/>
        </p:xfrm>
        <a:graphic>
          <a:graphicData uri="http://schemas.openxmlformats.org/drawingml/2006/table">
            <a:tbl>
              <a:tblPr firstRow="1" bandRow="1">
                <a:tableStyleId>{5C22544A-7EE6-4342-B048-85BDC9FD1C3A}</a:tableStyleId>
              </a:tblPr>
              <a:tblGrid>
                <a:gridCol w="558800">
                  <a:extLst>
                    <a:ext uri="{9D8B030D-6E8A-4147-A177-3AD203B41FA5}">
                      <a16:colId xmlns:a16="http://schemas.microsoft.com/office/drawing/2014/main" val="3998091939"/>
                    </a:ext>
                  </a:extLst>
                </a:gridCol>
                <a:gridCol w="8331200">
                  <a:extLst>
                    <a:ext uri="{9D8B030D-6E8A-4147-A177-3AD203B41FA5}">
                      <a16:colId xmlns:a16="http://schemas.microsoft.com/office/drawing/2014/main" val="3564574371"/>
                    </a:ext>
                  </a:extLst>
                </a:gridCol>
              </a:tblGrid>
              <a:tr h="370840">
                <a:tc>
                  <a:txBody>
                    <a:bodyPr/>
                    <a:lstStyle/>
                    <a:p>
                      <a:pPr algn="l"/>
                      <a:r>
                        <a:rPr lang="en-GB" dirty="0"/>
                        <a:t>ID</a:t>
                      </a:r>
                    </a:p>
                  </a:txBody>
                  <a:tcPr/>
                </a:tc>
                <a:tc>
                  <a:txBody>
                    <a:bodyPr/>
                    <a:lstStyle/>
                    <a:p>
                      <a:pPr algn="l"/>
                      <a:r>
                        <a:rPr lang="en-GB" dirty="0"/>
                        <a:t>Use-Case</a:t>
                      </a:r>
                    </a:p>
                  </a:txBody>
                  <a:tcPr/>
                </a:tc>
                <a:extLst>
                  <a:ext uri="{0D108BD9-81ED-4DB2-BD59-A6C34878D82A}">
                    <a16:rowId xmlns:a16="http://schemas.microsoft.com/office/drawing/2014/main" val="2482095026"/>
                  </a:ext>
                </a:extLst>
              </a:tr>
              <a:tr h="370840">
                <a:tc>
                  <a:txBody>
                    <a:bodyPr/>
                    <a:lstStyle/>
                    <a:p>
                      <a:pPr algn="l"/>
                      <a:r>
                        <a:rPr lang="en-GB" b="0" dirty="0"/>
                        <a:t>1</a:t>
                      </a:r>
                    </a:p>
                  </a:txBody>
                  <a:tcPr/>
                </a:tc>
                <a:tc>
                  <a:txBody>
                    <a:bodyPr/>
                    <a:lstStyle/>
                    <a:p>
                      <a:pPr marL="0" marR="0" algn="l">
                        <a:lnSpc>
                          <a:spcPct val="107000"/>
                        </a:lnSpc>
                        <a:spcBef>
                          <a:spcPts val="0"/>
                        </a:spcBef>
                        <a:spcAft>
                          <a:spcPts val="800"/>
                        </a:spcAft>
                      </a:pPr>
                      <a:r>
                        <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Fault management and isolation for IoT field devices</a:t>
                      </a: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6750490"/>
                  </a:ext>
                </a:extLst>
              </a:tr>
              <a:tr h="370840">
                <a:tc>
                  <a:txBody>
                    <a:bodyPr/>
                    <a:lstStyle/>
                    <a:p>
                      <a:pPr algn="l"/>
                      <a:r>
                        <a:rPr lang="en-GB" b="0" dirty="0"/>
                        <a:t>2</a:t>
                      </a:r>
                    </a:p>
                  </a:txBody>
                  <a:tcPr/>
                </a:tc>
                <a:tc>
                  <a:txBody>
                    <a:bodyPr/>
                    <a:lstStyle/>
                    <a:p>
                      <a:pPr marL="0" marR="0" algn="l">
                        <a:lnSpc>
                          <a:spcPct val="107000"/>
                        </a:lnSpc>
                        <a:spcBef>
                          <a:spcPts val="0"/>
                        </a:spcBef>
                        <a:spcAft>
                          <a:spcPts val="800"/>
                        </a:spcAft>
                      </a:pPr>
                      <a:r>
                        <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Detection of patterns in video streams</a:t>
                      </a: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90361498"/>
                  </a:ext>
                </a:extLst>
              </a:tr>
              <a:tr h="370840">
                <a:tc>
                  <a:txBody>
                    <a:bodyPr/>
                    <a:lstStyle/>
                    <a:p>
                      <a:pPr algn="l"/>
                      <a:r>
                        <a:rPr lang="en-GB" b="0" dirty="0"/>
                        <a:t>3</a:t>
                      </a:r>
                    </a:p>
                  </a:txBody>
                  <a:tcPr/>
                </a:tc>
                <a:tc>
                  <a:txBody>
                    <a:bodyPr/>
                    <a:lstStyle/>
                    <a:p>
                      <a:pPr marL="0" marR="0" algn="l">
                        <a:lnSpc>
                          <a:spcPct val="107000"/>
                        </a:lnSpc>
                        <a:spcBef>
                          <a:spcPts val="0"/>
                        </a:spcBef>
                        <a:spcAft>
                          <a:spcPts val="800"/>
                        </a:spcAft>
                      </a:pPr>
                      <a:r>
                        <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Language-based pattern recognition in social media/crowdsourced data</a:t>
                      </a: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7185279"/>
                  </a:ext>
                </a:extLst>
              </a:tr>
              <a:tr h="370840">
                <a:tc>
                  <a:txBody>
                    <a:bodyPr/>
                    <a:lstStyle/>
                    <a:p>
                      <a:pPr marL="0" algn="l" defTabSz="914400" rtl="1" eaLnBrk="1" latinLnBrk="0" hangingPunct="1"/>
                      <a:r>
                        <a:rPr lang="en-GB" sz="1800" b="0" kern="1200" dirty="0">
                          <a:solidFill>
                            <a:schemeClr val="dk1"/>
                          </a:solidFill>
                          <a:latin typeface="+mn-lt"/>
                          <a:ea typeface="+mn-ea"/>
                          <a:cs typeface="+mn-cs"/>
                        </a:rPr>
                        <a:t>4</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Supervisory road-network traffic management for journey planning or to manage transportation logistics</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02547267"/>
                  </a:ext>
                </a:extLst>
              </a:tr>
              <a:tr h="370840">
                <a:tc>
                  <a:txBody>
                    <a:bodyPr/>
                    <a:lstStyle/>
                    <a:p>
                      <a:pPr marL="0" algn="l" defTabSz="914400" rtl="1" eaLnBrk="1" latinLnBrk="0" hangingPunct="1"/>
                      <a:r>
                        <a:rPr lang="en-GB" sz="1800" b="0" kern="1200" dirty="0">
                          <a:solidFill>
                            <a:schemeClr val="dk1"/>
                          </a:solidFill>
                          <a:latin typeface="+mn-lt"/>
                          <a:ea typeface="+mn-ea"/>
                          <a:cs typeface="+mn-cs"/>
                        </a:rPr>
                        <a:t>5</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Autonomic Management and Control of Communications Networks</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974801125"/>
                  </a:ext>
                </a:extLst>
              </a:tr>
              <a:tr h="370840">
                <a:tc>
                  <a:txBody>
                    <a:bodyPr/>
                    <a:lstStyle/>
                    <a:p>
                      <a:pPr marL="0" algn="l" defTabSz="914400" rtl="1" eaLnBrk="1" latinLnBrk="0" hangingPunct="1"/>
                      <a:r>
                        <a:rPr lang="en-GB" sz="1800" b="0" kern="1200" dirty="0">
                          <a:solidFill>
                            <a:schemeClr val="dk1"/>
                          </a:solidFill>
                          <a:latin typeface="+mn-lt"/>
                          <a:ea typeface="+mn-ea"/>
                          <a:cs typeface="+mn-cs"/>
                        </a:rPr>
                        <a:t>6</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Occupancy Prediction in Smart Parking</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265498507"/>
                  </a:ext>
                </a:extLst>
              </a:tr>
              <a:tr h="370840">
                <a:tc>
                  <a:txBody>
                    <a:bodyPr/>
                    <a:lstStyle/>
                    <a:p>
                      <a:pPr marL="0" algn="l" defTabSz="914400" rtl="1" eaLnBrk="1" latinLnBrk="0" hangingPunct="1"/>
                      <a:r>
                        <a:rPr lang="en-GB" sz="1800" b="0" kern="1200" dirty="0">
                          <a:solidFill>
                            <a:schemeClr val="dk1"/>
                          </a:solidFill>
                          <a:latin typeface="+mn-lt"/>
                          <a:ea typeface="+mn-ea"/>
                          <a:cs typeface="+mn-cs"/>
                        </a:rPr>
                        <a:t>7</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Knowledge graphs and semantic reasoning in smart buildings</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003939362"/>
                  </a:ext>
                </a:extLst>
              </a:tr>
              <a:tr h="370840">
                <a:tc>
                  <a:txBody>
                    <a:bodyPr/>
                    <a:lstStyle/>
                    <a:p>
                      <a:pPr marL="0" algn="l" defTabSz="914400" rtl="1" eaLnBrk="1" latinLnBrk="0" hangingPunct="1"/>
                      <a:r>
                        <a:rPr lang="en-GB" sz="1800" b="0" kern="1200" dirty="0">
                          <a:solidFill>
                            <a:schemeClr val="dk1"/>
                          </a:solidFill>
                          <a:latin typeface="+mn-lt"/>
                          <a:ea typeface="+mn-ea"/>
                          <a:cs typeface="+mn-cs"/>
                        </a:rPr>
                        <a:t>8</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Trustworthy AI</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424846500"/>
                  </a:ext>
                </a:extLst>
              </a:tr>
              <a:tr h="370840">
                <a:tc>
                  <a:txBody>
                    <a:bodyPr/>
                    <a:lstStyle/>
                    <a:p>
                      <a:pPr marL="0" algn="l" defTabSz="914400" rtl="1" eaLnBrk="1" latinLnBrk="0" hangingPunct="1"/>
                      <a:r>
                        <a:rPr lang="en-GB" sz="1800" b="0" kern="1200" dirty="0">
                          <a:solidFill>
                            <a:schemeClr val="dk1"/>
                          </a:solidFill>
                          <a:latin typeface="+mn-lt"/>
                          <a:ea typeface="+mn-ea"/>
                          <a:cs typeface="+mn-cs"/>
                        </a:rPr>
                        <a:t>9</a:t>
                      </a:r>
                    </a:p>
                  </a:txBody>
                  <a:tcPr/>
                </a:tc>
                <a:tc>
                  <a:txBody>
                    <a:bodyPr/>
                    <a:lstStyle/>
                    <a:p>
                      <a:pPr marL="0" marR="0" algn="l" defTabSz="914400" rtl="1" eaLnBrk="1" latinLnBrk="0" hangingPunct="1">
                        <a:lnSpc>
                          <a:spcPct val="107000"/>
                        </a:lnSpc>
                        <a:spcBef>
                          <a:spcPts val="0"/>
                        </a:spcBef>
                        <a:spcAft>
                          <a:spcPts val="800"/>
                        </a:spcAft>
                      </a:pPr>
                      <a:r>
                        <a:rPr lang="en-GB" sz="1800" b="0" kern="1200" dirty="0">
                          <a:solidFill>
                            <a:schemeClr val="dk1"/>
                          </a:solidFill>
                          <a:latin typeface="+mn-lt"/>
                          <a:ea typeface="+mn-ea"/>
                          <a:cs typeface="+mn-cs"/>
                        </a:rPr>
                        <a:t>Verifiable AI</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440310080"/>
                  </a:ext>
                </a:extLst>
              </a:tr>
            </a:tbl>
          </a:graphicData>
        </a:graphic>
      </p:graphicFrame>
      <p:sp>
        <p:nvSpPr>
          <p:cNvPr id="6" name="TextBox 5">
            <a:extLst>
              <a:ext uri="{FF2B5EF4-FFF2-40B4-BE49-F238E27FC236}">
                <a16:creationId xmlns:a16="http://schemas.microsoft.com/office/drawing/2014/main" id="{E8FF283C-D4B2-4BB6-8FD3-0C884EC2EEEF}"/>
              </a:ext>
            </a:extLst>
          </p:cNvPr>
          <p:cNvSpPr txBox="1"/>
          <p:nvPr/>
        </p:nvSpPr>
        <p:spPr>
          <a:xfrm>
            <a:off x="609759" y="6048000"/>
            <a:ext cx="6107228" cy="246221"/>
          </a:xfrm>
          <a:prstGeom prst="rect">
            <a:avLst/>
          </a:prstGeom>
          <a:noFill/>
        </p:spPr>
        <p:txBody>
          <a:bodyPr wrap="square">
            <a:spAutoFit/>
          </a:bodyPr>
          <a:lstStyle/>
          <a:p>
            <a:pPr marL="0" lvl="1"/>
            <a:r>
              <a:rPr lang="en-GB" sz="1000" dirty="0"/>
              <a:t>SOURCE: ETSI TR 103 674: SmartM2M: Artificial Intelligence and the oneM2M architecture (to be published)</a:t>
            </a:r>
          </a:p>
        </p:txBody>
      </p:sp>
      <p:sp>
        <p:nvSpPr>
          <p:cNvPr id="8" name="TextBox 7">
            <a:extLst>
              <a:ext uri="{FF2B5EF4-FFF2-40B4-BE49-F238E27FC236}">
                <a16:creationId xmlns:a16="http://schemas.microsoft.com/office/drawing/2014/main" id="{95806D9C-0E67-4D29-A033-13BADA514921}"/>
              </a:ext>
            </a:extLst>
          </p:cNvPr>
          <p:cNvSpPr txBox="1"/>
          <p:nvPr/>
        </p:nvSpPr>
        <p:spPr>
          <a:xfrm>
            <a:off x="991402" y="1439850"/>
            <a:ext cx="9679663" cy="400110"/>
          </a:xfrm>
          <a:prstGeom prst="rect">
            <a:avLst/>
          </a:prstGeom>
          <a:noFill/>
        </p:spPr>
        <p:txBody>
          <a:bodyPr wrap="square">
            <a:spAutoFit/>
          </a:bodyPr>
          <a:lstStyle/>
          <a:p>
            <a:pPr lvl="1" algn="ctr"/>
            <a:r>
              <a:rPr lang="en-GB" sz="2000" b="1" dirty="0">
                <a:solidFill>
                  <a:srgbClr val="0070C0"/>
                </a:solidFill>
              </a:rPr>
              <a:t>AI/ML USE-CASES: POINT-SOLUTION &amp; HORIZONTAL CAPABILITIES</a:t>
            </a:r>
          </a:p>
        </p:txBody>
      </p:sp>
    </p:spTree>
    <p:extLst>
      <p:ext uri="{BB962C8B-B14F-4D97-AF65-F5344CB8AC3E}">
        <p14:creationId xmlns:p14="http://schemas.microsoft.com/office/powerpoint/2010/main" val="197080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4E7A-5141-47A0-8657-BCAF39526E42}"/>
              </a:ext>
            </a:extLst>
          </p:cNvPr>
          <p:cNvSpPr>
            <a:spLocks noGrp="1"/>
          </p:cNvSpPr>
          <p:nvPr>
            <p:ph type="title"/>
          </p:nvPr>
        </p:nvSpPr>
        <p:spPr/>
        <p:txBody>
          <a:bodyPr/>
          <a:lstStyle/>
          <a:p>
            <a:r>
              <a:rPr lang="en-GB" dirty="0"/>
              <a:t>Definitions: A generic IoT system</a:t>
            </a:r>
          </a:p>
        </p:txBody>
      </p:sp>
      <p:sp>
        <p:nvSpPr>
          <p:cNvPr id="4" name="Footer Placeholder 3">
            <a:extLst>
              <a:ext uri="{FF2B5EF4-FFF2-40B4-BE49-F238E27FC236}">
                <a16:creationId xmlns:a16="http://schemas.microsoft.com/office/drawing/2014/main" id="{ED20D1E4-1607-4800-92D6-AE934F99EF08}"/>
              </a:ext>
            </a:extLst>
          </p:cNvPr>
          <p:cNvSpPr>
            <a:spLocks noGrp="1"/>
          </p:cNvSpPr>
          <p:nvPr>
            <p:ph type="ftr" sz="quarter" idx="10"/>
          </p:nvPr>
        </p:nvSpPr>
        <p:spPr/>
        <p:txBody>
          <a:bodyPr/>
          <a:lstStyle/>
          <a:p>
            <a:r>
              <a:rPr lang="en-GB"/>
              <a:t>STF 584 – Presentation to oneM2M TP47</a:t>
            </a:r>
            <a:endParaRPr lang="en-GB" dirty="0"/>
          </a:p>
        </p:txBody>
      </p:sp>
      <p:sp>
        <p:nvSpPr>
          <p:cNvPr id="6" name="Rectangle: Rounded Corners 5">
            <a:extLst>
              <a:ext uri="{FF2B5EF4-FFF2-40B4-BE49-F238E27FC236}">
                <a16:creationId xmlns:a16="http://schemas.microsoft.com/office/drawing/2014/main" id="{3633C717-0647-45D8-B63F-9A2C7CF79500}"/>
              </a:ext>
            </a:extLst>
          </p:cNvPr>
          <p:cNvSpPr/>
          <p:nvPr/>
        </p:nvSpPr>
        <p:spPr>
          <a:xfrm>
            <a:off x="1781268" y="1914547"/>
            <a:ext cx="2718305" cy="744634"/>
          </a:xfrm>
          <a:prstGeom prst="roundRect">
            <a:avLst/>
          </a:prstGeom>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p:spPr>
        <p:txBody>
          <a:bodyPr spcFirstLastPara="0" vert="horz" wrap="square" lIns="96012" tIns="32004" rIns="32004" bIns="32004" numCol="1" spcCol="1270" anchor="ctr" anchorCtr="0">
            <a:noAutofit/>
          </a:bodyPr>
          <a:lstStyle/>
          <a:p>
            <a:pPr algn="ctr"/>
            <a:r>
              <a:rPr lang="en-GB" dirty="0">
                <a:solidFill>
                  <a:schemeClr val="bg2"/>
                </a:solidFill>
              </a:rPr>
              <a:t>Application(s)</a:t>
            </a:r>
          </a:p>
        </p:txBody>
      </p:sp>
      <p:sp>
        <p:nvSpPr>
          <p:cNvPr id="7" name="Rectangle: Rounded Corners 6">
            <a:extLst>
              <a:ext uri="{FF2B5EF4-FFF2-40B4-BE49-F238E27FC236}">
                <a16:creationId xmlns:a16="http://schemas.microsoft.com/office/drawing/2014/main" id="{1DEA27D7-33F1-442C-A586-90587590717E}"/>
              </a:ext>
            </a:extLst>
          </p:cNvPr>
          <p:cNvSpPr/>
          <p:nvPr/>
        </p:nvSpPr>
        <p:spPr>
          <a:xfrm>
            <a:off x="1781268" y="3236641"/>
            <a:ext cx="2718305" cy="744634"/>
          </a:xfrm>
          <a:prstGeom prst="roundRect">
            <a:avLst/>
          </a:prstGeom>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p:spPr>
        <p:txBody>
          <a:bodyPr spcFirstLastPara="0" vert="horz" wrap="square" lIns="96012" tIns="32004" rIns="32004" bIns="32004" numCol="1" spcCol="1270" anchor="ctr" anchorCtr="0">
            <a:noAutofit/>
          </a:bodyPr>
          <a:lstStyle/>
          <a:p>
            <a:pPr algn="ctr"/>
            <a:r>
              <a:rPr lang="en-GB" dirty="0">
                <a:solidFill>
                  <a:schemeClr val="bg2"/>
                </a:solidFill>
              </a:rPr>
              <a:t>Middleware</a:t>
            </a:r>
          </a:p>
        </p:txBody>
      </p:sp>
      <p:sp>
        <p:nvSpPr>
          <p:cNvPr id="8" name="Rectangle: Rounded Corners 7">
            <a:extLst>
              <a:ext uri="{FF2B5EF4-FFF2-40B4-BE49-F238E27FC236}">
                <a16:creationId xmlns:a16="http://schemas.microsoft.com/office/drawing/2014/main" id="{5CE19492-CB8A-4DEC-B37F-01756D71337D}"/>
              </a:ext>
            </a:extLst>
          </p:cNvPr>
          <p:cNvSpPr/>
          <p:nvPr/>
        </p:nvSpPr>
        <p:spPr>
          <a:xfrm>
            <a:off x="1781268" y="4618411"/>
            <a:ext cx="2718305" cy="744634"/>
          </a:xfrm>
          <a:prstGeom prst="roundRect">
            <a:avLst/>
          </a:prstGeom>
          <a:solidFill>
            <a:srgbClr val="004A8D">
              <a:hueOff val="0"/>
              <a:satOff val="0"/>
              <a:lumOff val="0"/>
              <a:alphaOff val="0"/>
            </a:srgbClr>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p:spPr>
        <p:txBody>
          <a:bodyPr spcFirstLastPara="0" vert="horz" wrap="square" lIns="96012" tIns="32004" rIns="32004" bIns="32004" numCol="1" spcCol="1270" anchor="ctr" anchorCtr="0">
            <a:noAutofit/>
          </a:bodyPr>
          <a:lstStyle/>
          <a:p>
            <a:pPr algn="ctr"/>
            <a:r>
              <a:rPr lang="en-GB" dirty="0">
                <a:solidFill>
                  <a:schemeClr val="bg2"/>
                </a:solidFill>
              </a:rPr>
              <a:t>Devices &amp; Connectivity</a:t>
            </a:r>
          </a:p>
        </p:txBody>
      </p:sp>
      <p:grpSp>
        <p:nvGrpSpPr>
          <p:cNvPr id="11" name="Group 10">
            <a:extLst>
              <a:ext uri="{FF2B5EF4-FFF2-40B4-BE49-F238E27FC236}">
                <a16:creationId xmlns:a16="http://schemas.microsoft.com/office/drawing/2014/main" id="{64DEE694-457B-4A2D-BC70-964451427B87}"/>
              </a:ext>
            </a:extLst>
          </p:cNvPr>
          <p:cNvGrpSpPr/>
          <p:nvPr/>
        </p:nvGrpSpPr>
        <p:grpSpPr>
          <a:xfrm>
            <a:off x="4499573" y="2791106"/>
            <a:ext cx="5884295" cy="1741009"/>
            <a:chOff x="4499573" y="2811426"/>
            <a:chExt cx="5884295" cy="1741009"/>
          </a:xfrm>
        </p:grpSpPr>
        <p:sp>
          <p:nvSpPr>
            <p:cNvPr id="10" name="Rectangle 9">
              <a:extLst>
                <a:ext uri="{FF2B5EF4-FFF2-40B4-BE49-F238E27FC236}">
                  <a16:creationId xmlns:a16="http://schemas.microsoft.com/office/drawing/2014/main" id="{7FFCDD96-8788-4F9F-8C16-EE4DFE775974}"/>
                </a:ext>
              </a:extLst>
            </p:cNvPr>
            <p:cNvSpPr/>
            <p:nvPr/>
          </p:nvSpPr>
          <p:spPr>
            <a:xfrm>
              <a:off x="7034543" y="2811426"/>
              <a:ext cx="3349325" cy="1741009"/>
            </a:xfrm>
            <a:prstGeom prst="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solidFill>
                </a:rPr>
                <a:t>Toolkit of Common Services</a:t>
              </a:r>
            </a:p>
            <a:p>
              <a:pPr algn="ctr"/>
              <a:endParaRPr lang="en-GB" sz="1400" dirty="0">
                <a:solidFill>
                  <a:schemeClr val="bg2"/>
                </a:solidFill>
              </a:endParaRPr>
            </a:p>
            <a:p>
              <a:pPr marL="742950" lvl="1" indent="-285750">
                <a:buFont typeface="Arial" panose="020B0604020202020204" pitchFamily="34" charset="0"/>
                <a:buChar char="•"/>
              </a:pPr>
              <a:r>
                <a:rPr lang="en-GB" sz="1400" dirty="0">
                  <a:solidFill>
                    <a:schemeClr val="bg2"/>
                  </a:solidFill>
                </a:rPr>
                <a:t>Application Management</a:t>
              </a:r>
            </a:p>
            <a:p>
              <a:pPr marL="742950" lvl="1" indent="-285750">
                <a:buFont typeface="Arial" panose="020B0604020202020204" pitchFamily="34" charset="0"/>
                <a:buChar char="•"/>
              </a:pPr>
              <a:r>
                <a:rPr lang="en-GB" sz="1400" dirty="0">
                  <a:solidFill>
                    <a:schemeClr val="bg2"/>
                  </a:solidFill>
                </a:rPr>
                <a:t>Connectivity management</a:t>
              </a:r>
            </a:p>
            <a:p>
              <a:pPr marL="742950" lvl="1" indent="-285750">
                <a:buFont typeface="Arial" panose="020B0604020202020204" pitchFamily="34" charset="0"/>
                <a:buChar char="•"/>
              </a:pPr>
              <a:r>
                <a:rPr lang="en-GB" sz="1400" dirty="0">
                  <a:solidFill>
                    <a:schemeClr val="bg2"/>
                  </a:solidFill>
                </a:rPr>
                <a:t>Device management</a:t>
              </a:r>
            </a:p>
            <a:p>
              <a:pPr marL="742950" lvl="1" indent="-285750">
                <a:buFont typeface="Arial" panose="020B0604020202020204" pitchFamily="34" charset="0"/>
                <a:buChar char="•"/>
              </a:pPr>
              <a:r>
                <a:rPr lang="en-GB" sz="1400" dirty="0">
                  <a:solidFill>
                    <a:schemeClr val="bg2"/>
                  </a:solidFill>
                </a:rPr>
                <a:t>Security</a:t>
              </a:r>
            </a:p>
            <a:p>
              <a:pPr marL="742950" lvl="1" indent="-285750">
                <a:buFont typeface="Arial" panose="020B0604020202020204" pitchFamily="34" charset="0"/>
                <a:buChar char="•"/>
              </a:pPr>
              <a:r>
                <a:rPr lang="en-GB" sz="1400" dirty="0">
                  <a:solidFill>
                    <a:schemeClr val="bg2"/>
                  </a:solidFill>
                </a:rPr>
                <a:t>Others ….</a:t>
              </a:r>
            </a:p>
          </p:txBody>
        </p:sp>
        <p:cxnSp>
          <p:nvCxnSpPr>
            <p:cNvPr id="12" name="Straight Connector 11">
              <a:extLst>
                <a:ext uri="{FF2B5EF4-FFF2-40B4-BE49-F238E27FC236}">
                  <a16:creationId xmlns:a16="http://schemas.microsoft.com/office/drawing/2014/main" id="{D26CA37D-39C3-4EAF-9742-AFA038272971}"/>
                </a:ext>
              </a:extLst>
            </p:cNvPr>
            <p:cNvCxnSpPr>
              <a:cxnSpLocks/>
            </p:cNvCxnSpPr>
            <p:nvPr/>
          </p:nvCxnSpPr>
          <p:spPr>
            <a:xfrm flipV="1">
              <a:off x="4526437" y="2811426"/>
              <a:ext cx="2508106" cy="4701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B95CD-8C42-4C0C-B9CB-1517C02AE907}"/>
                </a:ext>
              </a:extLst>
            </p:cNvPr>
            <p:cNvCxnSpPr>
              <a:cxnSpLocks/>
            </p:cNvCxnSpPr>
            <p:nvPr/>
          </p:nvCxnSpPr>
          <p:spPr>
            <a:xfrm>
              <a:off x="4499573" y="3981275"/>
              <a:ext cx="2534970" cy="5522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CA721BA5-9A86-4F94-A382-773E802517DD}"/>
              </a:ext>
            </a:extLst>
          </p:cNvPr>
          <p:cNvCxnSpPr>
            <a:cxnSpLocks/>
          </p:cNvCxnSpPr>
          <p:nvPr/>
        </p:nvCxnSpPr>
        <p:spPr>
          <a:xfrm flipV="1">
            <a:off x="3154366" y="2715662"/>
            <a:ext cx="0" cy="461665"/>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B63DD7-0547-4BD3-85E9-997CA867157A}"/>
              </a:ext>
            </a:extLst>
          </p:cNvPr>
          <p:cNvCxnSpPr>
            <a:cxnSpLocks/>
          </p:cNvCxnSpPr>
          <p:nvPr/>
        </p:nvCxnSpPr>
        <p:spPr>
          <a:xfrm flipV="1">
            <a:off x="3154366" y="4071857"/>
            <a:ext cx="0" cy="461665"/>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1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7D8C-FF6A-4271-B349-82A5061FC5DC}"/>
              </a:ext>
            </a:extLst>
          </p:cNvPr>
          <p:cNvSpPr>
            <a:spLocks noGrp="1"/>
          </p:cNvSpPr>
          <p:nvPr>
            <p:ph type="title"/>
          </p:nvPr>
        </p:nvSpPr>
        <p:spPr/>
        <p:txBody>
          <a:bodyPr/>
          <a:lstStyle/>
          <a:p>
            <a:r>
              <a:rPr lang="en-GB" dirty="0"/>
              <a:t>oneM2M Framework: A single API for a toolkit of common service functions</a:t>
            </a:r>
          </a:p>
        </p:txBody>
      </p:sp>
      <p:sp>
        <p:nvSpPr>
          <p:cNvPr id="3" name="Footer Placeholder 2">
            <a:extLst>
              <a:ext uri="{FF2B5EF4-FFF2-40B4-BE49-F238E27FC236}">
                <a16:creationId xmlns:a16="http://schemas.microsoft.com/office/drawing/2014/main" id="{931B7ED7-0048-4B1D-875F-FA8B7B1C07C5}"/>
              </a:ext>
            </a:extLst>
          </p:cNvPr>
          <p:cNvSpPr>
            <a:spLocks noGrp="1"/>
          </p:cNvSpPr>
          <p:nvPr>
            <p:ph type="ftr" sz="quarter" idx="10"/>
          </p:nvPr>
        </p:nvSpPr>
        <p:spPr/>
        <p:txBody>
          <a:bodyPr/>
          <a:lstStyle/>
          <a:p>
            <a:r>
              <a:rPr lang="en-GB"/>
              <a:t>STF 584 – Presentation to oneM2M TP47</a:t>
            </a:r>
            <a:endParaRPr lang="en-GB" dirty="0"/>
          </a:p>
        </p:txBody>
      </p:sp>
      <p:sp>
        <p:nvSpPr>
          <p:cNvPr id="11" name="Rectangle: Rounded Corners 10">
            <a:extLst>
              <a:ext uri="{FF2B5EF4-FFF2-40B4-BE49-F238E27FC236}">
                <a16:creationId xmlns:a16="http://schemas.microsoft.com/office/drawing/2014/main" id="{A1BFFCCC-38BE-411C-8949-A54575E7DF23}"/>
              </a:ext>
            </a:extLst>
          </p:cNvPr>
          <p:cNvSpPr/>
          <p:nvPr/>
        </p:nvSpPr>
        <p:spPr>
          <a:xfrm>
            <a:off x="1248903" y="2038031"/>
            <a:ext cx="1722932" cy="6259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cs typeface="Times New Roman" panose="02020603050405020304" pitchFamily="18" charset="0"/>
              </a:rPr>
              <a:t>IoT Application Layer</a:t>
            </a:r>
          </a:p>
        </p:txBody>
      </p:sp>
      <p:sp>
        <p:nvSpPr>
          <p:cNvPr id="12" name="Rectangle: Rounded Corners 11">
            <a:extLst>
              <a:ext uri="{FF2B5EF4-FFF2-40B4-BE49-F238E27FC236}">
                <a16:creationId xmlns:a16="http://schemas.microsoft.com/office/drawing/2014/main" id="{BBE09DF2-A19E-44F7-8FCE-D5E1790C97CB}"/>
              </a:ext>
            </a:extLst>
          </p:cNvPr>
          <p:cNvSpPr/>
          <p:nvPr/>
        </p:nvSpPr>
        <p:spPr>
          <a:xfrm>
            <a:off x="1248903" y="3092905"/>
            <a:ext cx="1722932" cy="625931"/>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oneM2M Common Services Layer</a:t>
            </a:r>
          </a:p>
        </p:txBody>
      </p:sp>
      <p:sp>
        <p:nvSpPr>
          <p:cNvPr id="13" name="Rectangle: Rounded Corners 12">
            <a:extLst>
              <a:ext uri="{FF2B5EF4-FFF2-40B4-BE49-F238E27FC236}">
                <a16:creationId xmlns:a16="http://schemas.microsoft.com/office/drawing/2014/main" id="{1137FB05-6182-4B69-9CE2-28C7A2FBD7E4}"/>
              </a:ext>
            </a:extLst>
          </p:cNvPr>
          <p:cNvSpPr/>
          <p:nvPr/>
        </p:nvSpPr>
        <p:spPr>
          <a:xfrm>
            <a:off x="1248903" y="4132771"/>
            <a:ext cx="1722932" cy="6259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cs typeface="Times New Roman" panose="02020603050405020304" pitchFamily="18" charset="0"/>
              </a:rPr>
              <a:t>IoT Devices and Connectivity Layer</a:t>
            </a:r>
          </a:p>
        </p:txBody>
      </p:sp>
      <p:grpSp>
        <p:nvGrpSpPr>
          <p:cNvPr id="8" name="Group 7">
            <a:extLst>
              <a:ext uri="{FF2B5EF4-FFF2-40B4-BE49-F238E27FC236}">
                <a16:creationId xmlns:a16="http://schemas.microsoft.com/office/drawing/2014/main" id="{89F5EBDC-F307-4F7C-B4EA-BC3DFA03864B}"/>
              </a:ext>
            </a:extLst>
          </p:cNvPr>
          <p:cNvGrpSpPr/>
          <p:nvPr/>
        </p:nvGrpSpPr>
        <p:grpSpPr>
          <a:xfrm>
            <a:off x="2971835" y="1540764"/>
            <a:ext cx="7996701" cy="3919130"/>
            <a:chOff x="2971835" y="1540764"/>
            <a:chExt cx="7996701" cy="3919130"/>
          </a:xfrm>
        </p:grpSpPr>
        <p:sp>
          <p:nvSpPr>
            <p:cNvPr id="10" name="Rectangle: Rounded Corners 9">
              <a:extLst>
                <a:ext uri="{FF2B5EF4-FFF2-40B4-BE49-F238E27FC236}">
                  <a16:creationId xmlns:a16="http://schemas.microsoft.com/office/drawing/2014/main" id="{B048C8BD-4359-4E69-8121-8D4C7E86BF11}"/>
                </a:ext>
              </a:extLst>
            </p:cNvPr>
            <p:cNvSpPr/>
            <p:nvPr/>
          </p:nvSpPr>
          <p:spPr>
            <a:xfrm>
              <a:off x="3783277" y="1540764"/>
              <a:ext cx="7185259" cy="3919130"/>
            </a:xfrm>
            <a:prstGeom prst="roundRect">
              <a:avLst>
                <a:gd name="adj" fmla="val 3298"/>
              </a:avLst>
            </a:prstGeom>
            <a:solidFill>
              <a:schemeClr val="bg2"/>
            </a:solidFill>
            <a:ln w="12700" cap="flat" cmpd="sng" algn="ctr">
              <a:solidFill>
                <a:srgbClr val="A0CBED">
                  <a:hueOff val="0"/>
                  <a:satOff val="0"/>
                  <a:lumOff val="0"/>
                  <a:alphaOff val="0"/>
                </a:srgbClr>
              </a:solidFill>
              <a:prstDash val="solid"/>
              <a:miter lim="800000"/>
            </a:ln>
            <a:effectLst>
              <a:outerShdw blurRad="50800" dist="38100" dir="16200000" rotWithShape="0">
                <a:prstClr val="black">
                  <a:alpha val="40000"/>
                </a:prstClr>
              </a:outerShdw>
            </a:effectLst>
          </p:spPr>
          <p:txBody>
            <a:bodyPr spcFirstLastPara="0" vert="horz" wrap="square" lIns="96012" tIns="32004" rIns="32004" bIns="32004" numCol="1" spcCol="1270" anchor="ctr" anchorCtr="0">
              <a:noAutofit/>
            </a:bodyPr>
            <a:lstStyle/>
            <a:p>
              <a:pPr algn="ctr"/>
              <a:endParaRPr lang="en-GB">
                <a:solidFill>
                  <a:schemeClr val="bg2"/>
                </a:solidFill>
              </a:endParaRPr>
            </a:p>
          </p:txBody>
        </p:sp>
        <p:cxnSp>
          <p:nvCxnSpPr>
            <p:cNvPr id="14" name="Straight Connector 13">
              <a:extLst>
                <a:ext uri="{FF2B5EF4-FFF2-40B4-BE49-F238E27FC236}">
                  <a16:creationId xmlns:a16="http://schemas.microsoft.com/office/drawing/2014/main" id="{0335C93A-CCA1-4ECE-A126-FA90594AF045}"/>
                </a:ext>
              </a:extLst>
            </p:cNvPr>
            <p:cNvCxnSpPr>
              <a:cxnSpLocks/>
              <a:stCxn id="12" idx="3"/>
            </p:cNvCxnSpPr>
            <p:nvPr/>
          </p:nvCxnSpPr>
          <p:spPr>
            <a:xfrm flipV="1">
              <a:off x="2971835" y="1609087"/>
              <a:ext cx="811442" cy="1796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56964F-2819-48E1-8D2C-FF9D3049ADF1}"/>
                </a:ext>
              </a:extLst>
            </p:cNvPr>
            <p:cNvCxnSpPr>
              <a:cxnSpLocks/>
              <a:stCxn id="12" idx="3"/>
            </p:cNvCxnSpPr>
            <p:nvPr/>
          </p:nvCxnSpPr>
          <p:spPr>
            <a:xfrm>
              <a:off x="2971835" y="3405871"/>
              <a:ext cx="811442" cy="1978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61">
              <a:extLst>
                <a:ext uri="{FF2B5EF4-FFF2-40B4-BE49-F238E27FC236}">
                  <a16:creationId xmlns:a16="http://schemas.microsoft.com/office/drawing/2014/main" id="{1302BBB0-2633-402B-9663-15BBB7438AFA}"/>
                </a:ext>
              </a:extLst>
            </p:cNvPr>
            <p:cNvSpPr>
              <a:spLocks noChangeArrowheads="1"/>
            </p:cNvSpPr>
            <p:nvPr/>
          </p:nvSpPr>
          <p:spPr bwMode="auto">
            <a:xfrm>
              <a:off x="4488208" y="1710525"/>
              <a:ext cx="5102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B42025"/>
                  </a:solidFill>
                  <a:latin typeface="+mj-lt"/>
                  <a:cs typeface="Times New Roman" panose="02020603050405020304" pitchFamily="18" charset="0"/>
                </a:rPr>
                <a:t>Toolkit of Common Service Functions </a:t>
              </a:r>
              <a:endParaRPr lang="en-US" altLang="en-US" sz="1600" b="1" dirty="0">
                <a:solidFill>
                  <a:srgbClr val="B42025"/>
                </a:solidFill>
                <a:latin typeface="+mj-lt"/>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D71A8ED7-C1DF-4989-944F-AF2547B35B6D}"/>
                </a:ext>
              </a:extLst>
            </p:cNvPr>
            <p:cNvSpPr/>
            <p:nvPr/>
          </p:nvSpPr>
          <p:spPr>
            <a:xfrm>
              <a:off x="4011937" y="3543283"/>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Subscription &amp; Notification</a:t>
              </a:r>
            </a:p>
          </p:txBody>
        </p:sp>
        <p:sp>
          <p:nvSpPr>
            <p:cNvPr id="20" name="Rectangle: Rounded Corners 19">
              <a:extLst>
                <a:ext uri="{FF2B5EF4-FFF2-40B4-BE49-F238E27FC236}">
                  <a16:creationId xmlns:a16="http://schemas.microsoft.com/office/drawing/2014/main" id="{141B63E2-E3FE-4EB5-AE9F-309CF6642D3E}"/>
                </a:ext>
              </a:extLst>
            </p:cNvPr>
            <p:cNvSpPr/>
            <p:nvPr/>
          </p:nvSpPr>
          <p:spPr>
            <a:xfrm>
              <a:off x="6574504" y="3543283"/>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Device Management</a:t>
              </a:r>
            </a:p>
          </p:txBody>
        </p:sp>
        <p:sp>
          <p:nvSpPr>
            <p:cNvPr id="21" name="Rectangle: Rounded Corners 20">
              <a:extLst>
                <a:ext uri="{FF2B5EF4-FFF2-40B4-BE49-F238E27FC236}">
                  <a16:creationId xmlns:a16="http://schemas.microsoft.com/office/drawing/2014/main" id="{9CBD7BFA-FD87-4154-BF69-9646218FD9CC}"/>
                </a:ext>
              </a:extLst>
            </p:cNvPr>
            <p:cNvSpPr/>
            <p:nvPr/>
          </p:nvSpPr>
          <p:spPr>
            <a:xfrm>
              <a:off x="8986520" y="3543283"/>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Application &amp; Service Management</a:t>
              </a:r>
            </a:p>
          </p:txBody>
        </p:sp>
        <p:sp>
          <p:nvSpPr>
            <p:cNvPr id="23" name="Rectangle: Rounded Corners 22">
              <a:extLst>
                <a:ext uri="{FF2B5EF4-FFF2-40B4-BE49-F238E27FC236}">
                  <a16:creationId xmlns:a16="http://schemas.microsoft.com/office/drawing/2014/main" id="{C3377768-3ADB-45E5-9086-3DB5A9E7ECE7}"/>
                </a:ext>
              </a:extLst>
            </p:cNvPr>
            <p:cNvSpPr/>
            <p:nvPr/>
          </p:nvSpPr>
          <p:spPr>
            <a:xfrm>
              <a:off x="4011937" y="2170189"/>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Registration</a:t>
              </a:r>
            </a:p>
          </p:txBody>
        </p:sp>
        <p:sp>
          <p:nvSpPr>
            <p:cNvPr id="24" name="Rectangle: Rounded Corners 23">
              <a:extLst>
                <a:ext uri="{FF2B5EF4-FFF2-40B4-BE49-F238E27FC236}">
                  <a16:creationId xmlns:a16="http://schemas.microsoft.com/office/drawing/2014/main" id="{99ADADDA-B9B2-419D-B667-C8B5770DECA0}"/>
                </a:ext>
              </a:extLst>
            </p:cNvPr>
            <p:cNvSpPr/>
            <p:nvPr/>
          </p:nvSpPr>
          <p:spPr>
            <a:xfrm>
              <a:off x="6574504" y="2170189"/>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Discovery</a:t>
              </a:r>
            </a:p>
          </p:txBody>
        </p:sp>
        <p:sp>
          <p:nvSpPr>
            <p:cNvPr id="25" name="Rectangle: Rounded Corners 24">
              <a:extLst>
                <a:ext uri="{FF2B5EF4-FFF2-40B4-BE49-F238E27FC236}">
                  <a16:creationId xmlns:a16="http://schemas.microsoft.com/office/drawing/2014/main" id="{F468C5FD-5C13-427D-9112-B002548E1AF3}"/>
                </a:ext>
              </a:extLst>
            </p:cNvPr>
            <p:cNvSpPr/>
            <p:nvPr/>
          </p:nvSpPr>
          <p:spPr>
            <a:xfrm>
              <a:off x="8986520" y="2170189"/>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Security</a:t>
              </a:r>
            </a:p>
          </p:txBody>
        </p:sp>
        <p:sp>
          <p:nvSpPr>
            <p:cNvPr id="18" name="Rectangle: Rounded Corners 17">
              <a:extLst>
                <a:ext uri="{FF2B5EF4-FFF2-40B4-BE49-F238E27FC236}">
                  <a16:creationId xmlns:a16="http://schemas.microsoft.com/office/drawing/2014/main" id="{FD29D00A-4D32-4C54-BA18-37D76E2D77A8}"/>
                </a:ext>
              </a:extLst>
            </p:cNvPr>
            <p:cNvSpPr/>
            <p:nvPr/>
          </p:nvSpPr>
          <p:spPr>
            <a:xfrm>
              <a:off x="8986520" y="2856736"/>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Data Management &amp; Repository</a:t>
              </a:r>
            </a:p>
          </p:txBody>
        </p:sp>
        <p:sp>
          <p:nvSpPr>
            <p:cNvPr id="26" name="Rectangle: Rounded Corners 25">
              <a:extLst>
                <a:ext uri="{FF2B5EF4-FFF2-40B4-BE49-F238E27FC236}">
                  <a16:creationId xmlns:a16="http://schemas.microsoft.com/office/drawing/2014/main" id="{4C399C08-DFF9-423B-A8B2-699AA88960F1}"/>
                </a:ext>
              </a:extLst>
            </p:cNvPr>
            <p:cNvSpPr/>
            <p:nvPr/>
          </p:nvSpPr>
          <p:spPr>
            <a:xfrm>
              <a:off x="4011937" y="2856736"/>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Group Management</a:t>
              </a:r>
            </a:p>
          </p:txBody>
        </p:sp>
        <p:sp>
          <p:nvSpPr>
            <p:cNvPr id="27" name="Rectangle: Rounded Corners 26">
              <a:extLst>
                <a:ext uri="{FF2B5EF4-FFF2-40B4-BE49-F238E27FC236}">
                  <a16:creationId xmlns:a16="http://schemas.microsoft.com/office/drawing/2014/main" id="{EE48C275-45ED-4420-9189-A8BAC8D8FC23}"/>
                </a:ext>
              </a:extLst>
            </p:cNvPr>
            <p:cNvSpPr/>
            <p:nvPr/>
          </p:nvSpPr>
          <p:spPr>
            <a:xfrm>
              <a:off x="6574504" y="2856736"/>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Communication Management</a:t>
              </a:r>
            </a:p>
          </p:txBody>
        </p:sp>
        <p:sp>
          <p:nvSpPr>
            <p:cNvPr id="22" name="Rectangle: Rounded Corners 21">
              <a:extLst>
                <a:ext uri="{FF2B5EF4-FFF2-40B4-BE49-F238E27FC236}">
                  <a16:creationId xmlns:a16="http://schemas.microsoft.com/office/drawing/2014/main" id="{62C06A4A-4D41-4B14-A658-3F6E6E400953}"/>
                </a:ext>
              </a:extLst>
            </p:cNvPr>
            <p:cNvSpPr/>
            <p:nvPr/>
          </p:nvSpPr>
          <p:spPr>
            <a:xfrm>
              <a:off x="4011937" y="4229830"/>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Network Service Exposure</a:t>
              </a:r>
            </a:p>
          </p:txBody>
        </p:sp>
        <p:sp>
          <p:nvSpPr>
            <p:cNvPr id="28" name="Rectangle: Rounded Corners 27">
              <a:extLst>
                <a:ext uri="{FF2B5EF4-FFF2-40B4-BE49-F238E27FC236}">
                  <a16:creationId xmlns:a16="http://schemas.microsoft.com/office/drawing/2014/main" id="{FBAE0034-DC7A-40E3-B94D-9E31B05E0683}"/>
                </a:ext>
              </a:extLst>
            </p:cNvPr>
            <p:cNvSpPr/>
            <p:nvPr/>
          </p:nvSpPr>
          <p:spPr>
            <a:xfrm>
              <a:off x="6574504" y="4229830"/>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Location</a:t>
              </a:r>
            </a:p>
          </p:txBody>
        </p:sp>
        <p:sp>
          <p:nvSpPr>
            <p:cNvPr id="29" name="Rectangle: Rounded Corners 28">
              <a:extLst>
                <a:ext uri="{FF2B5EF4-FFF2-40B4-BE49-F238E27FC236}">
                  <a16:creationId xmlns:a16="http://schemas.microsoft.com/office/drawing/2014/main" id="{BA5D6C53-0931-4DC2-AEBA-588A081BA9EC}"/>
                </a:ext>
              </a:extLst>
            </p:cNvPr>
            <p:cNvSpPr/>
            <p:nvPr/>
          </p:nvSpPr>
          <p:spPr>
            <a:xfrm>
              <a:off x="8986520" y="4229830"/>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Service Charging &amp; Accounting</a:t>
              </a:r>
            </a:p>
          </p:txBody>
        </p:sp>
        <p:sp>
          <p:nvSpPr>
            <p:cNvPr id="30" name="Rectangle: Rounded Corners 29">
              <a:extLst>
                <a:ext uri="{FF2B5EF4-FFF2-40B4-BE49-F238E27FC236}">
                  <a16:creationId xmlns:a16="http://schemas.microsoft.com/office/drawing/2014/main" id="{C71FBA68-01AC-41C0-BB4B-ED3E75778676}"/>
                </a:ext>
              </a:extLst>
            </p:cNvPr>
            <p:cNvSpPr/>
            <p:nvPr/>
          </p:nvSpPr>
          <p:spPr>
            <a:xfrm>
              <a:off x="5326315" y="4916375"/>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Semantics</a:t>
              </a:r>
            </a:p>
          </p:txBody>
        </p:sp>
        <p:sp>
          <p:nvSpPr>
            <p:cNvPr id="31" name="Rectangle: Rounded Corners 30">
              <a:extLst>
                <a:ext uri="{FF2B5EF4-FFF2-40B4-BE49-F238E27FC236}">
                  <a16:creationId xmlns:a16="http://schemas.microsoft.com/office/drawing/2014/main" id="{B389CD08-9936-493D-8EC0-D8C4E1A94BEE}"/>
                </a:ext>
              </a:extLst>
            </p:cNvPr>
            <p:cNvSpPr/>
            <p:nvPr/>
          </p:nvSpPr>
          <p:spPr>
            <a:xfrm>
              <a:off x="7842753" y="4916375"/>
              <a:ext cx="1602805" cy="396302"/>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Transaction Management</a:t>
              </a:r>
            </a:p>
          </p:txBody>
        </p:sp>
        <p:pic>
          <p:nvPicPr>
            <p:cNvPr id="32" name="Picture 31">
              <a:extLst>
                <a:ext uri="{FF2B5EF4-FFF2-40B4-BE49-F238E27FC236}">
                  <a16:creationId xmlns:a16="http://schemas.microsoft.com/office/drawing/2014/main" id="{F3E6B1B0-70BF-4B85-97DD-53319C200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583" y="1642205"/>
              <a:ext cx="587594" cy="382862"/>
            </a:xfrm>
            <a:prstGeom prst="rect">
              <a:avLst/>
            </a:prstGeom>
          </p:spPr>
        </p:pic>
      </p:grpSp>
      <p:cxnSp>
        <p:nvCxnSpPr>
          <p:cNvPr id="40" name="Straight Arrow Connector 39">
            <a:extLst>
              <a:ext uri="{FF2B5EF4-FFF2-40B4-BE49-F238E27FC236}">
                <a16:creationId xmlns:a16="http://schemas.microsoft.com/office/drawing/2014/main" id="{BB82FEB8-385F-4867-9395-A0DF3EF528B5}"/>
              </a:ext>
            </a:extLst>
          </p:cNvPr>
          <p:cNvCxnSpPr>
            <a:cxnSpLocks/>
          </p:cNvCxnSpPr>
          <p:nvPr/>
        </p:nvCxnSpPr>
        <p:spPr>
          <a:xfrm flipV="1">
            <a:off x="2083003" y="2725926"/>
            <a:ext cx="0" cy="30556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445FE66-5CD8-444D-807C-95E86F4A1121}"/>
              </a:ext>
            </a:extLst>
          </p:cNvPr>
          <p:cNvSpPr/>
          <p:nvPr/>
        </p:nvSpPr>
        <p:spPr>
          <a:xfrm>
            <a:off x="1027018" y="2590420"/>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2" name="Oval 41">
            <a:extLst>
              <a:ext uri="{FF2B5EF4-FFF2-40B4-BE49-F238E27FC236}">
                <a16:creationId xmlns:a16="http://schemas.microsoft.com/office/drawing/2014/main" id="{EDF9A891-F276-429B-8742-FE926A96305E}"/>
              </a:ext>
            </a:extLst>
          </p:cNvPr>
          <p:cNvSpPr>
            <a:spLocks noChangeAspect="1"/>
          </p:cNvSpPr>
          <p:nvPr/>
        </p:nvSpPr>
        <p:spPr>
          <a:xfrm>
            <a:off x="972057" y="3627934"/>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cxnSp>
        <p:nvCxnSpPr>
          <p:cNvPr id="44" name="Straight Arrow Connector 43">
            <a:extLst>
              <a:ext uri="{FF2B5EF4-FFF2-40B4-BE49-F238E27FC236}">
                <a16:creationId xmlns:a16="http://schemas.microsoft.com/office/drawing/2014/main" id="{B4501D32-8179-4644-8186-DE7056FA53CB}"/>
              </a:ext>
            </a:extLst>
          </p:cNvPr>
          <p:cNvCxnSpPr>
            <a:cxnSpLocks/>
          </p:cNvCxnSpPr>
          <p:nvPr/>
        </p:nvCxnSpPr>
        <p:spPr>
          <a:xfrm flipV="1">
            <a:off x="2083003" y="3786803"/>
            <a:ext cx="0" cy="30556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6D1127A-B026-4B5E-AEC0-BFBE799AEC89}"/>
              </a:ext>
            </a:extLst>
          </p:cNvPr>
          <p:cNvSpPr txBox="1"/>
          <p:nvPr/>
        </p:nvSpPr>
        <p:spPr>
          <a:xfrm>
            <a:off x="2092285" y="2737550"/>
            <a:ext cx="393056" cy="276999"/>
          </a:xfrm>
          <a:prstGeom prst="rect">
            <a:avLst/>
          </a:prstGeom>
          <a:noFill/>
        </p:spPr>
        <p:txBody>
          <a:bodyPr wrap="none" rtlCol="0">
            <a:spAutoFit/>
          </a:bodyPr>
          <a:lstStyle/>
          <a:p>
            <a:r>
              <a:rPr lang="en-GB" sz="1200" dirty="0">
                <a:solidFill>
                  <a:schemeClr val="tx2"/>
                </a:solidFill>
              </a:rPr>
              <a:t>API</a:t>
            </a:r>
          </a:p>
        </p:txBody>
      </p:sp>
      <p:sp>
        <p:nvSpPr>
          <p:cNvPr id="46" name="TextBox 45">
            <a:extLst>
              <a:ext uri="{FF2B5EF4-FFF2-40B4-BE49-F238E27FC236}">
                <a16:creationId xmlns:a16="http://schemas.microsoft.com/office/drawing/2014/main" id="{67715752-AEBF-4D78-AB59-DE6EE986CF1C}"/>
              </a:ext>
            </a:extLst>
          </p:cNvPr>
          <p:cNvSpPr txBox="1"/>
          <p:nvPr/>
        </p:nvSpPr>
        <p:spPr>
          <a:xfrm>
            <a:off x="2092285" y="3779016"/>
            <a:ext cx="393056" cy="276999"/>
          </a:xfrm>
          <a:prstGeom prst="rect">
            <a:avLst/>
          </a:prstGeom>
          <a:noFill/>
        </p:spPr>
        <p:txBody>
          <a:bodyPr wrap="none" rtlCol="0">
            <a:spAutoFit/>
          </a:bodyPr>
          <a:lstStyle/>
          <a:p>
            <a:r>
              <a:rPr lang="en-GB" sz="1200" dirty="0">
                <a:solidFill>
                  <a:schemeClr val="tx2"/>
                </a:solidFill>
              </a:rPr>
              <a:t>API</a:t>
            </a:r>
          </a:p>
        </p:txBody>
      </p:sp>
      <p:sp>
        <p:nvSpPr>
          <p:cNvPr id="47" name="Oval 46">
            <a:extLst>
              <a:ext uri="{FF2B5EF4-FFF2-40B4-BE49-F238E27FC236}">
                <a16:creationId xmlns:a16="http://schemas.microsoft.com/office/drawing/2014/main" id="{42BB4A66-AB7B-46AA-859E-96D38D9D379A}"/>
              </a:ext>
            </a:extLst>
          </p:cNvPr>
          <p:cNvSpPr/>
          <p:nvPr/>
        </p:nvSpPr>
        <p:spPr>
          <a:xfrm>
            <a:off x="1030161" y="4661946"/>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9" name="Oval 48">
            <a:extLst>
              <a:ext uri="{FF2B5EF4-FFF2-40B4-BE49-F238E27FC236}">
                <a16:creationId xmlns:a16="http://schemas.microsoft.com/office/drawing/2014/main" id="{50747AD5-AE11-4E23-B94B-71C592F8CC91}"/>
              </a:ext>
            </a:extLst>
          </p:cNvPr>
          <p:cNvSpPr>
            <a:spLocks noChangeAspect="1"/>
          </p:cNvSpPr>
          <p:nvPr/>
        </p:nvSpPr>
        <p:spPr>
          <a:xfrm>
            <a:off x="244818" y="6033426"/>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sp>
        <p:nvSpPr>
          <p:cNvPr id="50" name="Oval 49">
            <a:extLst>
              <a:ext uri="{FF2B5EF4-FFF2-40B4-BE49-F238E27FC236}">
                <a16:creationId xmlns:a16="http://schemas.microsoft.com/office/drawing/2014/main" id="{C011CE7F-4986-4BF5-9691-51DC67F14BC3}"/>
              </a:ext>
            </a:extLst>
          </p:cNvPr>
          <p:cNvSpPr/>
          <p:nvPr/>
        </p:nvSpPr>
        <p:spPr>
          <a:xfrm>
            <a:off x="290538" y="5693066"/>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51" name="TextBox 50">
            <a:extLst>
              <a:ext uri="{FF2B5EF4-FFF2-40B4-BE49-F238E27FC236}">
                <a16:creationId xmlns:a16="http://schemas.microsoft.com/office/drawing/2014/main" id="{B9FAD490-0147-4248-AE8B-EFBE6C5E18BB}"/>
              </a:ext>
            </a:extLst>
          </p:cNvPr>
          <p:cNvSpPr txBox="1"/>
          <p:nvPr/>
        </p:nvSpPr>
        <p:spPr>
          <a:xfrm>
            <a:off x="591809" y="5710640"/>
            <a:ext cx="3972562" cy="261610"/>
          </a:xfrm>
          <a:prstGeom prst="rect">
            <a:avLst/>
          </a:prstGeom>
          <a:noFill/>
        </p:spPr>
        <p:txBody>
          <a:bodyPr wrap="none" rtlCol="0">
            <a:spAutoFit/>
          </a:bodyPr>
          <a:lstStyle/>
          <a:p>
            <a:r>
              <a:rPr lang="en-US" sz="1100" dirty="0">
                <a:solidFill>
                  <a:schemeClr val="tx2"/>
                </a:solidFill>
              </a:rPr>
              <a:t>In oneM2M terminology, an AE represents an Application Entity</a:t>
            </a:r>
          </a:p>
        </p:txBody>
      </p:sp>
      <p:sp>
        <p:nvSpPr>
          <p:cNvPr id="52" name="TextBox 51">
            <a:extLst>
              <a:ext uri="{FF2B5EF4-FFF2-40B4-BE49-F238E27FC236}">
                <a16:creationId xmlns:a16="http://schemas.microsoft.com/office/drawing/2014/main" id="{7B05F619-3784-4912-AD8B-75B10B782A43}"/>
              </a:ext>
            </a:extLst>
          </p:cNvPr>
          <p:cNvSpPr txBox="1"/>
          <p:nvPr/>
        </p:nvSpPr>
        <p:spPr>
          <a:xfrm>
            <a:off x="591809" y="6108098"/>
            <a:ext cx="4232249" cy="261610"/>
          </a:xfrm>
          <a:prstGeom prst="rect">
            <a:avLst/>
          </a:prstGeom>
          <a:noFill/>
        </p:spPr>
        <p:txBody>
          <a:bodyPr wrap="none" rtlCol="0">
            <a:spAutoFit/>
          </a:bodyPr>
          <a:lstStyle/>
          <a:p>
            <a:r>
              <a:rPr lang="en-US" sz="1100" dirty="0">
                <a:solidFill>
                  <a:schemeClr val="tx2"/>
                </a:solidFill>
              </a:rPr>
              <a:t>In oneM2M terminology, an CSE represents an Common Services Entity</a:t>
            </a:r>
          </a:p>
        </p:txBody>
      </p:sp>
    </p:spTree>
    <p:extLst>
      <p:ext uri="{BB962C8B-B14F-4D97-AF65-F5344CB8AC3E}">
        <p14:creationId xmlns:p14="http://schemas.microsoft.com/office/powerpoint/2010/main" val="39488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7D8C-FF6A-4271-B349-82A5061FC5DC}"/>
              </a:ext>
            </a:extLst>
          </p:cNvPr>
          <p:cNvSpPr>
            <a:spLocks noGrp="1"/>
          </p:cNvSpPr>
          <p:nvPr>
            <p:ph type="title"/>
          </p:nvPr>
        </p:nvSpPr>
        <p:spPr/>
        <p:txBody>
          <a:bodyPr/>
          <a:lstStyle/>
          <a:p>
            <a:r>
              <a:rPr lang="en-GB" dirty="0"/>
              <a:t>oneM2M Framework: All entities in a oneM2M system are represented as addressable resources in the CSE</a:t>
            </a:r>
          </a:p>
        </p:txBody>
      </p:sp>
      <p:sp>
        <p:nvSpPr>
          <p:cNvPr id="3" name="Footer Placeholder 2">
            <a:extLst>
              <a:ext uri="{FF2B5EF4-FFF2-40B4-BE49-F238E27FC236}">
                <a16:creationId xmlns:a16="http://schemas.microsoft.com/office/drawing/2014/main" id="{931B7ED7-0048-4B1D-875F-FA8B7B1C07C5}"/>
              </a:ext>
            </a:extLst>
          </p:cNvPr>
          <p:cNvSpPr>
            <a:spLocks noGrp="1"/>
          </p:cNvSpPr>
          <p:nvPr>
            <p:ph type="ftr" sz="quarter" idx="10"/>
          </p:nvPr>
        </p:nvSpPr>
        <p:spPr/>
        <p:txBody>
          <a:bodyPr/>
          <a:lstStyle/>
          <a:p>
            <a:r>
              <a:rPr lang="en-GB"/>
              <a:t>STF 584 – Presentation to oneM2M TP47</a:t>
            </a:r>
            <a:endParaRPr lang="en-GB" dirty="0"/>
          </a:p>
        </p:txBody>
      </p:sp>
      <p:sp>
        <p:nvSpPr>
          <p:cNvPr id="11" name="Rectangle: Rounded Corners 10">
            <a:extLst>
              <a:ext uri="{FF2B5EF4-FFF2-40B4-BE49-F238E27FC236}">
                <a16:creationId xmlns:a16="http://schemas.microsoft.com/office/drawing/2014/main" id="{A1BFFCCC-38BE-411C-8949-A54575E7DF23}"/>
              </a:ext>
            </a:extLst>
          </p:cNvPr>
          <p:cNvSpPr/>
          <p:nvPr/>
        </p:nvSpPr>
        <p:spPr>
          <a:xfrm>
            <a:off x="1248903" y="2038031"/>
            <a:ext cx="1722932" cy="6259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cs typeface="Times New Roman" panose="02020603050405020304" pitchFamily="18" charset="0"/>
              </a:rPr>
              <a:t>IoT Application Layer</a:t>
            </a:r>
          </a:p>
        </p:txBody>
      </p:sp>
      <p:sp>
        <p:nvSpPr>
          <p:cNvPr id="12" name="Rectangle: Rounded Corners 11">
            <a:extLst>
              <a:ext uri="{FF2B5EF4-FFF2-40B4-BE49-F238E27FC236}">
                <a16:creationId xmlns:a16="http://schemas.microsoft.com/office/drawing/2014/main" id="{BBE09DF2-A19E-44F7-8FCE-D5E1790C97CB}"/>
              </a:ext>
            </a:extLst>
          </p:cNvPr>
          <p:cNvSpPr/>
          <p:nvPr/>
        </p:nvSpPr>
        <p:spPr>
          <a:xfrm>
            <a:off x="1248903" y="3092905"/>
            <a:ext cx="1722932" cy="625931"/>
          </a:xfrm>
          <a:prstGeom prst="roundRect">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oneM2M Common Services Layer</a:t>
            </a:r>
          </a:p>
        </p:txBody>
      </p:sp>
      <p:sp>
        <p:nvSpPr>
          <p:cNvPr id="13" name="Rectangle: Rounded Corners 12">
            <a:extLst>
              <a:ext uri="{FF2B5EF4-FFF2-40B4-BE49-F238E27FC236}">
                <a16:creationId xmlns:a16="http://schemas.microsoft.com/office/drawing/2014/main" id="{1137FB05-6182-4B69-9CE2-28C7A2FBD7E4}"/>
              </a:ext>
            </a:extLst>
          </p:cNvPr>
          <p:cNvSpPr/>
          <p:nvPr/>
        </p:nvSpPr>
        <p:spPr>
          <a:xfrm>
            <a:off x="1248903" y="4132771"/>
            <a:ext cx="1722932" cy="6259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cs typeface="Times New Roman" panose="02020603050405020304" pitchFamily="18" charset="0"/>
              </a:rPr>
              <a:t>IoT Devices and Connectivity Layer</a:t>
            </a:r>
          </a:p>
        </p:txBody>
      </p:sp>
      <p:cxnSp>
        <p:nvCxnSpPr>
          <p:cNvPr id="40" name="Straight Arrow Connector 39">
            <a:extLst>
              <a:ext uri="{FF2B5EF4-FFF2-40B4-BE49-F238E27FC236}">
                <a16:creationId xmlns:a16="http://schemas.microsoft.com/office/drawing/2014/main" id="{BB82FEB8-385F-4867-9395-A0DF3EF528B5}"/>
              </a:ext>
            </a:extLst>
          </p:cNvPr>
          <p:cNvCxnSpPr>
            <a:cxnSpLocks/>
          </p:cNvCxnSpPr>
          <p:nvPr/>
        </p:nvCxnSpPr>
        <p:spPr>
          <a:xfrm flipV="1">
            <a:off x="2083003" y="2725926"/>
            <a:ext cx="0" cy="30556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445FE66-5CD8-444D-807C-95E86F4A1121}"/>
              </a:ext>
            </a:extLst>
          </p:cNvPr>
          <p:cNvSpPr/>
          <p:nvPr/>
        </p:nvSpPr>
        <p:spPr>
          <a:xfrm>
            <a:off x="1027018" y="2590420"/>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sp>
        <p:nvSpPr>
          <p:cNvPr id="42" name="Oval 41">
            <a:extLst>
              <a:ext uri="{FF2B5EF4-FFF2-40B4-BE49-F238E27FC236}">
                <a16:creationId xmlns:a16="http://schemas.microsoft.com/office/drawing/2014/main" id="{EDF9A891-F276-429B-8742-FE926A96305E}"/>
              </a:ext>
            </a:extLst>
          </p:cNvPr>
          <p:cNvSpPr>
            <a:spLocks noChangeAspect="1"/>
          </p:cNvSpPr>
          <p:nvPr/>
        </p:nvSpPr>
        <p:spPr>
          <a:xfrm>
            <a:off x="972057" y="3627934"/>
            <a:ext cx="36576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CSE</a:t>
            </a:r>
          </a:p>
        </p:txBody>
      </p:sp>
      <p:cxnSp>
        <p:nvCxnSpPr>
          <p:cNvPr id="44" name="Straight Arrow Connector 43">
            <a:extLst>
              <a:ext uri="{FF2B5EF4-FFF2-40B4-BE49-F238E27FC236}">
                <a16:creationId xmlns:a16="http://schemas.microsoft.com/office/drawing/2014/main" id="{B4501D32-8179-4644-8186-DE7056FA53CB}"/>
              </a:ext>
            </a:extLst>
          </p:cNvPr>
          <p:cNvCxnSpPr>
            <a:cxnSpLocks/>
          </p:cNvCxnSpPr>
          <p:nvPr/>
        </p:nvCxnSpPr>
        <p:spPr>
          <a:xfrm flipV="1">
            <a:off x="2083003" y="3786803"/>
            <a:ext cx="0" cy="30556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6D1127A-B026-4B5E-AEC0-BFBE799AEC89}"/>
              </a:ext>
            </a:extLst>
          </p:cNvPr>
          <p:cNvSpPr txBox="1"/>
          <p:nvPr/>
        </p:nvSpPr>
        <p:spPr>
          <a:xfrm>
            <a:off x="2092285" y="2737550"/>
            <a:ext cx="393056" cy="276999"/>
          </a:xfrm>
          <a:prstGeom prst="rect">
            <a:avLst/>
          </a:prstGeom>
          <a:noFill/>
        </p:spPr>
        <p:txBody>
          <a:bodyPr wrap="none" rtlCol="0">
            <a:spAutoFit/>
          </a:bodyPr>
          <a:lstStyle/>
          <a:p>
            <a:r>
              <a:rPr lang="en-GB" sz="1200" dirty="0">
                <a:solidFill>
                  <a:schemeClr val="tx2"/>
                </a:solidFill>
              </a:rPr>
              <a:t>API</a:t>
            </a:r>
          </a:p>
        </p:txBody>
      </p:sp>
      <p:sp>
        <p:nvSpPr>
          <p:cNvPr id="46" name="TextBox 45">
            <a:extLst>
              <a:ext uri="{FF2B5EF4-FFF2-40B4-BE49-F238E27FC236}">
                <a16:creationId xmlns:a16="http://schemas.microsoft.com/office/drawing/2014/main" id="{67715752-AEBF-4D78-AB59-DE6EE986CF1C}"/>
              </a:ext>
            </a:extLst>
          </p:cNvPr>
          <p:cNvSpPr txBox="1"/>
          <p:nvPr/>
        </p:nvSpPr>
        <p:spPr>
          <a:xfrm>
            <a:off x="2092285" y="3779016"/>
            <a:ext cx="393056" cy="276999"/>
          </a:xfrm>
          <a:prstGeom prst="rect">
            <a:avLst/>
          </a:prstGeom>
          <a:noFill/>
        </p:spPr>
        <p:txBody>
          <a:bodyPr wrap="none" rtlCol="0">
            <a:spAutoFit/>
          </a:bodyPr>
          <a:lstStyle/>
          <a:p>
            <a:r>
              <a:rPr lang="en-GB" sz="1200" dirty="0">
                <a:solidFill>
                  <a:schemeClr val="tx2"/>
                </a:solidFill>
              </a:rPr>
              <a:t>API</a:t>
            </a:r>
          </a:p>
        </p:txBody>
      </p:sp>
      <p:sp>
        <p:nvSpPr>
          <p:cNvPr id="47" name="Oval 46">
            <a:extLst>
              <a:ext uri="{FF2B5EF4-FFF2-40B4-BE49-F238E27FC236}">
                <a16:creationId xmlns:a16="http://schemas.microsoft.com/office/drawing/2014/main" id="{42BB4A66-AB7B-46AA-859E-96D38D9D379A}"/>
              </a:ext>
            </a:extLst>
          </p:cNvPr>
          <p:cNvSpPr/>
          <p:nvPr/>
        </p:nvSpPr>
        <p:spPr>
          <a:xfrm>
            <a:off x="1030161" y="4661946"/>
            <a:ext cx="274320" cy="2743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rgbClr val="00B050"/>
                </a:solidFill>
              </a:rPr>
              <a:t>AE</a:t>
            </a:r>
          </a:p>
        </p:txBody>
      </p:sp>
      <p:pic>
        <p:nvPicPr>
          <p:cNvPr id="4" name="Picture 3">
            <a:extLst>
              <a:ext uri="{FF2B5EF4-FFF2-40B4-BE49-F238E27FC236}">
                <a16:creationId xmlns:a16="http://schemas.microsoft.com/office/drawing/2014/main" id="{9B9ACD96-728B-463B-96FC-633EDD8CE36E}"/>
              </a:ext>
            </a:extLst>
          </p:cNvPr>
          <p:cNvPicPr>
            <a:picLocks noChangeAspect="1"/>
          </p:cNvPicPr>
          <p:nvPr/>
        </p:nvPicPr>
        <p:blipFill>
          <a:blip r:embed="rId3"/>
          <a:stretch>
            <a:fillRect/>
          </a:stretch>
        </p:blipFill>
        <p:spPr>
          <a:xfrm>
            <a:off x="3777586" y="1372395"/>
            <a:ext cx="3136900" cy="4553565"/>
          </a:xfrm>
          <a:prstGeom prst="rect">
            <a:avLst/>
          </a:prstGeom>
        </p:spPr>
      </p:pic>
      <p:pic>
        <p:nvPicPr>
          <p:cNvPr id="5" name="Picture 4">
            <a:extLst>
              <a:ext uri="{FF2B5EF4-FFF2-40B4-BE49-F238E27FC236}">
                <a16:creationId xmlns:a16="http://schemas.microsoft.com/office/drawing/2014/main" id="{299F41F3-C116-47FF-9298-C93B31A998A7}"/>
              </a:ext>
            </a:extLst>
          </p:cNvPr>
          <p:cNvPicPr>
            <a:picLocks noChangeAspect="1"/>
          </p:cNvPicPr>
          <p:nvPr/>
        </p:nvPicPr>
        <p:blipFill>
          <a:blip r:embed="rId4"/>
          <a:stretch>
            <a:fillRect/>
          </a:stretch>
        </p:blipFill>
        <p:spPr>
          <a:xfrm>
            <a:off x="7193084" y="1521598"/>
            <a:ext cx="4856676" cy="4084485"/>
          </a:xfrm>
          <a:prstGeom prst="rect">
            <a:avLst/>
          </a:prstGeom>
        </p:spPr>
      </p:pic>
      <p:sp>
        <p:nvSpPr>
          <p:cNvPr id="6" name="TextBox 5">
            <a:extLst>
              <a:ext uri="{FF2B5EF4-FFF2-40B4-BE49-F238E27FC236}">
                <a16:creationId xmlns:a16="http://schemas.microsoft.com/office/drawing/2014/main" id="{DD5CBE9D-8D15-43E4-B7A7-D7B85423ED94}"/>
              </a:ext>
            </a:extLst>
          </p:cNvPr>
          <p:cNvSpPr txBox="1"/>
          <p:nvPr/>
        </p:nvSpPr>
        <p:spPr>
          <a:xfrm>
            <a:off x="558136" y="6124071"/>
            <a:ext cx="6356350" cy="230832"/>
          </a:xfrm>
          <a:prstGeom prst="rect">
            <a:avLst/>
          </a:prstGeom>
          <a:noFill/>
        </p:spPr>
        <p:txBody>
          <a:bodyPr wrap="square">
            <a:spAutoFit/>
          </a:bodyPr>
          <a:lstStyle/>
          <a:p>
            <a:r>
              <a:rPr lang="en-GB" sz="900" dirty="0"/>
              <a:t>SOURCE: https://www.onem2m.org/getting-started/onem2m-overview/application-program-interfaces-api/onem2m-resources</a:t>
            </a:r>
          </a:p>
        </p:txBody>
      </p:sp>
    </p:spTree>
    <p:extLst>
      <p:ext uri="{BB962C8B-B14F-4D97-AF65-F5344CB8AC3E}">
        <p14:creationId xmlns:p14="http://schemas.microsoft.com/office/powerpoint/2010/main" val="100116590"/>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 Corporate Presentation Template V11 - Full Template.potx [Read-Only]" id="{6BEAD7CD-EA02-432E-B2A6-A3A3BA60F284}" vid="{C0656852-9D95-4DC0-A69C-48BD760D5A0D}"/>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4" ma:contentTypeDescription="Crée un document." ma:contentTypeScope="" ma:versionID="8f5a82222d6d16445d0a075be0627514">
  <xsd:schema xmlns:xsd="http://www.w3.org/2001/XMLSchema" xmlns:xs="http://www.w3.org/2001/XMLSchema" xmlns:p="http://schemas.microsoft.com/office/2006/metadata/properties" xmlns:ns2="eaa00c51-5de4-4083-83f6-5ac443f59e60" targetNamespace="http://schemas.microsoft.com/office/2006/metadata/properties" ma:root="true" ma:fieldsID="59b215b859431e262b3918e261a15763"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33AFC-49BD-4DC5-83F9-9EEF1BA01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D6FA08-0AEC-4139-B761-3E85441F63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F5FB4D-0C76-44AF-9FB5-5E6D3EBEF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ETSI Corporate 2018</Template>
  <TotalTime>14396</TotalTime>
  <Words>3239</Words>
  <Application>Microsoft Office PowerPoint</Application>
  <PresentationFormat>Widescreen</PresentationFormat>
  <Paragraphs>611</Paragraphs>
  <Slides>44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Lucida Grande</vt:lpstr>
      <vt:lpstr>Times New Roman</vt:lpstr>
      <vt:lpstr>Wingdings</vt:lpstr>
      <vt:lpstr>ETSI Corporate 2018</vt:lpstr>
      <vt:lpstr>oneM2M Technical Plenary #47</vt:lpstr>
      <vt:lpstr>Agenda</vt:lpstr>
      <vt:lpstr>Project Introduction &amp; Context</vt:lpstr>
      <vt:lpstr>ETSI Specialist Task Force (STF) 584 Artificial Intelligence for IoT Systems</vt:lpstr>
      <vt:lpstr>Project Team and Approach</vt:lpstr>
      <vt:lpstr>Analysis of representative use-cases</vt:lpstr>
      <vt:lpstr>Definitions: A generic IoT system</vt:lpstr>
      <vt:lpstr>oneM2M Framework: A single API for a toolkit of common service functions</vt:lpstr>
      <vt:lpstr>oneM2M Framework: All entities in a oneM2M system are represented as addressable resources in the CSE</vt:lpstr>
      <vt:lpstr>Framework for AI/ML in IoT</vt:lpstr>
      <vt:lpstr>AI/ML for IoT Challenge: Traditional Approach</vt:lpstr>
      <vt:lpstr>AI/ML for IoT Challenge: Scalable &amp; Developer-friendly Approach</vt:lpstr>
      <vt:lpstr>Two implications for Common Services Layer capabilities</vt:lpstr>
      <vt:lpstr>Two implications for Common Services Layer capabilities</vt:lpstr>
      <vt:lpstr>Three use-cases selected Proof of Concept testing</vt:lpstr>
      <vt:lpstr>Use Case 1 - Fault Management and Isolation for IoT Field Devices (Sensinov)</vt:lpstr>
      <vt:lpstr>Use Case 1: Fault management and isolation for IoT field devices Overview</vt:lpstr>
      <vt:lpstr>Use Case 1: Fault management and isolation for IoT field devices Architecture</vt:lpstr>
      <vt:lpstr>Use Case 1: Fault management and isolation for IoT field devices Impact on oneM2M</vt:lpstr>
      <vt:lpstr>Use Case 1: Fault management and isolation for IoT field devices Call flow</vt:lpstr>
      <vt:lpstr>Use Case 1: Fault management and isolation for IoT field devices Resource tree</vt:lpstr>
      <vt:lpstr>Use Case 1: Fault management and isolation for IoT field devices Demonstration</vt:lpstr>
      <vt:lpstr>Use Case 2 – Detection of Patterns in Video Streams (Sensinov)</vt:lpstr>
      <vt:lpstr>Use Case 2: Detection of patterns in video streams Overview</vt:lpstr>
      <vt:lpstr>Use Case 2: Detection of patterns in video streams Architecture</vt:lpstr>
      <vt:lpstr>Use Case 2: Detection of patterns in video streams Impact on oneM2M</vt:lpstr>
      <vt:lpstr>Use Case 2: Detection of patterns in video streams Call flow</vt:lpstr>
      <vt:lpstr>Use Case 2: Detection of patterns in video streams Resource tree</vt:lpstr>
      <vt:lpstr>Use Case 2: Detection of patterns in video streams Demonstration</vt:lpstr>
      <vt:lpstr>Use Case 3 – Language-based Sentiment Classification (Ubiwhere)</vt:lpstr>
      <vt:lpstr>Use Case 3: Language Based sentiment Classification Overview</vt:lpstr>
      <vt:lpstr>Use Case 3: Language Based sentiment Classification Architecture</vt:lpstr>
      <vt:lpstr>Use Case 3: Language Based sentiment Classification Impact on oneM2M</vt:lpstr>
      <vt:lpstr>Use Case 3: Language Based sentiment Classification Call flow (1/3)</vt:lpstr>
      <vt:lpstr>Use Case 3: Language Based sentiment Classification Call flow (2/3)</vt:lpstr>
      <vt:lpstr>Use Case 3: Language Based sentiment Classification Call flow (3/3)</vt:lpstr>
      <vt:lpstr>Use Case 3: Language Based sentiment Classification Resource tree</vt:lpstr>
      <vt:lpstr>Use Case 3: Language Based sentiment Classification Test procedure and performance results</vt:lpstr>
      <vt:lpstr>Use Case 3: Language Based sentiment Classification Demonstration</vt:lpstr>
      <vt:lpstr>Project Findings, Q&amp;A and Next Steps</vt:lpstr>
      <vt:lpstr>Project Findings</vt:lpstr>
      <vt:lpstr>Discussion and next steps</vt:lpstr>
      <vt:lpstr>Project deliverables to be published by end-2020</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Emmanuel Darmois</dc:creator>
  <cp:keywords>Amdocs</cp:keywords>
  <cp:lastModifiedBy>Ken Figueredo</cp:lastModifiedBy>
  <cp:revision>392</cp:revision>
  <dcterms:created xsi:type="dcterms:W3CDTF">2018-06-12T07:23:48Z</dcterms:created>
  <dcterms:modified xsi:type="dcterms:W3CDTF">2020-11-03T13:20:44Z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ContentTypeId">
    <vt:lpwstr>0x0101006E7622289576114388257C19CA0ED7EB</vt:lpwstr>
  </property>
</Properties>
</file>