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  <p:sldId id="285" r:id="rId1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 varScale="1">
        <p:scale>
          <a:sx n="98" d="100"/>
          <a:sy n="98" d="100"/>
        </p:scale>
        <p:origin x="60" y="1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TP48 opening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, andyhan@hansung.ac.kr 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2020-11-30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</a:t>
            </a:r>
            <a:r>
              <a:rPr lang="en-US"/>
              <a:t>at </a:t>
            </a:r>
            <a:r>
              <a:rPr lang="en-US" smtClean="0"/>
              <a:t>TP48 </a:t>
            </a:r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TP48 </a:t>
            </a:r>
            <a:r>
              <a:rPr lang="en-US" dirty="0" smtClean="0"/>
              <a:t>Opening</a:t>
            </a:r>
            <a:r>
              <a:rPr lang="en-US" dirty="0" smtClean="0"/>
              <a:t> </a:t>
            </a:r>
            <a:r>
              <a:rPr lang="en-US" dirty="0"/>
              <a:t>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31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TP#48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3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1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17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dates (Need to check)</a:t>
            </a:r>
            <a:endParaRPr lang="en-US" altLang="de-DE" sz="1800" b="1" dirty="0">
              <a:solidFill>
                <a:schemeClr val="tx2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17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  </a:t>
            </a:r>
            <a:r>
              <a:rPr lang="en-US" altLang="de-DE" sz="2400" dirty="0">
                <a:solidFill>
                  <a:srgbClr val="FF0000"/>
                </a:solidFill>
              </a:rPr>
              <a:t>4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</a:t>
            </a:r>
            <a:r>
              <a:rPr lang="en-US" altLang="de-DE" sz="2400" dirty="0" smtClean="0">
                <a:solidFill>
                  <a:prstClr val="black"/>
                </a:solidFill>
              </a:rPr>
              <a:t>Rel-5</a:t>
            </a:r>
            <a:endParaRPr lang="en-US" altLang="de-DE" sz="2400" dirty="0">
              <a:solidFill>
                <a:prstClr val="black"/>
              </a:solidFill>
            </a:endParaRPr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338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</a:t>
            </a:r>
            <a:r>
              <a:rPr lang="en-GB" altLang="de-DE" sz="1400" dirty="0" smtClean="0"/>
              <a:t>TP48 opening </a:t>
            </a:r>
            <a:r>
              <a:rPr lang="en-GB" altLang="de-DE" sz="1400" dirty="0" smtClean="0"/>
              <a:t>in ADM-0001-Work Program Management </a:t>
            </a:r>
            <a:r>
              <a:rPr lang="en-GB" altLang="de-DE" sz="1400" dirty="0" smtClean="0"/>
              <a:t>v48.0.0</a:t>
            </a:r>
            <a:r>
              <a:rPr lang="en-GB" altLang="de-DE" sz="1400" dirty="0" smtClean="0"/>
              <a:t>.  </a:t>
            </a:r>
            <a:endParaRPr lang="en-GB" altLang="de-DE" sz="1400" dirty="0"/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9962515" y="3208656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R4+,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237" y="1280160"/>
            <a:ext cx="2801937" cy="248380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131" y="3932238"/>
            <a:ext cx="2517469" cy="2432050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9237" y="3932239"/>
            <a:ext cx="2801937" cy="243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31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status in ADM-0001-Work Program Management </a:t>
            </a:r>
            <a:r>
              <a:rPr lang="de-AT" altLang="de-DE" sz="1400" dirty="0" smtClean="0"/>
              <a:t>v45.0.0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684520"/>
            <a:ext cx="403045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</a:t>
            </a:r>
            <a:r>
              <a:rPr lang="en-US" altLang="de-DE" sz="1400" dirty="0" smtClean="0"/>
              <a:t>Rel-1,2&amp;3 </a:t>
            </a:r>
            <a:r>
              <a:rPr lang="en-US" altLang="de-DE" sz="1400" dirty="0"/>
              <a:t>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fr-FR" altLang="de-DE" sz="1400" dirty="0" smtClean="0">
                <a:solidFill>
                  <a:srgbClr val="0070C0"/>
                </a:solidFill>
              </a:rPr>
              <a:t>WI-0081 </a:t>
            </a:r>
            <a:r>
              <a:rPr lang="fr-FR" altLang="de-DE" sz="1400" dirty="0">
                <a:solidFill>
                  <a:srgbClr val="0070C0"/>
                </a:solidFill>
              </a:rPr>
              <a:t>- Smart Device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</a:t>
            </a:r>
            <a:r>
              <a:rPr lang="en-US" altLang="de-DE" sz="1400" dirty="0" smtClean="0">
                <a:solidFill>
                  <a:srgbClr val="0070C0"/>
                </a:solidFill>
              </a:rPr>
              <a:t>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WI-0098 - IoT for Smart Lifts</a:t>
            </a:r>
          </a:p>
          <a:p>
            <a:r>
              <a:rPr lang="en-US" altLang="de-DE" sz="1400" dirty="0"/>
              <a:t>WI-0099 - Management Object </a:t>
            </a:r>
            <a:r>
              <a:rPr lang="en-US" altLang="de-DE" sz="1400" dirty="0" smtClean="0"/>
              <a:t>Migration</a:t>
            </a:r>
          </a:p>
          <a:p>
            <a:r>
              <a:rPr lang="en-US" altLang="de-DE" sz="1400" dirty="0"/>
              <a:t>WI-0101 - Advanced semantic discovery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90070" y="1684520"/>
            <a:ext cx="3397624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WI-0085 - Conformance </a:t>
            </a:r>
            <a:r>
              <a:rPr lang="en-US" altLang="de-DE" sz="1400" dirty="0">
                <a:solidFill>
                  <a:srgbClr val="0070C0"/>
                </a:solidFill>
              </a:rPr>
              <a:t>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altLang="de-DE" sz="1400" dirty="0" smtClean="0"/>
              <a:t>WI-0086 </a:t>
            </a:r>
            <a:r>
              <a:rPr lang="en-US" altLang="de-DE" sz="1400" dirty="0"/>
              <a:t>- Conformance Test Specifications Release </a:t>
            </a:r>
            <a:r>
              <a:rPr lang="en-US" altLang="de-DE" sz="1400" dirty="0" smtClean="0"/>
              <a:t>4</a:t>
            </a:r>
          </a:p>
          <a:p>
            <a:r>
              <a:rPr lang="en-US" altLang="de-DE" sz="1400" dirty="0" smtClean="0"/>
              <a:t>WI-0097 </a:t>
            </a:r>
            <a:r>
              <a:rPr lang="en-US" altLang="de-DE" sz="1400" dirty="0"/>
              <a:t>- Interoperability testing Release </a:t>
            </a:r>
            <a:r>
              <a:rPr lang="en-US" altLang="de-DE" sz="1400" dirty="0" smtClean="0"/>
              <a:t>3</a:t>
            </a:r>
          </a:p>
          <a:p>
            <a:r>
              <a:rPr lang="en-US" altLang="de-DE" sz="1400" dirty="0" smtClean="0"/>
              <a:t>WI-0103 </a:t>
            </a:r>
            <a:r>
              <a:rPr lang="en-US" altLang="de-DE" sz="1400" dirty="0"/>
              <a:t>– oneM2M API guide Rel3</a:t>
            </a: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151162" y="1684520"/>
            <a:ext cx="475731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WI-0076 </a:t>
            </a:r>
            <a:r>
              <a:rPr lang="en-US" altLang="de-DE" sz="1400" dirty="0">
                <a:solidFill>
                  <a:srgbClr val="0070C0"/>
                </a:solidFill>
              </a:rPr>
              <a:t>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WI-0083 </a:t>
            </a:r>
            <a:r>
              <a:rPr lang="en-US" altLang="de-DE" sz="1400" dirty="0">
                <a:solidFill>
                  <a:srgbClr val="0070C0"/>
                </a:solidFill>
              </a:rPr>
              <a:t>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400" dirty="0" smtClean="0"/>
              <a:t>WI-0089 </a:t>
            </a:r>
            <a:r>
              <a:rPr lang="en-US" altLang="de-DE" sz="1400" dirty="0"/>
              <a:t>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</a:t>
            </a:r>
            <a:r>
              <a:rPr lang="en-US" altLang="de-DE" sz="1400" dirty="0" smtClean="0">
                <a:solidFill>
                  <a:srgbClr val="0070C0"/>
                </a:solidFill>
              </a:rPr>
              <a:t>Enhancements</a:t>
            </a:r>
          </a:p>
          <a:p>
            <a:r>
              <a:rPr lang="en-US" altLang="de-DE" sz="1400" dirty="0"/>
              <a:t>WI-0095 - oneM2M System Enhancements to Support Data Protection Regulations</a:t>
            </a:r>
          </a:p>
          <a:p>
            <a:r>
              <a:rPr lang="en-US" altLang="de-DE" sz="1400" dirty="0"/>
              <a:t>WI-0096 -  Effective IoT Communication to Protect 3GPP </a:t>
            </a:r>
            <a:r>
              <a:rPr lang="en-US" altLang="de-DE" sz="1400" dirty="0" smtClean="0"/>
              <a:t>Networks</a:t>
            </a:r>
          </a:p>
          <a:p>
            <a:r>
              <a:rPr lang="en-US" altLang="de-DE" sz="1400" dirty="0" smtClean="0"/>
              <a:t>WI-0100 – oneM2M and </a:t>
            </a:r>
            <a:r>
              <a:rPr lang="en-US" altLang="de-DE" sz="1400" dirty="0" err="1" smtClean="0"/>
              <a:t>SensorThings</a:t>
            </a:r>
            <a:r>
              <a:rPr lang="en-US" altLang="de-DE" sz="1400" dirty="0" smtClean="0"/>
              <a:t> API</a:t>
            </a:r>
          </a:p>
          <a:p>
            <a:r>
              <a:rPr lang="en-US" altLang="de-DE" sz="1400" dirty="0"/>
              <a:t>WI-0102 - System enhancements to support Data License Management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TP48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16106" y="6010412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601" y="2269786"/>
            <a:ext cx="10128698" cy="165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TP48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94" y="2561617"/>
            <a:ext cx="10591435" cy="120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334696" y="1173570"/>
            <a:ext cx="1119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 smtClean="0">
              <a:solidFill>
                <a:schemeClr val="accent1"/>
              </a:solidFill>
            </a:endParaRPr>
          </a:p>
          <a:p>
            <a:r>
              <a:rPr lang="en-US" altLang="zh-CN" sz="2400" dirty="0">
                <a:solidFill>
                  <a:schemeClr val="accent1"/>
                </a:solidFill>
              </a:rPr>
              <a:t>7</a:t>
            </a:r>
            <a:r>
              <a:rPr lang="en-US" altLang="zh-CN" sz="2400" dirty="0" smtClean="0">
                <a:solidFill>
                  <a:schemeClr val="accent1"/>
                </a:solidFill>
              </a:rPr>
              <a:t> </a:t>
            </a:r>
            <a:r>
              <a:rPr lang="en-US" altLang="zh-CN" sz="2400" dirty="0" smtClean="0">
                <a:solidFill>
                  <a:schemeClr val="accent1"/>
                </a:solidFill>
              </a:rPr>
              <a:t>stalled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94" y="2295728"/>
            <a:ext cx="10615663" cy="226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/>
              <a:t>R4 Stage </a:t>
            </a:r>
            <a:r>
              <a:rPr lang="en-US" altLang="ko-KR" dirty="0" smtClean="0"/>
              <a:t>2 </a:t>
            </a:r>
            <a:r>
              <a:rPr lang="en-US" altLang="ko-KR" dirty="0"/>
              <a:t>Fr</a:t>
            </a:r>
            <a:r>
              <a:rPr lang="en-US" altLang="zh-CN" dirty="0"/>
              <a:t>ozen by </a:t>
            </a:r>
            <a:r>
              <a:rPr lang="en-US" altLang="zh-CN" dirty="0" smtClean="0"/>
              <a:t>TP#44 </a:t>
            </a:r>
            <a:r>
              <a:rPr lang="en-US" altLang="zh-CN" dirty="0"/>
              <a:t>– </a:t>
            </a:r>
            <a:r>
              <a:rPr lang="en-US" altLang="zh-CN" i="1" dirty="0">
                <a:solidFill>
                  <a:srgbClr val="FF0000"/>
                </a:solidFill>
              </a:rPr>
              <a:t>done</a:t>
            </a:r>
            <a:r>
              <a:rPr lang="en-US" altLang="zh-CN" i="1" dirty="0" smtClean="0">
                <a:solidFill>
                  <a:srgbClr val="FF0000"/>
                </a:solidFill>
              </a:rPr>
              <a:t>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TP#46 R4 Stage 3 Freeze Date </a:t>
            </a:r>
            <a:r>
              <a:rPr lang="en-US" dirty="0" smtClean="0"/>
              <a:t>– </a:t>
            </a:r>
            <a:r>
              <a:rPr lang="en-US" altLang="ko-KR" i="1" dirty="0" smtClean="0">
                <a:solidFill>
                  <a:srgbClr val="FF0000"/>
                </a:solidFill>
              </a:rPr>
              <a:t>TP</a:t>
            </a:r>
            <a:r>
              <a:rPr lang="en-US" i="1" dirty="0" smtClean="0">
                <a:solidFill>
                  <a:srgbClr val="FF0000"/>
                </a:solidFill>
              </a:rPr>
              <a:t>#49 Now!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</a:t>
            </a:r>
            <a:r>
              <a:rPr lang="en-US" dirty="0" smtClean="0"/>
              <a:t>date for R4 ratification at Q1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9007129" y="1264410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986670" y="451933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5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1 F</a:t>
            </a:r>
            <a:r>
              <a:rPr lang="en-US" altLang="ko-KR" dirty="0"/>
              <a:t>reeze</a:t>
            </a:r>
            <a:r>
              <a:rPr lang="en-US" altLang="zh-CN" dirty="0" smtClean="0"/>
              <a:t> Date : TP#50 / </a:t>
            </a:r>
            <a:r>
              <a:rPr lang="en-US" altLang="ko-KR" dirty="0" smtClean="0"/>
              <a:t>TP</a:t>
            </a:r>
            <a:r>
              <a:rPr lang="en-US" altLang="zh-CN" dirty="0" smtClean="0"/>
              <a:t>#51?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 smtClean="0"/>
              <a:t>R5 </a:t>
            </a:r>
            <a:r>
              <a:rPr lang="en-US" altLang="ko-KR" dirty="0"/>
              <a:t>Stage </a:t>
            </a:r>
            <a:r>
              <a:rPr lang="en-US" altLang="ko-KR" dirty="0" smtClean="0"/>
              <a:t>2 </a:t>
            </a:r>
            <a:r>
              <a:rPr lang="en-US" altLang="ko-KR" dirty="0"/>
              <a:t>Freeze</a:t>
            </a:r>
            <a:r>
              <a:rPr lang="en-US" altLang="zh-CN" dirty="0" smtClean="0"/>
              <a:t> Date : TP#53? Q4 2021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3 Freeze Date 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TP#x</a:t>
            </a:r>
            <a:r>
              <a:rPr lang="en-US" altLang="zh-CN" dirty="0" smtClean="0"/>
              <a:t>? Q2 2022</a:t>
            </a:r>
            <a:endParaRPr lang="en-US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R5 ratification at </a:t>
            </a:r>
            <a:r>
              <a:rPr lang="en-US" dirty="0" err="1" smtClean="0"/>
              <a:t>TP#x</a:t>
            </a:r>
            <a:r>
              <a:rPr lang="en-US" dirty="0" smtClean="0"/>
              <a:t> + 2 Q4 2022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327302" y="1290117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54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R4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rgbClr val="C63133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rgbClr val="C63133"/>
          </a:solidFill>
          <a:ln>
            <a:solidFill>
              <a:srgbClr val="C631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rgbClr val="C63133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rgbClr val="C63133"/>
          </a:solidFill>
          <a:ln>
            <a:solidFill>
              <a:srgbClr val="C631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rgbClr val="C6313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rgbClr val="C6313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R5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Rati.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353229" y="4368976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  <p:sp>
        <p:nvSpPr>
          <p:cNvPr id="147" name="Line 21"/>
          <p:cNvSpPr>
            <a:spLocks noChangeShapeType="1"/>
          </p:cNvSpPr>
          <p:nvPr/>
        </p:nvSpPr>
        <p:spPr bwMode="gray">
          <a:xfrm flipH="1" flipV="1">
            <a:off x="3966361" y="325834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49" name="Gerader Verbinder 104"/>
          <p:cNvCxnSpPr/>
          <p:nvPr/>
        </p:nvCxnSpPr>
        <p:spPr>
          <a:xfrm>
            <a:off x="4462889" y="397253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mit Pfeil 3"/>
          <p:cNvCxnSpPr/>
          <p:nvPr/>
        </p:nvCxnSpPr>
        <p:spPr>
          <a:xfrm>
            <a:off x="3698594" y="4808405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aute 103"/>
          <p:cNvSpPr/>
          <p:nvPr/>
        </p:nvSpPr>
        <p:spPr>
          <a:xfrm>
            <a:off x="4400561" y="4727983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"/>
          <p:cNvSpPr>
            <a:spLocks noEditPoints="1"/>
          </p:cNvSpPr>
          <p:nvPr/>
        </p:nvSpPr>
        <p:spPr bwMode="auto">
          <a:xfrm>
            <a:off x="3682572" y="4394019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3" name="Freeform 15"/>
          <p:cNvSpPr>
            <a:spLocks noEditPoints="1"/>
          </p:cNvSpPr>
          <p:nvPr/>
        </p:nvSpPr>
        <p:spPr bwMode="auto">
          <a:xfrm>
            <a:off x="5904590" y="442949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4" name="Freeform 15"/>
          <p:cNvSpPr>
            <a:spLocks noEditPoints="1"/>
          </p:cNvSpPr>
          <p:nvPr/>
        </p:nvSpPr>
        <p:spPr bwMode="auto">
          <a:xfrm>
            <a:off x="7508509" y="4399949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55" name="Gerade Verbindung mit Pfeil 5"/>
          <p:cNvCxnSpPr>
            <a:stCxn id="129" idx="3"/>
            <a:endCxn id="133" idx="1"/>
          </p:cNvCxnSpPr>
          <p:nvPr/>
        </p:nvCxnSpPr>
        <p:spPr>
          <a:xfrm flipV="1">
            <a:off x="10362894" y="4763007"/>
            <a:ext cx="467004" cy="3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6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553</Words>
  <Application>Microsoft Office PowerPoint</Application>
  <PresentationFormat>와이드스크린</PresentationFormat>
  <Paragraphs>143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9" baseType="lpstr">
      <vt:lpstr>Book</vt:lpstr>
      <vt:lpstr>宋体</vt:lpstr>
      <vt:lpstr>Tele-GroteskFet</vt:lpstr>
      <vt:lpstr>맑은 고딕</vt:lpstr>
      <vt:lpstr>Arial</vt:lpstr>
      <vt:lpstr>Calibri</vt:lpstr>
      <vt:lpstr>Myriad Pro</vt:lpstr>
      <vt:lpstr>Myriad Pro Light</vt:lpstr>
      <vt:lpstr>Times New Roman</vt:lpstr>
      <vt:lpstr>Office Theme</vt:lpstr>
      <vt:lpstr>WPM status report TP48 opening</vt:lpstr>
      <vt:lpstr>WPM Status at TP48 closing</vt:lpstr>
      <vt:lpstr>TP48 Opening - WI Snapshot</vt:lpstr>
      <vt:lpstr>31 active WIs*</vt:lpstr>
      <vt:lpstr>Freeze at TP48</vt:lpstr>
      <vt:lpstr>Approval at TP48</vt:lpstr>
      <vt:lpstr>Overdue WIs</vt:lpstr>
      <vt:lpstr>Timeline Release 4</vt:lpstr>
      <vt:lpstr>Timeline Release 5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220</cp:revision>
  <cp:lastPrinted>2020-04-20T12:01:53Z</cp:lastPrinted>
  <dcterms:created xsi:type="dcterms:W3CDTF">2017-09-21T15:46:31Z</dcterms:created>
  <dcterms:modified xsi:type="dcterms:W3CDTF">2020-11-30T12:03:53Z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(3)ymnEDRJRaOkqliNwYw1KqTlaf8//n81biCO+GQ7haVd5wUddmF6QtdZXse0N+S7XiwfoTaX5
P1rF86dGLFhBn28P2MZOv3JqXT898lvZAUjia9+40oXbmbUoZYWX4WMTrD902BIrGkhNMQa9
Qgupu917UVHESzCU+onh9w9oucPejHEZ72skgRPAaJEvScqZubgoAaO8cpdvW1kkfQMlKeUc
qMc35Tr8hy7aGkO3gl</vt:lpwstr>
  </property>
  <property fmtid="{D5CDD505-2E9C-101B-9397-08002B2CF9AE}" pid="3" name="_2015_ms_pID_7253431">
    <vt:lpwstr>efSEq6t0v0LwoZy5bY+WMepxgjhPpiPonnRv2hHtFDDUYO5C9kN3K1
ogXh0mXeETygEvGTftFHiSAHwL4AG4UojaGoRrSssM/txmvvPsj+gwsJLFW8MIPgBA6GuWNZ
0YAnnkEm0g+RFfdVtWNrAijOueqGSW8t/6eK0ci9GbtK1i3GWW+WKaRTp1a7VG0RIDC1JTqk
vbznww6ePJ+5tZDKZZgrmnWZVXmQlXphGAhp</vt:lpwstr>
  </property>
  <property fmtid="{D5CDD505-2E9C-101B-9397-08002B2CF9AE}" pid="4" name="_2015_ms_pID_7253432">
    <vt:lpwstr>4A==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1568787945</vt:lpwstr>
  </property>
</Properties>
</file>