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0" r:id="rId4"/>
    <p:sldId id="267" r:id="rId5"/>
    <p:sldId id="268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99FF"/>
    <a:srgbClr val="0066FF"/>
    <a:srgbClr val="FF66FF"/>
    <a:srgbClr val="9933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/>
      <a:tcStyle>
        <a:tcBdr/>
        <a:fill>
          <a:solidFill>
            <a:srgbClr val="F4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7"/>
          </a:solidFill>
        </a:fill>
      </a:tcStyle>
    </a:wholeTbl>
    <a:band2H>
      <a:tcTxStyle/>
      <a:tcStyle>
        <a:tcBdr/>
        <a:fill>
          <a:solidFill>
            <a:srgbClr val="E6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8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9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1155282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40" y="105845"/>
            <a:ext cx="1325891" cy="90409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/>
          <p:cNvSpPr/>
          <p:nvPr/>
        </p:nvSpPr>
        <p:spPr>
          <a:xfrm>
            <a:off x="0" y="6497637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" name="TextBox 9"/>
          <p:cNvSpPr txBox="1"/>
          <p:nvPr/>
        </p:nvSpPr>
        <p:spPr>
          <a:xfrm>
            <a:off x="5638215" y="6592128"/>
            <a:ext cx="9508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BFBFB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dirty="0"/>
              <a:t>© 2020 oneM2M</a:t>
            </a:r>
          </a:p>
        </p:txBody>
      </p:sp>
      <p:sp>
        <p:nvSpPr>
          <p:cNvPr id="19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" name="Rectangle 6"/>
          <p:cNvSpPr/>
          <p:nvPr/>
        </p:nvSpPr>
        <p:spPr>
          <a:xfrm>
            <a:off x="0" y="4285396"/>
            <a:ext cx="12192000" cy="2572604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01444" y="1122362"/>
            <a:ext cx="11296185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60" y="194184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Rectangle 6"/>
          <p:cNvSpPr/>
          <p:nvPr/>
        </p:nvSpPr>
        <p:spPr>
          <a:xfrm>
            <a:off x="0" y="5341434"/>
            <a:ext cx="12192000" cy="1516567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401444" y="1122362"/>
            <a:ext cx="11296185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60" y="194184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47555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659779" y="1233865"/>
            <a:ext cx="11296186" cy="23876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4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305687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9779" y="3837899"/>
            <a:ext cx="9144001" cy="16557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7850301" cy="11735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7850301" cy="11735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155282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8240" y="105845"/>
            <a:ext cx="1325891" cy="9040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8"/>
          <p:cNvSpPr/>
          <p:nvPr/>
        </p:nvSpPr>
        <p:spPr>
          <a:xfrm>
            <a:off x="0" y="6497637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TextBox 9"/>
          <p:cNvSpPr txBox="1"/>
          <p:nvPr/>
        </p:nvSpPr>
        <p:spPr>
          <a:xfrm>
            <a:off x="5638215" y="6592128"/>
            <a:ext cx="9508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BFBFB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dirty="0"/>
              <a:t>© 2020 oneM2M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343" y="6543310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97959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sma.com/futurenetworks/resources/op-telco-edge-proposal-whitepap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tp.onem2m.org/Meetings/TP/20200724_TP46_Closing%20Plenary/TP-2020-0098-Architecture_mapping_of_GSMA_OPG.PPTX" TargetMode="External"/><Relationship Id="rId2" Type="http://schemas.openxmlformats.org/officeDocument/2006/relationships/hyperlink" Target="http://ftp.onem2m.org/Meetings/TP/20200701_TP46_Opening%20Plenary/TP-2020-0069R01-GSMA_OPD_collaboration_with_oneM2M.ZI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tp.onem2m.org/Meetings/WG2_SDS/20200827_SDS46.2/SDS-2020-0255-Architecture_mapping_of_GSMA_OPG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401443" y="1792922"/>
            <a:ext cx="11296186" cy="2387601"/>
          </a:xfrm>
          <a:prstGeom prst="rect">
            <a:avLst/>
          </a:prstGeom>
        </p:spPr>
        <p:txBody>
          <a:bodyPr anchor="ctr"/>
          <a:lstStyle/>
          <a:p>
            <a:pPr>
              <a:defRPr sz="5400"/>
            </a:pPr>
            <a:r>
              <a:rPr lang="en-US" altLang="ja-JP" dirty="0"/>
              <a:t>Status report for</a:t>
            </a:r>
            <a:br>
              <a:rPr lang="en-US" altLang="ja-JP" dirty="0"/>
            </a:br>
            <a:r>
              <a:rPr lang="en-US" altLang="ja-JP" dirty="0"/>
              <a:t>GSMA</a:t>
            </a:r>
            <a:r>
              <a:rPr lang="de-DE" altLang="ja-JP" dirty="0"/>
              <a:t> OPG collaboration</a:t>
            </a:r>
            <a:endParaRPr dirty="0"/>
          </a:p>
        </p:txBody>
      </p:sp>
      <p:sp>
        <p:nvSpPr>
          <p:cNvPr id="113" name="Tex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0" y="5019675"/>
            <a:ext cx="12192000" cy="16557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1000"/>
              </a:lnSpc>
            </a:pPr>
            <a:r>
              <a:rPr lang="de-AT" sz="2800" dirty="0"/>
              <a:t>Group Name: TP#48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Source: </a:t>
            </a:r>
            <a:r>
              <a:rPr lang="en-US" sz="2800" dirty="0"/>
              <a:t>Kenichi Yamamoto, KDDI;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Roland Hechwartner, TPC, Deutsche Telekom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Meeting Date: </a:t>
            </a:r>
            <a:r>
              <a:rPr lang="de-AT" sz="2800" dirty="0" err="1"/>
              <a:t>Dec</a:t>
            </a:r>
            <a:r>
              <a:rPr lang="de-AT" sz="2800" dirty="0"/>
              <a:t> 18, 2020</a:t>
            </a:r>
          </a:p>
        </p:txBody>
      </p:sp>
      <p:sp>
        <p:nvSpPr>
          <p:cNvPr id="11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2003102" y="65433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8630944" cy="1173571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has launched a project, Operator Platform Group (OPG), to define the architecture and technical requirements for a federated platform.</a:t>
            </a:r>
          </a:p>
          <a:p>
            <a:r>
              <a:rPr lang="en-US" altLang="ja-JP" sz="2400" dirty="0"/>
              <a:t>It is the desire of the GSMA to instruct existing SDOs with the realization of the requirements.</a:t>
            </a:r>
          </a:p>
          <a:p>
            <a:r>
              <a:rPr lang="en-US" altLang="ja-JP" sz="2400" dirty="0"/>
              <a:t>GSMA OPG plans to collaborate with the SDOs (e.g. invitation of the SDOs Chairs, Liaison Statements) to align the activities.</a:t>
            </a:r>
          </a:p>
          <a:p>
            <a:r>
              <a:rPr lang="en-US" altLang="ja-JP" sz="2400" dirty="0"/>
              <a:t>In October, GSMA OPG published a White Paper (Phase 1) to provide a guide to future specifications for an Operator Platform.</a:t>
            </a:r>
            <a:br>
              <a:rPr lang="en-US" altLang="ja-JP" sz="2400" dirty="0"/>
            </a:br>
            <a:r>
              <a:rPr lang="en-US" altLang="ja-JP" sz="2000" dirty="0">
                <a:hlinkClick r:id="rId2"/>
              </a:rPr>
              <a:t>https://www.gsma.com/futurenetworks/resources/op-telco-edge-proposal-whitepaper/</a:t>
            </a:r>
            <a:endParaRPr lang="en-US" altLang="ja-JP" sz="2000" dirty="0"/>
          </a:p>
          <a:p>
            <a:r>
              <a:rPr lang="en-US" altLang="ja-JP" sz="2400" dirty="0"/>
              <a:t>The OPG is currently discussing Phase 2 work </a:t>
            </a:r>
            <a:br>
              <a:rPr lang="en-US" altLang="ja-JP" sz="2400" dirty="0"/>
            </a:br>
            <a:r>
              <a:rPr lang="en-US" altLang="ja-JP" sz="2400" dirty="0"/>
              <a:t>to enhance the capabilities. 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9A2919-C374-4DA1-A683-33D67339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37" y="4337824"/>
            <a:ext cx="1680854" cy="24088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3C2DCE-3506-47CA-A6DA-DD4F548C5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45" y="110535"/>
            <a:ext cx="9810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28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8630944" cy="1173571"/>
          </a:xfrm>
        </p:spPr>
        <p:txBody>
          <a:bodyPr>
            <a:normAutofit/>
          </a:bodyPr>
          <a:lstStyle/>
          <a:p>
            <a:r>
              <a:rPr lang="en-US" dirty="0"/>
              <a:t>Collaboration with oneM2M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OPG is considering to collaborate with oneM2M and asked oneM2M to answer in a SDO survey of GSMA OPG (</a:t>
            </a:r>
            <a:r>
              <a:rPr lang="en-US" altLang="ja-JP" sz="2400" dirty="0">
                <a:hlinkClick r:id="rId2"/>
              </a:rPr>
              <a:t>TP-2020-0069R01</a:t>
            </a:r>
            <a:r>
              <a:rPr lang="en-US" altLang="ja-JP" sz="2400" dirty="0"/>
              <a:t>) .</a:t>
            </a:r>
          </a:p>
          <a:p>
            <a:r>
              <a:rPr lang="en-US" altLang="ja-JP" sz="2400" dirty="0"/>
              <a:t>GSMA TEC (Telco Edge Cloud) Chair gave a presentation of GSMA OPG activity at TP46.</a:t>
            </a:r>
          </a:p>
          <a:p>
            <a:r>
              <a:rPr lang="en-US" altLang="ja-JP" sz="2400" dirty="0"/>
              <a:t>We filled in the SDO survey based on the contributions of </a:t>
            </a:r>
            <a:r>
              <a:rPr lang="en-US" altLang="ja-JP" sz="2400" dirty="0">
                <a:hlinkClick r:id="rId3"/>
              </a:rPr>
              <a:t>TP-2020-0098</a:t>
            </a:r>
            <a:r>
              <a:rPr lang="en-US" altLang="ja-JP" sz="2400" dirty="0"/>
              <a:t> and </a:t>
            </a:r>
            <a:r>
              <a:rPr lang="en-US" altLang="ja-JP" sz="2400" dirty="0">
                <a:hlinkClick r:id="rId4"/>
              </a:rPr>
              <a:t>SDS-2020-0255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/>
              <a:t>GSMA OPG invited TP Chair to present oneM2M introduction and the SDO survey at GSMA OPG meeting on December 2 (see next slide).</a:t>
            </a:r>
            <a:endParaRPr lang="ja-JP" altLang="en-US" sz="2400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88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376848" cy="1173571"/>
          </a:xfrm>
        </p:spPr>
        <p:txBody>
          <a:bodyPr>
            <a:normAutofit fontScale="90000"/>
          </a:bodyPr>
          <a:lstStyle/>
          <a:p>
            <a:r>
              <a:rPr lang="en-US" altLang="ja-JP" sz="4400" dirty="0"/>
              <a:t>oneM2M presentation</a:t>
            </a:r>
            <a:r>
              <a:rPr lang="ja-JP" altLang="en-US" dirty="0"/>
              <a:t> </a:t>
            </a:r>
            <a:r>
              <a:rPr lang="en-US" altLang="ja-JP" sz="4400" dirty="0"/>
              <a:t>at GSMA OPG meeting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oneM2M introduction and the SDO survey were presented by the TP Chair</a:t>
            </a:r>
            <a:br>
              <a:rPr lang="en-US" altLang="ja-JP" sz="2400" dirty="0"/>
            </a:br>
            <a:r>
              <a:rPr lang="en-US" altLang="ja-JP" sz="2400" dirty="0"/>
              <a:t> in a 1 hour session at the GSMA OPG meeting on December 2.</a:t>
            </a:r>
            <a:endParaRPr lang="ja-JP" altLang="en-US" sz="2400" dirty="0"/>
          </a:p>
          <a:p>
            <a:r>
              <a:rPr lang="en-US" altLang="ja-JP" sz="2400" dirty="0"/>
              <a:t>Over 20 people participated to the session.</a:t>
            </a:r>
          </a:p>
          <a:p>
            <a:pPr lvl="1"/>
            <a:r>
              <a:rPr lang="en-US" altLang="ja-JP" sz="2000" dirty="0"/>
              <a:t>OPG members: OPG Chair (Dave, DT), China Unicom, Telefonica, TIM, Orange, </a:t>
            </a:r>
            <a:br>
              <a:rPr lang="en-US" altLang="ja-JP" sz="2000" dirty="0"/>
            </a:br>
            <a:r>
              <a:rPr lang="en-US" altLang="ja-JP" sz="2000" dirty="0"/>
              <a:t>KDDI</a:t>
            </a:r>
            <a:r>
              <a:rPr lang="ja-JP" altLang="en-US" sz="2000" dirty="0"/>
              <a:t> </a:t>
            </a:r>
            <a:r>
              <a:rPr lang="en-US" altLang="ja-JP" sz="2000" dirty="0"/>
              <a:t>(Toshi), Apple, Altran, Huawei, Intel, Nokia, STC, GSMA, etc.</a:t>
            </a:r>
          </a:p>
          <a:p>
            <a:pPr lvl="1"/>
            <a:r>
              <a:rPr lang="en-US" altLang="ja-JP" sz="2000" dirty="0"/>
              <a:t>oneM2M members: TP Chair (Roland), TST WG Chair (Andrew), </a:t>
            </a:r>
            <a:br>
              <a:rPr lang="en-US" altLang="ja-JP" sz="2000" dirty="0"/>
            </a:br>
            <a:r>
              <a:rPr lang="en-US" altLang="ja-JP" sz="2000" dirty="0"/>
              <a:t>RDM WG Vice Chair (Marianne), KDDI (Kenichi)</a:t>
            </a:r>
          </a:p>
          <a:p>
            <a:r>
              <a:rPr lang="en-US" altLang="ja-JP" sz="2400" dirty="0"/>
              <a:t>A lot of questions/feedbacks were received.</a:t>
            </a:r>
          </a:p>
          <a:p>
            <a:pPr lvl="1"/>
            <a:r>
              <a:rPr lang="en-US" altLang="ja-JP" sz="2000" dirty="0"/>
              <a:t>Hackathon, </a:t>
            </a:r>
            <a:r>
              <a:rPr lang="en-GB" altLang="ja-JP" sz="2000" dirty="0"/>
              <a:t>Opensource communities, collaboration</a:t>
            </a:r>
            <a:r>
              <a:rPr lang="en-US" altLang="ja-JP" sz="2000" dirty="0"/>
              <a:t> with other SDOs.</a:t>
            </a:r>
          </a:p>
          <a:p>
            <a:pPr lvl="1"/>
            <a:r>
              <a:rPr lang="en-US" altLang="ja-JP" sz="2000" dirty="0"/>
              <a:t>High complementarity for service (data) layer to exchange data between applications, devices and clouds. -&gt; related future works of GSMA OPG (</a:t>
            </a:r>
            <a:r>
              <a:rPr lang="en-US" altLang="ja-JP" sz="2000" dirty="0" err="1"/>
              <a:t>NaaS</a:t>
            </a:r>
            <a:r>
              <a:rPr lang="en-US" altLang="ja-JP" sz="2000" dirty="0"/>
              <a:t>, Slicing, </a:t>
            </a:r>
            <a:r>
              <a:rPr lang="en-US" altLang="ja-JP" sz="2000" dirty="0" err="1"/>
              <a:t>etc</a:t>
            </a:r>
            <a:r>
              <a:rPr lang="en-US" altLang="ja-JP" sz="2000" dirty="0"/>
              <a:t>).</a:t>
            </a:r>
          </a:p>
        </p:txBody>
      </p:sp>
      <p:graphicFrame>
        <p:nvGraphicFramePr>
          <p:cNvPr id="3" name="オブジェクト 2">
            <a:hlinkClick r:id="" action="ppaction://ole?verb=0"/>
            <a:extLst>
              <a:ext uri="{FF2B5EF4-FFF2-40B4-BE49-F238E27FC236}">
                <a16:creationId xmlns:a16="http://schemas.microsoft.com/office/drawing/2014/main" id="{95EA67CF-404E-4DA4-A3E1-6D6687D44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50859"/>
              </p:ext>
            </p:extLst>
          </p:nvPr>
        </p:nvGraphicFramePr>
        <p:xfrm>
          <a:off x="8402283" y="5485320"/>
          <a:ext cx="1557153" cy="131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2" imgW="914649" imgH="769592" progId="PowerPoint.Show.12">
                  <p:embed/>
                </p:oleObj>
              </mc:Choice>
              <mc:Fallback>
                <p:oleObj name="Presentation" showAsIcon="1" r:id="rId2" imgW="914649" imgH="7695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02283" y="5485320"/>
                        <a:ext cx="1557153" cy="1311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hlinkClick r:id="" action="ppaction://ole?verb=0"/>
            <a:extLst>
              <a:ext uri="{FF2B5EF4-FFF2-40B4-BE49-F238E27FC236}">
                <a16:creationId xmlns:a16="http://schemas.microsoft.com/office/drawing/2014/main" id="{77E5BA66-92F4-4688-A9EA-FDEC989D3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35546"/>
              </p:ext>
            </p:extLst>
          </p:nvPr>
        </p:nvGraphicFramePr>
        <p:xfrm>
          <a:off x="10181111" y="5485320"/>
          <a:ext cx="1557154" cy="131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4" imgW="914649" imgH="769592" progId="PowerPoint.Show.12">
                  <p:embed/>
                </p:oleObj>
              </mc:Choice>
              <mc:Fallback>
                <p:oleObj name="Presentation" showAsIcon="1" r:id="rId4" imgW="914649" imgH="7695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81111" y="5485320"/>
                        <a:ext cx="1557154" cy="1311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770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376848" cy="1173571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Next Steps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OPG is interested in a continued collaboration with oneM2M.</a:t>
            </a:r>
            <a:endParaRPr lang="ja-JP" altLang="en-US" sz="2400" dirty="0"/>
          </a:p>
          <a:p>
            <a:pPr lvl="1"/>
            <a:r>
              <a:rPr lang="en-US" altLang="ja-JP" sz="2000" dirty="0"/>
              <a:t>Potential future works: API Gap analysis, </a:t>
            </a:r>
            <a:r>
              <a:rPr lang="en-US" altLang="ja-JP" sz="2000" dirty="0" err="1"/>
              <a:t>NaaS</a:t>
            </a:r>
            <a:r>
              <a:rPr lang="en-US" altLang="ja-JP" sz="2000" dirty="0"/>
              <a:t>, Slicing, etc.</a:t>
            </a:r>
          </a:p>
          <a:p>
            <a:r>
              <a:rPr lang="en-US" altLang="ja-JP" sz="2400" dirty="0"/>
              <a:t>GSMA OPG issued </a:t>
            </a:r>
            <a:r>
              <a:rPr lang="en-GB" altLang="ja-JP" sz="2400" dirty="0"/>
              <a:t>Liaison statement</a:t>
            </a:r>
            <a:r>
              <a:rPr lang="en-US" altLang="ja-JP" sz="2400" dirty="0"/>
              <a:t> to SDOs (see TP-0129R01).</a:t>
            </a:r>
          </a:p>
          <a:p>
            <a:pPr marL="457200" lvl="1" indent="0">
              <a:buNone/>
            </a:pPr>
            <a:r>
              <a:rPr lang="en-US" altLang="ja-JP" sz="2000" dirty="0"/>
              <a:t>=&gt; Reply LS to GSMA OPG will be discussed at the Closing Plenary (see TP-0130).</a:t>
            </a:r>
          </a:p>
        </p:txBody>
      </p:sp>
    </p:spTree>
    <p:extLst>
      <p:ext uri="{BB962C8B-B14F-4D97-AF65-F5344CB8AC3E}">
        <p14:creationId xmlns:p14="http://schemas.microsoft.com/office/powerpoint/2010/main" val="4751193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545054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458</Words>
  <Application>Microsoft Office PowerPoint</Application>
  <PresentationFormat>ワイド画面</PresentationFormat>
  <Paragraphs>30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Myriad Pro</vt:lpstr>
      <vt:lpstr>Myriad Pro Light</vt:lpstr>
      <vt:lpstr>Arial</vt:lpstr>
      <vt:lpstr>Calibri</vt:lpstr>
      <vt:lpstr>Office Theme</vt:lpstr>
      <vt:lpstr>Presentation</vt:lpstr>
      <vt:lpstr>Status report for GSMA OPG collaboration</vt:lpstr>
      <vt:lpstr>Background</vt:lpstr>
      <vt:lpstr>Collaboration with oneM2M</vt:lpstr>
      <vt:lpstr>oneM2M presentation at GSMA OPG meeting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TS-0014 LwM2M Interworking Wrong Definition for resourceName Attribute</dc:title>
  <dc:creator>山本賢一</dc:creator>
  <cp:lastModifiedBy>KENICHI Yamamoto_SDSr11</cp:lastModifiedBy>
  <cp:revision>81</cp:revision>
  <dcterms:modified xsi:type="dcterms:W3CDTF">2020-12-17T09:57:28Z</dcterms:modified>
</cp:coreProperties>
</file>