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3"/>
  </p:notesMasterIdLst>
  <p:handoutMasterIdLst>
    <p:handoutMasterId r:id="rId14"/>
  </p:handoutMasterIdLst>
  <p:sldIdLst>
    <p:sldId id="256" r:id="rId4"/>
    <p:sldId id="270" r:id="rId5"/>
    <p:sldId id="268" r:id="rId6"/>
    <p:sldId id="275" r:id="rId7"/>
    <p:sldId id="269" r:id="rId8"/>
    <p:sldId id="274" r:id="rId9"/>
    <p:sldId id="276" r:id="rId10"/>
    <p:sldId id="277" r:id="rId11"/>
    <p:sldId id="271" r:id="rId12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17" autoAdjust="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95DE443B-A093-48AC-9317-4C27E0EA4B7A}" type="datetimeFigureOut">
              <a:rPr lang="en-US" altLang="ko-KR"/>
              <a:pPr>
                <a:defRPr/>
              </a:pPr>
              <a:t>3/7/2016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Gulim" panose="020B0600000101010101" pitchFamily="34" charset="-127"/>
              </a:defRPr>
            </a:lvl1pPr>
          </a:lstStyle>
          <a:p>
            <a:pPr>
              <a:defRPr/>
            </a:pPr>
            <a:fld id="{76C32D02-A2C3-46E4-BE57-E04BD88AFD59}" type="slidenum">
              <a:rPr lang="en-US" altLang="ko-KR"/>
              <a:pPr>
                <a:defRPr/>
              </a:pPr>
              <a:t>‹N°›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9557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8BDC33B-6E98-468E-A249-E1B9ADD32B52}" type="datetimeFigureOut">
              <a:rPr lang="ko-KR" altLang="en-US"/>
              <a:pPr>
                <a:defRPr/>
              </a:pPr>
              <a:t>2016-03-07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49A2C-14DD-406A-A1DD-689FE9748B6F}" type="slidenum">
              <a:rPr lang="ko-KR" altLang="en-US"/>
              <a:pPr>
                <a:defRPr/>
              </a:pPr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4693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49A2C-14DD-406A-A1DD-689FE9748B6F}" type="slidenum">
              <a:rPr lang="ko-KR" altLang="en-US" smtClean="0"/>
              <a:pPr>
                <a:defRPr/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4447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49A2C-14DD-406A-A1DD-689FE9748B6F}" type="slidenum">
              <a:rPr lang="ko-KR" altLang="en-US" smtClean="0"/>
              <a:pPr>
                <a:defRPr/>
              </a:pPr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4743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Gulim" panose="020B0600000101010101" pitchFamily="34" charset="-127"/>
              </a:defRPr>
            </a:lvl1pPr>
          </a:lstStyle>
          <a:p>
            <a:pPr>
              <a:defRPr/>
            </a:pPr>
            <a:fld id="{D36CC4B6-3B34-4555-B154-2E10AC930BA2}" type="slidenum">
              <a:rPr lang="en-US" altLang="ko-KR"/>
              <a:pPr>
                <a:defRPr/>
              </a:pPr>
              <a:t>‹N°›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431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Gulim" panose="020B0600000101010101" pitchFamily="34" charset="-127"/>
              </a:defRPr>
            </a:lvl1pPr>
          </a:lstStyle>
          <a:p>
            <a:pPr>
              <a:defRPr/>
            </a:pPr>
            <a:fld id="{7A25F9B0-EE2F-4914-BD58-2559E97442A6}" type="slidenum">
              <a:rPr lang="en-US" altLang="ko-KR"/>
              <a:pPr>
                <a:defRPr/>
              </a:pPr>
              <a:t>‹N°›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2882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379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267200" y="6488668"/>
            <a:ext cx="4962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TST-2016-0046-MBT_for_test_suites_development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4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jpe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ko-KR" altLang="ko-KR">
              <a:solidFill>
                <a:srgbClr val="FFFFFF"/>
              </a:solidFill>
            </a:endParaRPr>
          </a:p>
        </p:txBody>
      </p:sp>
      <p:sp>
        <p:nvSpPr>
          <p:cNvPr id="5124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304800" y="3711575"/>
            <a:ext cx="8534400" cy="14700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 sz="4800" b="1" dirty="0">
                <a:solidFill>
                  <a:srgbClr val="A0A0A3"/>
                </a:solidFill>
                <a:ea typeface="Gulim" panose="020B0600000101010101" pitchFamily="34" charset="-127"/>
              </a:rPr>
              <a:t>Use of MBT for test suites development- discussion </a:t>
            </a:r>
            <a:br>
              <a:rPr lang="en-US" altLang="ko-KR" sz="4800" b="1" dirty="0">
                <a:solidFill>
                  <a:srgbClr val="A0A0A3"/>
                </a:solidFill>
                <a:ea typeface="Gulim" panose="020B0600000101010101" pitchFamily="34" charset="-127"/>
              </a:rPr>
            </a:br>
            <a:endParaRPr lang="en-US" altLang="ko-KR" sz="4800" b="1" dirty="0">
              <a:solidFill>
                <a:srgbClr val="A0A0A3"/>
              </a:solidFill>
              <a:ea typeface="Gulim" panose="020B0600000101010101" pitchFamily="34" charset="-127"/>
            </a:endParaRP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338233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anose="020B0600000101010101" pitchFamily="34" charset="-127"/>
              </a:rPr>
              <a:t>Group Name: TST WG</a:t>
            </a:r>
          </a:p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anose="020B0600000101010101" pitchFamily="34" charset="-127"/>
              </a:rPr>
              <a:t>Source: Easy Global Market (EGM)</a:t>
            </a:r>
          </a:p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anose="020B0600000101010101" pitchFamily="34" charset="-127"/>
              </a:rPr>
              <a:t>Meeting Date: 2016-03-14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32" y="57431"/>
            <a:ext cx="8229600" cy="1143000"/>
          </a:xfrm>
        </p:spPr>
        <p:txBody>
          <a:bodyPr/>
          <a:lstStyle/>
          <a:p>
            <a:r>
              <a:rPr lang="fr-FR" sz="3200" dirty="0" err="1"/>
              <a:t>Reminder</a:t>
            </a:r>
            <a:r>
              <a:rPr lang="fr-FR" sz="3200" dirty="0"/>
              <a:t>: Global Platform certification programme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52400" y="5940329"/>
            <a:ext cx="586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/>
              <a:t>Taken</a:t>
            </a:r>
            <a:r>
              <a:rPr lang="fr-FR" sz="1200" dirty="0"/>
              <a:t> </a:t>
            </a:r>
            <a:r>
              <a:rPr lang="fr-FR" sz="1200" dirty="0" err="1"/>
              <a:t>from</a:t>
            </a:r>
            <a:r>
              <a:rPr lang="fr-FR" sz="1200" dirty="0"/>
              <a:t>: </a:t>
            </a:r>
            <a:r>
              <a:rPr lang="en-US" sz="1200" dirty="0"/>
              <a:t>TST-2016-0012-GlobalPlatform_Compliance_and_Certification_collaboration)</a:t>
            </a:r>
            <a:endParaRPr lang="fr-FR" sz="1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676400"/>
            <a:ext cx="4457700" cy="351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perspectiveContrastingLeftFacing"/>
            <a:lightRig rig="threePt" dir="t"/>
          </a:scene3d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481854" y="2019300"/>
            <a:ext cx="203773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9pPr>
          </a:lstStyle>
          <a:p>
            <a:pPr algn="ctr"/>
            <a:r>
              <a:rPr lang="en-US" sz="1500" i="1" dirty="0">
                <a:solidFill>
                  <a:srgbClr val="7030A0"/>
                </a:solidFill>
              </a:rPr>
              <a:t>58 Test Tools from</a:t>
            </a:r>
          </a:p>
          <a:p>
            <a:pPr algn="ctr"/>
            <a:r>
              <a:rPr lang="en-US" sz="1500" i="1" dirty="0">
                <a:solidFill>
                  <a:srgbClr val="7030A0"/>
                </a:solidFill>
              </a:rPr>
              <a:t>5 member companies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4621" y="3276601"/>
            <a:ext cx="2093843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9pPr>
          </a:lstStyle>
          <a:p>
            <a:pPr algn="ctr"/>
            <a:r>
              <a:rPr lang="en-US" sz="1500" i="1" dirty="0">
                <a:solidFill>
                  <a:srgbClr val="7030A0"/>
                </a:solidFill>
              </a:rPr>
              <a:t>14 Qualified Test Labs</a:t>
            </a:r>
          </a:p>
          <a:p>
            <a:pPr algn="ctr"/>
            <a:r>
              <a:rPr lang="en-US" sz="1500" i="1" dirty="0">
                <a:solidFill>
                  <a:srgbClr val="7030A0"/>
                </a:solidFill>
              </a:rPr>
              <a:t>operated by </a:t>
            </a:r>
          </a:p>
          <a:p>
            <a:pPr algn="ctr"/>
            <a:r>
              <a:rPr lang="en-US" sz="1500" i="1" dirty="0">
                <a:solidFill>
                  <a:srgbClr val="7030A0"/>
                </a:solidFill>
              </a:rPr>
              <a:t>8 member companies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269484" y="4819651"/>
            <a:ext cx="213391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9pPr>
          </a:lstStyle>
          <a:p>
            <a:pPr algn="ctr"/>
            <a:r>
              <a:rPr lang="en-US" sz="1500" i="1" dirty="0">
                <a:solidFill>
                  <a:srgbClr val="7030A0"/>
                </a:solidFill>
              </a:rPr>
              <a:t>150 Qualified Products</a:t>
            </a:r>
          </a:p>
          <a:p>
            <a:pPr algn="ctr"/>
            <a:r>
              <a:rPr lang="en-US" sz="1500" i="1" dirty="0">
                <a:solidFill>
                  <a:srgbClr val="7030A0"/>
                </a:solidFill>
              </a:rPr>
              <a:t>card and TEE  from </a:t>
            </a:r>
          </a:p>
          <a:p>
            <a:pPr algn="ctr"/>
            <a:r>
              <a:rPr lang="en-US" sz="1500" i="1" dirty="0">
                <a:solidFill>
                  <a:srgbClr val="7030A0"/>
                </a:solidFill>
              </a:rPr>
              <a:t>25 different companies</a:t>
            </a:r>
          </a:p>
        </p:txBody>
      </p:sp>
      <p:cxnSp>
        <p:nvCxnSpPr>
          <p:cNvPr id="10" name="Straight Arrow Connector 9"/>
          <p:cNvCxnSpPr>
            <a:stCxn id="7" idx="3"/>
          </p:cNvCxnSpPr>
          <p:nvPr/>
        </p:nvCxnSpPr>
        <p:spPr bwMode="auto">
          <a:xfrm>
            <a:off x="3519591" y="2296299"/>
            <a:ext cx="1109560" cy="408802"/>
          </a:xfrm>
          <a:prstGeom prst="straightConnector1">
            <a:avLst/>
          </a:prstGeom>
          <a:noFill/>
          <a:ln w="254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Straight Arrow Connector 10"/>
          <p:cNvCxnSpPr>
            <a:stCxn id="8" idx="3"/>
          </p:cNvCxnSpPr>
          <p:nvPr/>
        </p:nvCxnSpPr>
        <p:spPr bwMode="auto">
          <a:xfrm flipV="1">
            <a:off x="3558464" y="3619500"/>
            <a:ext cx="1184986" cy="49516"/>
          </a:xfrm>
          <a:prstGeom prst="straightConnector1">
            <a:avLst/>
          </a:prstGeom>
          <a:noFill/>
          <a:ln w="254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2" name="Straight Arrow Connector 13"/>
          <p:cNvCxnSpPr/>
          <p:nvPr/>
        </p:nvCxnSpPr>
        <p:spPr bwMode="auto">
          <a:xfrm flipV="1">
            <a:off x="2800350" y="4305300"/>
            <a:ext cx="1828800" cy="457200"/>
          </a:xfrm>
          <a:prstGeom prst="straightConnector1">
            <a:avLst/>
          </a:prstGeom>
          <a:noFill/>
          <a:ln w="254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32304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2501" y="71465"/>
            <a:ext cx="8229600" cy="1143000"/>
          </a:xfrm>
        </p:spPr>
        <p:txBody>
          <a:bodyPr/>
          <a:lstStyle/>
          <a:p>
            <a:r>
              <a:rPr lang="en-US" sz="3600" dirty="0"/>
              <a:t>Global platform test suites generation process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52400" y="5940329"/>
            <a:ext cx="586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/>
              <a:t>Taken</a:t>
            </a:r>
            <a:r>
              <a:rPr lang="fr-FR" sz="1200" dirty="0"/>
              <a:t> </a:t>
            </a:r>
            <a:r>
              <a:rPr lang="fr-FR" sz="1200" dirty="0" err="1"/>
              <a:t>from</a:t>
            </a:r>
            <a:r>
              <a:rPr lang="fr-FR" sz="1200" dirty="0"/>
              <a:t>: </a:t>
            </a:r>
            <a:r>
              <a:rPr lang="en-US" sz="1200" dirty="0"/>
              <a:t>TST-2016-0012-GlobalPlatform_Compliance_and_Certification_collaboration)</a:t>
            </a:r>
            <a:endParaRPr lang="fr-FR" sz="12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447800"/>
            <a:ext cx="6553200" cy="419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278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131"/>
          <p:cNvSpPr/>
          <p:nvPr/>
        </p:nvSpPr>
        <p:spPr>
          <a:xfrm>
            <a:off x="2819400" y="6164368"/>
            <a:ext cx="4628174" cy="38681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Managing</a:t>
            </a:r>
            <a:r>
              <a:rPr lang="fr-FR" dirty="0"/>
              <a:t> profile</a:t>
            </a:r>
          </a:p>
        </p:txBody>
      </p:sp>
      <p:sp>
        <p:nvSpPr>
          <p:cNvPr id="4" name="Espace réservé du contenu 2"/>
          <p:cNvSpPr>
            <a:spLocks noGrp="1"/>
          </p:cNvSpPr>
          <p:nvPr/>
        </p:nvSpPr>
        <p:spPr>
          <a:xfrm>
            <a:off x="152400" y="1219200"/>
            <a:ext cx="86868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kumimoji="0" lang="fr-FR"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fr-FR"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 3" pitchFamily="18" charset="2"/>
              <a:buChar char="}"/>
              <a:defRPr kumimoji="0" lang="fr-FR"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fr-FR"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fr-FR"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noProof="0" dirty="0"/>
              <a:t>Manage the variants</a:t>
            </a:r>
            <a:r>
              <a:rPr lang="en-US" sz="1800" dirty="0"/>
              <a:t>/options from one profile to another </a:t>
            </a:r>
            <a:endParaRPr lang="en-US" sz="1800" noProof="0" dirty="0"/>
          </a:p>
          <a:p>
            <a:pPr lvl="1"/>
            <a:r>
              <a:rPr lang="en-US" sz="1800" noProof="0" dirty="0"/>
              <a:t>1 </a:t>
            </a:r>
            <a:r>
              <a:rPr lang="en-US" sz="1800" b="1" dirty="0"/>
              <a:t>G</a:t>
            </a:r>
            <a:r>
              <a:rPr lang="en-US" sz="1800" b="1" noProof="0" dirty="0" err="1"/>
              <a:t>eneric</a:t>
            </a:r>
            <a:r>
              <a:rPr lang="en-US" sz="1800" b="1" noProof="0" dirty="0"/>
              <a:t> specification </a:t>
            </a:r>
            <a:r>
              <a:rPr lang="en-US" sz="1800" noProof="0" dirty="0"/>
              <a:t>(with options)</a:t>
            </a:r>
          </a:p>
          <a:p>
            <a:pPr lvl="1"/>
            <a:r>
              <a:rPr lang="en-US" sz="1800" noProof="0" dirty="0"/>
              <a:t>1 </a:t>
            </a:r>
            <a:r>
              <a:rPr lang="en-US" sz="1800" b="1" dirty="0"/>
              <a:t>Profile</a:t>
            </a:r>
            <a:r>
              <a:rPr lang="en-US" sz="1800" noProof="0" dirty="0"/>
              <a:t> per domain = dedicated spec are derived from the generic specification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723838" y="2149340"/>
            <a:ext cx="1679194" cy="1370808"/>
            <a:chOff x="1234375" y="957022"/>
            <a:chExt cx="1679194" cy="1370808"/>
          </a:xfrm>
        </p:grpSpPr>
        <p:pic>
          <p:nvPicPr>
            <p:cNvPr id="130" name="Picture 7" descr="libro_cerrad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4375" y="957022"/>
              <a:ext cx="1679194" cy="13708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1" name="ZoneTexte 9"/>
            <p:cNvSpPr txBox="1"/>
            <p:nvPr/>
          </p:nvSpPr>
          <p:spPr>
            <a:xfrm>
              <a:off x="1374229" y="1259330"/>
              <a:ext cx="1264058" cy="4603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196" b="1" dirty="0" err="1">
                  <a:solidFill>
                    <a:schemeClr val="bg1"/>
                  </a:solidFill>
                  <a:cs typeface="Arial" pitchFamily="34" charset="0"/>
                </a:rPr>
                <a:t>Generic</a:t>
              </a:r>
              <a:endParaRPr lang="fr-FR" sz="1196" b="1" dirty="0">
                <a:solidFill>
                  <a:schemeClr val="bg1"/>
                </a:solidFill>
                <a:cs typeface="Arial" pitchFamily="34" charset="0"/>
              </a:endParaRPr>
            </a:p>
            <a:p>
              <a:pPr algn="ctr"/>
              <a:r>
                <a:rPr lang="fr-FR" sz="1196" b="1" dirty="0" err="1">
                  <a:solidFill>
                    <a:schemeClr val="bg1"/>
                  </a:solidFill>
                  <a:cs typeface="Arial" pitchFamily="34" charset="0"/>
                </a:rPr>
                <a:t>Specification</a:t>
              </a:r>
              <a:endParaRPr lang="en-US" sz="1196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1083812" y="3396839"/>
            <a:ext cx="686154" cy="556978"/>
            <a:chOff x="1305327" y="6056356"/>
            <a:chExt cx="686154" cy="556978"/>
          </a:xfrm>
        </p:grpSpPr>
        <p:grpSp>
          <p:nvGrpSpPr>
            <p:cNvPr id="115" name="Groupe 114"/>
            <p:cNvGrpSpPr/>
            <p:nvPr/>
          </p:nvGrpSpPr>
          <p:grpSpPr>
            <a:xfrm>
              <a:off x="1305327" y="6056356"/>
              <a:ext cx="686154" cy="230832"/>
              <a:chOff x="1305327" y="6056356"/>
              <a:chExt cx="686154" cy="230832"/>
            </a:xfrm>
          </p:grpSpPr>
          <p:grpSp>
            <p:nvGrpSpPr>
              <p:cNvPr id="126" name="Groupe 125"/>
              <p:cNvGrpSpPr/>
              <p:nvPr/>
            </p:nvGrpSpPr>
            <p:grpSpPr>
              <a:xfrm>
                <a:off x="1305327" y="6117772"/>
                <a:ext cx="108000" cy="108000"/>
                <a:chOff x="1504306" y="6267490"/>
                <a:chExt cx="360000" cy="360000"/>
              </a:xfrm>
            </p:grpSpPr>
            <p:sp>
              <p:nvSpPr>
                <p:cNvPr id="128" name="Rectangle 127"/>
                <p:cNvSpPr/>
                <p:nvPr/>
              </p:nvSpPr>
              <p:spPr bwMode="auto">
                <a:xfrm>
                  <a:off x="1504306" y="6267490"/>
                  <a:ext cx="360000" cy="36000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29" name="Rectangle 128"/>
                <p:cNvSpPr/>
                <p:nvPr/>
              </p:nvSpPr>
              <p:spPr bwMode="auto">
                <a:xfrm>
                  <a:off x="1548070" y="6320305"/>
                  <a:ext cx="270000" cy="270000"/>
                </a:xfrm>
                <a:prstGeom prst="rect">
                  <a:avLst/>
                </a:prstGeom>
                <a:gradFill flip="none" rotWithShape="1">
                  <a:gsLst>
                    <a:gs pos="12000">
                      <a:schemeClr val="accent5">
                        <a:lumMod val="40000"/>
                        <a:lumOff val="60000"/>
                      </a:schemeClr>
                    </a:gs>
                    <a:gs pos="28000">
                      <a:schemeClr val="accent5">
                        <a:lumMod val="95000"/>
                        <a:lumOff val="5000"/>
                      </a:schemeClr>
                    </a:gs>
                    <a:gs pos="100000">
                      <a:srgbClr val="0070C0"/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sp>
            <p:nvSpPr>
              <p:cNvPr id="127" name="ZoneTexte 23"/>
              <p:cNvSpPr txBox="1"/>
              <p:nvPr/>
            </p:nvSpPr>
            <p:spPr>
              <a:xfrm>
                <a:off x="1370798" y="6056356"/>
                <a:ext cx="620683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sz="900" dirty="0"/>
                  <a:t>Option 1</a:t>
                </a:r>
                <a:endParaRPr lang="en-US" sz="900" dirty="0"/>
              </a:p>
            </p:txBody>
          </p:sp>
        </p:grpSp>
        <p:grpSp>
          <p:nvGrpSpPr>
            <p:cNvPr id="116" name="Groupe 115"/>
            <p:cNvGrpSpPr/>
            <p:nvPr/>
          </p:nvGrpSpPr>
          <p:grpSpPr>
            <a:xfrm>
              <a:off x="1305327" y="6219429"/>
              <a:ext cx="686154" cy="230832"/>
              <a:chOff x="1305327" y="6056356"/>
              <a:chExt cx="686154" cy="230832"/>
            </a:xfrm>
          </p:grpSpPr>
          <p:grpSp>
            <p:nvGrpSpPr>
              <p:cNvPr id="122" name="Groupe 121"/>
              <p:cNvGrpSpPr/>
              <p:nvPr/>
            </p:nvGrpSpPr>
            <p:grpSpPr>
              <a:xfrm>
                <a:off x="1305327" y="6117772"/>
                <a:ext cx="108000" cy="108000"/>
                <a:chOff x="1504306" y="6267490"/>
                <a:chExt cx="360000" cy="360000"/>
              </a:xfrm>
            </p:grpSpPr>
            <p:sp>
              <p:nvSpPr>
                <p:cNvPr id="124" name="Rectangle 123"/>
                <p:cNvSpPr/>
                <p:nvPr/>
              </p:nvSpPr>
              <p:spPr bwMode="auto">
                <a:xfrm>
                  <a:off x="1504306" y="6267490"/>
                  <a:ext cx="360000" cy="36000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25" name="Rectangle 124"/>
                <p:cNvSpPr/>
                <p:nvPr/>
              </p:nvSpPr>
              <p:spPr bwMode="auto">
                <a:xfrm>
                  <a:off x="1548070" y="6320305"/>
                  <a:ext cx="270000" cy="270000"/>
                </a:xfrm>
                <a:prstGeom prst="rect">
                  <a:avLst/>
                </a:prstGeom>
                <a:gradFill flip="none" rotWithShape="1">
                  <a:gsLst>
                    <a:gs pos="12000">
                      <a:schemeClr val="accent5">
                        <a:lumMod val="40000"/>
                        <a:lumOff val="60000"/>
                      </a:schemeClr>
                    </a:gs>
                    <a:gs pos="28000">
                      <a:schemeClr val="accent5">
                        <a:lumMod val="95000"/>
                        <a:lumOff val="5000"/>
                      </a:schemeClr>
                    </a:gs>
                    <a:gs pos="100000">
                      <a:srgbClr val="0070C0"/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sp>
            <p:nvSpPr>
              <p:cNvPr id="123" name="ZoneTexte 19"/>
              <p:cNvSpPr txBox="1"/>
              <p:nvPr/>
            </p:nvSpPr>
            <p:spPr>
              <a:xfrm>
                <a:off x="1370798" y="6056356"/>
                <a:ext cx="620683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sz="900" dirty="0"/>
                  <a:t>Option 2</a:t>
                </a:r>
                <a:endParaRPr lang="en-US" sz="900" dirty="0"/>
              </a:p>
            </p:txBody>
          </p:sp>
        </p:grpSp>
        <p:grpSp>
          <p:nvGrpSpPr>
            <p:cNvPr id="117" name="Groupe 116"/>
            <p:cNvGrpSpPr/>
            <p:nvPr/>
          </p:nvGrpSpPr>
          <p:grpSpPr>
            <a:xfrm>
              <a:off x="1305327" y="6382502"/>
              <a:ext cx="686154" cy="230832"/>
              <a:chOff x="1305327" y="6056356"/>
              <a:chExt cx="686154" cy="230832"/>
            </a:xfrm>
          </p:grpSpPr>
          <p:grpSp>
            <p:nvGrpSpPr>
              <p:cNvPr id="118" name="Groupe 117"/>
              <p:cNvGrpSpPr/>
              <p:nvPr/>
            </p:nvGrpSpPr>
            <p:grpSpPr>
              <a:xfrm>
                <a:off x="1305327" y="6117772"/>
                <a:ext cx="108000" cy="108000"/>
                <a:chOff x="1504306" y="6267490"/>
                <a:chExt cx="360000" cy="360000"/>
              </a:xfrm>
            </p:grpSpPr>
            <p:sp>
              <p:nvSpPr>
                <p:cNvPr id="120" name="Rectangle 119"/>
                <p:cNvSpPr/>
                <p:nvPr/>
              </p:nvSpPr>
              <p:spPr bwMode="auto">
                <a:xfrm>
                  <a:off x="1504306" y="6267490"/>
                  <a:ext cx="360000" cy="36000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 bwMode="auto">
                <a:xfrm>
                  <a:off x="1548070" y="6320305"/>
                  <a:ext cx="270000" cy="270000"/>
                </a:xfrm>
                <a:prstGeom prst="rect">
                  <a:avLst/>
                </a:prstGeom>
                <a:gradFill flip="none" rotWithShape="1">
                  <a:gsLst>
                    <a:gs pos="12000">
                      <a:schemeClr val="accent5">
                        <a:lumMod val="40000"/>
                        <a:lumOff val="60000"/>
                      </a:schemeClr>
                    </a:gs>
                    <a:gs pos="28000">
                      <a:schemeClr val="accent5">
                        <a:lumMod val="95000"/>
                        <a:lumOff val="5000"/>
                      </a:schemeClr>
                    </a:gs>
                    <a:gs pos="100000">
                      <a:srgbClr val="0070C0"/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sp>
            <p:nvSpPr>
              <p:cNvPr id="119" name="ZoneTexte 15"/>
              <p:cNvSpPr txBox="1"/>
              <p:nvPr/>
            </p:nvSpPr>
            <p:spPr>
              <a:xfrm>
                <a:off x="1370798" y="6056356"/>
                <a:ext cx="620683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sz="900" dirty="0"/>
                  <a:t>Option 3</a:t>
                </a:r>
                <a:endParaRPr lang="en-US" sz="900" dirty="0"/>
              </a:p>
            </p:txBody>
          </p:sp>
        </p:grpSp>
      </p:grpSp>
      <p:grpSp>
        <p:nvGrpSpPr>
          <p:cNvPr id="7" name="Groupe 6"/>
          <p:cNvGrpSpPr/>
          <p:nvPr/>
        </p:nvGrpSpPr>
        <p:grpSpPr>
          <a:xfrm>
            <a:off x="2941578" y="2317631"/>
            <a:ext cx="1532654" cy="913728"/>
            <a:chOff x="555031" y="1067578"/>
            <a:chExt cx="2223108" cy="1260251"/>
          </a:xfrm>
        </p:grpSpPr>
        <p:pic>
          <p:nvPicPr>
            <p:cNvPr id="113" name="Picture 7" descr="libro_cerrad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880" y="1067578"/>
              <a:ext cx="2196259" cy="1260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4" name="ZoneTexte 60"/>
            <p:cNvSpPr txBox="1"/>
            <p:nvPr/>
          </p:nvSpPr>
          <p:spPr>
            <a:xfrm>
              <a:off x="555031" y="1309203"/>
              <a:ext cx="2093242" cy="6349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196" b="1" dirty="0">
                  <a:solidFill>
                    <a:schemeClr val="bg1"/>
                  </a:solidFill>
                  <a:cs typeface="Arial" pitchFamily="34" charset="0"/>
                </a:rPr>
                <a:t>Telecom</a:t>
              </a:r>
            </a:p>
            <a:p>
              <a:pPr algn="ctr"/>
              <a:r>
                <a:rPr lang="fr-FR" sz="1196" b="1" dirty="0">
                  <a:solidFill>
                    <a:schemeClr val="bg1"/>
                  </a:solidFill>
                  <a:cs typeface="Arial" pitchFamily="34" charset="0"/>
                </a:rPr>
                <a:t>Profile</a:t>
              </a:r>
              <a:endParaRPr lang="en-US" sz="1196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" name="ZoneTexte 66"/>
          <p:cNvSpPr txBox="1"/>
          <p:nvPr/>
        </p:nvSpPr>
        <p:spPr>
          <a:xfrm>
            <a:off x="4636559" y="2495624"/>
            <a:ext cx="898332" cy="27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96" b="1" dirty="0">
                <a:solidFill>
                  <a:schemeClr val="bg1"/>
                </a:solidFill>
                <a:cs typeface="Arial" pitchFamily="34" charset="0"/>
              </a:rPr>
              <a:t>Bancaire</a:t>
            </a:r>
            <a:endParaRPr lang="en-US" sz="1196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5914920" y="2283814"/>
            <a:ext cx="1532654" cy="913728"/>
            <a:chOff x="555031" y="1067578"/>
            <a:chExt cx="2223108" cy="1260251"/>
          </a:xfrm>
        </p:grpSpPr>
        <p:pic>
          <p:nvPicPr>
            <p:cNvPr id="111" name="Picture 7" descr="libro_cerrad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880" y="1067578"/>
              <a:ext cx="2196259" cy="1260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2" name="ZoneTexte 69"/>
            <p:cNvSpPr txBox="1"/>
            <p:nvPr/>
          </p:nvSpPr>
          <p:spPr>
            <a:xfrm>
              <a:off x="555031" y="1309203"/>
              <a:ext cx="2093242" cy="6349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196" b="1" dirty="0" err="1">
                  <a:solidFill>
                    <a:schemeClr val="bg1"/>
                  </a:solidFill>
                  <a:cs typeface="Arial" pitchFamily="34" charset="0"/>
                </a:rPr>
                <a:t>Identity</a:t>
              </a:r>
              <a:r>
                <a:rPr lang="fr-FR" sz="1196" b="1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</a:p>
            <a:p>
              <a:pPr algn="ctr"/>
              <a:r>
                <a:rPr lang="fr-FR" sz="1196" b="1" dirty="0">
                  <a:solidFill>
                    <a:schemeClr val="bg1"/>
                  </a:solidFill>
                  <a:cs typeface="Arial" pitchFamily="34" charset="0"/>
                </a:rPr>
                <a:t>Profile</a:t>
              </a:r>
              <a:endParaRPr lang="en-US" sz="1196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4471798" y="2335300"/>
            <a:ext cx="1532654" cy="913728"/>
            <a:chOff x="555031" y="1067578"/>
            <a:chExt cx="2223108" cy="1260251"/>
          </a:xfrm>
        </p:grpSpPr>
        <p:pic>
          <p:nvPicPr>
            <p:cNvPr id="109" name="Picture 7" descr="libro_cerrad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880" y="1067578"/>
              <a:ext cx="2196259" cy="1260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0" name="ZoneTexte 74"/>
            <p:cNvSpPr txBox="1"/>
            <p:nvPr/>
          </p:nvSpPr>
          <p:spPr>
            <a:xfrm>
              <a:off x="555031" y="1309203"/>
              <a:ext cx="2093242" cy="6349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196" b="1" dirty="0">
                  <a:solidFill>
                    <a:schemeClr val="bg1"/>
                  </a:solidFill>
                  <a:cs typeface="Arial" pitchFamily="34" charset="0"/>
                </a:rPr>
                <a:t>Banking</a:t>
              </a:r>
            </a:p>
            <a:p>
              <a:pPr algn="ctr"/>
              <a:r>
                <a:rPr lang="fr-FR" sz="1196" b="1" dirty="0">
                  <a:solidFill>
                    <a:schemeClr val="bg1"/>
                  </a:solidFill>
                  <a:cs typeface="Arial" pitchFamily="34" charset="0"/>
                </a:rPr>
                <a:t>Profile</a:t>
              </a:r>
              <a:endParaRPr lang="en-US" sz="1196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3187691" y="3330187"/>
            <a:ext cx="710256" cy="716652"/>
            <a:chOff x="4577383" y="3644360"/>
            <a:chExt cx="710256" cy="716652"/>
          </a:xfrm>
        </p:grpSpPr>
        <p:grpSp>
          <p:nvGrpSpPr>
            <p:cNvPr id="93" name="Groupe 92"/>
            <p:cNvGrpSpPr/>
            <p:nvPr/>
          </p:nvGrpSpPr>
          <p:grpSpPr>
            <a:xfrm>
              <a:off x="4601485" y="3644360"/>
              <a:ext cx="686154" cy="716652"/>
              <a:chOff x="4601485" y="3644360"/>
              <a:chExt cx="686154" cy="716652"/>
            </a:xfrm>
          </p:grpSpPr>
          <p:grpSp>
            <p:nvGrpSpPr>
              <p:cNvPr id="97" name="Groupe 96"/>
              <p:cNvGrpSpPr/>
              <p:nvPr/>
            </p:nvGrpSpPr>
            <p:grpSpPr>
              <a:xfrm>
                <a:off x="4601485" y="3644360"/>
                <a:ext cx="686154" cy="556978"/>
                <a:chOff x="1305327" y="6056356"/>
                <a:chExt cx="686154" cy="556978"/>
              </a:xfrm>
            </p:grpSpPr>
            <p:grpSp>
              <p:nvGrpSpPr>
                <p:cNvPr id="100" name="Groupe 99"/>
                <p:cNvGrpSpPr/>
                <p:nvPr/>
              </p:nvGrpSpPr>
              <p:grpSpPr>
                <a:xfrm>
                  <a:off x="1305327" y="6056356"/>
                  <a:ext cx="686154" cy="230832"/>
                  <a:chOff x="1305327" y="6056356"/>
                  <a:chExt cx="686154" cy="230832"/>
                </a:xfrm>
              </p:grpSpPr>
              <p:sp>
                <p:nvSpPr>
                  <p:cNvPr id="107" name="Rectangle 106"/>
                  <p:cNvSpPr/>
                  <p:nvPr/>
                </p:nvSpPr>
                <p:spPr bwMode="auto">
                  <a:xfrm>
                    <a:off x="1305327" y="6117773"/>
                    <a:ext cx="108000" cy="108000"/>
                  </a:xfrm>
                  <a:prstGeom prst="rect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08" name="ZoneTexte 88"/>
                  <p:cNvSpPr txBox="1"/>
                  <p:nvPr/>
                </p:nvSpPr>
                <p:spPr>
                  <a:xfrm>
                    <a:off x="1370798" y="6056356"/>
                    <a:ext cx="620683" cy="2308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fr-FR" sz="900" dirty="0"/>
                      <a:t>Option 1</a:t>
                    </a:r>
                    <a:endParaRPr lang="en-US" sz="900" dirty="0"/>
                  </a:p>
                </p:txBody>
              </p:sp>
            </p:grpSp>
            <p:grpSp>
              <p:nvGrpSpPr>
                <p:cNvPr id="101" name="Groupe 100"/>
                <p:cNvGrpSpPr/>
                <p:nvPr/>
              </p:nvGrpSpPr>
              <p:grpSpPr>
                <a:xfrm>
                  <a:off x="1305327" y="6219429"/>
                  <a:ext cx="686154" cy="230832"/>
                  <a:chOff x="1305327" y="6056356"/>
                  <a:chExt cx="686154" cy="230832"/>
                </a:xfrm>
              </p:grpSpPr>
              <p:sp>
                <p:nvSpPr>
                  <p:cNvPr id="105" name="Rectangle 104"/>
                  <p:cNvSpPr/>
                  <p:nvPr/>
                </p:nvSpPr>
                <p:spPr bwMode="auto">
                  <a:xfrm>
                    <a:off x="1305327" y="6117773"/>
                    <a:ext cx="108000" cy="108000"/>
                  </a:xfrm>
                  <a:prstGeom prst="rect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06" name="ZoneTexte 84"/>
                  <p:cNvSpPr txBox="1"/>
                  <p:nvPr/>
                </p:nvSpPr>
                <p:spPr>
                  <a:xfrm>
                    <a:off x="1370798" y="6056356"/>
                    <a:ext cx="620683" cy="2308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fr-FR" sz="900" dirty="0"/>
                      <a:t>Option 2</a:t>
                    </a:r>
                    <a:endParaRPr lang="en-US" sz="900" dirty="0"/>
                  </a:p>
                </p:txBody>
              </p:sp>
            </p:grpSp>
            <p:grpSp>
              <p:nvGrpSpPr>
                <p:cNvPr id="102" name="Groupe 101"/>
                <p:cNvGrpSpPr/>
                <p:nvPr/>
              </p:nvGrpSpPr>
              <p:grpSpPr>
                <a:xfrm>
                  <a:off x="1305327" y="6382502"/>
                  <a:ext cx="686154" cy="230832"/>
                  <a:chOff x="1305327" y="6056356"/>
                  <a:chExt cx="686154" cy="230832"/>
                </a:xfrm>
              </p:grpSpPr>
              <p:sp>
                <p:nvSpPr>
                  <p:cNvPr id="103" name="Rectangle 102"/>
                  <p:cNvSpPr/>
                  <p:nvPr/>
                </p:nvSpPr>
                <p:spPr bwMode="auto">
                  <a:xfrm>
                    <a:off x="1305327" y="6117772"/>
                    <a:ext cx="108000" cy="108000"/>
                  </a:xfrm>
                  <a:prstGeom prst="rect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04" name="ZoneTexte 80"/>
                  <p:cNvSpPr txBox="1"/>
                  <p:nvPr/>
                </p:nvSpPr>
                <p:spPr>
                  <a:xfrm>
                    <a:off x="1370798" y="6056356"/>
                    <a:ext cx="620683" cy="2308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fr-FR" sz="900" dirty="0"/>
                      <a:t>Option 3</a:t>
                    </a:r>
                    <a:endParaRPr lang="en-US" sz="900" dirty="0"/>
                  </a:p>
                </p:txBody>
              </p:sp>
            </p:grpSp>
          </p:grpSp>
          <p:sp>
            <p:nvSpPr>
              <p:cNvPr id="98" name="Rectangle 97"/>
              <p:cNvSpPr/>
              <p:nvPr/>
            </p:nvSpPr>
            <p:spPr bwMode="auto">
              <a:xfrm>
                <a:off x="4601485" y="4191596"/>
                <a:ext cx="108000" cy="1080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9" name="ZoneTexte 160"/>
              <p:cNvSpPr txBox="1"/>
              <p:nvPr/>
            </p:nvSpPr>
            <p:spPr>
              <a:xfrm>
                <a:off x="4666956" y="4130180"/>
                <a:ext cx="620683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lang="fr-FR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sz="900" dirty="0"/>
                  <a:t>Option 4</a:t>
                </a:r>
                <a:endParaRPr lang="en-US" sz="900" dirty="0"/>
              </a:p>
            </p:txBody>
          </p:sp>
        </p:grpSp>
        <p:pic>
          <p:nvPicPr>
            <p:cNvPr id="94" name="Picture 2" descr="C:\Users\Utilisateur\AppData\Local\Microsoft\Windows\Temporary Internet Files\Content.IE5\JX3IYG77\MC900441310[1].pn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7383" y="4141973"/>
              <a:ext cx="180228" cy="180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5" name="Picture 2" descr="C:\Users\Utilisateur\AppData\Local\Microsoft\Windows\Temporary Internet Files\Content.IE5\JX3IYG77\MC900441310[1].pn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7383" y="3644360"/>
              <a:ext cx="180228" cy="180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6" name="Rectangle 95"/>
            <p:cNvSpPr/>
            <p:nvPr/>
          </p:nvSpPr>
          <p:spPr bwMode="auto">
            <a:xfrm>
              <a:off x="4618976" y="3886077"/>
              <a:ext cx="81000" cy="81000"/>
            </a:xfrm>
            <a:prstGeom prst="rect">
              <a:avLst/>
            </a:prstGeom>
            <a:gradFill flip="none" rotWithShape="1">
              <a:gsLst>
                <a:gs pos="12000">
                  <a:schemeClr val="accent5">
                    <a:lumMod val="40000"/>
                    <a:lumOff val="60000"/>
                  </a:schemeClr>
                </a:gs>
                <a:gs pos="28000">
                  <a:schemeClr val="accent5">
                    <a:lumMod val="95000"/>
                    <a:lumOff val="5000"/>
                  </a:schemeClr>
                </a:gs>
                <a:gs pos="100000">
                  <a:srgbClr val="0070C0"/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4790325" y="3330187"/>
            <a:ext cx="722268" cy="562667"/>
            <a:chOff x="6180017" y="3644360"/>
            <a:chExt cx="722268" cy="562667"/>
          </a:xfrm>
        </p:grpSpPr>
        <p:grpSp>
          <p:nvGrpSpPr>
            <p:cNvPr id="80" name="Groupe 79"/>
            <p:cNvGrpSpPr/>
            <p:nvPr/>
          </p:nvGrpSpPr>
          <p:grpSpPr>
            <a:xfrm>
              <a:off x="6216131" y="3650049"/>
              <a:ext cx="686154" cy="556978"/>
              <a:chOff x="1305327" y="6056356"/>
              <a:chExt cx="686154" cy="556978"/>
            </a:xfrm>
          </p:grpSpPr>
          <p:grpSp>
            <p:nvGrpSpPr>
              <p:cNvPr id="84" name="Groupe 83"/>
              <p:cNvGrpSpPr/>
              <p:nvPr/>
            </p:nvGrpSpPr>
            <p:grpSpPr>
              <a:xfrm>
                <a:off x="1305327" y="6056356"/>
                <a:ext cx="686154" cy="230832"/>
                <a:chOff x="1305327" y="6056356"/>
                <a:chExt cx="686154" cy="230832"/>
              </a:xfrm>
            </p:grpSpPr>
            <p:sp>
              <p:nvSpPr>
                <p:cNvPr id="91" name="Rectangle 90"/>
                <p:cNvSpPr/>
                <p:nvPr/>
              </p:nvSpPr>
              <p:spPr bwMode="auto">
                <a:xfrm>
                  <a:off x="1305327" y="6117773"/>
                  <a:ext cx="108000" cy="10800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92" name="ZoneTexte 132"/>
                <p:cNvSpPr txBox="1"/>
                <p:nvPr/>
              </p:nvSpPr>
              <p:spPr>
                <a:xfrm>
                  <a:off x="1370798" y="6056356"/>
                  <a:ext cx="620683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fr-FR" sz="900" dirty="0"/>
                    <a:t>Option 1</a:t>
                  </a:r>
                  <a:endParaRPr lang="en-US" sz="900" dirty="0"/>
                </a:p>
              </p:txBody>
            </p:sp>
          </p:grpSp>
          <p:grpSp>
            <p:nvGrpSpPr>
              <p:cNvPr id="85" name="Groupe 84"/>
              <p:cNvGrpSpPr/>
              <p:nvPr/>
            </p:nvGrpSpPr>
            <p:grpSpPr>
              <a:xfrm>
                <a:off x="1305327" y="6219429"/>
                <a:ext cx="686154" cy="230832"/>
                <a:chOff x="1305327" y="6056356"/>
                <a:chExt cx="686154" cy="230832"/>
              </a:xfrm>
            </p:grpSpPr>
            <p:sp>
              <p:nvSpPr>
                <p:cNvPr id="89" name="Rectangle 88"/>
                <p:cNvSpPr/>
                <p:nvPr/>
              </p:nvSpPr>
              <p:spPr bwMode="auto">
                <a:xfrm>
                  <a:off x="1305327" y="6117773"/>
                  <a:ext cx="108000" cy="10800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90" name="ZoneTexte 130"/>
                <p:cNvSpPr txBox="1"/>
                <p:nvPr/>
              </p:nvSpPr>
              <p:spPr>
                <a:xfrm>
                  <a:off x="1370798" y="6056356"/>
                  <a:ext cx="620683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fr-FR" sz="900" dirty="0"/>
                    <a:t>Option 2</a:t>
                  </a:r>
                  <a:endParaRPr lang="en-US" sz="900" dirty="0"/>
                </a:p>
              </p:txBody>
            </p:sp>
          </p:grpSp>
          <p:grpSp>
            <p:nvGrpSpPr>
              <p:cNvPr id="86" name="Groupe 85"/>
              <p:cNvGrpSpPr/>
              <p:nvPr/>
            </p:nvGrpSpPr>
            <p:grpSpPr>
              <a:xfrm>
                <a:off x="1305327" y="6382502"/>
                <a:ext cx="686154" cy="230832"/>
                <a:chOff x="1305327" y="6056356"/>
                <a:chExt cx="686154" cy="230832"/>
              </a:xfrm>
            </p:grpSpPr>
            <p:sp>
              <p:nvSpPr>
                <p:cNvPr id="87" name="Rectangle 86"/>
                <p:cNvSpPr/>
                <p:nvPr/>
              </p:nvSpPr>
              <p:spPr bwMode="auto">
                <a:xfrm>
                  <a:off x="1305327" y="6117772"/>
                  <a:ext cx="108000" cy="10800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88" name="ZoneTexte 128"/>
                <p:cNvSpPr txBox="1"/>
                <p:nvPr/>
              </p:nvSpPr>
              <p:spPr>
                <a:xfrm>
                  <a:off x="1370798" y="6056356"/>
                  <a:ext cx="620683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fr-FR" sz="900" dirty="0"/>
                    <a:t>Option 3</a:t>
                  </a:r>
                  <a:endParaRPr lang="en-US" sz="900" dirty="0"/>
                </a:p>
              </p:txBody>
            </p:sp>
          </p:grpSp>
        </p:grpSp>
        <p:pic>
          <p:nvPicPr>
            <p:cNvPr id="81" name="Picture 2" descr="C:\Users\Utilisateur\AppData\Local\Microsoft\Windows\Temporary Internet Files\Content.IE5\JX3IYG77\MC900441310[1].pn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91488" y="3644360"/>
              <a:ext cx="180228" cy="180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2" descr="C:\Users\Utilisateur\AppData\Local\Microsoft\Windows\Temporary Internet Files\Content.IE5\JX3IYG77\MC900441310[1].pn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0017" y="3981622"/>
              <a:ext cx="180228" cy="180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3" name="Rectangle 82"/>
            <p:cNvSpPr/>
            <p:nvPr/>
          </p:nvSpPr>
          <p:spPr bwMode="auto">
            <a:xfrm>
              <a:off x="6233081" y="3894098"/>
              <a:ext cx="81000" cy="81000"/>
            </a:xfrm>
            <a:prstGeom prst="rect">
              <a:avLst/>
            </a:prstGeom>
            <a:gradFill flip="none" rotWithShape="1">
              <a:gsLst>
                <a:gs pos="12000">
                  <a:schemeClr val="accent5">
                    <a:lumMod val="40000"/>
                    <a:lumOff val="60000"/>
                  </a:schemeClr>
                </a:gs>
                <a:gs pos="28000">
                  <a:schemeClr val="accent5">
                    <a:lumMod val="95000"/>
                    <a:lumOff val="5000"/>
                  </a:schemeClr>
                </a:gs>
                <a:gs pos="100000">
                  <a:srgbClr val="0070C0"/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6203066" y="3320445"/>
            <a:ext cx="710797" cy="556978"/>
            <a:chOff x="7592758" y="3634618"/>
            <a:chExt cx="710797" cy="556978"/>
          </a:xfrm>
        </p:grpSpPr>
        <p:grpSp>
          <p:nvGrpSpPr>
            <p:cNvPr id="68" name="Groupe 67"/>
            <p:cNvGrpSpPr/>
            <p:nvPr/>
          </p:nvGrpSpPr>
          <p:grpSpPr>
            <a:xfrm>
              <a:off x="7617401" y="3634618"/>
              <a:ext cx="686154" cy="556978"/>
              <a:chOff x="1305327" y="6056356"/>
              <a:chExt cx="686154" cy="556978"/>
            </a:xfrm>
          </p:grpSpPr>
          <p:grpSp>
            <p:nvGrpSpPr>
              <p:cNvPr id="71" name="Groupe 70"/>
              <p:cNvGrpSpPr/>
              <p:nvPr/>
            </p:nvGrpSpPr>
            <p:grpSpPr>
              <a:xfrm>
                <a:off x="1305327" y="6056356"/>
                <a:ext cx="686154" cy="230832"/>
                <a:chOff x="1305327" y="6056356"/>
                <a:chExt cx="686154" cy="230832"/>
              </a:xfrm>
            </p:grpSpPr>
            <p:sp>
              <p:nvSpPr>
                <p:cNvPr id="78" name="Rectangle 77"/>
                <p:cNvSpPr/>
                <p:nvPr/>
              </p:nvSpPr>
              <p:spPr bwMode="auto">
                <a:xfrm>
                  <a:off x="1305327" y="6117773"/>
                  <a:ext cx="108000" cy="10800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79" name="ZoneTexte 156"/>
                <p:cNvSpPr txBox="1"/>
                <p:nvPr/>
              </p:nvSpPr>
              <p:spPr>
                <a:xfrm>
                  <a:off x="1370798" y="6056356"/>
                  <a:ext cx="620683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fr-FR" sz="900" dirty="0"/>
                    <a:t>Option 1</a:t>
                  </a:r>
                  <a:endParaRPr lang="en-US" sz="900" dirty="0"/>
                </a:p>
              </p:txBody>
            </p:sp>
          </p:grpSp>
          <p:grpSp>
            <p:nvGrpSpPr>
              <p:cNvPr id="72" name="Groupe 71"/>
              <p:cNvGrpSpPr/>
              <p:nvPr/>
            </p:nvGrpSpPr>
            <p:grpSpPr>
              <a:xfrm>
                <a:off x="1305327" y="6219429"/>
                <a:ext cx="686154" cy="230832"/>
                <a:chOff x="1305327" y="6056356"/>
                <a:chExt cx="686154" cy="230832"/>
              </a:xfrm>
            </p:grpSpPr>
            <p:sp>
              <p:nvSpPr>
                <p:cNvPr id="76" name="Rectangle 75"/>
                <p:cNvSpPr/>
                <p:nvPr/>
              </p:nvSpPr>
              <p:spPr bwMode="auto">
                <a:xfrm>
                  <a:off x="1305327" y="6117773"/>
                  <a:ext cx="108000" cy="10800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77" name="ZoneTexte 154"/>
                <p:cNvSpPr txBox="1"/>
                <p:nvPr/>
              </p:nvSpPr>
              <p:spPr>
                <a:xfrm>
                  <a:off x="1370798" y="6056356"/>
                  <a:ext cx="620683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fr-FR" sz="900" dirty="0"/>
                    <a:t>Option 2</a:t>
                  </a:r>
                  <a:endParaRPr lang="en-US" sz="900" dirty="0"/>
                </a:p>
              </p:txBody>
            </p:sp>
          </p:grpSp>
          <p:grpSp>
            <p:nvGrpSpPr>
              <p:cNvPr id="73" name="Groupe 72"/>
              <p:cNvGrpSpPr/>
              <p:nvPr/>
            </p:nvGrpSpPr>
            <p:grpSpPr>
              <a:xfrm>
                <a:off x="1305327" y="6382502"/>
                <a:ext cx="686154" cy="230832"/>
                <a:chOff x="1305327" y="6056356"/>
                <a:chExt cx="686154" cy="230832"/>
              </a:xfrm>
            </p:grpSpPr>
            <p:sp>
              <p:nvSpPr>
                <p:cNvPr id="74" name="Rectangle 73"/>
                <p:cNvSpPr/>
                <p:nvPr/>
              </p:nvSpPr>
              <p:spPr bwMode="auto">
                <a:xfrm>
                  <a:off x="1305327" y="6117772"/>
                  <a:ext cx="108000" cy="10800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75" name="ZoneTexte 152"/>
                <p:cNvSpPr txBox="1"/>
                <p:nvPr/>
              </p:nvSpPr>
              <p:spPr>
                <a:xfrm>
                  <a:off x="1370798" y="6056356"/>
                  <a:ext cx="620683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fr-FR" sz="900" dirty="0"/>
                    <a:t>Option 3</a:t>
                  </a:r>
                  <a:endParaRPr lang="en-US" sz="900" dirty="0"/>
                </a:p>
              </p:txBody>
            </p:sp>
          </p:grpSp>
        </p:grpSp>
        <p:pic>
          <p:nvPicPr>
            <p:cNvPr id="69" name="Picture 2" descr="C:\Users\Utilisateur\AppData\Local\Microsoft\Windows\Temporary Internet Files\Content.IE5\JX3IYG77\MC900441310[1].pn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2758" y="3813122"/>
              <a:ext cx="180228" cy="180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0" name="Rectangle 69"/>
            <p:cNvSpPr/>
            <p:nvPr/>
          </p:nvSpPr>
          <p:spPr bwMode="auto">
            <a:xfrm>
              <a:off x="7630901" y="3716691"/>
              <a:ext cx="81000" cy="81000"/>
            </a:xfrm>
            <a:prstGeom prst="rect">
              <a:avLst/>
            </a:prstGeom>
            <a:gradFill flip="none" rotWithShape="1">
              <a:gsLst>
                <a:gs pos="12000">
                  <a:schemeClr val="accent5">
                    <a:lumMod val="40000"/>
                    <a:lumOff val="60000"/>
                  </a:schemeClr>
                </a:gs>
                <a:gs pos="28000">
                  <a:schemeClr val="accent5">
                    <a:lumMod val="95000"/>
                    <a:lumOff val="5000"/>
                  </a:schemeClr>
                </a:gs>
                <a:gs pos="100000">
                  <a:srgbClr val="0070C0"/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4" name="Accolade fermante 13"/>
          <p:cNvSpPr/>
          <p:nvPr/>
        </p:nvSpPr>
        <p:spPr bwMode="auto">
          <a:xfrm rot="5400000">
            <a:off x="3801195" y="515242"/>
            <a:ext cx="603150" cy="7141469"/>
          </a:xfrm>
          <a:prstGeom prst="rightBrace">
            <a:avLst>
              <a:gd name="adj1" fmla="val 213131"/>
              <a:gd name="adj2" fmla="val 50224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/>
            <a:tailEnd type="none"/>
          </a:ln>
          <a:effectLst/>
        </p:spPr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5" name="Flèche vers le bas 14"/>
          <p:cNvSpPr/>
          <p:nvPr/>
        </p:nvSpPr>
        <p:spPr bwMode="auto">
          <a:xfrm>
            <a:off x="3897947" y="4476592"/>
            <a:ext cx="350569" cy="631040"/>
          </a:xfrm>
          <a:prstGeom prst="downArrow">
            <a:avLst/>
          </a:prstGeom>
          <a:noFill/>
          <a:ln w="952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3033507" y="5233004"/>
            <a:ext cx="1331494" cy="734529"/>
          </a:xfrm>
          <a:prstGeom prst="can">
            <a:avLst>
              <a:gd name="adj" fmla="val 15958"/>
            </a:avLst>
          </a:prstGeom>
          <a:gradFill flip="none" rotWithShape="1">
            <a:gsLst>
              <a:gs pos="0">
                <a:srgbClr val="FFC000"/>
              </a:gs>
              <a:gs pos="100000">
                <a:srgbClr val="993366">
                  <a:gamma/>
                  <a:shade val="68627"/>
                  <a:invGamma/>
                </a:srgbClr>
              </a:gs>
            </a:gsLst>
            <a:lin ang="18900000" scaled="1"/>
            <a:tileRect/>
          </a:gradFill>
          <a:ln w="6350">
            <a:noFill/>
            <a:round/>
            <a:headEnd/>
            <a:tailEnd/>
          </a:ln>
        </p:spPr>
        <p:txBody>
          <a:bodyPr wrap="none" lIns="89151" tIns="44576" rIns="89151" bIns="44576" anchor="ctr"/>
          <a:lstStyle>
            <a:defPPr>
              <a:defRPr lang="fr-FR"/>
            </a:defPPr>
            <a:lvl1pPr marL="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Gothic" pitchFamily="49" charset="-128"/>
              </a:rPr>
              <a:t>Tests</a:t>
            </a:r>
          </a:p>
          <a:p>
            <a:pPr algn="ctr"/>
            <a:r>
              <a:rPr lang="en-GB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Gothic" pitchFamily="49" charset="-128"/>
              </a:rPr>
              <a:t>Telecom </a:t>
            </a:r>
          </a:p>
          <a:p>
            <a:pPr algn="ctr"/>
            <a:r>
              <a:rPr lang="en-GB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Gothic" pitchFamily="49" charset="-128"/>
              </a:rPr>
              <a:t>Profile</a:t>
            </a:r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Gothic" pitchFamily="49" charset="-128"/>
            </a:endParaRPr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4517401" y="5233004"/>
            <a:ext cx="1331494" cy="734529"/>
          </a:xfrm>
          <a:prstGeom prst="can">
            <a:avLst>
              <a:gd name="adj" fmla="val 15958"/>
            </a:avLst>
          </a:prstGeom>
          <a:gradFill flip="none" rotWithShape="1">
            <a:gsLst>
              <a:gs pos="0">
                <a:srgbClr val="FFC000"/>
              </a:gs>
              <a:gs pos="100000">
                <a:srgbClr val="993366">
                  <a:gamma/>
                  <a:shade val="68627"/>
                  <a:invGamma/>
                </a:srgbClr>
              </a:gs>
            </a:gsLst>
            <a:lin ang="18900000" scaled="1"/>
            <a:tileRect/>
          </a:gradFill>
          <a:ln w="6350">
            <a:noFill/>
            <a:round/>
            <a:headEnd/>
            <a:tailEnd/>
          </a:ln>
        </p:spPr>
        <p:txBody>
          <a:bodyPr wrap="none" lIns="89151" tIns="44576" rIns="89151" bIns="44576" anchor="ctr"/>
          <a:lstStyle>
            <a:defPPr>
              <a:defRPr lang="fr-FR"/>
            </a:defPPr>
            <a:lvl1pPr marL="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Gothic" pitchFamily="49" charset="-128"/>
              </a:rPr>
              <a:t>Tests</a:t>
            </a:r>
          </a:p>
          <a:p>
            <a:pPr algn="ctr"/>
            <a:r>
              <a:rPr lang="en-GB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Gothic" pitchFamily="49" charset="-128"/>
              </a:rPr>
              <a:t>Banking </a:t>
            </a:r>
          </a:p>
          <a:p>
            <a:pPr algn="ctr"/>
            <a:r>
              <a:rPr lang="en-GB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Gothic" pitchFamily="49" charset="-128"/>
              </a:rPr>
              <a:t>Profile</a:t>
            </a:r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Gothic" pitchFamily="49" charset="-128"/>
            </a:endParaRP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5965325" y="5233003"/>
            <a:ext cx="1331494" cy="734529"/>
          </a:xfrm>
          <a:prstGeom prst="can">
            <a:avLst>
              <a:gd name="adj" fmla="val 15958"/>
            </a:avLst>
          </a:prstGeom>
          <a:gradFill flip="none" rotWithShape="1">
            <a:gsLst>
              <a:gs pos="0">
                <a:srgbClr val="FFC000"/>
              </a:gs>
              <a:gs pos="100000">
                <a:srgbClr val="993366">
                  <a:gamma/>
                  <a:shade val="68627"/>
                  <a:invGamma/>
                </a:srgbClr>
              </a:gs>
            </a:gsLst>
            <a:lin ang="18900000" scaled="1"/>
            <a:tileRect/>
          </a:gradFill>
          <a:ln w="6350">
            <a:noFill/>
            <a:round/>
            <a:headEnd/>
            <a:tailEnd/>
          </a:ln>
        </p:spPr>
        <p:txBody>
          <a:bodyPr wrap="none" lIns="89151" tIns="44576" rIns="89151" bIns="44576" anchor="ctr"/>
          <a:lstStyle>
            <a:defPPr>
              <a:defRPr lang="fr-FR"/>
            </a:defPPr>
            <a:lvl1pPr marL="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Gothic" pitchFamily="49" charset="-128"/>
              </a:rPr>
              <a:t>Tests</a:t>
            </a:r>
          </a:p>
          <a:p>
            <a:pPr algn="ctr"/>
            <a:r>
              <a:rPr lang="en-GB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Gothic" pitchFamily="49" charset="-128"/>
              </a:rPr>
              <a:t>Identity </a:t>
            </a:r>
          </a:p>
          <a:p>
            <a:pPr algn="ctr"/>
            <a:r>
              <a:rPr lang="en-GB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Gothic" pitchFamily="49" charset="-128"/>
              </a:rPr>
              <a:t>Profile</a:t>
            </a:r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Gothic" pitchFamily="49" charset="-128"/>
            </a:endParaRPr>
          </a:p>
        </p:txBody>
      </p:sp>
      <p:grpSp>
        <p:nvGrpSpPr>
          <p:cNvPr id="19" name="Groupe 18"/>
          <p:cNvGrpSpPr/>
          <p:nvPr/>
        </p:nvGrpSpPr>
        <p:grpSpPr>
          <a:xfrm>
            <a:off x="3058748" y="5975156"/>
            <a:ext cx="1295279" cy="716652"/>
            <a:chOff x="3310232" y="5991328"/>
            <a:chExt cx="1295279" cy="716652"/>
          </a:xfrm>
        </p:grpSpPr>
        <p:grpSp>
          <p:nvGrpSpPr>
            <p:cNvPr id="52" name="Groupe 51"/>
            <p:cNvGrpSpPr/>
            <p:nvPr/>
          </p:nvGrpSpPr>
          <p:grpSpPr>
            <a:xfrm>
              <a:off x="3310232" y="5991328"/>
              <a:ext cx="710256" cy="716652"/>
              <a:chOff x="4577383" y="3644360"/>
              <a:chExt cx="710256" cy="716652"/>
            </a:xfrm>
          </p:grpSpPr>
          <p:grpSp>
            <p:nvGrpSpPr>
              <p:cNvPr id="56" name="Groupe 55"/>
              <p:cNvGrpSpPr/>
              <p:nvPr/>
            </p:nvGrpSpPr>
            <p:grpSpPr>
              <a:xfrm>
                <a:off x="4601485" y="3644360"/>
                <a:ext cx="686154" cy="716652"/>
                <a:chOff x="4601485" y="3644360"/>
                <a:chExt cx="686154" cy="716652"/>
              </a:xfrm>
            </p:grpSpPr>
            <p:grpSp>
              <p:nvGrpSpPr>
                <p:cNvPr id="59" name="Groupe 58"/>
                <p:cNvGrpSpPr/>
                <p:nvPr/>
              </p:nvGrpSpPr>
              <p:grpSpPr>
                <a:xfrm>
                  <a:off x="4601485" y="3644360"/>
                  <a:ext cx="686154" cy="393905"/>
                  <a:chOff x="1305327" y="6056356"/>
                  <a:chExt cx="686154" cy="393905"/>
                </a:xfrm>
              </p:grpSpPr>
              <p:grpSp>
                <p:nvGrpSpPr>
                  <p:cNvPr id="62" name="Groupe 61"/>
                  <p:cNvGrpSpPr/>
                  <p:nvPr/>
                </p:nvGrpSpPr>
                <p:grpSpPr>
                  <a:xfrm>
                    <a:off x="1305327" y="6056356"/>
                    <a:ext cx="686154" cy="230832"/>
                    <a:chOff x="1305327" y="6056356"/>
                    <a:chExt cx="686154" cy="230832"/>
                  </a:xfrm>
                </p:grpSpPr>
                <p:sp>
                  <p:nvSpPr>
                    <p:cNvPr id="66" name="Rectangle 65"/>
                    <p:cNvSpPr/>
                    <p:nvPr/>
                  </p:nvSpPr>
                  <p:spPr bwMode="auto">
                    <a:xfrm>
                      <a:off x="1305327" y="6117773"/>
                      <a:ext cx="108000" cy="108000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  <a:spAutoFit/>
                    </a:bodyPr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67" name="ZoneTexte 207"/>
                    <p:cNvSpPr txBox="1"/>
                    <p:nvPr/>
                  </p:nvSpPr>
                  <p:spPr>
                    <a:xfrm>
                      <a:off x="1370798" y="6056356"/>
                      <a:ext cx="620683" cy="2308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r>
                        <a:rPr lang="fr-FR" sz="900" dirty="0"/>
                        <a:t>Option 1</a:t>
                      </a:r>
                      <a:endParaRPr lang="en-US" sz="900" dirty="0"/>
                    </a:p>
                  </p:txBody>
                </p:sp>
              </p:grpSp>
              <p:grpSp>
                <p:nvGrpSpPr>
                  <p:cNvPr id="63" name="Groupe 62"/>
                  <p:cNvGrpSpPr/>
                  <p:nvPr/>
                </p:nvGrpSpPr>
                <p:grpSpPr>
                  <a:xfrm>
                    <a:off x="1305327" y="6219429"/>
                    <a:ext cx="686154" cy="230832"/>
                    <a:chOff x="1305327" y="6056356"/>
                    <a:chExt cx="686154" cy="230832"/>
                  </a:xfrm>
                </p:grpSpPr>
                <p:sp>
                  <p:nvSpPr>
                    <p:cNvPr id="64" name="Rectangle 63"/>
                    <p:cNvSpPr/>
                    <p:nvPr/>
                  </p:nvSpPr>
                  <p:spPr bwMode="auto">
                    <a:xfrm>
                      <a:off x="1305327" y="6117773"/>
                      <a:ext cx="108000" cy="108000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  <a:spAutoFit/>
                    </a:bodyPr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65" name="ZoneTexte 205"/>
                    <p:cNvSpPr txBox="1"/>
                    <p:nvPr/>
                  </p:nvSpPr>
                  <p:spPr>
                    <a:xfrm>
                      <a:off x="1370798" y="6056356"/>
                      <a:ext cx="620683" cy="2308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r>
                        <a:rPr lang="fr-FR" sz="900" dirty="0"/>
                        <a:t>Option 2</a:t>
                      </a:r>
                      <a:endParaRPr lang="en-US" sz="900" dirty="0"/>
                    </a:p>
                  </p:txBody>
                </p:sp>
              </p:grpSp>
            </p:grpSp>
            <p:sp>
              <p:nvSpPr>
                <p:cNvPr id="60" name="Rectangle 59"/>
                <p:cNvSpPr/>
                <p:nvPr/>
              </p:nvSpPr>
              <p:spPr bwMode="auto">
                <a:xfrm>
                  <a:off x="4601485" y="4191596"/>
                  <a:ext cx="108000" cy="10800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61" name="ZoneTexte 201"/>
                <p:cNvSpPr txBox="1"/>
                <p:nvPr/>
              </p:nvSpPr>
              <p:spPr>
                <a:xfrm>
                  <a:off x="4666956" y="4130180"/>
                  <a:ext cx="620683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fr-FR" sz="900" dirty="0"/>
                    <a:t>Option 4</a:t>
                  </a:r>
                  <a:endParaRPr lang="en-US" sz="900" dirty="0"/>
                </a:p>
              </p:txBody>
            </p:sp>
          </p:grpSp>
          <p:pic>
            <p:nvPicPr>
              <p:cNvPr id="57" name="Picture 2" descr="C:\Users\Utilisateur\AppData\Local\Microsoft\Windows\Temporary Internet Files\Content.IE5\JX3IYG77\MC900441310[1].png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7383" y="4141973"/>
                <a:ext cx="180228" cy="1802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8" name="Picture 2" descr="C:\Users\Utilisateur\AppData\Local\Microsoft\Windows\Temporary Internet Files\Content.IE5\JX3IYG77\MC900441310[1].png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7383" y="3644360"/>
                <a:ext cx="180228" cy="1802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53" name="Rectangle 52"/>
            <p:cNvSpPr/>
            <p:nvPr/>
          </p:nvSpPr>
          <p:spPr bwMode="auto">
            <a:xfrm>
              <a:off x="3927378" y="6215818"/>
              <a:ext cx="108000" cy="108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4" name="ZoneTexte 194"/>
            <p:cNvSpPr txBox="1"/>
            <p:nvPr/>
          </p:nvSpPr>
          <p:spPr>
            <a:xfrm>
              <a:off x="3984828" y="6154401"/>
              <a:ext cx="62068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900" dirty="0"/>
                <a:t>Option 2</a:t>
              </a:r>
              <a:endParaRPr lang="en-US" sz="900" dirty="0"/>
            </a:p>
          </p:txBody>
        </p:sp>
        <p:pic>
          <p:nvPicPr>
            <p:cNvPr id="55" name="Picture 2" descr="C:\Users\Utilisateur\AppData\Local\Microsoft\Windows\Temporary Internet Files\Content.IE5\JX3IYG77\MC900441310[1].pn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1173" y="6152724"/>
              <a:ext cx="180228" cy="180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Groupe 19"/>
          <p:cNvGrpSpPr/>
          <p:nvPr/>
        </p:nvGrpSpPr>
        <p:grpSpPr>
          <a:xfrm>
            <a:off x="4508552" y="5994951"/>
            <a:ext cx="1295279" cy="556232"/>
            <a:chOff x="4760036" y="6011123"/>
            <a:chExt cx="1295279" cy="556232"/>
          </a:xfrm>
        </p:grpSpPr>
        <p:grpSp>
          <p:nvGrpSpPr>
            <p:cNvPr id="36" name="Groupe 35"/>
            <p:cNvGrpSpPr/>
            <p:nvPr/>
          </p:nvGrpSpPr>
          <p:grpSpPr>
            <a:xfrm>
              <a:off x="4760036" y="6011123"/>
              <a:ext cx="710256" cy="556232"/>
              <a:chOff x="4577383" y="3644360"/>
              <a:chExt cx="710256" cy="556232"/>
            </a:xfrm>
          </p:grpSpPr>
          <p:grpSp>
            <p:nvGrpSpPr>
              <p:cNvPr id="40" name="Groupe 39"/>
              <p:cNvGrpSpPr/>
              <p:nvPr/>
            </p:nvGrpSpPr>
            <p:grpSpPr>
              <a:xfrm>
                <a:off x="4601485" y="3644360"/>
                <a:ext cx="686154" cy="556232"/>
                <a:chOff x="4601485" y="3644360"/>
                <a:chExt cx="686154" cy="556232"/>
              </a:xfrm>
            </p:grpSpPr>
            <p:grpSp>
              <p:nvGrpSpPr>
                <p:cNvPr id="43" name="Groupe 42"/>
                <p:cNvGrpSpPr/>
                <p:nvPr/>
              </p:nvGrpSpPr>
              <p:grpSpPr>
                <a:xfrm>
                  <a:off x="4601485" y="3644360"/>
                  <a:ext cx="686154" cy="393905"/>
                  <a:chOff x="1305327" y="6056356"/>
                  <a:chExt cx="686154" cy="393905"/>
                </a:xfrm>
              </p:grpSpPr>
              <p:grpSp>
                <p:nvGrpSpPr>
                  <p:cNvPr id="46" name="Groupe 45"/>
                  <p:cNvGrpSpPr/>
                  <p:nvPr/>
                </p:nvGrpSpPr>
                <p:grpSpPr>
                  <a:xfrm>
                    <a:off x="1305327" y="6056356"/>
                    <a:ext cx="686154" cy="230832"/>
                    <a:chOff x="1305327" y="6056356"/>
                    <a:chExt cx="686154" cy="230832"/>
                  </a:xfrm>
                </p:grpSpPr>
                <p:sp>
                  <p:nvSpPr>
                    <p:cNvPr id="50" name="Rectangle 49"/>
                    <p:cNvSpPr/>
                    <p:nvPr/>
                  </p:nvSpPr>
                  <p:spPr bwMode="auto">
                    <a:xfrm>
                      <a:off x="1305327" y="6117773"/>
                      <a:ext cx="108000" cy="108000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  <a:spAutoFit/>
                    </a:bodyPr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51" name="ZoneTexte 224"/>
                    <p:cNvSpPr txBox="1"/>
                    <p:nvPr/>
                  </p:nvSpPr>
                  <p:spPr>
                    <a:xfrm>
                      <a:off x="1370798" y="6056356"/>
                      <a:ext cx="620683" cy="2308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r>
                        <a:rPr lang="fr-FR" sz="900" dirty="0"/>
                        <a:t>Option 1</a:t>
                      </a:r>
                      <a:endParaRPr lang="en-US" sz="900" dirty="0"/>
                    </a:p>
                  </p:txBody>
                </p:sp>
              </p:grpSp>
              <p:grpSp>
                <p:nvGrpSpPr>
                  <p:cNvPr id="47" name="Groupe 46"/>
                  <p:cNvGrpSpPr/>
                  <p:nvPr/>
                </p:nvGrpSpPr>
                <p:grpSpPr>
                  <a:xfrm>
                    <a:off x="1305327" y="6219429"/>
                    <a:ext cx="686154" cy="230832"/>
                    <a:chOff x="1305327" y="6056356"/>
                    <a:chExt cx="686154" cy="230832"/>
                  </a:xfrm>
                </p:grpSpPr>
                <p:sp>
                  <p:nvSpPr>
                    <p:cNvPr id="48" name="Rectangle 47"/>
                    <p:cNvSpPr/>
                    <p:nvPr/>
                  </p:nvSpPr>
                  <p:spPr bwMode="auto">
                    <a:xfrm>
                      <a:off x="1305327" y="6117773"/>
                      <a:ext cx="108000" cy="108000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  <a:spAutoFit/>
                    </a:bodyPr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49" name="ZoneTexte 222"/>
                    <p:cNvSpPr txBox="1"/>
                    <p:nvPr/>
                  </p:nvSpPr>
                  <p:spPr>
                    <a:xfrm>
                      <a:off x="1370798" y="6056356"/>
                      <a:ext cx="620683" cy="2308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r>
                        <a:rPr lang="fr-FR" sz="900" dirty="0"/>
                        <a:t>Option 2</a:t>
                      </a:r>
                      <a:endParaRPr lang="en-US" sz="900" dirty="0"/>
                    </a:p>
                  </p:txBody>
                </p:sp>
              </p:grpSp>
            </p:grpSp>
            <p:sp>
              <p:nvSpPr>
                <p:cNvPr id="44" name="Rectangle 43"/>
                <p:cNvSpPr/>
                <p:nvPr/>
              </p:nvSpPr>
              <p:spPr bwMode="auto">
                <a:xfrm>
                  <a:off x="4601485" y="4023155"/>
                  <a:ext cx="108000" cy="10800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45" name="ZoneTexte 218"/>
                <p:cNvSpPr txBox="1"/>
                <p:nvPr/>
              </p:nvSpPr>
              <p:spPr>
                <a:xfrm>
                  <a:off x="4666956" y="3969760"/>
                  <a:ext cx="620683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lang="fr-FR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fr-FR" sz="900" dirty="0"/>
                    <a:t>Option 3</a:t>
                  </a:r>
                  <a:endParaRPr lang="en-US" sz="900" dirty="0"/>
                </a:p>
              </p:txBody>
            </p:sp>
          </p:grpSp>
          <p:pic>
            <p:nvPicPr>
              <p:cNvPr id="41" name="Picture 2" descr="C:\Users\Utilisateur\AppData\Local\Microsoft\Windows\Temporary Internet Files\Content.IE5\JX3IYG77\MC900441310[1].png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7383" y="3981553"/>
                <a:ext cx="180228" cy="1802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2" name="Picture 2" descr="C:\Users\Utilisateur\AppData\Local\Microsoft\Windows\Temporary Internet Files\Content.IE5\JX3IYG77\MC900441310[1].png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7383" y="3644360"/>
                <a:ext cx="180228" cy="1802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7" name="Rectangle 36"/>
            <p:cNvSpPr/>
            <p:nvPr/>
          </p:nvSpPr>
          <p:spPr bwMode="auto">
            <a:xfrm>
              <a:off x="5377182" y="6235613"/>
              <a:ext cx="108000" cy="108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" name="ZoneTexte 211"/>
            <p:cNvSpPr txBox="1"/>
            <p:nvPr/>
          </p:nvSpPr>
          <p:spPr>
            <a:xfrm>
              <a:off x="5434632" y="6174196"/>
              <a:ext cx="62068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900" dirty="0"/>
                <a:t>Option 2</a:t>
              </a:r>
              <a:endParaRPr lang="en-US" sz="900" dirty="0"/>
            </a:p>
          </p:txBody>
        </p:sp>
        <p:pic>
          <p:nvPicPr>
            <p:cNvPr id="39" name="Picture 2" descr="C:\Users\Utilisateur\AppData\Local\Microsoft\Windows\Temporary Internet Files\Content.IE5\JX3IYG77\MC900441310[1].pn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0977" y="6172519"/>
              <a:ext cx="180228" cy="180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e 20"/>
          <p:cNvGrpSpPr/>
          <p:nvPr/>
        </p:nvGrpSpPr>
        <p:grpSpPr>
          <a:xfrm>
            <a:off x="5938028" y="6035029"/>
            <a:ext cx="1319434" cy="393905"/>
            <a:chOff x="4735881" y="6011123"/>
            <a:chExt cx="1319434" cy="393905"/>
          </a:xfrm>
        </p:grpSpPr>
        <p:grpSp>
          <p:nvGrpSpPr>
            <p:cNvPr id="24" name="Groupe 23"/>
            <p:cNvGrpSpPr/>
            <p:nvPr/>
          </p:nvGrpSpPr>
          <p:grpSpPr>
            <a:xfrm>
              <a:off x="4735881" y="6011123"/>
              <a:ext cx="734411" cy="393905"/>
              <a:chOff x="4553228" y="3644360"/>
              <a:chExt cx="734411" cy="393905"/>
            </a:xfrm>
          </p:grpSpPr>
          <p:grpSp>
            <p:nvGrpSpPr>
              <p:cNvPr id="28" name="Groupe 27"/>
              <p:cNvGrpSpPr/>
              <p:nvPr/>
            </p:nvGrpSpPr>
            <p:grpSpPr>
              <a:xfrm>
                <a:off x="4601485" y="3644360"/>
                <a:ext cx="686154" cy="393905"/>
                <a:chOff x="1305327" y="6056356"/>
                <a:chExt cx="686154" cy="393905"/>
              </a:xfrm>
            </p:grpSpPr>
            <p:grpSp>
              <p:nvGrpSpPr>
                <p:cNvPr id="30" name="Groupe 29"/>
                <p:cNvGrpSpPr/>
                <p:nvPr/>
              </p:nvGrpSpPr>
              <p:grpSpPr>
                <a:xfrm>
                  <a:off x="1305327" y="6056356"/>
                  <a:ext cx="686154" cy="230832"/>
                  <a:chOff x="1305327" y="6056356"/>
                  <a:chExt cx="686154" cy="230832"/>
                </a:xfrm>
              </p:grpSpPr>
              <p:sp>
                <p:nvSpPr>
                  <p:cNvPr id="34" name="Rectangle 33"/>
                  <p:cNvSpPr/>
                  <p:nvPr/>
                </p:nvSpPr>
                <p:spPr bwMode="auto">
                  <a:xfrm>
                    <a:off x="1305327" y="6117773"/>
                    <a:ext cx="108000" cy="108000"/>
                  </a:xfrm>
                  <a:prstGeom prst="rect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35" name="ZoneTexte 237"/>
                  <p:cNvSpPr txBox="1"/>
                  <p:nvPr/>
                </p:nvSpPr>
                <p:spPr>
                  <a:xfrm>
                    <a:off x="1370798" y="6056356"/>
                    <a:ext cx="620683" cy="2308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fr-FR" sz="900" dirty="0"/>
                      <a:t>Option 1</a:t>
                    </a:r>
                    <a:endParaRPr lang="en-US" sz="900" dirty="0"/>
                  </a:p>
                </p:txBody>
              </p:sp>
            </p:grpSp>
            <p:grpSp>
              <p:nvGrpSpPr>
                <p:cNvPr id="31" name="Groupe 30"/>
                <p:cNvGrpSpPr/>
                <p:nvPr/>
              </p:nvGrpSpPr>
              <p:grpSpPr>
                <a:xfrm>
                  <a:off x="1305327" y="6219429"/>
                  <a:ext cx="686154" cy="230832"/>
                  <a:chOff x="1305327" y="6056356"/>
                  <a:chExt cx="686154" cy="230832"/>
                </a:xfrm>
              </p:grpSpPr>
              <p:sp>
                <p:nvSpPr>
                  <p:cNvPr id="32" name="Rectangle 31"/>
                  <p:cNvSpPr/>
                  <p:nvPr/>
                </p:nvSpPr>
                <p:spPr bwMode="auto">
                  <a:xfrm>
                    <a:off x="1305327" y="6117773"/>
                    <a:ext cx="108000" cy="108000"/>
                  </a:xfrm>
                  <a:prstGeom prst="rect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33" name="ZoneTexte 235"/>
                  <p:cNvSpPr txBox="1"/>
                  <p:nvPr/>
                </p:nvSpPr>
                <p:spPr>
                  <a:xfrm>
                    <a:off x="1370798" y="6056356"/>
                    <a:ext cx="620683" cy="2308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fr-FR" sz="900" dirty="0"/>
                      <a:t>Option 2</a:t>
                    </a:r>
                    <a:endParaRPr lang="en-US" sz="900" dirty="0"/>
                  </a:p>
                </p:txBody>
              </p:sp>
            </p:grpSp>
          </p:grpSp>
          <p:pic>
            <p:nvPicPr>
              <p:cNvPr id="29" name="Picture 2" descr="C:\Users\Utilisateur\AppData\Local\Microsoft\Windows\Temporary Internet Files\Content.IE5\JX3IYG77\MC900441310[1].png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53228" y="3820253"/>
                <a:ext cx="180228" cy="1802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5" name="Rectangle 24"/>
            <p:cNvSpPr/>
            <p:nvPr/>
          </p:nvSpPr>
          <p:spPr bwMode="auto">
            <a:xfrm>
              <a:off x="5385203" y="6059151"/>
              <a:ext cx="108000" cy="108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ZoneTexte 228"/>
            <p:cNvSpPr txBox="1"/>
            <p:nvPr/>
          </p:nvSpPr>
          <p:spPr>
            <a:xfrm>
              <a:off x="5434632" y="6013776"/>
              <a:ext cx="62068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lang="fr-FR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900" dirty="0"/>
                <a:t>Option 1</a:t>
              </a:r>
              <a:endParaRPr lang="en-US" sz="900" dirty="0"/>
            </a:p>
          </p:txBody>
        </p:sp>
        <p:pic>
          <p:nvPicPr>
            <p:cNvPr id="27" name="Picture 2" descr="C:\Users\Utilisateur\AppData\Local\Microsoft\Windows\Temporary Internet Files\Content.IE5\JX3IYG77\MC900441310[1].pn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0977" y="6012099"/>
              <a:ext cx="180228" cy="180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ZoneTexte 187"/>
          <p:cNvSpPr txBox="1"/>
          <p:nvPr/>
        </p:nvSpPr>
        <p:spPr>
          <a:xfrm>
            <a:off x="4524513" y="4142058"/>
            <a:ext cx="40772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>
              <a:buFont typeface="Wingdings" panose="05000000000000000000" pitchFamily="2" charset="2"/>
              <a:buChar char="ü"/>
            </a:pPr>
            <a:r>
              <a:rPr lang="en-US" dirty="0"/>
              <a:t>The model handles all the options</a:t>
            </a:r>
          </a:p>
          <a:p>
            <a:pPr marL="285750" lvl="1" indent="-285750">
              <a:buFont typeface="Wingdings" panose="05000000000000000000" pitchFamily="2" charset="2"/>
              <a:buChar char="ü"/>
            </a:pPr>
            <a:r>
              <a:rPr lang="en-US" dirty="0"/>
              <a:t>Tools are used to publish Test Suites according to each Profile</a:t>
            </a:r>
          </a:p>
        </p:txBody>
      </p:sp>
      <p:sp>
        <p:nvSpPr>
          <p:cNvPr id="133" name="TextBox 90"/>
          <p:cNvSpPr txBox="1"/>
          <p:nvPr/>
        </p:nvSpPr>
        <p:spPr>
          <a:xfrm>
            <a:off x="152401" y="4914252"/>
            <a:ext cx="22506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9pPr>
          </a:lstStyle>
          <a:p>
            <a:pPr algn="ctr"/>
            <a:r>
              <a:rPr lang="en-US" sz="1500" b="1" dirty="0">
                <a:latin typeface="Arial Black" panose="020B0A04020102020204" pitchFamily="34" charset="0"/>
              </a:rPr>
              <a:t>Global Platform approach</a:t>
            </a:r>
          </a:p>
        </p:txBody>
      </p:sp>
    </p:spTree>
    <p:extLst>
      <p:ext uri="{BB962C8B-B14F-4D97-AF65-F5344CB8AC3E}">
        <p14:creationId xmlns:p14="http://schemas.microsoft.com/office/powerpoint/2010/main" val="468911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Adaptation to oneM2M</a:t>
            </a:r>
          </a:p>
        </p:txBody>
      </p:sp>
      <p:sp>
        <p:nvSpPr>
          <p:cNvPr id="52" name="ZoneTexte 36"/>
          <p:cNvSpPr txBox="1"/>
          <p:nvPr/>
        </p:nvSpPr>
        <p:spPr>
          <a:xfrm>
            <a:off x="5462769" y="1617124"/>
            <a:ext cx="2897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9pPr>
          </a:lstStyle>
          <a:p>
            <a:pPr algn="ctr"/>
            <a:r>
              <a:rPr lang="en-US" sz="1400" dirty="0"/>
              <a:t>Is concretely implemented with</a:t>
            </a:r>
          </a:p>
        </p:txBody>
      </p:sp>
      <p:sp>
        <p:nvSpPr>
          <p:cNvPr id="54" name="TextBox 29"/>
          <p:cNvSpPr txBox="1"/>
          <p:nvPr/>
        </p:nvSpPr>
        <p:spPr>
          <a:xfrm>
            <a:off x="3615225" y="1198945"/>
            <a:ext cx="15711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9pPr>
          </a:lstStyle>
          <a:p>
            <a:pPr algn="ctr"/>
            <a:r>
              <a:rPr lang="en-US" sz="1500" b="1" dirty="0">
                <a:latin typeface="Arial Black" panose="020B0A04020102020204" pitchFamily="34" charset="0"/>
              </a:rPr>
              <a:t>oneM2M</a:t>
            </a:r>
          </a:p>
          <a:p>
            <a:pPr algn="ctr"/>
            <a:r>
              <a:rPr lang="en-US" sz="1500" b="1" dirty="0">
                <a:latin typeface="Arial Black" panose="020B0A04020102020204" pitchFamily="34" charset="0"/>
              </a:rPr>
              <a:t>Specification</a:t>
            </a:r>
          </a:p>
        </p:txBody>
      </p:sp>
      <p:pic>
        <p:nvPicPr>
          <p:cNvPr id="55" name="Picture 4" descr="Afficher l'image d'origin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58" t="18207" r="38582" b="18896"/>
          <a:stretch/>
        </p:blipFill>
        <p:spPr bwMode="auto">
          <a:xfrm>
            <a:off x="1502029" y="3034330"/>
            <a:ext cx="787288" cy="623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103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7672" y="5059143"/>
            <a:ext cx="732057" cy="732057"/>
          </a:xfrm>
          <a:prstGeom prst="rect">
            <a:avLst/>
          </a:prstGeom>
        </p:spPr>
      </p:pic>
      <p:sp>
        <p:nvSpPr>
          <p:cNvPr id="57" name="TextBox 45"/>
          <p:cNvSpPr txBox="1"/>
          <p:nvPr/>
        </p:nvSpPr>
        <p:spPr>
          <a:xfrm>
            <a:off x="7300726" y="5403914"/>
            <a:ext cx="122950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9pPr>
          </a:lstStyle>
          <a:p>
            <a:pPr algn="ctr"/>
            <a:r>
              <a:rPr lang="en-US" sz="1500" b="1" dirty="0">
                <a:latin typeface="Arial Black" panose="020B0A04020102020204" pitchFamily="34" charset="0"/>
              </a:rPr>
              <a:t>Test tools</a:t>
            </a:r>
          </a:p>
        </p:txBody>
      </p:sp>
      <p:sp>
        <p:nvSpPr>
          <p:cNvPr id="58" name="ZoneTexte 36"/>
          <p:cNvSpPr txBox="1"/>
          <p:nvPr/>
        </p:nvSpPr>
        <p:spPr>
          <a:xfrm>
            <a:off x="3064536" y="5144878"/>
            <a:ext cx="2897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9pPr>
          </a:lstStyle>
          <a:p>
            <a:pPr algn="ctr"/>
            <a:r>
              <a:rPr lang="en-US" sz="1400" dirty="0"/>
              <a:t>Are implemented in</a:t>
            </a:r>
          </a:p>
        </p:txBody>
      </p:sp>
      <p:pic>
        <p:nvPicPr>
          <p:cNvPr id="59" name="Picture 5" descr="lab_gp"/>
          <p:cNvPicPr>
            <a:picLocks noChangeAspect="1" noChangeArrowheads="1"/>
          </p:cNvPicPr>
          <p:nvPr/>
        </p:nvPicPr>
        <p:blipFill rotWithShape="1">
          <a:blip r:embed="rId5" cstate="print"/>
          <a:srcRect l="9900" t="11686" r="11740" b="18509"/>
          <a:stretch/>
        </p:blipFill>
        <p:spPr bwMode="auto">
          <a:xfrm>
            <a:off x="6248400" y="3818831"/>
            <a:ext cx="990601" cy="69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TextBox 57"/>
          <p:cNvSpPr txBox="1"/>
          <p:nvPr/>
        </p:nvSpPr>
        <p:spPr>
          <a:xfrm>
            <a:off x="4683325" y="3927288"/>
            <a:ext cx="184403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9pPr>
          </a:lstStyle>
          <a:p>
            <a:pPr algn="ctr"/>
            <a:r>
              <a:rPr lang="en-US" sz="1500" b="1" dirty="0">
                <a:latin typeface="Arial Black" panose="020B0A04020102020204" pitchFamily="34" charset="0"/>
              </a:rPr>
              <a:t>oneM2M </a:t>
            </a:r>
          </a:p>
          <a:p>
            <a:pPr algn="ctr"/>
            <a:r>
              <a:rPr lang="en-US" sz="1500" b="1" dirty="0">
                <a:latin typeface="Arial Black" panose="020B0A04020102020204" pitchFamily="34" charset="0"/>
              </a:rPr>
              <a:t>Qualified Lab(s)</a:t>
            </a:r>
          </a:p>
        </p:txBody>
      </p:sp>
      <p:sp>
        <p:nvSpPr>
          <p:cNvPr id="61" name="ZoneTexte 36"/>
          <p:cNvSpPr txBox="1"/>
          <p:nvPr/>
        </p:nvSpPr>
        <p:spPr>
          <a:xfrm>
            <a:off x="4674591" y="4720738"/>
            <a:ext cx="2897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9pPr>
          </a:lstStyle>
          <a:p>
            <a:pPr algn="ctr"/>
            <a:r>
              <a:rPr lang="en-US" sz="1400" dirty="0"/>
              <a:t>Is used by</a:t>
            </a:r>
          </a:p>
        </p:txBody>
      </p:sp>
      <p:sp>
        <p:nvSpPr>
          <p:cNvPr id="62" name="ZoneTexte 36"/>
          <p:cNvSpPr txBox="1"/>
          <p:nvPr/>
        </p:nvSpPr>
        <p:spPr>
          <a:xfrm>
            <a:off x="4490113" y="3152742"/>
            <a:ext cx="2897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9pPr>
          </a:lstStyle>
          <a:p>
            <a:pPr algn="ctr"/>
            <a:r>
              <a:rPr lang="en-US" sz="1400" dirty="0"/>
              <a:t>Is tested by</a:t>
            </a:r>
          </a:p>
        </p:txBody>
      </p:sp>
      <p:pic>
        <p:nvPicPr>
          <p:cNvPr id="63" name="Picture 104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029823" y="3712914"/>
            <a:ext cx="883794" cy="908602"/>
          </a:xfrm>
          <a:prstGeom prst="rect">
            <a:avLst/>
          </a:prstGeom>
        </p:spPr>
      </p:pic>
      <p:pic>
        <p:nvPicPr>
          <p:cNvPr id="64" name="Picture 6" descr="Afficher l'image d'origin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308" y="5090806"/>
            <a:ext cx="668730" cy="668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3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372225" y="2300061"/>
            <a:ext cx="742950" cy="742950"/>
          </a:xfrm>
          <a:prstGeom prst="rect">
            <a:avLst/>
          </a:prstGeom>
        </p:spPr>
      </p:pic>
      <p:sp>
        <p:nvSpPr>
          <p:cNvPr id="73" name="TextBox 44"/>
          <p:cNvSpPr txBox="1"/>
          <p:nvPr/>
        </p:nvSpPr>
        <p:spPr>
          <a:xfrm>
            <a:off x="646979" y="3048000"/>
            <a:ext cx="8146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9pPr>
          </a:lstStyle>
          <a:p>
            <a:pPr algn="ctr"/>
            <a:r>
              <a:rPr lang="en-US" sz="1500" b="1" dirty="0">
                <a:latin typeface="Arial Black" panose="020B0A04020102020204" pitchFamily="34" charset="0"/>
              </a:rPr>
              <a:t>MBT</a:t>
            </a:r>
          </a:p>
          <a:p>
            <a:pPr algn="ctr"/>
            <a:r>
              <a:rPr lang="en-US" sz="1500" b="1" dirty="0">
                <a:latin typeface="Arial Black" panose="020B0A04020102020204" pitchFamily="34" charset="0"/>
              </a:rPr>
              <a:t>Model</a:t>
            </a:r>
          </a:p>
        </p:txBody>
      </p:sp>
      <p:sp>
        <p:nvSpPr>
          <p:cNvPr id="74" name="TextBox 90"/>
          <p:cNvSpPr txBox="1"/>
          <p:nvPr/>
        </p:nvSpPr>
        <p:spPr>
          <a:xfrm>
            <a:off x="668235" y="4926055"/>
            <a:ext cx="9973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9pPr>
          </a:lstStyle>
          <a:p>
            <a:pPr algn="ctr"/>
            <a:r>
              <a:rPr lang="en-US" sz="1500" b="1" dirty="0">
                <a:latin typeface="Arial Black" panose="020B0A04020102020204" pitchFamily="34" charset="0"/>
              </a:rPr>
              <a:t>Test</a:t>
            </a:r>
          </a:p>
          <a:p>
            <a:pPr algn="ctr"/>
            <a:r>
              <a:rPr lang="en-US" sz="1500" b="1" dirty="0">
                <a:latin typeface="Arial Black" panose="020B0A04020102020204" pitchFamily="34" charset="0"/>
              </a:rPr>
              <a:t>Suite(s)</a:t>
            </a:r>
          </a:p>
        </p:txBody>
      </p:sp>
      <p:sp>
        <p:nvSpPr>
          <p:cNvPr id="75" name="Organigramme : Multidocument 74"/>
          <p:cNvSpPr/>
          <p:nvPr/>
        </p:nvSpPr>
        <p:spPr>
          <a:xfrm>
            <a:off x="4036064" y="1750125"/>
            <a:ext cx="729520" cy="550853"/>
          </a:xfrm>
          <a:prstGeom prst="flowChartMulti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7" name="Connecteur en angle 76"/>
          <p:cNvCxnSpPr>
            <a:stCxn id="75" idx="1"/>
            <a:endCxn id="114" idx="3"/>
          </p:cNvCxnSpPr>
          <p:nvPr/>
        </p:nvCxnSpPr>
        <p:spPr>
          <a:xfrm rot="10800000">
            <a:off x="2306820" y="2025552"/>
            <a:ext cx="1729245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8" name="Connecteur en angle 77"/>
          <p:cNvCxnSpPr>
            <a:stCxn id="55" idx="2"/>
            <a:endCxn id="64" idx="0"/>
          </p:cNvCxnSpPr>
          <p:nvPr/>
        </p:nvCxnSpPr>
        <p:spPr>
          <a:xfrm rot="5400000">
            <a:off x="1179070" y="4374203"/>
            <a:ext cx="1433206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0" name="ZoneTexte 1026"/>
          <p:cNvSpPr txBox="1"/>
          <p:nvPr/>
        </p:nvSpPr>
        <p:spPr>
          <a:xfrm>
            <a:off x="1054302" y="3987108"/>
            <a:ext cx="1775515" cy="307777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9pPr>
          </a:lstStyle>
          <a:p>
            <a:r>
              <a:rPr lang="en-US" sz="1400" dirty="0"/>
              <a:t>Is used to generate </a:t>
            </a:r>
          </a:p>
        </p:txBody>
      </p:sp>
      <p:cxnSp>
        <p:nvCxnSpPr>
          <p:cNvPr id="84" name="Connecteur en angle 83"/>
          <p:cNvCxnSpPr>
            <a:stCxn id="64" idx="3"/>
            <a:endCxn id="56" idx="1"/>
          </p:cNvCxnSpPr>
          <p:nvPr/>
        </p:nvCxnSpPr>
        <p:spPr>
          <a:xfrm>
            <a:off x="2230038" y="5425171"/>
            <a:ext cx="4147634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1" name="Connecteur en angle 90"/>
          <p:cNvCxnSpPr>
            <a:stCxn id="56" idx="0"/>
            <a:endCxn id="59" idx="2"/>
          </p:cNvCxnSpPr>
          <p:nvPr/>
        </p:nvCxnSpPr>
        <p:spPr>
          <a:xfrm rot="5400000" flipH="1" flipV="1">
            <a:off x="6471930" y="4787372"/>
            <a:ext cx="543543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8" name="Connecteur en angle 97"/>
          <p:cNvCxnSpPr>
            <a:stCxn id="75" idx="3"/>
            <a:endCxn id="68" idx="0"/>
          </p:cNvCxnSpPr>
          <p:nvPr/>
        </p:nvCxnSpPr>
        <p:spPr>
          <a:xfrm>
            <a:off x="4765584" y="2025552"/>
            <a:ext cx="1978116" cy="274509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1" name="Connecteur en angle 100"/>
          <p:cNvCxnSpPr>
            <a:stCxn id="68" idx="2"/>
            <a:endCxn id="59" idx="0"/>
          </p:cNvCxnSpPr>
          <p:nvPr/>
        </p:nvCxnSpPr>
        <p:spPr>
          <a:xfrm rot="16200000" flipH="1">
            <a:off x="6355790" y="3430920"/>
            <a:ext cx="775820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4" name="Connecteur en angle 103"/>
          <p:cNvCxnSpPr>
            <a:stCxn id="59" idx="3"/>
            <a:endCxn id="63" idx="1"/>
          </p:cNvCxnSpPr>
          <p:nvPr/>
        </p:nvCxnSpPr>
        <p:spPr>
          <a:xfrm flipV="1">
            <a:off x="7239001" y="4167215"/>
            <a:ext cx="790822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7" name="Picture 2" descr="See original imag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676" y="4929216"/>
            <a:ext cx="1327004" cy="43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4" descr="https://www.returngis.net/wp-content/uploads/2013/05/HTML-logo.jpg?iact=rc&amp;uact=3&amp;dur=1506&amp;page=1&amp;start=0&amp;ndsp=50&amp;ved=0ahUKEwjq0KH98KbLAhXL1hoKHbwCClcQrQMISDAH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86" t="25013" r="21485" b="21455"/>
          <a:stretch/>
        </p:blipFill>
        <p:spPr bwMode="auto">
          <a:xfrm>
            <a:off x="2211191" y="4375476"/>
            <a:ext cx="495490" cy="48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" name="TextBox 90"/>
          <p:cNvSpPr txBox="1"/>
          <p:nvPr/>
        </p:nvSpPr>
        <p:spPr>
          <a:xfrm>
            <a:off x="3393" y="4559155"/>
            <a:ext cx="178279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9pPr>
          </a:lstStyle>
          <a:p>
            <a:pPr algn="ctr"/>
            <a:r>
              <a:rPr lang="en-US" sz="1500" b="1" dirty="0">
                <a:latin typeface="Arial Black" panose="020B0A04020102020204" pitchFamily="34" charset="0"/>
              </a:rPr>
              <a:t>Documentation</a:t>
            </a:r>
          </a:p>
        </p:txBody>
      </p:sp>
      <p:sp>
        <p:nvSpPr>
          <p:cNvPr id="114" name="Organigramme : Multidocument 113"/>
          <p:cNvSpPr/>
          <p:nvPr/>
        </p:nvSpPr>
        <p:spPr>
          <a:xfrm>
            <a:off x="1577299" y="1750124"/>
            <a:ext cx="729520" cy="550853"/>
          </a:xfrm>
          <a:prstGeom prst="flowChartMulti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TextBox 29"/>
          <p:cNvSpPr txBox="1"/>
          <p:nvPr/>
        </p:nvSpPr>
        <p:spPr>
          <a:xfrm>
            <a:off x="990600" y="1375078"/>
            <a:ext cx="167520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9pPr>
          </a:lstStyle>
          <a:p>
            <a:pPr algn="ctr"/>
            <a:r>
              <a:rPr lang="en-US" sz="1500" b="1" dirty="0">
                <a:latin typeface="Arial Black" panose="020B0A04020102020204" pitchFamily="34" charset="0"/>
              </a:rPr>
              <a:t>Test purposes</a:t>
            </a:r>
          </a:p>
        </p:txBody>
      </p:sp>
      <p:cxnSp>
        <p:nvCxnSpPr>
          <p:cNvPr id="117" name="Connecteur en angle 116"/>
          <p:cNvCxnSpPr>
            <a:stCxn id="114" idx="2"/>
            <a:endCxn id="55" idx="0"/>
          </p:cNvCxnSpPr>
          <p:nvPr/>
        </p:nvCxnSpPr>
        <p:spPr>
          <a:xfrm rot="16200000" flipH="1">
            <a:off x="1516394" y="2655051"/>
            <a:ext cx="754214" cy="434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1" name="ZoneTexte 35"/>
          <p:cNvSpPr txBox="1"/>
          <p:nvPr/>
        </p:nvSpPr>
        <p:spPr>
          <a:xfrm>
            <a:off x="621365" y="2457453"/>
            <a:ext cx="2993860" cy="307777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latin typeface="Arial" pitchFamily="34" charset="0"/>
                <a:ea typeface="Osaka" pitchFamily="1" charset="-128"/>
                <a:cs typeface="+mn-cs"/>
              </a:defRPr>
            </a:lvl1pPr>
            <a:lvl2pPr>
              <a:defRPr sz="1600">
                <a:latin typeface="Arial" pitchFamily="34" charset="0"/>
                <a:ea typeface="Osaka" pitchFamily="1" charset="-128"/>
                <a:cs typeface="+mn-cs"/>
              </a:defRPr>
            </a:lvl2pPr>
            <a:lvl3pPr>
              <a:defRPr sz="1600">
                <a:latin typeface="Arial" pitchFamily="34" charset="0"/>
                <a:ea typeface="Osaka" pitchFamily="1" charset="-128"/>
                <a:cs typeface="+mn-cs"/>
              </a:defRPr>
            </a:lvl3pPr>
            <a:lvl4pPr>
              <a:defRPr sz="1600">
                <a:latin typeface="Arial" pitchFamily="34" charset="0"/>
                <a:ea typeface="Osaka" pitchFamily="1" charset="-128"/>
                <a:cs typeface="+mn-cs"/>
              </a:defRPr>
            </a:lvl4pPr>
            <a:lvl5pPr>
              <a:defRPr sz="1600">
                <a:latin typeface="Arial" pitchFamily="34" charset="0"/>
                <a:ea typeface="Osaka" pitchFamily="1" charset="-128"/>
                <a:cs typeface="+mn-cs"/>
              </a:defRPr>
            </a:lvl5pPr>
            <a:lvl6pPr>
              <a:defRPr sz="1600">
                <a:latin typeface="Arial" pitchFamily="34" charset="0"/>
                <a:ea typeface="Osaka" pitchFamily="1" charset="-128"/>
                <a:cs typeface="+mn-cs"/>
              </a:defRPr>
            </a:lvl6pPr>
            <a:lvl7pPr>
              <a:defRPr sz="1600">
                <a:latin typeface="Arial" pitchFamily="34" charset="0"/>
                <a:ea typeface="Osaka" pitchFamily="1" charset="-128"/>
                <a:cs typeface="+mn-cs"/>
              </a:defRPr>
            </a:lvl7pPr>
            <a:lvl8pPr>
              <a:defRPr sz="1600">
                <a:latin typeface="Arial" pitchFamily="34" charset="0"/>
                <a:ea typeface="Osaka" pitchFamily="1" charset="-128"/>
                <a:cs typeface="+mn-cs"/>
              </a:defRPr>
            </a:lvl8pPr>
            <a:lvl9pPr>
              <a:defRPr sz="1600">
                <a:latin typeface="Arial" pitchFamily="34" charset="0"/>
                <a:ea typeface="Osaka" pitchFamily="1" charset="-128"/>
                <a:cs typeface="+mn-cs"/>
              </a:defRPr>
            </a:lvl9pPr>
          </a:lstStyle>
          <a:p>
            <a:r>
              <a:rPr lang="en-US" dirty="0"/>
              <a:t>Is abstractly implemented with</a:t>
            </a:r>
          </a:p>
        </p:txBody>
      </p:sp>
      <p:sp>
        <p:nvSpPr>
          <p:cNvPr id="131" name="ZoneTexte 35"/>
          <p:cNvSpPr txBox="1"/>
          <p:nvPr/>
        </p:nvSpPr>
        <p:spPr>
          <a:xfrm>
            <a:off x="2455662" y="1727368"/>
            <a:ext cx="1573909" cy="307777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latin typeface="Arial" pitchFamily="34" charset="0"/>
                <a:ea typeface="Osaka" pitchFamily="1" charset="-128"/>
                <a:cs typeface="+mn-cs"/>
              </a:defRPr>
            </a:lvl1pPr>
            <a:lvl2pPr>
              <a:defRPr sz="1600">
                <a:latin typeface="Arial" pitchFamily="34" charset="0"/>
                <a:ea typeface="Osaka" pitchFamily="1" charset="-128"/>
                <a:cs typeface="+mn-cs"/>
              </a:defRPr>
            </a:lvl2pPr>
            <a:lvl3pPr>
              <a:defRPr sz="1600">
                <a:latin typeface="Arial" pitchFamily="34" charset="0"/>
                <a:ea typeface="Osaka" pitchFamily="1" charset="-128"/>
                <a:cs typeface="+mn-cs"/>
              </a:defRPr>
            </a:lvl3pPr>
            <a:lvl4pPr>
              <a:defRPr sz="1600">
                <a:latin typeface="Arial" pitchFamily="34" charset="0"/>
                <a:ea typeface="Osaka" pitchFamily="1" charset="-128"/>
                <a:cs typeface="+mn-cs"/>
              </a:defRPr>
            </a:lvl4pPr>
            <a:lvl5pPr>
              <a:defRPr sz="1600">
                <a:latin typeface="Arial" pitchFamily="34" charset="0"/>
                <a:ea typeface="Osaka" pitchFamily="1" charset="-128"/>
                <a:cs typeface="+mn-cs"/>
              </a:defRPr>
            </a:lvl5pPr>
            <a:lvl6pPr>
              <a:defRPr sz="1600">
                <a:latin typeface="Arial" pitchFamily="34" charset="0"/>
                <a:ea typeface="Osaka" pitchFamily="1" charset="-128"/>
                <a:cs typeface="+mn-cs"/>
              </a:defRPr>
            </a:lvl6pPr>
            <a:lvl7pPr>
              <a:defRPr sz="1600">
                <a:latin typeface="Arial" pitchFamily="34" charset="0"/>
                <a:ea typeface="Osaka" pitchFamily="1" charset="-128"/>
                <a:cs typeface="+mn-cs"/>
              </a:defRPr>
            </a:lvl7pPr>
            <a:lvl8pPr>
              <a:defRPr sz="1600">
                <a:latin typeface="Arial" pitchFamily="34" charset="0"/>
                <a:ea typeface="Osaka" pitchFamily="1" charset="-128"/>
                <a:cs typeface="+mn-cs"/>
              </a:defRPr>
            </a:lvl8pPr>
            <a:lvl9pPr>
              <a:defRPr sz="1600">
                <a:latin typeface="Arial" pitchFamily="34" charset="0"/>
                <a:ea typeface="Osaka" pitchFamily="1" charset="-128"/>
                <a:cs typeface="+mn-cs"/>
              </a:defRPr>
            </a:lvl9pPr>
          </a:lstStyle>
          <a:p>
            <a:r>
              <a:rPr lang="en-US" dirty="0"/>
              <a:t>Is described as</a:t>
            </a:r>
          </a:p>
        </p:txBody>
      </p:sp>
    </p:spTree>
    <p:extLst>
      <p:ext uri="{BB962C8B-B14F-4D97-AF65-F5344CB8AC3E}">
        <p14:creationId xmlns:p14="http://schemas.microsoft.com/office/powerpoint/2010/main" val="2410257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Detailed</a:t>
            </a:r>
            <a:r>
              <a:rPr lang="fr-FR" dirty="0"/>
              <a:t> MBT </a:t>
            </a:r>
            <a:r>
              <a:rPr lang="fr-FR" dirty="0" err="1"/>
              <a:t>process</a:t>
            </a:r>
            <a:endParaRPr lang="fr-FR" dirty="0"/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2177142" y="3510708"/>
            <a:ext cx="1752600" cy="533400"/>
          </a:xfrm>
          <a:prstGeom prst="can">
            <a:avLst>
              <a:gd name="adj" fmla="val 24694"/>
            </a:avLst>
          </a:prstGeom>
          <a:gradFill rotWithShape="1">
            <a:gsLst>
              <a:gs pos="0">
                <a:srgbClr val="FFC000"/>
              </a:gs>
              <a:gs pos="100000">
                <a:srgbClr val="993366">
                  <a:gamma/>
                  <a:shade val="68627"/>
                  <a:invGamma/>
                </a:srgbClr>
              </a:gs>
            </a:gsLst>
            <a:lin ang="5400000" scaled="1"/>
          </a:gradFill>
          <a:ln w="6350">
            <a:noFill/>
            <a:round/>
            <a:headEnd/>
            <a:tailEnd/>
          </a:ln>
        </p:spPr>
        <p:txBody>
          <a:bodyPr wrap="none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1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MS Gothic" pitchFamily="49" charset="-128"/>
              </a:rPr>
              <a:t>Initial states spec (doc)</a:t>
            </a: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4038600" y="4120306"/>
            <a:ext cx="1981200" cy="533400"/>
          </a:xfrm>
          <a:prstGeom prst="can">
            <a:avLst>
              <a:gd name="adj" fmla="val 24694"/>
            </a:avLst>
          </a:prstGeom>
          <a:gradFill rotWithShape="1">
            <a:gsLst>
              <a:gs pos="0">
                <a:srgbClr val="FFC000"/>
              </a:gs>
              <a:gs pos="100000">
                <a:srgbClr val="993366">
                  <a:gamma/>
                  <a:shade val="68627"/>
                  <a:invGamma/>
                </a:srgbClr>
              </a:gs>
            </a:gsLst>
            <a:lin ang="5400000" scaled="1"/>
          </a:gradFill>
          <a:ln w="6350">
            <a:noFill/>
            <a:round/>
            <a:headEnd/>
            <a:tailEnd/>
          </a:ln>
        </p:spPr>
        <p:txBody>
          <a:bodyPr wrap="none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1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MS Gothic" pitchFamily="49" charset="-128"/>
              </a:rPr>
              <a:t>Adaptation layer spec (PDF)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0" y="1529504"/>
            <a:ext cx="3429000" cy="1066801"/>
          </a:xfrm>
          <a:prstGeom prst="rect">
            <a:avLst/>
          </a:prstGeom>
          <a:solidFill>
            <a:srgbClr val="993366">
              <a:alpha val="50195"/>
            </a:srgb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t" anchorCtr="0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100" i="1" dirty="0">
                <a:solidFill>
                  <a:schemeClr val="bg1"/>
                </a:solidFill>
                <a:latin typeface="+mn-lt"/>
              </a:rPr>
              <a:t>Test Design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855535" y="1496151"/>
            <a:ext cx="1735265" cy="1404955"/>
          </a:xfrm>
          <a:prstGeom prst="rect">
            <a:avLst/>
          </a:prstGeom>
          <a:solidFill>
            <a:srgbClr val="D1D1F0">
              <a:alpha val="72157"/>
            </a:srgbClr>
          </a:solidFill>
          <a:ln w="63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100" i="1" dirty="0">
              <a:latin typeface="+mn-lt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960046" y="4387006"/>
            <a:ext cx="1371600" cy="1327666"/>
            <a:chOff x="1447800" y="4648200"/>
            <a:chExt cx="1371600" cy="1327666"/>
          </a:xfrm>
        </p:grpSpPr>
        <p:sp>
          <p:nvSpPr>
            <p:cNvPr id="32" name="Text Box 7"/>
            <p:cNvSpPr txBox="1">
              <a:spLocks noChangeAspect="1" noChangeArrowheads="1"/>
            </p:cNvSpPr>
            <p:nvPr/>
          </p:nvSpPr>
          <p:spPr bwMode="auto">
            <a:xfrm>
              <a:off x="1447800" y="5329535"/>
              <a:ext cx="1371600" cy="646331"/>
            </a:xfrm>
            <a:prstGeom prst="rect">
              <a:avLst/>
            </a:prstGeom>
            <a:solidFill>
              <a:schemeClr val="bg1">
                <a:alpha val="45882"/>
              </a:schemeClr>
            </a:solidFill>
            <a:ln w="1587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eaLnBrk="0" hangingPunct="0"/>
              <a:r>
                <a:rPr lang="en-US" sz="1200" b="1" dirty="0">
                  <a:cs typeface="Arial" pitchFamily="34" charset="0"/>
                </a:rPr>
                <a:t>oneM2M certification group</a:t>
              </a:r>
            </a:p>
          </p:txBody>
        </p:sp>
        <p:pic>
          <p:nvPicPr>
            <p:cNvPr id="33" name="Picture 6" descr="Yellow User s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28800" y="4648200"/>
              <a:ext cx="546100" cy="731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5791200" y="1910506"/>
            <a:ext cx="1361606" cy="417511"/>
          </a:xfrm>
          <a:prstGeom prst="can">
            <a:avLst>
              <a:gd name="adj" fmla="val 24694"/>
            </a:avLst>
          </a:prstGeom>
          <a:gradFill rotWithShape="1">
            <a:gsLst>
              <a:gs pos="0">
                <a:srgbClr val="993366"/>
              </a:gs>
              <a:gs pos="100000">
                <a:srgbClr val="993366">
                  <a:gamma/>
                  <a:shade val="68627"/>
                  <a:invGamma/>
                </a:srgbClr>
              </a:gs>
            </a:gsLst>
            <a:lin ang="5400000" scaled="1"/>
          </a:gradFill>
          <a:ln w="6350">
            <a:noFill/>
            <a:round/>
            <a:headEnd/>
            <a:tailEnd/>
          </a:ln>
        </p:spPr>
        <p:txBody>
          <a:bodyPr wrap="none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MS Gothic" pitchFamily="49" charset="-128"/>
              </a:rPr>
              <a:t>Generated Tests</a:t>
            </a:r>
          </a:p>
        </p:txBody>
      </p:sp>
      <p:sp>
        <p:nvSpPr>
          <p:cNvPr id="10" name="AutoShape 17"/>
          <p:cNvSpPr>
            <a:spLocks noChangeArrowheads="1"/>
          </p:cNvSpPr>
          <p:nvPr/>
        </p:nvSpPr>
        <p:spPr bwMode="auto">
          <a:xfrm>
            <a:off x="2057400" y="2062907"/>
            <a:ext cx="1981200" cy="152400"/>
          </a:xfrm>
          <a:prstGeom prst="rightArrow">
            <a:avLst/>
          </a:prstGeom>
          <a:solidFill>
            <a:srgbClr val="660033">
              <a:alpha val="45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11" name="AutoShape 30"/>
          <p:cNvSpPr>
            <a:spLocks noChangeArrowheads="1"/>
          </p:cNvSpPr>
          <p:nvPr/>
        </p:nvSpPr>
        <p:spPr bwMode="auto">
          <a:xfrm>
            <a:off x="5029200" y="2062906"/>
            <a:ext cx="762000" cy="228600"/>
          </a:xfrm>
          <a:prstGeom prst="rightArrow">
            <a:avLst/>
          </a:prstGeom>
          <a:solidFill>
            <a:srgbClr val="660033">
              <a:alpha val="45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4038600" y="1910506"/>
            <a:ext cx="990600" cy="465646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993366"/>
              </a:gs>
              <a:gs pos="100000">
                <a:srgbClr val="660033"/>
              </a:gs>
            </a:gsLst>
            <a:lin ang="5400000" scaled="1"/>
          </a:gradFill>
          <a:ln w="6350">
            <a:noFill/>
            <a:round/>
            <a:headEnd/>
            <a:tailEnd/>
          </a:ln>
        </p:spPr>
        <p:txBody>
          <a:bodyPr wrap="none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MS Gothic" pitchFamily="49" charset="-128"/>
              </a:rPr>
              <a:t>MBT Model</a:t>
            </a:r>
          </a:p>
        </p:txBody>
      </p:sp>
      <p:grpSp>
        <p:nvGrpSpPr>
          <p:cNvPr id="16" name="Groupe 15"/>
          <p:cNvGrpSpPr/>
          <p:nvPr/>
        </p:nvGrpSpPr>
        <p:grpSpPr>
          <a:xfrm>
            <a:off x="2667000" y="1834306"/>
            <a:ext cx="1109570" cy="1161796"/>
            <a:chOff x="2247900" y="2286000"/>
            <a:chExt cx="1109570" cy="1161796"/>
          </a:xfrm>
        </p:grpSpPr>
        <p:sp>
          <p:nvSpPr>
            <p:cNvPr id="30" name="Text Box 16"/>
            <p:cNvSpPr txBox="1">
              <a:spLocks noChangeAspect="1" noChangeArrowheads="1"/>
            </p:cNvSpPr>
            <p:nvPr/>
          </p:nvSpPr>
          <p:spPr bwMode="auto">
            <a:xfrm>
              <a:off x="2247900" y="2986131"/>
              <a:ext cx="1109570" cy="461665"/>
            </a:xfrm>
            <a:prstGeom prst="rect">
              <a:avLst/>
            </a:prstGeom>
            <a:solidFill>
              <a:schemeClr val="bg1">
                <a:alpha val="45882"/>
              </a:schemeClr>
            </a:solidFill>
            <a:ln w="158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eaLnBrk="0" hangingPunct="0"/>
              <a:r>
                <a:rPr lang="fr-FR" sz="1200" b="1" dirty="0">
                  <a:cs typeface="Arial" pitchFamily="34" charset="0"/>
                </a:rPr>
                <a:t>Test </a:t>
              </a:r>
              <a:r>
                <a:rPr lang="fr-FR" sz="1200" b="1" dirty="0" err="1">
                  <a:cs typeface="Arial" pitchFamily="34" charset="0"/>
                </a:rPr>
                <a:t>analyst</a:t>
              </a:r>
              <a:endParaRPr lang="fr-FR" sz="1200" b="1" dirty="0">
                <a:cs typeface="Arial" pitchFamily="34" charset="0"/>
              </a:endParaRPr>
            </a:p>
            <a:p>
              <a:pPr algn="ctr" eaLnBrk="0" hangingPunct="0"/>
              <a:endParaRPr lang="en-US" sz="1200" b="1" dirty="0">
                <a:cs typeface="Arial" pitchFamily="34" charset="0"/>
              </a:endParaRPr>
            </a:p>
          </p:txBody>
        </p:sp>
        <p:pic>
          <p:nvPicPr>
            <p:cNvPr id="31" name="Picture 6" descr="Yellow User sm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lum bright="-6000" contrast="16000"/>
            </a:blip>
            <a:srcRect/>
            <a:stretch>
              <a:fillRect/>
            </a:stretch>
          </p:blipFill>
          <p:spPr bwMode="auto">
            <a:xfrm>
              <a:off x="2514600" y="2286000"/>
              <a:ext cx="557087" cy="746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" name="Groupe 16"/>
          <p:cNvGrpSpPr/>
          <p:nvPr/>
        </p:nvGrpSpPr>
        <p:grpSpPr>
          <a:xfrm>
            <a:off x="960047" y="1607579"/>
            <a:ext cx="1573604" cy="1139254"/>
            <a:chOff x="940997" y="2057400"/>
            <a:chExt cx="1573604" cy="1139254"/>
          </a:xfrm>
        </p:grpSpPr>
        <p:sp>
          <p:nvSpPr>
            <p:cNvPr id="28" name="AutoShape 8"/>
            <p:cNvSpPr>
              <a:spLocks noChangeArrowheads="1"/>
            </p:cNvSpPr>
            <p:nvPr/>
          </p:nvSpPr>
          <p:spPr bwMode="auto">
            <a:xfrm>
              <a:off x="940997" y="2286000"/>
              <a:ext cx="1573604" cy="910654"/>
            </a:xfrm>
            <a:prstGeom prst="can">
              <a:avLst>
                <a:gd name="adj" fmla="val 25000"/>
              </a:avLst>
            </a:prstGeom>
            <a:gradFill>
              <a:gsLst>
                <a:gs pos="0">
                  <a:schemeClr val="accent1">
                    <a:lumMod val="50000"/>
                  </a:schemeClr>
                </a:gs>
                <a:gs pos="100000">
                  <a:srgbClr val="660033"/>
                </a:gs>
              </a:gsLst>
              <a:lin ang="5400000" scaled="1"/>
            </a:gradFill>
            <a:ln w="6350">
              <a:noFill/>
              <a:round/>
              <a:headEnd/>
              <a:tailEnd/>
            </a:ln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GB" sz="1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MS Gothic" pitchFamily="49" charset="-128"/>
                </a:rPr>
                <a:t>oneM2M requirements </a:t>
              </a:r>
            </a:p>
            <a:p>
              <a:pPr algn="ctr">
                <a:defRPr/>
              </a:pPr>
              <a:r>
                <a:rPr lang="en-GB" sz="1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MS Gothic" pitchFamily="49" charset="-128"/>
                </a:rPr>
                <a:t>&amp; </a:t>
              </a:r>
              <a:r>
                <a:rPr lang="en-GB" sz="1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MS Gothic" pitchFamily="49" charset="-128"/>
                </a:rPr>
                <a:t>TPs</a:t>
              </a:r>
            </a:p>
          </p:txBody>
        </p:sp>
        <p:pic>
          <p:nvPicPr>
            <p:cNvPr id="29" name="Picture 2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00200" y="2057400"/>
              <a:ext cx="360363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5486400" y="4958506"/>
            <a:ext cx="1752600" cy="533400"/>
          </a:xfrm>
          <a:prstGeom prst="can">
            <a:avLst>
              <a:gd name="adj" fmla="val 24694"/>
            </a:avLst>
          </a:prstGeom>
          <a:gradFill rotWithShape="1">
            <a:gsLst>
              <a:gs pos="0">
                <a:srgbClr val="FFC000"/>
              </a:gs>
              <a:gs pos="100000">
                <a:srgbClr val="993366">
                  <a:gamma/>
                  <a:shade val="68627"/>
                  <a:invGamma/>
                </a:srgbClr>
              </a:gs>
            </a:gsLst>
            <a:lin ang="5400000" scaled="1"/>
          </a:gradFill>
          <a:ln w="6350">
            <a:noFill/>
            <a:round/>
            <a:headEnd/>
            <a:tailEnd/>
          </a:ln>
        </p:spPr>
        <p:txBody>
          <a:bodyPr wrap="none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1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Gothic" pitchFamily="49" charset="-128"/>
              </a:rPr>
              <a:t>Test plan (HTML)</a:t>
            </a:r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auto">
          <a:xfrm rot="5400000">
            <a:off x="4961666" y="3502039"/>
            <a:ext cx="2743201" cy="322135"/>
          </a:xfrm>
          <a:prstGeom prst="rightArrow">
            <a:avLst>
              <a:gd name="adj1" fmla="val 50000"/>
              <a:gd name="adj2" fmla="val 38636"/>
            </a:avLst>
          </a:prstGeom>
          <a:solidFill>
            <a:srgbClr val="660033">
              <a:alpha val="44706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21" name="AutoShape 19"/>
          <p:cNvSpPr>
            <a:spLocks noChangeArrowheads="1"/>
          </p:cNvSpPr>
          <p:nvPr/>
        </p:nvSpPr>
        <p:spPr bwMode="auto">
          <a:xfrm rot="8209678">
            <a:off x="2033077" y="4278172"/>
            <a:ext cx="530504" cy="174473"/>
          </a:xfrm>
          <a:prstGeom prst="rightArrow">
            <a:avLst>
              <a:gd name="adj1" fmla="val 50000"/>
              <a:gd name="adj2" fmla="val 38636"/>
            </a:avLst>
          </a:prstGeom>
          <a:solidFill>
            <a:srgbClr val="660033">
              <a:alpha val="45097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22" name="AutoShape 19"/>
          <p:cNvSpPr>
            <a:spLocks noChangeArrowheads="1"/>
          </p:cNvSpPr>
          <p:nvPr/>
        </p:nvSpPr>
        <p:spPr bwMode="auto">
          <a:xfrm rot="10172258">
            <a:off x="2180177" y="4634961"/>
            <a:ext cx="1853743" cy="156535"/>
          </a:xfrm>
          <a:prstGeom prst="rightArrow">
            <a:avLst>
              <a:gd name="adj1" fmla="val 50000"/>
              <a:gd name="adj2" fmla="val 38636"/>
            </a:avLst>
          </a:prstGeom>
          <a:solidFill>
            <a:srgbClr val="660033">
              <a:alpha val="45097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23" name="AutoShape 19"/>
          <p:cNvSpPr>
            <a:spLocks noChangeArrowheads="1"/>
          </p:cNvSpPr>
          <p:nvPr/>
        </p:nvSpPr>
        <p:spPr bwMode="auto">
          <a:xfrm rot="10800000">
            <a:off x="2286000" y="5034706"/>
            <a:ext cx="3124200" cy="304800"/>
          </a:xfrm>
          <a:prstGeom prst="rightArrow">
            <a:avLst>
              <a:gd name="adj1" fmla="val 50000"/>
              <a:gd name="adj2" fmla="val 38636"/>
            </a:avLst>
          </a:prstGeom>
          <a:solidFill>
            <a:srgbClr val="660033">
              <a:alpha val="45097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24" name="AutoShape 8"/>
          <p:cNvSpPr>
            <a:spLocks noChangeArrowheads="1"/>
          </p:cNvSpPr>
          <p:nvPr/>
        </p:nvSpPr>
        <p:spPr bwMode="auto">
          <a:xfrm>
            <a:off x="6629400" y="3053506"/>
            <a:ext cx="1600200" cy="484568"/>
          </a:xfrm>
          <a:prstGeom prst="can">
            <a:avLst>
              <a:gd name="adj" fmla="val 24694"/>
            </a:avLst>
          </a:prstGeom>
          <a:gradFill rotWithShape="1">
            <a:gsLst>
              <a:gs pos="0">
                <a:srgbClr val="FFC000"/>
              </a:gs>
              <a:gs pos="100000">
                <a:srgbClr val="993366">
                  <a:gamma/>
                  <a:shade val="68627"/>
                  <a:invGamma/>
                </a:srgbClr>
              </a:gs>
            </a:gsLst>
            <a:lin ang="5400000" scaled="1"/>
          </a:gradFill>
          <a:ln w="6350">
            <a:noFill/>
            <a:round/>
            <a:headEnd/>
            <a:tailEnd/>
          </a:ln>
        </p:spPr>
        <p:txBody>
          <a:bodyPr wrap="none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1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MS Gothic" pitchFamily="49" charset="-128"/>
              </a:rPr>
              <a:t>Abstract tests (TTCN-3)</a:t>
            </a:r>
          </a:p>
        </p:txBody>
      </p:sp>
      <p:sp>
        <p:nvSpPr>
          <p:cNvPr id="25" name="AutoShape 19"/>
          <p:cNvSpPr>
            <a:spLocks noChangeArrowheads="1"/>
          </p:cNvSpPr>
          <p:nvPr/>
        </p:nvSpPr>
        <p:spPr bwMode="auto">
          <a:xfrm rot="5400000">
            <a:off x="3666267" y="3121039"/>
            <a:ext cx="1828801" cy="322135"/>
          </a:xfrm>
          <a:prstGeom prst="rightArrow">
            <a:avLst>
              <a:gd name="adj1" fmla="val 50000"/>
              <a:gd name="adj2" fmla="val 38636"/>
            </a:avLst>
          </a:prstGeom>
          <a:solidFill>
            <a:srgbClr val="660033">
              <a:alpha val="45097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26" name="AutoShape 19"/>
          <p:cNvSpPr>
            <a:spLocks noChangeArrowheads="1"/>
          </p:cNvSpPr>
          <p:nvPr/>
        </p:nvSpPr>
        <p:spPr bwMode="auto">
          <a:xfrm rot="5400000">
            <a:off x="6447567" y="2549538"/>
            <a:ext cx="838200" cy="322135"/>
          </a:xfrm>
          <a:prstGeom prst="rightArrow">
            <a:avLst>
              <a:gd name="adj1" fmla="val 50000"/>
              <a:gd name="adj2" fmla="val 38636"/>
            </a:avLst>
          </a:prstGeom>
          <a:solidFill>
            <a:srgbClr val="660033">
              <a:alpha val="45097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27" name="AutoShape 19"/>
          <p:cNvSpPr>
            <a:spLocks noChangeArrowheads="1"/>
          </p:cNvSpPr>
          <p:nvPr/>
        </p:nvSpPr>
        <p:spPr bwMode="auto">
          <a:xfrm rot="5400000">
            <a:off x="2971800" y="3205906"/>
            <a:ext cx="457200" cy="152400"/>
          </a:xfrm>
          <a:prstGeom prst="rightArrow">
            <a:avLst>
              <a:gd name="adj1" fmla="val 50000"/>
              <a:gd name="adj2" fmla="val 38636"/>
            </a:avLst>
          </a:prstGeom>
          <a:solidFill>
            <a:srgbClr val="660033">
              <a:alpha val="45097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34" name="AutoShape 19"/>
          <p:cNvSpPr>
            <a:spLocks noChangeArrowheads="1"/>
          </p:cNvSpPr>
          <p:nvPr/>
        </p:nvSpPr>
        <p:spPr bwMode="auto">
          <a:xfrm rot="6305791" flipH="1">
            <a:off x="1507305" y="3672797"/>
            <a:ext cx="815765" cy="182512"/>
          </a:xfrm>
          <a:prstGeom prst="rightArrow">
            <a:avLst>
              <a:gd name="adj1" fmla="val 50000"/>
              <a:gd name="adj2" fmla="val 38636"/>
            </a:avLst>
          </a:prstGeom>
          <a:solidFill>
            <a:srgbClr val="660033">
              <a:alpha val="45097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1066800" y="3552916"/>
            <a:ext cx="822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err="1">
                <a:latin typeface="Arial" charset="0"/>
              </a:rPr>
              <a:t>Quality</a:t>
            </a:r>
            <a:r>
              <a:rPr lang="fr-FR" sz="1200" b="1" dirty="0">
                <a:latin typeface="Arial" charset="0"/>
              </a:rPr>
              <a:t> </a:t>
            </a:r>
            <a:r>
              <a:rPr lang="fr-FR" sz="1200" b="1" dirty="0" err="1">
                <a:latin typeface="Arial" charset="0"/>
              </a:rPr>
              <a:t>review</a:t>
            </a:r>
            <a:endParaRPr lang="fr-FR" sz="1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265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proposition (1/2)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6553200"/>
          </a:xfrm>
        </p:spPr>
        <p:txBody>
          <a:bodyPr/>
          <a:lstStyle/>
          <a:p>
            <a:r>
              <a:rPr lang="en-GB" sz="2800" dirty="0"/>
              <a:t>Advantages of a systemized automated approach for ALL oneM2M actors</a:t>
            </a:r>
          </a:p>
          <a:p>
            <a:pPr lvl="1"/>
            <a:r>
              <a:rPr lang="en-GB" sz="2400" dirty="0"/>
              <a:t>Specification developers</a:t>
            </a:r>
          </a:p>
          <a:p>
            <a:pPr lvl="2"/>
            <a:r>
              <a:rPr lang="en-GB" sz="2000" dirty="0"/>
              <a:t>Early feedback on the specification consistency, flaws etc.</a:t>
            </a:r>
          </a:p>
          <a:p>
            <a:pPr lvl="1"/>
            <a:r>
              <a:rPr lang="en-GB" sz="2400" dirty="0"/>
              <a:t>oneM2M labs</a:t>
            </a:r>
          </a:p>
          <a:p>
            <a:pPr lvl="2"/>
            <a:r>
              <a:rPr lang="en-GB" sz="2000" dirty="0"/>
              <a:t>Structured and formal proofs for compliance for (security) audits.</a:t>
            </a:r>
          </a:p>
          <a:p>
            <a:pPr lvl="1"/>
            <a:r>
              <a:rPr lang="en-GB" sz="2400" dirty="0"/>
              <a:t>Product developers (platform, device, network ... )</a:t>
            </a:r>
          </a:p>
          <a:p>
            <a:pPr lvl="2"/>
            <a:r>
              <a:rPr lang="en-GB" sz="2000" dirty="0"/>
              <a:t>Ready test suites with wide covering of oneM2M requirements </a:t>
            </a:r>
          </a:p>
          <a:p>
            <a:pPr lvl="2"/>
            <a:r>
              <a:rPr lang="en-GB" sz="2000" dirty="0"/>
              <a:t>Model artefacts that can be re-used to create eventually new tests.</a:t>
            </a:r>
          </a:p>
          <a:p>
            <a:pPr lvl="1"/>
            <a:r>
              <a:rPr lang="en-GB" sz="2400" dirty="0"/>
              <a:t>Test </a:t>
            </a:r>
            <a:r>
              <a:rPr lang="en-GB" sz="2400" dirty="0" err="1"/>
              <a:t>implementors</a:t>
            </a:r>
            <a:endParaRPr lang="en-GB" sz="2400" dirty="0"/>
          </a:p>
          <a:p>
            <a:pPr lvl="2"/>
            <a:r>
              <a:rPr lang="en-GB" sz="2000" dirty="0"/>
              <a:t>Traceability features </a:t>
            </a:r>
          </a:p>
          <a:p>
            <a:pPr lvl="2"/>
            <a:endParaRPr lang="en-GB" sz="2000" dirty="0"/>
          </a:p>
          <a:p>
            <a:pPr lvl="1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14085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r>
              <a:rPr lang="en-US" sz="2400" dirty="0"/>
              <a:t>Capitalization and reuse of the model</a:t>
            </a:r>
          </a:p>
          <a:p>
            <a:pPr lvl="1"/>
            <a:r>
              <a:rPr lang="en-US" sz="2000" dirty="0"/>
              <a:t>Especially in profile like approach</a:t>
            </a:r>
          </a:p>
          <a:p>
            <a:pPr lvl="1"/>
            <a:endParaRPr lang="en-US" sz="2000" dirty="0"/>
          </a:p>
          <a:p>
            <a:r>
              <a:rPr lang="en-US" sz="2400" dirty="0"/>
              <a:t>Shorten the evolution cycle</a:t>
            </a:r>
          </a:p>
          <a:p>
            <a:pPr lvl="1"/>
            <a:r>
              <a:rPr lang="en-US" sz="2000" dirty="0"/>
              <a:t>One evolution made into the model is then automatically propagated to all the generated tests:</a:t>
            </a:r>
          </a:p>
          <a:p>
            <a:pPr lvl="2"/>
            <a:r>
              <a:rPr lang="en-US" sz="1600" dirty="0"/>
              <a:t> No correction miss / No inconsistency</a:t>
            </a:r>
          </a:p>
          <a:p>
            <a:pPr lvl="2"/>
            <a:r>
              <a:rPr lang="en-US" sz="1600" dirty="0"/>
              <a:t>The compliance test suite quality does not deteriorate over the time</a:t>
            </a:r>
          </a:p>
          <a:p>
            <a:pPr lvl="1"/>
            <a:r>
              <a:rPr lang="en-GB" sz="2000" dirty="0"/>
              <a:t>Maintain the stability of the repository</a:t>
            </a:r>
          </a:p>
          <a:p>
            <a:pPr lvl="1"/>
            <a:endParaRPr lang="en-US" sz="2000" dirty="0"/>
          </a:p>
          <a:p>
            <a:r>
              <a:rPr lang="en-GB" sz="2400" dirty="0"/>
              <a:t>Maintains traceability between requirements/specification and test cases</a:t>
            </a:r>
          </a:p>
          <a:p>
            <a:endParaRPr lang="en-GB" sz="2800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/>
              <a:t>Value proposition (2/2)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0571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Proposed</a:t>
            </a:r>
            <a:r>
              <a:rPr lang="fr-FR" dirty="0"/>
              <a:t> </a:t>
            </a:r>
            <a:r>
              <a:rPr lang="fr-FR" dirty="0" err="1"/>
              <a:t>demonstration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fr-FR" dirty="0"/>
              <a:t>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run</a:t>
            </a:r>
            <a:r>
              <a:rPr lang="fr-FR" dirty="0"/>
              <a:t> at </a:t>
            </a:r>
            <a:r>
              <a:rPr lang="fr-FR" dirty="0" err="1"/>
              <a:t>next</a:t>
            </a:r>
            <a:r>
              <a:rPr lang="fr-FR" dirty="0"/>
              <a:t> </a:t>
            </a:r>
            <a:r>
              <a:rPr lang="fr-FR" dirty="0" err="1"/>
              <a:t>Interop</a:t>
            </a:r>
            <a:r>
              <a:rPr lang="fr-FR" dirty="0"/>
              <a:t> (Seoul – May)</a:t>
            </a:r>
          </a:p>
          <a:p>
            <a:r>
              <a:rPr lang="fr-FR" dirty="0" err="1"/>
              <a:t>Covering</a:t>
            </a:r>
            <a:r>
              <a:rPr lang="fr-FR" dirty="0"/>
              <a:t> at least the 8 </a:t>
            </a:r>
            <a:r>
              <a:rPr lang="fr-FR" dirty="0" err="1"/>
              <a:t>TPs</a:t>
            </a:r>
            <a:r>
              <a:rPr lang="fr-FR" dirty="0"/>
              <a:t> </a:t>
            </a:r>
            <a:r>
              <a:rPr lang="fr-FR" dirty="0" err="1"/>
              <a:t>having</a:t>
            </a:r>
            <a:r>
              <a:rPr lang="fr-FR" dirty="0"/>
              <a:t> TTCN-3 tests </a:t>
            </a:r>
            <a:r>
              <a:rPr lang="fr-FR" dirty="0" err="1"/>
              <a:t>demonstrated</a:t>
            </a:r>
            <a:r>
              <a:rPr lang="fr-FR" dirty="0"/>
              <a:t> by ETSI. </a:t>
            </a:r>
          </a:p>
          <a:p>
            <a:pPr lvl="1"/>
            <a:r>
              <a:rPr lang="fr-FR" dirty="0" err="1"/>
              <a:t>Any</a:t>
            </a:r>
            <a:r>
              <a:rPr lang="fr-FR" dirty="0"/>
              <a:t> </a:t>
            </a:r>
            <a:r>
              <a:rPr lang="fr-FR" dirty="0" err="1"/>
              <a:t>other</a:t>
            </a:r>
            <a:r>
              <a:rPr lang="fr-FR" dirty="0"/>
              <a:t> </a:t>
            </a:r>
            <a:r>
              <a:rPr lang="fr-FR" dirty="0" err="1"/>
              <a:t>TPs</a:t>
            </a:r>
            <a:r>
              <a:rPr lang="fr-FR" dirty="0"/>
              <a:t>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considered</a:t>
            </a:r>
            <a:r>
              <a:rPr lang="fr-FR" dirty="0"/>
              <a:t> ?</a:t>
            </a:r>
          </a:p>
          <a:p>
            <a:r>
              <a:rPr lang="fr-FR" dirty="0"/>
              <a:t>Running on TITAN? </a:t>
            </a:r>
            <a:r>
              <a:rPr lang="fr-FR" dirty="0" err="1"/>
              <a:t>Other</a:t>
            </a:r>
            <a:r>
              <a:rPr lang="fr-FR" dirty="0"/>
              <a:t> TTCN-3 </a:t>
            </a:r>
            <a:r>
              <a:rPr lang="fr-FR" dirty="0" err="1"/>
              <a:t>tool</a:t>
            </a:r>
            <a:r>
              <a:rPr lang="fr-FR" dirty="0"/>
              <a:t> </a:t>
            </a:r>
            <a:r>
              <a:rPr lang="fr-FR" dirty="0" err="1"/>
              <a:t>vendors</a:t>
            </a:r>
            <a:r>
              <a:rPr lang="fr-FR" dirty="0"/>
              <a:t> </a:t>
            </a:r>
            <a:r>
              <a:rPr lang="fr-FR" dirty="0" err="1"/>
              <a:t>welcome</a:t>
            </a:r>
            <a:r>
              <a:rPr lang="fr-FR" dirty="0"/>
              <a:t> to </a:t>
            </a:r>
            <a:r>
              <a:rPr lang="fr-FR" dirty="0" err="1"/>
              <a:t>participate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4104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eting_id xmlns="132a0d76-4fce-476a-bb63-62eb729f34bf">
      <Value>TP-15</Value>
    </Meeting_i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2B4E09D6F7F4409272E6E6A6C1EB2E" ma:contentTypeVersion="6" ma:contentTypeDescription="Create a new document." ma:contentTypeScope="" ma:versionID="c853d7ab684c09853b9159c6057f8f3d">
  <xsd:schema xmlns:xsd="http://www.w3.org/2001/XMLSchema" xmlns:p="http://schemas.microsoft.com/office/2006/metadata/properties" xmlns:ns2="132a0d76-4fce-476a-bb63-62eb729f34bf" targetNamespace="http://schemas.microsoft.com/office/2006/metadata/properties" ma:root="true" ma:fieldsID="d26e2b4d056b456ec611eff4902e103f" ns2:_="">
    <xsd:import namespace="132a0d76-4fce-476a-bb63-62eb729f34bf"/>
    <xsd:element name="properties">
      <xsd:complexType>
        <xsd:sequence>
          <xsd:element name="documentManagement">
            <xsd:complexType>
              <xsd:all>
                <xsd:element ref="ns2:Meeting_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132a0d76-4fce-476a-bb63-62eb729f34bf" elementFormDefault="qualified">
    <xsd:import namespace="http://schemas.microsoft.com/office/2006/documentManagement/types"/>
    <xsd:element name="Meeting_id" ma:index="8" nillable="true" ma:displayName="Meeting_id" ma:default="TP-15" ma:internalName="Meeting_id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TP-15"/>
                        <xsd:enumeration value="TP-14"/>
                        <xsd:enumeration value="TP-13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9A2241D-EA5B-47D5-A0CB-801D59DBE032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132a0d76-4fce-476a-bb63-62eb729f34bf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1225378-2992-48B1-8518-E8C40D8755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2a0d76-4fce-476a-bb63-62eb729f34b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9706</TotalTime>
  <Words>463</Words>
  <Application>Microsoft Office PowerPoint</Application>
  <PresentationFormat>Affichage à l'écran (4:3)</PresentationFormat>
  <Paragraphs>126</Paragraphs>
  <Slides>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21" baseType="lpstr">
      <vt:lpstr>Malgun Gothic</vt:lpstr>
      <vt:lpstr>Malgun Gothic</vt:lpstr>
      <vt:lpstr>MS Gothic</vt:lpstr>
      <vt:lpstr>Arial</vt:lpstr>
      <vt:lpstr>Arial Black</vt:lpstr>
      <vt:lpstr>Calibri</vt:lpstr>
      <vt:lpstr>굴림</vt:lpstr>
      <vt:lpstr>굴림</vt:lpstr>
      <vt:lpstr>Osaka</vt:lpstr>
      <vt:lpstr>Times New Roman</vt:lpstr>
      <vt:lpstr>Wingdings</vt:lpstr>
      <vt:lpstr>Office Theme</vt:lpstr>
      <vt:lpstr>Use of MBT for test suites development- discussion  </vt:lpstr>
      <vt:lpstr>Reminder: Global Platform certification programme</vt:lpstr>
      <vt:lpstr>Global platform test suites generation process</vt:lpstr>
      <vt:lpstr>Managing profile</vt:lpstr>
      <vt:lpstr>Adaptation to oneM2M</vt:lpstr>
      <vt:lpstr>Detailed MBT process</vt:lpstr>
      <vt:lpstr>Value proposition (1/2)</vt:lpstr>
      <vt:lpstr>Value proposition (2/2)</vt:lpstr>
      <vt:lpstr>Proposed demonstration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Bob.Flynn@InterDigital.com</dc:creator>
  <cp:lastModifiedBy>flegall</cp:lastModifiedBy>
  <cp:revision>162</cp:revision>
  <cp:lastPrinted>2015-08-21T06:02:57Z</cp:lastPrinted>
  <dcterms:created xsi:type="dcterms:W3CDTF">2012-09-11T22:52:11Z</dcterms:created>
  <dcterms:modified xsi:type="dcterms:W3CDTF">2016-03-07T13:50:43Z</dcterms:modified>
</cp:coreProperties>
</file>