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294" r:id="rId3"/>
    <p:sldId id="292" r:id="rId4"/>
    <p:sldId id="293" r:id="rId5"/>
    <p:sldId id="27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BE33"/>
    <a:srgbClr val="EA4155"/>
    <a:srgbClr val="434345"/>
    <a:srgbClr val="D8D861"/>
    <a:srgbClr val="D1E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605" autoAdjust="0"/>
    <p:restoredTop sz="94599"/>
  </p:normalViewPr>
  <p:slideViewPr>
    <p:cSldViewPr snapToGrid="0" snapToObjects="1">
      <p:cViewPr varScale="1">
        <p:scale>
          <a:sx n="108" d="100"/>
          <a:sy n="108" d="100"/>
        </p:scale>
        <p:origin x="124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15" d="100"/>
          <a:sy n="115" d="100"/>
        </p:scale>
        <p:origin x="368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charset="0"/>
              </a:defRPr>
            </a:lvl1pPr>
          </a:lstStyle>
          <a:p>
            <a:fld id="{2000A754-4566-7D4A-BD7C-F09E81A6A5C0}" type="datetimeFigureOut">
              <a:rPr lang="en-US" smtClean="0"/>
              <a:pPr/>
              <a:t>3/30/2017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charset="0"/>
              </a:defRPr>
            </a:lvl1pPr>
          </a:lstStyle>
          <a:p>
            <a:fld id="{3B93EE31-7A86-FA49-8166-ED1353212F14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291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815" y="2395423"/>
            <a:ext cx="8986057" cy="1428432"/>
          </a:xfrm>
        </p:spPr>
        <p:txBody>
          <a:bodyPr anchor="ctr">
            <a:normAutofit/>
          </a:bodyPr>
          <a:lstStyle>
            <a:lvl1pPr algn="r">
              <a:defRPr sz="3600">
                <a:solidFill>
                  <a:schemeClr val="bg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8305" y="5245332"/>
            <a:ext cx="6388332" cy="665017"/>
          </a:xfrm>
        </p:spPr>
        <p:txBody>
          <a:bodyPr anchor="ctr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Modifier le style des sous-titres du masque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522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3" descr="page-N°1ok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658783" y="3091375"/>
            <a:ext cx="5826434" cy="1470025"/>
          </a:xfrm>
          <a:prstGeom prst="roundRect">
            <a:avLst>
              <a:gd name="adj" fmla="val 13796"/>
            </a:avLst>
          </a:prstGeom>
          <a:solidFill>
            <a:schemeClr val="tx1">
              <a:lumMod val="75000"/>
              <a:lumOff val="25000"/>
              <a:alpha val="80000"/>
            </a:schemeClr>
          </a:solidFill>
        </p:spPr>
        <p:txBody>
          <a:bodyPr/>
          <a:lstStyle>
            <a:lvl1pPr>
              <a:defRPr lang="fr-FR" sz="4000" b="1" kern="1200" dirty="0">
                <a:solidFill>
                  <a:schemeClr val="bg1"/>
                </a:solidFill>
                <a:latin typeface="+mj-lt"/>
                <a:ea typeface="ＭＳ Ｐゴシック" pitchFamily="34" charset="-128"/>
                <a:cs typeface="+mn-cs"/>
              </a:defRPr>
            </a:lvl1pPr>
          </a:lstStyle>
          <a:p>
            <a:r>
              <a:rPr lang="fr-FR" noProof="0" smtClean="0"/>
              <a:t>Modifiez le style du titre</a:t>
            </a:r>
            <a:endParaRPr lang="en-GB" noProof="0" dirty="0"/>
          </a:p>
        </p:txBody>
      </p:sp>
      <p:sp>
        <p:nvSpPr>
          <p:cNvPr id="4" name="Titre 1"/>
          <p:cNvSpPr txBox="1">
            <a:spLocks/>
          </p:cNvSpPr>
          <p:nvPr userDrawn="1"/>
        </p:nvSpPr>
        <p:spPr bwMode="auto">
          <a:xfrm>
            <a:off x="2051050" y="836613"/>
            <a:ext cx="424973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b="1" dirty="0" smtClean="0">
                <a:solidFill>
                  <a:srgbClr val="92D050"/>
                </a:solidFill>
                <a:ea typeface="ＭＳ Ｐゴシック" pitchFamily="34" charset="-128"/>
              </a:rPr>
              <a:t>Make your global market easy</a:t>
            </a:r>
            <a:endParaRPr lang="fr-FR" dirty="0" smtClean="0">
              <a:solidFill>
                <a:srgbClr val="92D05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73661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4863-DA42-E344-B75D-278E02D7A7F2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A7E9-46AF-F64B-8CCE-61A47F5A3B6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634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02167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323457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4863-DA42-E344-B75D-278E02D7A7F2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A7E9-46AF-F64B-8CCE-61A47F5A3B6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497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4863-DA42-E344-B75D-278E02D7A7F2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A7E9-46AF-F64B-8CCE-61A47F5A3B6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281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24458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48370"/>
            <a:ext cx="3868340" cy="434129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24458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48370"/>
            <a:ext cx="3887391" cy="434129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4863-DA42-E344-B75D-278E02D7A7F2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A7E9-46AF-F64B-8CCE-61A47F5A3B6D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79515" y="28875"/>
            <a:ext cx="7617576" cy="80852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07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4863-DA42-E344-B75D-278E02D7A7F2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A7E9-46AF-F64B-8CCE-61A47F5A3B6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119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4863-DA42-E344-B75D-278E02D7A7F2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A7E9-46AF-F64B-8CCE-61A47F5A3B6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641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3888" y="1147156"/>
            <a:ext cx="7886700" cy="323244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623888" y="4406585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139179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t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145" y="1073904"/>
            <a:ext cx="8646276" cy="3025345"/>
          </a:xfrm>
        </p:spPr>
        <p:txBody>
          <a:bodyPr>
            <a:normAutofit/>
          </a:bodyPr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3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9515" y="28875"/>
            <a:ext cx="7617576" cy="80852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9515" y="1002506"/>
            <a:ext cx="8606790" cy="5353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6468" y="646441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F224863-DA42-E344-B75D-278E02D7A7F2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64414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32021" y="646441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78AEA7E9-46AF-F64B-8CCE-61A47F5A3B6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885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en-US" dirty="0" smtClean="0"/>
              <a:t>TST-2017-0107-Upper Tester In Armour experience</a:t>
            </a:r>
            <a:endParaRPr lang="en-GB" altLang="en-US" dirty="0"/>
          </a:p>
        </p:txBody>
      </p:sp>
      <p:sp>
        <p:nvSpPr>
          <p:cNvPr id="4" name="Sous-titr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oneM2M plenary, TST 28, March 30 2017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634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ARMOUR Project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ARMOUR project: Enhance IoT/Cloud testbeds with ARMOUR experimentation toolbox for enabling large-scale IoT Security &amp; Trust </a:t>
            </a:r>
            <a:r>
              <a:rPr lang="en-GB" altLang="en-US" dirty="0" smtClean="0"/>
              <a:t>experiments</a:t>
            </a:r>
          </a:p>
          <a:p>
            <a:endParaRPr lang="en-GB" altLang="en-US" dirty="0"/>
          </a:p>
          <a:p>
            <a:r>
              <a:rPr lang="en-GB" altLang="en-US" dirty="0"/>
              <a:t>7 experiments defined: our experiment is involved in secure storage of data in IoT </a:t>
            </a:r>
            <a:r>
              <a:rPr lang="en-GB" altLang="en-US" dirty="0" smtClean="0"/>
              <a:t>platform</a:t>
            </a:r>
          </a:p>
          <a:p>
            <a:endParaRPr lang="en-GB" altLang="en-US" dirty="0"/>
          </a:p>
          <a:p>
            <a:r>
              <a:rPr lang="en-GB" altLang="en-US" dirty="0"/>
              <a:t>Certification: Provide certification scheme</a:t>
            </a:r>
          </a:p>
          <a:p>
            <a:endParaRPr lang="en-GB" dirty="0"/>
          </a:p>
        </p:txBody>
      </p:sp>
      <p:sp>
        <p:nvSpPr>
          <p:cNvPr id="4" name="ZoneTexte 40"/>
          <p:cNvSpPr txBox="1">
            <a:spLocks noChangeArrowheads="1"/>
          </p:cNvSpPr>
          <p:nvPr/>
        </p:nvSpPr>
        <p:spPr bwMode="auto">
          <a:xfrm>
            <a:off x="602456" y="6509543"/>
            <a:ext cx="5449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dirty="0" smtClean="0"/>
              <a:t>TST-2017-0107R02-UpperTester_In_Armour_experience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0649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 110"/>
          <p:cNvSpPr/>
          <p:nvPr/>
        </p:nvSpPr>
        <p:spPr>
          <a:xfrm>
            <a:off x="2142051" y="965200"/>
            <a:ext cx="3791242" cy="5068513"/>
          </a:xfrm>
          <a:prstGeom prst="rect">
            <a:avLst/>
          </a:prstGeom>
          <a:solidFill>
            <a:srgbClr val="F8BE33">
              <a:alpha val="16000"/>
            </a:srgbClr>
          </a:solidFill>
          <a:ln w="57150" cap="flat" cmpd="sng" algn="ctr">
            <a:solidFill>
              <a:schemeClr val="tx2"/>
            </a:solidFill>
            <a:prstDash val="sysDot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6729454" y="952500"/>
            <a:ext cx="2330260" cy="5096045"/>
          </a:xfrm>
          <a:prstGeom prst="rect">
            <a:avLst/>
          </a:prstGeom>
          <a:solidFill>
            <a:srgbClr val="0070C0">
              <a:alpha val="20000"/>
            </a:srgbClr>
          </a:solidFill>
          <a:ln w="57150" cap="flat" cmpd="sng" algn="ctr">
            <a:solidFill>
              <a:srgbClr val="5284BC"/>
            </a:solidFill>
            <a:prstDash val="sysDot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8" name="Image 2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491" y="5723755"/>
            <a:ext cx="711234" cy="216461"/>
          </a:xfrm>
          <a:prstGeom prst="rect">
            <a:avLst/>
          </a:prstGeom>
        </p:spPr>
      </p:pic>
      <p:sp>
        <p:nvSpPr>
          <p:cNvPr id="212" name="Rectangle 211"/>
          <p:cNvSpPr/>
          <p:nvPr/>
        </p:nvSpPr>
        <p:spPr>
          <a:xfrm>
            <a:off x="2401901" y="3175718"/>
            <a:ext cx="1278042" cy="27408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TITAN</a:t>
            </a:r>
            <a:endParaRPr lang="en-GB" b="1" dirty="0"/>
          </a:p>
        </p:txBody>
      </p:sp>
      <p:sp>
        <p:nvSpPr>
          <p:cNvPr id="50" name="Flèche vers le bas 49"/>
          <p:cNvSpPr/>
          <p:nvPr/>
        </p:nvSpPr>
        <p:spPr>
          <a:xfrm rot="14077582">
            <a:off x="1744598" y="3087373"/>
            <a:ext cx="313382" cy="12040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ectangle 69"/>
          <p:cNvSpPr/>
          <p:nvPr/>
        </p:nvSpPr>
        <p:spPr>
          <a:xfrm>
            <a:off x="3277207" y="1866900"/>
            <a:ext cx="1141239" cy="5207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Credential</a:t>
            </a:r>
            <a:r>
              <a:rPr lang="fr-FR" sz="1200" dirty="0" smtClean="0">
                <a:solidFill>
                  <a:schemeClr val="tx1"/>
                </a:solidFill>
              </a:rPr>
              <a:t> </a:t>
            </a:r>
            <a:r>
              <a:rPr lang="fr-FR" sz="1200" dirty="0">
                <a:solidFill>
                  <a:schemeClr val="tx1"/>
                </a:solidFill>
              </a:rPr>
              <a:t>Manager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2420625" y="3565871"/>
            <a:ext cx="1137362" cy="476970"/>
          </a:xfrm>
          <a:prstGeom prst="rect">
            <a:avLst/>
          </a:prstGeom>
          <a:solidFill>
            <a:srgbClr val="F8BE3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Executable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Test Suite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74" name="Cylindre 8"/>
          <p:cNvSpPr/>
          <p:nvPr/>
        </p:nvSpPr>
        <p:spPr>
          <a:xfrm>
            <a:off x="238199" y="3639088"/>
            <a:ext cx="1059233" cy="1118179"/>
          </a:xfrm>
          <a:prstGeom prst="can">
            <a:avLst>
              <a:gd name="adj" fmla="val 20448"/>
            </a:avLst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75" name="TextBox 57"/>
          <p:cNvSpPr txBox="1"/>
          <p:nvPr/>
        </p:nvSpPr>
        <p:spPr>
          <a:xfrm>
            <a:off x="0" y="1892741"/>
            <a:ext cx="1459926" cy="488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Osaka" pitchFamily="1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Osaka" pitchFamily="1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Osaka" pitchFamily="1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Osaka" pitchFamily="1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Osaka" pitchFamily="1" charset="-128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Osaka" pitchFamily="1" charset="-128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Osaka" pitchFamily="1" charset="-128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Osaka" pitchFamily="1" charset="-128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Osaka" pitchFamily="1" charset="-128"/>
                <a:cs typeface="+mn-cs"/>
              </a:defRPr>
            </a:lvl9pPr>
          </a:lstStyle>
          <a:p>
            <a:pPr algn="ctr"/>
            <a:r>
              <a:rPr lang="en-GB" sz="1286" dirty="0">
                <a:latin typeface="Arial" charset="0"/>
                <a:ea typeface="Arial" charset="0"/>
                <a:cs typeface="Arial" charset="0"/>
              </a:rPr>
              <a:t>Security  </a:t>
            </a:r>
          </a:p>
          <a:p>
            <a:pPr algn="ctr"/>
            <a:r>
              <a:rPr lang="en-GB" sz="1286" dirty="0">
                <a:latin typeface="Arial" charset="0"/>
                <a:ea typeface="Arial" charset="0"/>
                <a:cs typeface="Arial" charset="0"/>
              </a:rPr>
              <a:t>MBT models</a:t>
            </a:r>
          </a:p>
        </p:txBody>
      </p:sp>
      <p:grpSp>
        <p:nvGrpSpPr>
          <p:cNvPr id="76" name="Grouper 3"/>
          <p:cNvGrpSpPr/>
          <p:nvPr/>
        </p:nvGrpSpPr>
        <p:grpSpPr>
          <a:xfrm>
            <a:off x="307827" y="2436296"/>
            <a:ext cx="919977" cy="588337"/>
            <a:chOff x="2810474" y="1469653"/>
            <a:chExt cx="919977" cy="588337"/>
          </a:xfrm>
        </p:grpSpPr>
        <p:grpSp>
          <p:nvGrpSpPr>
            <p:cNvPr id="78" name="Groupe 69"/>
            <p:cNvGrpSpPr/>
            <p:nvPr/>
          </p:nvGrpSpPr>
          <p:grpSpPr>
            <a:xfrm>
              <a:off x="2810474" y="1469653"/>
              <a:ext cx="919977" cy="588337"/>
              <a:chOff x="2786514" y="1937709"/>
              <a:chExt cx="1682855" cy="1121870"/>
            </a:xfrm>
          </p:grpSpPr>
          <p:pic>
            <p:nvPicPr>
              <p:cNvPr id="80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786514" y="1937709"/>
                <a:ext cx="1682855" cy="1121870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81" name="Connecteur droit 73"/>
              <p:cNvCxnSpPr/>
              <p:nvPr/>
            </p:nvCxnSpPr>
            <p:spPr>
              <a:xfrm>
                <a:off x="3180033" y="2302167"/>
                <a:ext cx="0" cy="539841"/>
              </a:xfrm>
              <a:prstGeom prst="line">
                <a:avLst/>
              </a:prstGeom>
              <a:ln w="127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pic>
            <p:nvPicPr>
              <p:cNvPr id="82" name="Picture 2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60082"/>
              <a:stretch>
                <a:fillRect/>
              </a:stretch>
            </p:blipFill>
            <p:spPr bwMode="auto">
              <a:xfrm>
                <a:off x="2838480" y="2506450"/>
                <a:ext cx="108000" cy="26992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3" name="Picture 2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60082"/>
              <a:stretch>
                <a:fillRect/>
              </a:stretch>
            </p:blipFill>
            <p:spPr bwMode="auto">
              <a:xfrm>
                <a:off x="2838479" y="2658805"/>
                <a:ext cx="108000" cy="26992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4" name="Rectangle 83"/>
              <p:cNvSpPr/>
              <p:nvPr/>
            </p:nvSpPr>
            <p:spPr>
              <a:xfrm>
                <a:off x="3298541" y="2794749"/>
                <a:ext cx="100800" cy="100771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8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3527143" y="2799156"/>
                <a:ext cx="100800" cy="100771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86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6" name="Connecteur droit 96"/>
              <p:cNvCxnSpPr/>
              <p:nvPr/>
            </p:nvCxnSpPr>
            <p:spPr>
              <a:xfrm flipH="1" flipV="1">
                <a:off x="3174127" y="2840868"/>
                <a:ext cx="431999" cy="1709"/>
              </a:xfrm>
              <a:prstGeom prst="line">
                <a:avLst/>
              </a:prstGeom>
              <a:ln w="127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87" name="Ellipse 104"/>
              <p:cNvSpPr/>
              <p:nvPr/>
            </p:nvSpPr>
            <p:spPr>
              <a:xfrm>
                <a:off x="3885257" y="2309537"/>
                <a:ext cx="468000" cy="467863"/>
              </a:xfrm>
              <a:prstGeom prst="ellipse">
                <a:avLst/>
              </a:prstGeom>
              <a:solidFill>
                <a:srgbClr val="9B998C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8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3131851" y="2577873"/>
                <a:ext cx="100800" cy="100771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8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Rectangle 89"/>
              <p:cNvSpPr/>
              <p:nvPr/>
            </p:nvSpPr>
            <p:spPr>
              <a:xfrm>
                <a:off x="3751115" y="2468363"/>
                <a:ext cx="100800" cy="100771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8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Rectangle 90"/>
              <p:cNvSpPr/>
              <p:nvPr/>
            </p:nvSpPr>
            <p:spPr>
              <a:xfrm>
                <a:off x="3751330" y="2348195"/>
                <a:ext cx="100800" cy="100771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86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92" name="Connecteur droit 88"/>
              <p:cNvCxnSpPr/>
              <p:nvPr/>
            </p:nvCxnSpPr>
            <p:spPr>
              <a:xfrm>
                <a:off x="3607315" y="2520737"/>
                <a:ext cx="0" cy="143974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Connecteur droit 89"/>
              <p:cNvCxnSpPr/>
              <p:nvPr/>
            </p:nvCxnSpPr>
            <p:spPr>
              <a:xfrm>
                <a:off x="4038802" y="2302713"/>
                <a:ext cx="0" cy="323905"/>
              </a:xfrm>
              <a:prstGeom prst="line">
                <a:avLst/>
              </a:prstGeom>
              <a:ln w="127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94" name="Rectangle 93"/>
              <p:cNvSpPr/>
              <p:nvPr/>
            </p:nvSpPr>
            <p:spPr>
              <a:xfrm>
                <a:off x="4182953" y="2458838"/>
                <a:ext cx="100800" cy="100771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8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>
                <a:off x="4183174" y="2338670"/>
                <a:ext cx="100800" cy="100771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8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4182819" y="2577863"/>
                <a:ext cx="100800" cy="100771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86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97" name="Connecteur droit 99"/>
              <p:cNvCxnSpPr/>
              <p:nvPr/>
            </p:nvCxnSpPr>
            <p:spPr>
              <a:xfrm flipH="1" flipV="1">
                <a:off x="4044129" y="2391049"/>
                <a:ext cx="180000" cy="1709"/>
              </a:xfrm>
              <a:prstGeom prst="line">
                <a:avLst/>
              </a:prstGeom>
              <a:ln w="127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98" name="Connecteur droit 101"/>
              <p:cNvCxnSpPr/>
              <p:nvPr/>
            </p:nvCxnSpPr>
            <p:spPr>
              <a:xfrm flipH="1" flipV="1">
                <a:off x="4044129" y="2511219"/>
                <a:ext cx="180000" cy="1709"/>
              </a:xfrm>
              <a:prstGeom prst="line">
                <a:avLst/>
              </a:prstGeom>
              <a:ln w="127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99" name="Connecteur droit 102"/>
              <p:cNvCxnSpPr/>
              <p:nvPr/>
            </p:nvCxnSpPr>
            <p:spPr>
              <a:xfrm flipH="1" flipV="1">
                <a:off x="4044129" y="2627386"/>
                <a:ext cx="180000" cy="1709"/>
              </a:xfrm>
              <a:prstGeom prst="line">
                <a:avLst/>
              </a:prstGeom>
              <a:ln w="127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pic>
          <p:nvPicPr>
            <p:cNvPr id="79" name="Image 3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0535" y="1527667"/>
              <a:ext cx="183428" cy="189034"/>
            </a:xfrm>
            <a:prstGeom prst="rect">
              <a:avLst/>
            </a:prstGeom>
          </p:spPr>
        </p:pic>
      </p:grpSp>
      <p:sp>
        <p:nvSpPr>
          <p:cNvPr id="100" name="Rectangle 99"/>
          <p:cNvSpPr/>
          <p:nvPr/>
        </p:nvSpPr>
        <p:spPr>
          <a:xfrm>
            <a:off x="168192" y="4027820"/>
            <a:ext cx="11766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/>
              <a:t>Security tests </a:t>
            </a:r>
          </a:p>
          <a:p>
            <a:pPr algn="ctr"/>
            <a:r>
              <a:rPr lang="en-GB" sz="1200" smtClean="0"/>
              <a:t>TTCN-3</a:t>
            </a:r>
            <a:endParaRPr lang="en-GB" sz="1200" dirty="0"/>
          </a:p>
        </p:txBody>
      </p:sp>
      <p:cxnSp>
        <p:nvCxnSpPr>
          <p:cNvPr id="102" name="Connecteur droit avec flèche 73"/>
          <p:cNvCxnSpPr>
            <a:stCxn id="80" idx="2"/>
            <a:endCxn id="74" idx="1"/>
          </p:cNvCxnSpPr>
          <p:nvPr/>
        </p:nvCxnSpPr>
        <p:spPr>
          <a:xfrm>
            <a:off x="767816" y="3024633"/>
            <a:ext cx="0" cy="614455"/>
          </a:xfrm>
          <a:prstGeom prst="straightConnector1">
            <a:avLst/>
          </a:prstGeom>
          <a:ln w="19050">
            <a:solidFill>
              <a:srgbClr val="EA415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Rectangle 112"/>
          <p:cNvSpPr/>
          <p:nvPr/>
        </p:nvSpPr>
        <p:spPr>
          <a:xfrm>
            <a:off x="5023123" y="3572908"/>
            <a:ext cx="830950" cy="481810"/>
          </a:xfrm>
          <a:prstGeom prst="rect">
            <a:avLst/>
          </a:prstGeom>
          <a:solidFill>
            <a:srgbClr val="F8BE3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Upper Tester</a:t>
            </a:r>
            <a:endParaRPr lang="en-GB" sz="500" dirty="0">
              <a:solidFill>
                <a:schemeClr val="tx1"/>
              </a:solidFill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7384296" y="3772808"/>
            <a:ext cx="1429504" cy="405535"/>
          </a:xfrm>
          <a:prstGeom prst="rect">
            <a:avLst/>
          </a:prstGeom>
          <a:solidFill>
            <a:srgbClr val="F8BE3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Serial Agent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27" name="Connecteur droit avec flèche 67"/>
          <p:cNvCxnSpPr>
            <a:endCxn id="220" idx="1"/>
          </p:cNvCxnSpPr>
          <p:nvPr/>
        </p:nvCxnSpPr>
        <p:spPr>
          <a:xfrm>
            <a:off x="4418446" y="2149877"/>
            <a:ext cx="2932354" cy="0"/>
          </a:xfrm>
          <a:prstGeom prst="straightConnector1">
            <a:avLst/>
          </a:prstGeom>
          <a:ln w="38100">
            <a:solidFill>
              <a:schemeClr val="accent4"/>
            </a:solidFill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5" name="Connecteur droit avec flèche 67"/>
          <p:cNvCxnSpPr/>
          <p:nvPr/>
        </p:nvCxnSpPr>
        <p:spPr>
          <a:xfrm>
            <a:off x="5854073" y="3999186"/>
            <a:ext cx="1499227" cy="0"/>
          </a:xfrm>
          <a:prstGeom prst="straightConnector1">
            <a:avLst/>
          </a:prstGeom>
          <a:ln w="38100">
            <a:solidFill>
              <a:srgbClr val="F8BE33"/>
            </a:solidFill>
            <a:headEnd type="triangle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6" name="Connecteur droit avec flèche 67"/>
          <p:cNvCxnSpPr>
            <a:endCxn id="113" idx="1"/>
          </p:cNvCxnSpPr>
          <p:nvPr/>
        </p:nvCxnSpPr>
        <p:spPr>
          <a:xfrm>
            <a:off x="3549079" y="3804356"/>
            <a:ext cx="1474044" cy="9457"/>
          </a:xfrm>
          <a:prstGeom prst="straightConnector1">
            <a:avLst/>
          </a:prstGeom>
          <a:ln w="38100">
            <a:solidFill>
              <a:srgbClr val="F8BE33"/>
            </a:solidFill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6" name="Connecteur droit avec flèche 67"/>
          <p:cNvCxnSpPr/>
          <p:nvPr/>
        </p:nvCxnSpPr>
        <p:spPr>
          <a:xfrm flipH="1">
            <a:off x="7937500" y="2402895"/>
            <a:ext cx="1319" cy="1343605"/>
          </a:xfrm>
          <a:prstGeom prst="straightConnector1">
            <a:avLst/>
          </a:prstGeom>
          <a:ln w="38100">
            <a:solidFill>
              <a:srgbClr val="F8BE33"/>
            </a:solidFill>
            <a:headEnd type="triangle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58" name="Rectangle 157"/>
          <p:cNvSpPr/>
          <p:nvPr/>
        </p:nvSpPr>
        <p:spPr>
          <a:xfrm>
            <a:off x="7039977" y="4357388"/>
            <a:ext cx="978017" cy="494944"/>
          </a:xfrm>
          <a:prstGeom prst="rect">
            <a:avLst/>
          </a:prstGeom>
          <a:solidFill>
            <a:srgbClr val="F8BE3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Sniffer</a:t>
            </a:r>
          </a:p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 Agent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4804896" y="4256598"/>
            <a:ext cx="1025440" cy="443334"/>
          </a:xfrm>
          <a:prstGeom prst="rect">
            <a:avLst/>
          </a:prstGeom>
          <a:solidFill>
            <a:srgbClr val="F8BE3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Recording Agent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74" name="Rectangle 173"/>
          <p:cNvSpPr/>
          <p:nvPr/>
        </p:nvSpPr>
        <p:spPr>
          <a:xfrm>
            <a:off x="3518371" y="5191153"/>
            <a:ext cx="2222144" cy="535451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/>
              <a:t>Benchmarking and labelling entity</a:t>
            </a:r>
            <a:endParaRPr lang="en-GB" sz="600" dirty="0"/>
          </a:p>
        </p:txBody>
      </p:sp>
      <p:cxnSp>
        <p:nvCxnSpPr>
          <p:cNvPr id="178" name="Connecteur droit avec flèche 67"/>
          <p:cNvCxnSpPr/>
          <p:nvPr/>
        </p:nvCxnSpPr>
        <p:spPr>
          <a:xfrm>
            <a:off x="5830336" y="4623356"/>
            <a:ext cx="1147499" cy="0"/>
          </a:xfrm>
          <a:prstGeom prst="straightConnector1">
            <a:avLst/>
          </a:prstGeom>
          <a:ln w="38100">
            <a:solidFill>
              <a:srgbClr val="F8BE33"/>
            </a:solidFill>
            <a:headEnd type="triangle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5" name="Rectangle 184"/>
          <p:cNvSpPr/>
          <p:nvPr/>
        </p:nvSpPr>
        <p:spPr>
          <a:xfrm>
            <a:off x="3175001" y="1828800"/>
            <a:ext cx="5448300" cy="604158"/>
          </a:xfrm>
          <a:prstGeom prst="rect">
            <a:avLst/>
          </a:prstGeom>
          <a:noFill/>
          <a:ln w="12700" cap="flat" cmpd="sng" algn="ctr">
            <a:solidFill>
              <a:schemeClr val="accent4"/>
            </a:solidFill>
            <a:prstDash val="dash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6" name="Flèche vers le bas 49"/>
          <p:cNvSpPr/>
          <p:nvPr/>
        </p:nvSpPr>
        <p:spPr>
          <a:xfrm rot="20383578">
            <a:off x="3288376" y="4110297"/>
            <a:ext cx="276999" cy="1026118"/>
          </a:xfrm>
          <a:prstGeom prst="down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0" name="Rectangle 219"/>
          <p:cNvSpPr/>
          <p:nvPr/>
        </p:nvSpPr>
        <p:spPr>
          <a:xfrm>
            <a:off x="7350800" y="1909559"/>
            <a:ext cx="1226838" cy="48063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AE</a:t>
            </a:r>
            <a:endParaRPr lang="en-GB" sz="600" dirty="0">
              <a:solidFill>
                <a:schemeClr val="tx1"/>
              </a:solidFill>
            </a:endParaRPr>
          </a:p>
        </p:txBody>
      </p:sp>
      <p:sp>
        <p:nvSpPr>
          <p:cNvPr id="89" name="Flèche vers le bas 49"/>
          <p:cNvSpPr/>
          <p:nvPr/>
        </p:nvSpPr>
        <p:spPr>
          <a:xfrm rot="1941988">
            <a:off x="4993730" y="4695223"/>
            <a:ext cx="303529" cy="527647"/>
          </a:xfrm>
          <a:prstGeom prst="down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Rectangle 100"/>
          <p:cNvSpPr/>
          <p:nvPr/>
        </p:nvSpPr>
        <p:spPr>
          <a:xfrm>
            <a:off x="2315646" y="3505200"/>
            <a:ext cx="6611559" cy="1497411"/>
          </a:xfrm>
          <a:prstGeom prst="rect">
            <a:avLst/>
          </a:prstGeom>
          <a:noFill/>
          <a:ln w="12700" cap="flat" cmpd="sng" algn="ctr">
            <a:solidFill>
              <a:srgbClr val="434345"/>
            </a:solidFill>
            <a:prstDash val="dash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3037114" y="5111447"/>
            <a:ext cx="5894615" cy="828769"/>
          </a:xfrm>
          <a:prstGeom prst="rect">
            <a:avLst/>
          </a:prstGeom>
          <a:noFill/>
          <a:ln w="12700" cap="flat" cmpd="sng" algn="ctr">
            <a:solidFill>
              <a:srgbClr val="FF6600"/>
            </a:solidFill>
            <a:prstDash val="dash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191000" y="1524000"/>
            <a:ext cx="1320414" cy="3526972"/>
          </a:xfrm>
          <a:prstGeom prst="rect">
            <a:avLst/>
          </a:prstGeom>
          <a:solidFill>
            <a:srgbClr val="EA4155">
              <a:alpha val="19000"/>
            </a:srgbClr>
          </a:solidFill>
          <a:ln w="57150" cap="flat" cmpd="sng" algn="ctr">
            <a:solidFill>
              <a:srgbClr val="EA4155"/>
            </a:solidFill>
            <a:prstDash val="sysDot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353300" y="1172959"/>
            <a:ext cx="1452938" cy="351041"/>
          </a:xfrm>
          <a:prstGeom prst="rect">
            <a:avLst/>
          </a:prstGeom>
          <a:solidFill>
            <a:srgbClr val="B1322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/>
              <a:t>IN/MN-CSE</a:t>
            </a:r>
            <a:endParaRPr lang="en-GB" sz="600" dirty="0"/>
          </a:p>
        </p:txBody>
      </p:sp>
      <p:sp>
        <p:nvSpPr>
          <p:cNvPr id="61" name="Rectangle 60"/>
          <p:cNvSpPr/>
          <p:nvPr/>
        </p:nvSpPr>
        <p:spPr>
          <a:xfrm>
            <a:off x="7124700" y="1041399"/>
            <a:ext cx="1841500" cy="660401"/>
          </a:xfrm>
          <a:prstGeom prst="rect">
            <a:avLst/>
          </a:prstGeom>
          <a:noFill/>
          <a:ln w="12700" cap="flat" cmpd="sng" algn="ctr">
            <a:solidFill>
              <a:srgbClr val="C00000"/>
            </a:solidFill>
            <a:prstDash val="dash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3" name="Connecteur droit avec flèche 67"/>
          <p:cNvCxnSpPr/>
          <p:nvPr/>
        </p:nvCxnSpPr>
        <p:spPr>
          <a:xfrm>
            <a:off x="8051800" y="1549400"/>
            <a:ext cx="0" cy="32760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Connecteur en angle 14"/>
          <p:cNvCxnSpPr>
            <a:stCxn id="113" idx="0"/>
            <a:endCxn id="55" idx="1"/>
          </p:cNvCxnSpPr>
          <p:nvPr/>
        </p:nvCxnSpPr>
        <p:spPr>
          <a:xfrm rot="5400000" flipH="1" flipV="1">
            <a:off x="5283735" y="1503343"/>
            <a:ext cx="2224428" cy="1914702"/>
          </a:xfrm>
          <a:prstGeom prst="bentConnector2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itle 1"/>
          <p:cNvSpPr>
            <a:spLocks noGrp="1"/>
          </p:cNvSpPr>
          <p:nvPr>
            <p:ph type="title"/>
          </p:nvPr>
        </p:nvSpPr>
        <p:spPr>
          <a:xfrm>
            <a:off x="279515" y="28875"/>
            <a:ext cx="7617576" cy="808523"/>
          </a:xfrm>
        </p:spPr>
        <p:txBody>
          <a:bodyPr/>
          <a:lstStyle/>
          <a:p>
            <a:r>
              <a:rPr lang="en-US" dirty="0" smtClean="0"/>
              <a:t>Testing &amp; Benchmarking Approach</a:t>
            </a:r>
            <a:endParaRPr lang="en-US" dirty="0"/>
          </a:p>
        </p:txBody>
      </p:sp>
      <p:sp>
        <p:nvSpPr>
          <p:cNvPr id="66" name="ZoneTexte 40"/>
          <p:cNvSpPr txBox="1">
            <a:spLocks noChangeArrowheads="1"/>
          </p:cNvSpPr>
          <p:nvPr/>
        </p:nvSpPr>
        <p:spPr bwMode="auto">
          <a:xfrm>
            <a:off x="602456" y="6509543"/>
            <a:ext cx="5449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dirty="0" smtClean="0"/>
              <a:t>TST-2017-0107R02-UpperTester_In_Armour_experience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2331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Testbed set-up and execution</a:t>
            </a:r>
            <a:endParaRPr lang="en-GB" dirty="0"/>
          </a:p>
        </p:txBody>
      </p:sp>
      <p:grpSp>
        <p:nvGrpSpPr>
          <p:cNvPr id="35" name="Grouper 37"/>
          <p:cNvGrpSpPr>
            <a:grpSpLocks/>
          </p:cNvGrpSpPr>
          <p:nvPr/>
        </p:nvGrpSpPr>
        <p:grpSpPr bwMode="auto">
          <a:xfrm>
            <a:off x="68263" y="2058988"/>
            <a:ext cx="2903537" cy="700087"/>
            <a:chOff x="1021278" y="1151910"/>
            <a:chExt cx="2066307" cy="700645"/>
          </a:xfrm>
        </p:grpSpPr>
        <p:sp>
          <p:nvSpPr>
            <p:cNvPr id="36" name="Rectangle 35"/>
            <p:cNvSpPr/>
            <p:nvPr/>
          </p:nvSpPr>
          <p:spPr>
            <a:xfrm rot="5400000">
              <a:off x="1704109" y="469079"/>
              <a:ext cx="700645" cy="2066307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092452" y="1207516"/>
              <a:ext cx="710611" cy="56083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b="1" dirty="0"/>
                <a:t>TITAN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182658" y="1209106"/>
              <a:ext cx="830364" cy="546535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dirty="0">
                  <a:solidFill>
                    <a:schemeClr val="tx1"/>
                  </a:solidFill>
                </a:rPr>
                <a:t>Upper Tester</a:t>
              </a:r>
              <a:endParaRPr lang="en-GB" sz="6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Rectangle 38"/>
          <p:cNvSpPr/>
          <p:nvPr/>
        </p:nvSpPr>
        <p:spPr>
          <a:xfrm>
            <a:off x="3362325" y="2212975"/>
            <a:ext cx="831850" cy="485775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600" dirty="0" smtClean="0">
                <a:solidFill>
                  <a:schemeClr val="tx1"/>
                </a:solidFill>
              </a:rPr>
              <a:t>AE</a:t>
            </a:r>
            <a:endParaRPr lang="en-GB" sz="600" dirty="0">
              <a:solidFill>
                <a:schemeClr val="tx1"/>
              </a:solidFill>
            </a:endParaRPr>
          </a:p>
        </p:txBody>
      </p:sp>
      <p:cxnSp>
        <p:nvCxnSpPr>
          <p:cNvPr id="40" name="Straight Connector 14"/>
          <p:cNvCxnSpPr/>
          <p:nvPr/>
        </p:nvCxnSpPr>
        <p:spPr>
          <a:xfrm flipH="1">
            <a:off x="1724025" y="2722563"/>
            <a:ext cx="6350" cy="3698875"/>
          </a:xfrm>
          <a:prstGeom prst="line">
            <a:avLst/>
          </a:prstGeom>
          <a:ln>
            <a:solidFill>
              <a:srgbClr val="8D8D9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6"/>
          <p:cNvCxnSpPr/>
          <p:nvPr/>
        </p:nvCxnSpPr>
        <p:spPr>
          <a:xfrm>
            <a:off x="3752850" y="2720975"/>
            <a:ext cx="25400" cy="3689350"/>
          </a:xfrm>
          <a:prstGeom prst="line">
            <a:avLst/>
          </a:prstGeom>
          <a:ln>
            <a:solidFill>
              <a:srgbClr val="8D8D9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4806950" y="2181225"/>
            <a:ext cx="831850" cy="4857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600" dirty="0">
                <a:solidFill>
                  <a:schemeClr val="tx1"/>
                </a:solidFill>
              </a:rPr>
              <a:t>CM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43" name="TextBox 24"/>
          <p:cNvSpPr txBox="1">
            <a:spLocks noChangeArrowheads="1"/>
          </p:cNvSpPr>
          <p:nvPr/>
        </p:nvSpPr>
        <p:spPr bwMode="auto">
          <a:xfrm>
            <a:off x="2019300" y="2836863"/>
            <a:ext cx="12303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100"/>
              <a:t>REQUEST_KEY</a:t>
            </a:r>
          </a:p>
        </p:txBody>
      </p:sp>
      <p:cxnSp>
        <p:nvCxnSpPr>
          <p:cNvPr id="44" name="Straight Arrow Connector 27"/>
          <p:cNvCxnSpPr/>
          <p:nvPr/>
        </p:nvCxnSpPr>
        <p:spPr>
          <a:xfrm>
            <a:off x="1736725" y="3032125"/>
            <a:ext cx="2006600" cy="184150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30"/>
          <p:cNvCxnSpPr/>
          <p:nvPr/>
        </p:nvCxnSpPr>
        <p:spPr>
          <a:xfrm>
            <a:off x="3743325" y="3216275"/>
            <a:ext cx="1506538" cy="138113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31"/>
          <p:cNvSpPr txBox="1">
            <a:spLocks noChangeArrowheads="1"/>
          </p:cNvSpPr>
          <p:nvPr/>
        </p:nvSpPr>
        <p:spPr bwMode="auto">
          <a:xfrm>
            <a:off x="3829050" y="5802313"/>
            <a:ext cx="1489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/>
              <a:t>COAP DTLS</a:t>
            </a:r>
          </a:p>
        </p:txBody>
      </p:sp>
      <p:sp>
        <p:nvSpPr>
          <p:cNvPr id="47" name="Rectangle 46"/>
          <p:cNvSpPr/>
          <p:nvPr/>
        </p:nvSpPr>
        <p:spPr>
          <a:xfrm>
            <a:off x="3714750" y="2949575"/>
            <a:ext cx="1381125" cy="260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accent4"/>
                </a:solidFill>
              </a:rPr>
              <a:t> </a:t>
            </a:r>
            <a:r>
              <a:rPr lang="en-US" sz="1100" dirty="0"/>
              <a:t>POST  /</a:t>
            </a:r>
            <a:r>
              <a:rPr lang="en-US" sz="1100" dirty="0" err="1"/>
              <a:t>group_key</a:t>
            </a:r>
            <a:endParaRPr lang="en-US" sz="1100" dirty="0"/>
          </a:p>
        </p:txBody>
      </p:sp>
      <p:cxnSp>
        <p:nvCxnSpPr>
          <p:cNvPr id="48" name="Straight Arrow Connector 36"/>
          <p:cNvCxnSpPr/>
          <p:nvPr/>
        </p:nvCxnSpPr>
        <p:spPr>
          <a:xfrm flipH="1">
            <a:off x="3783013" y="3654425"/>
            <a:ext cx="1454150" cy="130175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ctangle 59"/>
          <p:cNvSpPr>
            <a:spLocks noChangeArrowheads="1"/>
          </p:cNvSpPr>
          <p:nvPr/>
        </p:nvSpPr>
        <p:spPr bwMode="auto">
          <a:xfrm>
            <a:off x="4024313" y="3436938"/>
            <a:ext cx="10064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100"/>
              <a:t>&lt;group_key&gt;</a:t>
            </a:r>
          </a:p>
        </p:txBody>
      </p:sp>
      <p:cxnSp>
        <p:nvCxnSpPr>
          <p:cNvPr id="50" name="Straight Arrow Connector 41"/>
          <p:cNvCxnSpPr/>
          <p:nvPr/>
        </p:nvCxnSpPr>
        <p:spPr>
          <a:xfrm flipH="1">
            <a:off x="1776413" y="3598863"/>
            <a:ext cx="1944687" cy="204787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Rectangle 61"/>
          <p:cNvSpPr>
            <a:spLocks noChangeArrowheads="1"/>
          </p:cNvSpPr>
          <p:nvPr/>
        </p:nvSpPr>
        <p:spPr bwMode="auto">
          <a:xfrm>
            <a:off x="1757363" y="3176588"/>
            <a:ext cx="19685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100"/>
              <a:t>TITAN REQ </a:t>
            </a:r>
            <a:br>
              <a:rPr lang="en-US" altLang="en-US" sz="1100"/>
            </a:br>
            <a:r>
              <a:rPr lang="en-US" altLang="en-US" sz="1100"/>
              <a:t>POST Group Key:&lt;hex key&gt;</a:t>
            </a:r>
          </a:p>
        </p:txBody>
      </p:sp>
      <p:sp>
        <p:nvSpPr>
          <p:cNvPr id="52" name="Rectangle 51"/>
          <p:cNvSpPr/>
          <p:nvPr/>
        </p:nvSpPr>
        <p:spPr>
          <a:xfrm>
            <a:off x="3327400" y="1666875"/>
            <a:ext cx="3741738" cy="4286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schemeClr val="tx1"/>
                </a:solidFill>
              </a:rPr>
              <a:t>Sniffer Agent</a:t>
            </a:r>
          </a:p>
        </p:txBody>
      </p:sp>
      <p:sp>
        <p:nvSpPr>
          <p:cNvPr id="53" name="Rectangle 52"/>
          <p:cNvSpPr/>
          <p:nvPr/>
        </p:nvSpPr>
        <p:spPr>
          <a:xfrm>
            <a:off x="4498975" y="1025525"/>
            <a:ext cx="1397000" cy="4286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200" dirty="0">
                <a:solidFill>
                  <a:schemeClr val="tx1"/>
                </a:solidFill>
              </a:rPr>
              <a:t>Recording Agent</a:t>
            </a:r>
          </a:p>
        </p:txBody>
      </p:sp>
      <p:cxnSp>
        <p:nvCxnSpPr>
          <p:cNvPr id="54" name="Straight Arrow Connector 89"/>
          <p:cNvCxnSpPr>
            <a:stCxn id="53" idx="3"/>
            <a:endCxn id="55" idx="0"/>
          </p:cNvCxnSpPr>
          <p:nvPr/>
        </p:nvCxnSpPr>
        <p:spPr>
          <a:xfrm>
            <a:off x="5895975" y="1239838"/>
            <a:ext cx="2101851" cy="4186168"/>
          </a:xfrm>
          <a:prstGeom prst="bentConnector2">
            <a:avLst/>
          </a:prstGeom>
          <a:ln w="381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7050088" y="5426006"/>
            <a:ext cx="1895475" cy="534987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600" dirty="0"/>
              <a:t>Benchmarking and labelling entity</a:t>
            </a:r>
            <a:endParaRPr lang="en-GB" sz="600" dirty="0"/>
          </a:p>
        </p:txBody>
      </p:sp>
      <p:cxnSp>
        <p:nvCxnSpPr>
          <p:cNvPr id="56" name="Straight Arrow Connector 103"/>
          <p:cNvCxnSpPr/>
          <p:nvPr/>
        </p:nvCxnSpPr>
        <p:spPr>
          <a:xfrm>
            <a:off x="1785938" y="5733050"/>
            <a:ext cx="5264150" cy="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1679575" y="2984500"/>
            <a:ext cx="106363" cy="32639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8" name="Straight Arrow Connector 85"/>
          <p:cNvCxnSpPr>
            <a:stCxn id="52" idx="0"/>
            <a:endCxn id="53" idx="2"/>
          </p:cNvCxnSpPr>
          <p:nvPr/>
        </p:nvCxnSpPr>
        <p:spPr>
          <a:xfrm flipH="1" flipV="1">
            <a:off x="5197475" y="1454150"/>
            <a:ext cx="0" cy="212725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89"/>
          <p:cNvCxnSpPr>
            <a:stCxn id="53" idx="1"/>
            <a:endCxn id="36" idx="1"/>
          </p:cNvCxnSpPr>
          <p:nvPr/>
        </p:nvCxnSpPr>
        <p:spPr>
          <a:xfrm rot="10800000" flipV="1">
            <a:off x="1520825" y="1239838"/>
            <a:ext cx="2978150" cy="819150"/>
          </a:xfrm>
          <a:prstGeom prst="bentConnector4">
            <a:avLst>
              <a:gd name="adj1" fmla="val 44120"/>
              <a:gd name="adj2" fmla="val 419"/>
            </a:avLst>
          </a:prstGeom>
          <a:ln w="38100">
            <a:solidFill>
              <a:schemeClr val="bg1">
                <a:lumMod val="50000"/>
              </a:schemeClr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Box 31"/>
          <p:cNvSpPr txBox="1">
            <a:spLocks noChangeArrowheads="1"/>
          </p:cNvSpPr>
          <p:nvPr/>
        </p:nvSpPr>
        <p:spPr bwMode="auto">
          <a:xfrm>
            <a:off x="1843088" y="5765800"/>
            <a:ext cx="16811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/>
              <a:t>MQTT / Serial</a:t>
            </a:r>
          </a:p>
        </p:txBody>
      </p:sp>
      <p:sp>
        <p:nvSpPr>
          <p:cNvPr id="61" name="Rectangle 60"/>
          <p:cNvSpPr/>
          <p:nvPr/>
        </p:nvSpPr>
        <p:spPr>
          <a:xfrm>
            <a:off x="6127750" y="2181225"/>
            <a:ext cx="992188" cy="4857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600" dirty="0" smtClean="0">
                <a:solidFill>
                  <a:schemeClr val="tx1"/>
                </a:solidFill>
              </a:rPr>
              <a:t>IN/MN-CSE</a:t>
            </a:r>
            <a:endParaRPr lang="en-GB" sz="1600" dirty="0">
              <a:solidFill>
                <a:schemeClr val="tx1"/>
              </a:solidFill>
            </a:endParaRPr>
          </a:p>
        </p:txBody>
      </p:sp>
      <p:cxnSp>
        <p:nvCxnSpPr>
          <p:cNvPr id="62" name="Straight Connector 17"/>
          <p:cNvCxnSpPr/>
          <p:nvPr/>
        </p:nvCxnSpPr>
        <p:spPr>
          <a:xfrm>
            <a:off x="6643688" y="2676525"/>
            <a:ext cx="26987" cy="3743325"/>
          </a:xfrm>
          <a:prstGeom prst="line">
            <a:avLst/>
          </a:prstGeom>
          <a:ln>
            <a:solidFill>
              <a:srgbClr val="8D8D9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31"/>
          <p:cNvSpPr txBox="1">
            <a:spLocks noChangeArrowheads="1"/>
          </p:cNvSpPr>
          <p:nvPr/>
        </p:nvSpPr>
        <p:spPr bwMode="auto">
          <a:xfrm>
            <a:off x="5284788" y="5762625"/>
            <a:ext cx="1489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/>
              <a:t>COAP DTLS</a:t>
            </a:r>
          </a:p>
        </p:txBody>
      </p:sp>
      <p:sp>
        <p:nvSpPr>
          <p:cNvPr id="64" name="TextBox 24"/>
          <p:cNvSpPr txBox="1">
            <a:spLocks noChangeArrowheads="1"/>
          </p:cNvSpPr>
          <p:nvPr/>
        </p:nvSpPr>
        <p:spPr bwMode="auto">
          <a:xfrm>
            <a:off x="1816100" y="4389438"/>
            <a:ext cx="179228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100"/>
              <a:t>SEND_ENCRYPT_DATA</a:t>
            </a:r>
          </a:p>
        </p:txBody>
      </p:sp>
      <p:cxnSp>
        <p:nvCxnSpPr>
          <p:cNvPr id="65" name="Straight Arrow Connector 27"/>
          <p:cNvCxnSpPr/>
          <p:nvPr/>
        </p:nvCxnSpPr>
        <p:spPr>
          <a:xfrm>
            <a:off x="1812925" y="4662488"/>
            <a:ext cx="2006600" cy="185737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3665538" y="4552950"/>
            <a:ext cx="1687512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accent4"/>
                </a:solidFill>
              </a:rPr>
              <a:t> </a:t>
            </a:r>
            <a:r>
              <a:rPr lang="en-US" sz="1100" dirty="0"/>
              <a:t>POST  /</a:t>
            </a:r>
            <a:r>
              <a:rPr lang="en-US" sz="1100" dirty="0" err="1"/>
              <a:t>send_enc_data</a:t>
            </a:r>
            <a:endParaRPr lang="en-US" sz="1100" dirty="0"/>
          </a:p>
        </p:txBody>
      </p:sp>
      <p:cxnSp>
        <p:nvCxnSpPr>
          <p:cNvPr id="67" name="Straight Arrow Connector 30"/>
          <p:cNvCxnSpPr/>
          <p:nvPr/>
        </p:nvCxnSpPr>
        <p:spPr>
          <a:xfrm>
            <a:off x="3794125" y="4860925"/>
            <a:ext cx="2868613" cy="276225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41"/>
          <p:cNvCxnSpPr/>
          <p:nvPr/>
        </p:nvCxnSpPr>
        <p:spPr>
          <a:xfrm flipH="1">
            <a:off x="1768475" y="5238750"/>
            <a:ext cx="1987550" cy="180975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Rectangle 79"/>
          <p:cNvSpPr>
            <a:spLocks noChangeArrowheads="1"/>
          </p:cNvSpPr>
          <p:nvPr/>
        </p:nvSpPr>
        <p:spPr bwMode="auto">
          <a:xfrm>
            <a:off x="1843088" y="4802188"/>
            <a:ext cx="16573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100"/>
              <a:t>TITAN REQ </a:t>
            </a:r>
            <a:br>
              <a:rPr lang="en-US" altLang="en-US" sz="1100"/>
            </a:br>
            <a:r>
              <a:rPr lang="en-US" altLang="en-US" sz="1100"/>
              <a:t>SEND Data:&lt;enc data&gt;</a:t>
            </a:r>
          </a:p>
        </p:txBody>
      </p:sp>
      <p:sp>
        <p:nvSpPr>
          <p:cNvPr id="70" name="ZoneTexte 80"/>
          <p:cNvSpPr txBox="1">
            <a:spLocks noChangeArrowheads="1"/>
          </p:cNvSpPr>
          <p:nvPr/>
        </p:nvSpPr>
        <p:spPr bwMode="auto">
          <a:xfrm>
            <a:off x="1125538" y="2132013"/>
            <a:ext cx="9413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1400" b="1" dirty="0" smtClean="0"/>
              <a:t>HTTP</a:t>
            </a:r>
            <a:endParaRPr lang="en-GB" altLang="en-US" sz="1400" b="1" dirty="0"/>
          </a:p>
          <a:p>
            <a:endParaRPr lang="en-GB" altLang="en-US" sz="1400" b="1" dirty="0"/>
          </a:p>
        </p:txBody>
      </p:sp>
      <p:cxnSp>
        <p:nvCxnSpPr>
          <p:cNvPr id="71" name="Connecteur droit avec flèche 70"/>
          <p:cNvCxnSpPr>
            <a:stCxn id="37" idx="3"/>
            <a:endCxn id="38" idx="1"/>
          </p:cNvCxnSpPr>
          <p:nvPr/>
        </p:nvCxnSpPr>
        <p:spPr>
          <a:xfrm flipV="1">
            <a:off x="1168400" y="2389188"/>
            <a:ext cx="531813" cy="476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2" name="Straight Connector 17"/>
          <p:cNvCxnSpPr/>
          <p:nvPr/>
        </p:nvCxnSpPr>
        <p:spPr>
          <a:xfrm>
            <a:off x="5238750" y="2679700"/>
            <a:ext cx="26988" cy="3743325"/>
          </a:xfrm>
          <a:prstGeom prst="line">
            <a:avLst/>
          </a:prstGeom>
          <a:ln>
            <a:solidFill>
              <a:srgbClr val="8D8D9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ZoneTexte 40"/>
          <p:cNvSpPr txBox="1">
            <a:spLocks noChangeArrowheads="1"/>
          </p:cNvSpPr>
          <p:nvPr/>
        </p:nvSpPr>
        <p:spPr bwMode="auto">
          <a:xfrm>
            <a:off x="602456" y="6509543"/>
            <a:ext cx="5566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dirty="0" smtClean="0"/>
              <a:t>TST-2017-0107R02-UpperTester_In_Armour_experience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3417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Thank you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212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MOUR">
  <a:themeElements>
    <a:clrScheme name="ARMOUR 2">
      <a:dk1>
        <a:srgbClr val="000000"/>
      </a:dk1>
      <a:lt1>
        <a:srgbClr val="FFFFFF"/>
      </a:lt1>
      <a:dk2>
        <a:srgbClr val="FEBE10"/>
      </a:dk2>
      <a:lt2>
        <a:srgbClr val="FFFFFF"/>
      </a:lt2>
      <a:accent1>
        <a:srgbClr val="FEBE1E"/>
      </a:accent1>
      <a:accent2>
        <a:srgbClr val="000000"/>
      </a:accent2>
      <a:accent3>
        <a:srgbClr val="FFDE3D"/>
      </a:accent3>
      <a:accent4>
        <a:srgbClr val="F7941E"/>
      </a:accent4>
      <a:accent5>
        <a:srgbClr val="C2C4C6"/>
      </a:accent5>
      <a:accent6>
        <a:srgbClr val="434345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DB57D9-3019-3A42-BB33-D48EFE8BEA82}" vid="{EA71DE1E-8FDC-D944-A1CE-7C860DD6E79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ARMOUR_Slides_Template</Template>
  <TotalTime>42279</TotalTime>
  <Words>134</Words>
  <Application>Microsoft Office PowerPoint</Application>
  <PresentationFormat>Affichage à l'écran (4:3)</PresentationFormat>
  <Paragraphs>49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ＭＳ Ｐゴシック</vt:lpstr>
      <vt:lpstr>Arial</vt:lpstr>
      <vt:lpstr>Calibri</vt:lpstr>
      <vt:lpstr>ARMOUR</vt:lpstr>
      <vt:lpstr>TST-2017-0107-Upper Tester In Armour experience</vt:lpstr>
      <vt:lpstr>ARMOUR Project</vt:lpstr>
      <vt:lpstr>Testing &amp; Benchmarking Approach</vt:lpstr>
      <vt:lpstr>Testbed set-up and execution</vt:lpstr>
      <vt:lpstr>Thank you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flegall</dc:creator>
  <cp:keywords/>
  <dc:description/>
  <cp:lastModifiedBy>Abbas Ahmad</cp:lastModifiedBy>
  <cp:revision>239</cp:revision>
  <dcterms:created xsi:type="dcterms:W3CDTF">2016-05-10T15:39:12Z</dcterms:created>
  <dcterms:modified xsi:type="dcterms:W3CDTF">2017-03-30T09:11:48Z</dcterms:modified>
  <cp:category/>
</cp:coreProperties>
</file>