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56" r:id="rId5"/>
    <p:sldId id="271" r:id="rId6"/>
    <p:sldId id="266" r:id="rId7"/>
    <p:sldId id="257" r:id="rId8"/>
    <p:sldId id="267" r:id="rId9"/>
    <p:sldId id="258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ianne.mohali@orange.com" TargetMode="External"/><Relationship Id="rId4" Type="http://schemas.openxmlformats.org/officeDocument/2006/relationships/hyperlink" Target="mailto:leila.lebrun@oran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52400" y="5181601"/>
            <a:ext cx="8763000" cy="1524000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0A0A3"/>
                </a:solidFill>
              </a:rPr>
              <a:t>Timestamping and </a:t>
            </a:r>
            <a:r>
              <a:rPr lang="en-US" sz="3200" b="1" dirty="0" err="1" smtClean="0">
                <a:solidFill>
                  <a:srgbClr val="A0A0A3"/>
                </a:solidFill>
              </a:rPr>
              <a:t>historization</a:t>
            </a:r>
            <a:r>
              <a:rPr lang="en-US" sz="3200" b="1" dirty="0" smtClean="0">
                <a:solidFill>
                  <a:srgbClr val="A0A0A3"/>
                </a:solidFill>
              </a:rPr>
              <a:t> of </a:t>
            </a:r>
            <a:r>
              <a:rPr lang="en-US" sz="3200" b="1" dirty="0" err="1" smtClean="0">
                <a:solidFill>
                  <a:srgbClr val="A0A0A3"/>
                </a:solidFill>
              </a:rPr>
              <a:t>flexContainers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57200" y="5228272"/>
            <a:ext cx="90662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</a:t>
            </a:r>
            <a:r>
              <a:rPr lang="en-US" altLang="en-US" dirty="0" smtClean="0">
                <a:solidFill>
                  <a:srgbClr val="B42025"/>
                </a:solidFill>
              </a:rPr>
              <a:t>: RDM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Cyrille Bareau, Orange -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cyrille.bareau@orange.com</a:t>
            </a:r>
            <a:r>
              <a:rPr lang="en-US" altLang="en-US" dirty="0" smtClean="0">
                <a:solidFill>
                  <a:srgbClr val="B42025"/>
                </a:solidFill>
              </a:rPr>
              <a:t> / Leila Le Brun, Orange –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leila.lebrun@orange.com</a:t>
            </a:r>
            <a:r>
              <a:rPr lang="en-US" altLang="en-US" dirty="0" smtClean="0">
                <a:solidFill>
                  <a:srgbClr val="B42025"/>
                </a:solidFill>
              </a:rPr>
              <a:t> / Marianne Mohali, Orange – </a:t>
            </a:r>
            <a:r>
              <a:rPr lang="en-US" altLang="en-US" dirty="0" smtClean="0">
                <a:solidFill>
                  <a:srgbClr val="B42025"/>
                </a:solidFill>
                <a:hlinkClick r:id="rId5"/>
              </a:rPr>
              <a:t>marianne.mohali@orange.com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</a:t>
            </a:r>
            <a:r>
              <a:rPr lang="en-US" altLang="en-US" dirty="0" smtClean="0">
                <a:solidFill>
                  <a:srgbClr val="B42025"/>
                </a:solidFill>
              </a:rPr>
              <a:t>: 03 September, 2019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 smtClean="0">
                <a:solidFill>
                  <a:srgbClr val="B42025"/>
                </a:solidFill>
              </a:rPr>
              <a:t>T</a:t>
            </a:r>
            <a:r>
              <a:rPr lang="fr-FR" altLang="ko-KR" dirty="0" smtClean="0">
                <a:solidFill>
                  <a:srgbClr val="B42025"/>
                </a:solidFill>
              </a:rPr>
              <a:t>R</a:t>
            </a:r>
            <a:r>
              <a:rPr lang="pl-PL" altLang="ko-KR" dirty="0" smtClean="0">
                <a:solidFill>
                  <a:srgbClr val="B42025"/>
                </a:solidFill>
              </a:rPr>
              <a:t>-00</a:t>
            </a:r>
            <a:r>
              <a:rPr lang="fr-FR" altLang="ko-KR" dirty="0" smtClean="0">
                <a:solidFill>
                  <a:srgbClr val="B42025"/>
                </a:solidFill>
              </a:rPr>
              <a:t>23 </a:t>
            </a:r>
            <a:r>
              <a:rPr lang="pl-PL" altLang="ko-KR" dirty="0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devices have restricted network connection and they send data in batch/bulk mode</a:t>
            </a:r>
          </a:p>
          <a:p>
            <a:endParaRPr lang="en-US" sz="1200" dirty="0" smtClean="0"/>
          </a:p>
          <a:p>
            <a:r>
              <a:rPr lang="en-US" sz="2800" dirty="0" smtClean="0"/>
              <a:t>Do we need to adapt TS-0023 to allow data in bulk mode?</a:t>
            </a:r>
          </a:p>
          <a:p>
            <a:endParaRPr lang="en-US" sz="1200" dirty="0" smtClean="0"/>
          </a:p>
          <a:p>
            <a:r>
              <a:rPr lang="en-US" sz="2800" dirty="0" smtClean="0"/>
              <a:t>Do we need to log/timestamp all occurrences of data sent in bulk mode? </a:t>
            </a:r>
          </a:p>
          <a:p>
            <a:endParaRPr lang="en-US" sz="1200" dirty="0"/>
          </a:p>
          <a:p>
            <a:r>
              <a:rPr lang="en-US" sz="2800" dirty="0" smtClean="0"/>
              <a:t>This presentation describes the Use Cases and potential solution for a bulk mode.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25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1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 smtClean="0"/>
              <a:t>a device with </a:t>
            </a:r>
            <a:r>
              <a:rPr lang="en-US" sz="2000" dirty="0"/>
              <a:t>constrained connection capability </a:t>
            </a:r>
            <a:r>
              <a:rPr lang="en-US" sz="2000" dirty="0" smtClean="0"/>
              <a:t>sends at regular intervals a timestamped measure. 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An IPE is in charge of the connection with the device and its representation with the SDT format (TS-0023), i.e. with </a:t>
            </a:r>
            <a:r>
              <a:rPr lang="en-US" sz="2000" dirty="0" err="1" smtClean="0"/>
              <a:t>flexContainers</a:t>
            </a:r>
            <a:r>
              <a:rPr lang="en-US" sz="2000" dirty="0" smtClean="0"/>
              <a:t>. It </a:t>
            </a:r>
            <a:r>
              <a:rPr lang="en-US" sz="2000" dirty="0"/>
              <a:t>receives from the device, at </a:t>
            </a:r>
            <a:r>
              <a:rPr lang="en-US" sz="2000" dirty="0" smtClean="0"/>
              <a:t>T1, a measure that is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T0 &lt; T1.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The IPE updates the Temperature module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, but the update request’s timestamp (</a:t>
            </a:r>
            <a:r>
              <a:rPr lang="en-US" sz="2000" i="1" dirty="0" err="1" smtClean="0"/>
              <a:t>lastModifiedTime</a:t>
            </a:r>
            <a:r>
              <a:rPr lang="en-US" sz="2000" dirty="0" smtClean="0"/>
              <a:t>) is T1, not T0.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precision lost (wrong timestamp).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934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2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 device with very constrained connection capability (e.g. LoRa) sends in one request an array of </a:t>
            </a:r>
            <a:r>
              <a:rPr lang="en-US" sz="1800" dirty="0" err="1" smtClean="0"/>
              <a:t>timestamped</a:t>
            </a:r>
            <a:r>
              <a:rPr lang="en-US" sz="1800" dirty="0" smtClean="0"/>
              <a:t> measures (e.g. an array of 24 temperature measures sent through a daily connection).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 the IPE cannot store all measures, it will just update the Temperature module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with the last measured value.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It can perform a loop of updates, so that an AE that has subscribed on </a:t>
            </a:r>
            <a:r>
              <a:rPr lang="en-US" sz="1800" dirty="0"/>
              <a:t>the </a:t>
            </a:r>
            <a:r>
              <a:rPr lang="en-US" sz="1800" dirty="0" err="1"/>
              <a:t>flexContainer</a:t>
            </a:r>
            <a:r>
              <a:rPr lang="en-US" sz="1800" dirty="0"/>
              <a:t> will </a:t>
            </a:r>
            <a:r>
              <a:rPr lang="en-US" sz="1800" dirty="0" smtClean="0"/>
              <a:t>receive a bunch of notifications with nearly equal timestamps.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Or it can create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, with </a:t>
            </a:r>
            <a:r>
              <a:rPr lang="en-US" sz="1800" dirty="0" err="1" smtClean="0"/>
              <a:t>timeSeriesInstances</a:t>
            </a:r>
            <a:r>
              <a:rPr lang="en-US" sz="1800" dirty="0" smtClean="0"/>
              <a:t> that serialize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content (cf. TS-0023 Annex C).</a:t>
            </a: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Issues: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Possible loss of data.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above, important notifications traffic if several applications have subscribed to the resource.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more work for the IPE, and the content is </a:t>
            </a:r>
            <a:r>
              <a:rPr lang="en-US" sz="1800" i="1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serialized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(XML /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JSon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not in attributes, which makes it more difficult to be exploited.</a:t>
            </a: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ARC-2019-…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3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an application wants to perform some advanced search on the history of the measures of a device (e.g. find the max temperature in a timeframe). 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The application has to </a:t>
            </a:r>
            <a:r>
              <a:rPr lang="en-US" sz="1800" i="1" dirty="0" smtClean="0"/>
              <a:t>subscribe</a:t>
            </a:r>
            <a:r>
              <a:rPr lang="en-US" sz="1800" dirty="0" smtClean="0"/>
              <a:t> to the corresponding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and store itself all the notified values.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Or the IPE creates </a:t>
            </a:r>
            <a:r>
              <a:rPr lang="en-US" sz="1800" i="1" dirty="0" err="1" smtClean="0"/>
              <a:t>timeSeriesInstances</a:t>
            </a:r>
            <a:r>
              <a:rPr lang="en-US" sz="1800" dirty="0" smtClean="0"/>
              <a:t> of the measured values (i.e. creates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above, the burden (both storage and computing) is on the application side, not on the platform, and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historization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only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starts at the subscription on the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flexContainer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complex search cannot be performed on serialized contents.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recision lost on the timestamps (see Use Case 1).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ossible loss of data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(see Use Case 2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ARC-2019-…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62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 smtClean="0"/>
              <a:t>Possible solution for Use Case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18900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dataGenerationTime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i="1" dirty="0" err="1" smtClean="0"/>
              <a:t>dataGenerationTime</a:t>
            </a:r>
            <a:r>
              <a:rPr lang="en-US" sz="2000" dirty="0" smtClean="0"/>
              <a:t> is an attribute of the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resource. It </a:t>
            </a:r>
            <a:r>
              <a:rPr lang="en-GB" sz="2000" dirty="0"/>
              <a:t>contains the time when the data was </a:t>
            </a:r>
            <a:r>
              <a:rPr lang="en-GB" sz="2000" dirty="0" smtClean="0"/>
              <a:t>generated.</a:t>
            </a:r>
            <a:endParaRPr lang="en-US" sz="2000" dirty="0" smtClean="0"/>
          </a:p>
          <a:p>
            <a:pPr marL="457200"/>
            <a:r>
              <a:rPr lang="en-US" sz="2000" dirty="0" smtClean="0"/>
              <a:t>This attribute could be added to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resource to timestamp the measurement by the device.</a:t>
            </a:r>
          </a:p>
          <a:p>
            <a:pPr marL="457200"/>
            <a:r>
              <a:rPr lang="en-US" sz="2000" dirty="0" smtClean="0"/>
              <a:t>It is mandatory in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but would be optional in </a:t>
            </a:r>
            <a:r>
              <a:rPr lang="en-US" sz="2000" dirty="0" err="1" smtClean="0"/>
              <a:t>flexContainer</a:t>
            </a:r>
            <a:r>
              <a:rPr lang="en-US" sz="2000" dirty="0"/>
              <a:t> (for both compatibility </a:t>
            </a:r>
            <a:r>
              <a:rPr lang="en-US" sz="2000" dirty="0" smtClean="0"/>
              <a:t>and relevance).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</a:t>
            </a:r>
            <a:r>
              <a:rPr lang="fr-FR" sz="3600" dirty="0" smtClean="0"/>
              <a:t>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Each time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is modified, a </a:t>
            </a:r>
            <a:r>
              <a:rPr lang="en-US" sz="2000" b="1" dirty="0" smtClean="0"/>
              <a:t>copy</a:t>
            </a:r>
            <a:r>
              <a:rPr lang="en-US" sz="2000" dirty="0" smtClean="0"/>
              <a:t> of its content could be created as </a:t>
            </a:r>
            <a:r>
              <a:rPr lang="en-US" sz="2000" i="1" dirty="0" err="1" smtClean="0"/>
              <a:t>flexContainerInstance</a:t>
            </a:r>
            <a:r>
              <a:rPr lang="en-US" sz="2000" dirty="0" smtClean="0"/>
              <a:t>, child resource of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/>
            <a:r>
              <a:rPr lang="en-US" sz="2000" dirty="0" smtClean="0"/>
              <a:t>It would have the same </a:t>
            </a:r>
            <a:r>
              <a:rPr lang="en-US" sz="2000" dirty="0" err="1" smtClean="0"/>
              <a:t>containerDefinition</a:t>
            </a:r>
            <a:r>
              <a:rPr lang="en-US" sz="2000" dirty="0" smtClean="0"/>
              <a:t> and the same custom attributes as its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 It would be created based on the same XSD template as its parent.</a:t>
            </a:r>
          </a:p>
          <a:p>
            <a:pPr marL="457200"/>
            <a:r>
              <a:rPr lang="en-US" sz="2000" dirty="0" smtClean="0"/>
              <a:t>The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would have </a:t>
            </a:r>
            <a:r>
              <a:rPr lang="en-US" sz="2000" dirty="0"/>
              <a:t>new </a:t>
            </a:r>
            <a:r>
              <a:rPr lang="en-US" sz="2000" i="1" dirty="0"/>
              <a:t>optional</a:t>
            </a:r>
            <a:r>
              <a:rPr lang="en-US" sz="2000" dirty="0"/>
              <a:t> attributes </a:t>
            </a:r>
            <a:r>
              <a:rPr lang="en-US" sz="2000" dirty="0" err="1"/>
              <a:t>maxNrOfInstances</a:t>
            </a:r>
            <a:r>
              <a:rPr lang="en-US" sz="2000" dirty="0"/>
              <a:t>, </a:t>
            </a:r>
            <a:r>
              <a:rPr lang="en-US" sz="2000" dirty="0" err="1"/>
              <a:t>maxInstanceAge</a:t>
            </a:r>
            <a:r>
              <a:rPr lang="en-US" sz="2000" dirty="0"/>
              <a:t>,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 (same as in container or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) to manage a retention policy of child instances.</a:t>
            </a:r>
          </a:p>
          <a:p>
            <a:pPr marL="457200"/>
            <a:r>
              <a:rPr lang="en-US" sz="2000" dirty="0" smtClean="0"/>
              <a:t>The </a:t>
            </a:r>
            <a:r>
              <a:rPr lang="en-US" sz="2000" dirty="0"/>
              <a:t>parent </a:t>
            </a:r>
            <a:r>
              <a:rPr lang="en-US" sz="2000" dirty="0" err="1"/>
              <a:t>flexContainer</a:t>
            </a:r>
            <a:r>
              <a:rPr lang="en-US" sz="2000" dirty="0"/>
              <a:t> </a:t>
            </a:r>
            <a:r>
              <a:rPr lang="en-US" sz="2000" dirty="0" smtClean="0"/>
              <a:t>could manage </a:t>
            </a:r>
            <a:r>
              <a:rPr lang="en-US" sz="2000" i="1" dirty="0" smtClean="0"/>
              <a:t>latest</a:t>
            </a:r>
            <a:r>
              <a:rPr lang="en-US" sz="2000" dirty="0" smtClean="0"/>
              <a:t> and </a:t>
            </a:r>
            <a:r>
              <a:rPr lang="en-US" sz="2000" i="1" dirty="0" smtClean="0"/>
              <a:t>oldest</a:t>
            </a:r>
            <a:r>
              <a:rPr lang="en-US" sz="2000" dirty="0" smtClean="0"/>
              <a:t> virtual resources, like container and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242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A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can just handle READ / RETRIEVE requests, not CREATE / UPDATE / DELETE ones. </a:t>
            </a:r>
          </a:p>
          <a:p>
            <a:pPr marL="457200"/>
            <a:r>
              <a:rPr lang="en-US" sz="2000" dirty="0" smtClean="0"/>
              <a:t>It is automatically created when a </a:t>
            </a:r>
            <a:r>
              <a:rPr lang="en-US" sz="2000" dirty="0" err="1" smtClean="0"/>
              <a:t>flexCnt</a:t>
            </a:r>
            <a:r>
              <a:rPr lang="en-US" sz="2000" dirty="0" smtClean="0"/>
              <a:t> with </a:t>
            </a:r>
            <a:r>
              <a:rPr lang="en-US" sz="2000" dirty="0" err="1" smtClean="0"/>
              <a:t>maxNrOfInstances</a:t>
            </a:r>
            <a:r>
              <a:rPr lang="en-US" sz="2000" dirty="0" smtClean="0"/>
              <a:t>&gt;0 is updated (the absence of this attribute is considered as if it has value 0).</a:t>
            </a:r>
            <a:endParaRPr lang="en-US" sz="2000" dirty="0"/>
          </a:p>
          <a:p>
            <a:pPr marL="457200"/>
            <a:r>
              <a:rPr lang="en-US" sz="2000" dirty="0" smtClean="0"/>
              <a:t>When </a:t>
            </a:r>
            <a:r>
              <a:rPr lang="en-US" sz="2000" dirty="0"/>
              <a:t>a </a:t>
            </a:r>
            <a:r>
              <a:rPr lang="en-US" sz="2000" dirty="0" err="1"/>
              <a:t>flexContainer</a:t>
            </a:r>
            <a:r>
              <a:rPr lang="en-US" sz="2000" dirty="0"/>
              <a:t> with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=maxNrOfInstances≠0 is updated, the oldest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is deleted and a new one is created. Instances can also be deleted when a </a:t>
            </a:r>
            <a:r>
              <a:rPr lang="en-GB" sz="2000" i="1" dirty="0" err="1" smtClean="0"/>
              <a:t>maxInstanceAge</a:t>
            </a:r>
            <a:r>
              <a:rPr lang="en-US" sz="2000" dirty="0"/>
              <a:t> </a:t>
            </a:r>
            <a:r>
              <a:rPr lang="en-US" sz="2000" dirty="0" smtClean="0"/>
              <a:t>≠ 0 is defined.</a:t>
            </a:r>
          </a:p>
          <a:p>
            <a:pPr marL="457200"/>
            <a:r>
              <a:rPr lang="en-US" sz="2000" dirty="0" smtClean="0"/>
              <a:t>Backwards compatibility is ensured by the fact that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no </a:t>
            </a:r>
            <a:r>
              <a:rPr lang="en-US" sz="2000" dirty="0" err="1" smtClean="0"/>
              <a:t>maxNrOfInstances</a:t>
            </a:r>
            <a:r>
              <a:rPr lang="en-US" sz="2000" dirty="0"/>
              <a:t> </a:t>
            </a:r>
            <a:r>
              <a:rPr lang="en-US" sz="2000" dirty="0" smtClean="0"/>
              <a:t>attribute has its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unchanged.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069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For the mapping of TS-0023 SDT entities,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it is not necessary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800" dirty="0" smtClean="0">
                <a:solidFill>
                  <a:schemeClr val="tx1"/>
                </a:solidFill>
              </a:rPr>
              <a:t> the </a:t>
            </a:r>
            <a:r>
              <a:rPr lang="en-US" sz="1800" b="1" dirty="0" smtClean="0">
                <a:solidFill>
                  <a:schemeClr val="tx1"/>
                </a:solidFill>
              </a:rPr>
              <a:t>devices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flexContainers</a:t>
            </a:r>
            <a:r>
              <a:rPr lang="en-US" sz="1800" dirty="0" smtClean="0">
                <a:solidFill>
                  <a:schemeClr val="tx1"/>
                </a:solidFill>
              </a:rPr>
              <a:t> (no dynamicity)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but it is possible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modules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datapoints</a:t>
            </a:r>
            <a:r>
              <a:rPr lang="en-US" sz="1800" dirty="0" smtClean="0">
                <a:solidFill>
                  <a:schemeClr val="tx1"/>
                </a:solidFill>
              </a:rPr>
              <a:t> updates) and </a:t>
            </a:r>
            <a:r>
              <a:rPr lang="en-US" sz="1800" b="1" dirty="0">
                <a:solidFill>
                  <a:schemeClr val="tx1"/>
                </a:solidFill>
              </a:rPr>
              <a:t>actions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(action </a:t>
            </a:r>
            <a:r>
              <a:rPr lang="en-US" sz="1800" dirty="0" err="1" smtClean="0">
                <a:solidFill>
                  <a:schemeClr val="tx1"/>
                </a:solidFill>
              </a:rPr>
              <a:t>triggerings</a:t>
            </a:r>
            <a:r>
              <a:rPr lang="en-US" sz="1800" dirty="0" smtClean="0">
                <a:solidFill>
                  <a:schemeClr val="tx1"/>
                </a:solidFill>
              </a:rPr>
              <a:t>, with their arguments). </a:t>
            </a:r>
          </a:p>
          <a:p>
            <a:pPr marL="457200"/>
            <a:r>
              <a:rPr lang="en-US" sz="2000" dirty="0" smtClean="0"/>
              <a:t>Remark: to fully fix Use Cases 2 &amp; 3, the attribute </a:t>
            </a:r>
            <a:r>
              <a:rPr lang="en-US" sz="2000" i="1" dirty="0" err="1"/>
              <a:t>dataGenerationTime</a:t>
            </a:r>
            <a:r>
              <a:rPr lang="en-US" sz="2000" dirty="0" smtClean="0"/>
              <a:t> introduced previously is needed, and copied in </a:t>
            </a:r>
            <a:r>
              <a:rPr lang="en-US" sz="2000" dirty="0" err="1" smtClean="0"/>
              <a:t>flexContainerInstances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4572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66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2AD6272BA1743B7DC165B6F47F0BC" ma:contentTypeVersion="0" ma:contentTypeDescription="Create a new document." ma:contentTypeScope="" ma:versionID="caebd0c2af7f56af788e0628e22ab5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BDE2C7-381A-40C9-AFC5-C7370D98280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648FFD6-4654-4B0F-B6FB-2251CC00B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81DC03-5DC6-48B1-81A0-48FE04FF7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Words>918</Words>
  <Application>Microsoft Office PowerPoint</Application>
  <PresentationFormat>Affichage à l'écran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Timestamping and historization of flexContainers </vt:lpstr>
      <vt:lpstr>Context</vt:lpstr>
      <vt:lpstr>Use case 1 &amp; issue</vt:lpstr>
      <vt:lpstr>Use case 2 &amp; issue</vt:lpstr>
      <vt:lpstr>Use case 3 &amp; issue</vt:lpstr>
      <vt:lpstr>Possible solution for Use Case 1</vt:lpstr>
      <vt:lpstr>Possible solution for Use Cases 2 &amp; 3</vt:lpstr>
      <vt:lpstr>Possible solution for Use Cases 2 &amp; 3</vt:lpstr>
      <vt:lpstr>Possible solution for Use Cases 2 &amp;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LE BRUN Leila IMT/OLS</cp:lastModifiedBy>
  <cp:revision>77</cp:revision>
  <dcterms:created xsi:type="dcterms:W3CDTF">2012-09-11T22:52:11Z</dcterms:created>
  <dcterms:modified xsi:type="dcterms:W3CDTF">2019-09-02T10:24:36Z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  <property fmtid="{D5CDD505-2E9C-101B-9397-08002B2CF9AE}" pid="4" name="ContentTypeId">
    <vt:lpwstr>0x010100A032AD6272BA1743B7DC165B6F47F0BC</vt:lpwstr>
  </property>
</Properties>
</file>