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6" r:id="rId3"/>
    <p:sldId id="277" r:id="rId4"/>
    <p:sldId id="278" r:id="rId5"/>
    <p:sldId id="276" r:id="rId6"/>
    <p:sldId id="267" r:id="rId7"/>
    <p:sldId id="268" r:id="rId8"/>
    <p:sldId id="275" r:id="rId9"/>
    <p:sldId id="264" r:id="rId10"/>
    <p:sldId id="269" r:id="rId11"/>
    <p:sldId id="260" r:id="rId12"/>
    <p:sldId id="273" r:id="rId13"/>
    <p:sldId id="272"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Peasley" initials="KP" lastIdx="2" clrIdx="0">
    <p:extLst>
      <p:ext uri="{19B8F6BF-5375-455C-9EA6-DF929625EA0E}">
        <p15:presenceInfo xmlns:p15="http://schemas.microsoft.com/office/powerpoint/2012/main" userId="45f8de5ac9e8f3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8636" autoAdjust="0"/>
  </p:normalViewPr>
  <p:slideViewPr>
    <p:cSldViewPr>
      <p:cViewPr varScale="1">
        <p:scale>
          <a:sx n="44" d="100"/>
          <a:sy n="44" d="100"/>
        </p:scale>
        <p:origin x="122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1C626-8A8B-49E9-8FF1-0995E42C0734}"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GB"/>
        </a:p>
      </dgm:t>
    </dgm:pt>
    <dgm:pt modelId="{D4DF6B1F-E8D6-4659-915E-F4B110AE560E}">
      <dgm:prSet phldrT="[Text]" custT="1"/>
      <dgm:spPr/>
      <dgm:t>
        <a:bodyPr/>
        <a:lstStyle/>
        <a:p>
          <a:pPr algn="ctr">
            <a:lnSpc>
              <a:spcPct val="100000"/>
            </a:lnSpc>
          </a:pPr>
          <a:endParaRPr lang="en-GB" sz="1800" b="1" u="none" dirty="0" smtClean="0"/>
        </a:p>
        <a:p>
          <a:pPr algn="ctr">
            <a:lnSpc>
              <a:spcPct val="100000"/>
            </a:lnSpc>
          </a:pPr>
          <a:r>
            <a:rPr lang="en-GB" sz="1800" b="1" u="none" dirty="0" smtClean="0"/>
            <a:t>PPR Activity Tracker</a:t>
          </a:r>
        </a:p>
        <a:p>
          <a:pPr algn="l">
            <a:lnSpc>
              <a:spcPct val="90000"/>
            </a:lnSpc>
          </a:pPr>
          <a:r>
            <a:rPr lang="en-GB" sz="1500" dirty="0" smtClean="0"/>
            <a:t>**Weekly actions tracker to be shared between PPR and oneM2M </a:t>
          </a:r>
        </a:p>
        <a:p>
          <a:pPr algn="l">
            <a:lnSpc>
              <a:spcPct val="90000"/>
            </a:lnSpc>
          </a:pPr>
          <a:r>
            <a:rPr lang="en-GB" sz="1500" dirty="0" smtClean="0"/>
            <a:t>**To ensure activity for both PPR and oneM2M is sustained / increased </a:t>
          </a:r>
        </a:p>
        <a:p>
          <a:pPr algn="l">
            <a:lnSpc>
              <a:spcPct val="90000"/>
            </a:lnSpc>
          </a:pPr>
          <a:r>
            <a:rPr lang="en-GB" sz="1500" dirty="0" smtClean="0"/>
            <a:t>**Assists with the Interconnection between existing members, such as TIA</a:t>
          </a:r>
        </a:p>
        <a:p>
          <a:pPr algn="l">
            <a:lnSpc>
              <a:spcPct val="90000"/>
            </a:lnSpc>
          </a:pPr>
          <a:r>
            <a:rPr lang="en-GB" sz="1500" dirty="0" smtClean="0"/>
            <a:t>**Formulate media invites/alerts from oneM2M news</a:t>
          </a:r>
        </a:p>
        <a:p>
          <a:pPr algn="l">
            <a:lnSpc>
              <a:spcPct val="90000"/>
            </a:lnSpc>
          </a:pPr>
          <a:endParaRPr lang="en-GB" sz="1600" dirty="0"/>
        </a:p>
      </dgm:t>
    </dgm:pt>
    <dgm:pt modelId="{CF43942B-C81C-4E7A-A54B-9E8B415633C6}" type="parTrans" cxnId="{AC236EC6-DA68-4310-A4DF-B1F159981D77}">
      <dgm:prSet/>
      <dgm:spPr/>
      <dgm:t>
        <a:bodyPr/>
        <a:lstStyle/>
        <a:p>
          <a:endParaRPr lang="en-GB" sz="1200"/>
        </a:p>
      </dgm:t>
    </dgm:pt>
    <dgm:pt modelId="{37316A92-2F5B-408D-A8B7-BD8F0C2C862A}" type="sibTrans" cxnId="{AC236EC6-DA68-4310-A4DF-B1F159981D77}">
      <dgm:prSet/>
      <dgm:spPr/>
      <dgm:t>
        <a:bodyPr/>
        <a:lstStyle/>
        <a:p>
          <a:endParaRPr lang="en-GB" sz="1200"/>
        </a:p>
      </dgm:t>
    </dgm:pt>
    <dgm:pt modelId="{82A8DBB1-3681-4E6B-B6AF-9ADA3BEBBF5C}">
      <dgm:prSet phldrT="[Text]" custT="1"/>
      <dgm:spPr/>
      <dgm:t>
        <a:bodyPr/>
        <a:lstStyle/>
        <a:p>
          <a:pPr algn="ctr"/>
          <a:endParaRPr lang="en-GB" sz="1800" b="1" u="none" dirty="0" smtClean="0"/>
        </a:p>
        <a:p>
          <a:pPr algn="ctr"/>
          <a:r>
            <a:rPr lang="en-GB" sz="1800" b="1" u="none" dirty="0" smtClean="0"/>
            <a:t>oneM2M MARCOM Events List</a:t>
          </a:r>
        </a:p>
        <a:p>
          <a:pPr algn="l"/>
          <a:r>
            <a:rPr lang="en-GB" sz="1500" dirty="0" smtClean="0"/>
            <a:t>**To manage and move forward with contra opportunities</a:t>
          </a:r>
        </a:p>
        <a:p>
          <a:pPr algn="l"/>
          <a:r>
            <a:rPr lang="en-GB" sz="1500" dirty="0" smtClean="0"/>
            <a:t>**Obtaining speaking opportunities within approved events to promote oneM2M’s work </a:t>
          </a:r>
        </a:p>
        <a:p>
          <a:pPr algn="l"/>
          <a:r>
            <a:rPr lang="en-GB" sz="1500" dirty="0" smtClean="0"/>
            <a:t>**Synchronise press releases around events &amp; new members </a:t>
          </a:r>
        </a:p>
      </dgm:t>
    </dgm:pt>
    <dgm:pt modelId="{7550D8A4-56A6-47CE-B7EF-384BC9313D80}" type="parTrans" cxnId="{53B05390-F566-4D75-B104-FA5A638A7D96}">
      <dgm:prSet/>
      <dgm:spPr/>
      <dgm:t>
        <a:bodyPr/>
        <a:lstStyle/>
        <a:p>
          <a:endParaRPr lang="en-GB" sz="1200"/>
        </a:p>
      </dgm:t>
    </dgm:pt>
    <dgm:pt modelId="{59B25193-4B2A-4AE6-9906-DD1089552318}" type="sibTrans" cxnId="{53B05390-F566-4D75-B104-FA5A638A7D96}">
      <dgm:prSet/>
      <dgm:spPr/>
      <dgm:t>
        <a:bodyPr/>
        <a:lstStyle/>
        <a:p>
          <a:endParaRPr lang="en-GB" sz="1200"/>
        </a:p>
      </dgm:t>
    </dgm:pt>
    <dgm:pt modelId="{487C7C82-14DF-45C7-B0E0-B66898936DB7}" type="pres">
      <dgm:prSet presAssocID="{FB61C626-8A8B-49E9-8FF1-0995E42C0734}" presName="Name0" presStyleCnt="0">
        <dgm:presLayoutVars>
          <dgm:chMax val="2"/>
          <dgm:chPref val="2"/>
          <dgm:animLvl val="lvl"/>
        </dgm:presLayoutVars>
      </dgm:prSet>
      <dgm:spPr/>
      <dgm:t>
        <a:bodyPr/>
        <a:lstStyle/>
        <a:p>
          <a:endParaRPr lang="en-GB"/>
        </a:p>
      </dgm:t>
    </dgm:pt>
    <dgm:pt modelId="{6331DFEC-83A0-43A0-9C70-9D3D5FAD3CE7}" type="pres">
      <dgm:prSet presAssocID="{FB61C626-8A8B-49E9-8FF1-0995E42C0734}" presName="LeftText" presStyleLbl="revTx" presStyleIdx="0" presStyleCnt="0">
        <dgm:presLayoutVars>
          <dgm:bulletEnabled val="1"/>
        </dgm:presLayoutVars>
      </dgm:prSet>
      <dgm:spPr/>
      <dgm:t>
        <a:bodyPr/>
        <a:lstStyle/>
        <a:p>
          <a:endParaRPr lang="en-GB"/>
        </a:p>
      </dgm:t>
    </dgm:pt>
    <dgm:pt modelId="{9117B381-0172-4E82-86A9-882E8AFEE5B8}" type="pres">
      <dgm:prSet presAssocID="{FB61C626-8A8B-49E9-8FF1-0995E42C0734}" presName="LeftNode" presStyleLbl="bgImgPlace1" presStyleIdx="0" presStyleCnt="2" custScaleY="142958">
        <dgm:presLayoutVars>
          <dgm:chMax val="2"/>
          <dgm:chPref val="2"/>
        </dgm:presLayoutVars>
      </dgm:prSet>
      <dgm:spPr/>
      <dgm:t>
        <a:bodyPr/>
        <a:lstStyle/>
        <a:p>
          <a:endParaRPr lang="en-GB"/>
        </a:p>
      </dgm:t>
    </dgm:pt>
    <dgm:pt modelId="{AA1E4AA3-9293-4296-A4B7-ABCAB9859330}" type="pres">
      <dgm:prSet presAssocID="{FB61C626-8A8B-49E9-8FF1-0995E42C0734}" presName="RightText" presStyleLbl="revTx" presStyleIdx="0" presStyleCnt="0">
        <dgm:presLayoutVars>
          <dgm:bulletEnabled val="1"/>
        </dgm:presLayoutVars>
      </dgm:prSet>
      <dgm:spPr/>
      <dgm:t>
        <a:bodyPr/>
        <a:lstStyle/>
        <a:p>
          <a:endParaRPr lang="en-GB"/>
        </a:p>
      </dgm:t>
    </dgm:pt>
    <dgm:pt modelId="{2B8191E9-0025-47D7-9F7A-274B48DE9E09}" type="pres">
      <dgm:prSet presAssocID="{FB61C626-8A8B-49E9-8FF1-0995E42C0734}" presName="RightNode" presStyleLbl="bgImgPlace1" presStyleIdx="1" presStyleCnt="2" custScaleY="137528">
        <dgm:presLayoutVars>
          <dgm:chMax val="0"/>
          <dgm:chPref val="0"/>
        </dgm:presLayoutVars>
      </dgm:prSet>
      <dgm:spPr/>
      <dgm:t>
        <a:bodyPr/>
        <a:lstStyle/>
        <a:p>
          <a:endParaRPr lang="en-GB"/>
        </a:p>
      </dgm:t>
    </dgm:pt>
    <dgm:pt modelId="{4715A806-F381-4A82-B1D3-ABECEC313D91}" type="pres">
      <dgm:prSet presAssocID="{FB61C626-8A8B-49E9-8FF1-0995E42C0734}" presName="TopArrow" presStyleLbl="node1" presStyleIdx="0" presStyleCnt="2" custScaleY="76056" custLinFactNeighborX="-653" custLinFactNeighborY="-13043"/>
      <dgm:spPr/>
    </dgm:pt>
    <dgm:pt modelId="{1344A537-6658-4E7B-9ED8-C21D95229388}" type="pres">
      <dgm:prSet presAssocID="{FB61C626-8A8B-49E9-8FF1-0995E42C0734}" presName="BottomArrow" presStyleLbl="node1" presStyleIdx="1" presStyleCnt="2" custLinFactNeighborX="-653" custLinFactNeighborY="4456"/>
      <dgm:spPr/>
    </dgm:pt>
  </dgm:ptLst>
  <dgm:cxnLst>
    <dgm:cxn modelId="{83182893-9930-45F7-881F-A6CA114A168A}" type="presOf" srcId="{82A8DBB1-3681-4E6B-B6AF-9ADA3BEBBF5C}" destId="{AA1E4AA3-9293-4296-A4B7-ABCAB9859330}" srcOrd="0" destOrd="0" presId="urn:microsoft.com/office/officeart/2009/layout/ReverseList"/>
    <dgm:cxn modelId="{6CA21E9A-3374-437A-8403-49D2A859F4FE}" type="presOf" srcId="{82A8DBB1-3681-4E6B-B6AF-9ADA3BEBBF5C}" destId="{2B8191E9-0025-47D7-9F7A-274B48DE9E09}" srcOrd="1" destOrd="0" presId="urn:microsoft.com/office/officeart/2009/layout/ReverseList"/>
    <dgm:cxn modelId="{483126EC-4643-4E8A-A9F0-4329C6571FC8}" type="presOf" srcId="{FB61C626-8A8B-49E9-8FF1-0995E42C0734}" destId="{487C7C82-14DF-45C7-B0E0-B66898936DB7}" srcOrd="0" destOrd="0" presId="urn:microsoft.com/office/officeart/2009/layout/ReverseList"/>
    <dgm:cxn modelId="{FB2AA652-A155-4BD1-BFD3-6EB709E0B224}" type="presOf" srcId="{D4DF6B1F-E8D6-4659-915E-F4B110AE560E}" destId="{9117B381-0172-4E82-86A9-882E8AFEE5B8}" srcOrd="1" destOrd="0" presId="urn:microsoft.com/office/officeart/2009/layout/ReverseList"/>
    <dgm:cxn modelId="{37E8C960-50B4-40D5-BA87-AB5122FD06E6}" type="presOf" srcId="{D4DF6B1F-E8D6-4659-915E-F4B110AE560E}" destId="{6331DFEC-83A0-43A0-9C70-9D3D5FAD3CE7}" srcOrd="0" destOrd="0" presId="urn:microsoft.com/office/officeart/2009/layout/ReverseList"/>
    <dgm:cxn modelId="{53B05390-F566-4D75-B104-FA5A638A7D96}" srcId="{FB61C626-8A8B-49E9-8FF1-0995E42C0734}" destId="{82A8DBB1-3681-4E6B-B6AF-9ADA3BEBBF5C}" srcOrd="1" destOrd="0" parTransId="{7550D8A4-56A6-47CE-B7EF-384BC9313D80}" sibTransId="{59B25193-4B2A-4AE6-9906-DD1089552318}"/>
    <dgm:cxn modelId="{AC236EC6-DA68-4310-A4DF-B1F159981D77}" srcId="{FB61C626-8A8B-49E9-8FF1-0995E42C0734}" destId="{D4DF6B1F-E8D6-4659-915E-F4B110AE560E}" srcOrd="0" destOrd="0" parTransId="{CF43942B-C81C-4E7A-A54B-9E8B415633C6}" sibTransId="{37316A92-2F5B-408D-A8B7-BD8F0C2C862A}"/>
    <dgm:cxn modelId="{FC73A09C-AB3F-4A1B-B477-7A6B8DA1B9E3}" type="presParOf" srcId="{487C7C82-14DF-45C7-B0E0-B66898936DB7}" destId="{6331DFEC-83A0-43A0-9C70-9D3D5FAD3CE7}" srcOrd="0" destOrd="0" presId="urn:microsoft.com/office/officeart/2009/layout/ReverseList"/>
    <dgm:cxn modelId="{F9C92AF3-6654-433B-8352-6CA35F6D2946}" type="presParOf" srcId="{487C7C82-14DF-45C7-B0E0-B66898936DB7}" destId="{9117B381-0172-4E82-86A9-882E8AFEE5B8}" srcOrd="1" destOrd="0" presId="urn:microsoft.com/office/officeart/2009/layout/ReverseList"/>
    <dgm:cxn modelId="{5892E053-3A77-4A7D-8268-A57AE0A0B0CF}" type="presParOf" srcId="{487C7C82-14DF-45C7-B0E0-B66898936DB7}" destId="{AA1E4AA3-9293-4296-A4B7-ABCAB9859330}" srcOrd="2" destOrd="0" presId="urn:microsoft.com/office/officeart/2009/layout/ReverseList"/>
    <dgm:cxn modelId="{746AD54E-B00B-4657-84AC-B9F87733BE6A}" type="presParOf" srcId="{487C7C82-14DF-45C7-B0E0-B66898936DB7}" destId="{2B8191E9-0025-47D7-9F7A-274B48DE9E09}" srcOrd="3" destOrd="0" presId="urn:microsoft.com/office/officeart/2009/layout/ReverseList"/>
    <dgm:cxn modelId="{B0C7EC42-DF75-4920-BDB4-BCE21F478288}" type="presParOf" srcId="{487C7C82-14DF-45C7-B0E0-B66898936DB7}" destId="{4715A806-F381-4A82-B1D3-ABECEC313D91}" srcOrd="4" destOrd="0" presId="urn:microsoft.com/office/officeart/2009/layout/ReverseList"/>
    <dgm:cxn modelId="{DC290682-4E96-4986-A17B-0632384563E7}" type="presParOf" srcId="{487C7C82-14DF-45C7-B0E0-B66898936DB7}" destId="{1344A537-6658-4E7B-9ED8-C21D95229388}"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0EA85-5FD3-4702-9310-8DC8DA99869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F5D640C8-D5C9-4DD2-A2EA-209BEEE8AB20}">
      <dgm:prSet phldrT="[Text]" custT="1"/>
      <dgm:spPr>
        <a:solidFill>
          <a:schemeClr val="bg2">
            <a:lumMod val="90000"/>
          </a:schemeClr>
        </a:solidFill>
      </dgm:spPr>
      <dgm:t>
        <a:bodyPr/>
        <a:lstStyle/>
        <a:p>
          <a:r>
            <a:rPr lang="en-GB" sz="1200" dirty="0" smtClean="0">
              <a:solidFill>
                <a:schemeClr val="bg2">
                  <a:lumMod val="50000"/>
                </a:schemeClr>
              </a:solidFill>
              <a:latin typeface="Arial" panose="020B0604020202020204" pitchFamily="34" charset="0"/>
              <a:cs typeface="Arial" panose="020B0604020202020204" pitchFamily="34" charset="0"/>
            </a:rPr>
            <a:t>PPR to increase activity to min 2 tweets per day using industry news, press coverage and events. PPR to set themselves follower targets and actively follow members of oneM2M</a:t>
          </a:r>
          <a:endParaRPr lang="en-GB" sz="1200" dirty="0">
            <a:solidFill>
              <a:schemeClr val="bg2">
                <a:lumMod val="50000"/>
              </a:schemeClr>
            </a:solidFill>
            <a:latin typeface="Arial" panose="020B0604020202020204" pitchFamily="34" charset="0"/>
            <a:cs typeface="Arial" panose="020B0604020202020204" pitchFamily="34" charset="0"/>
          </a:endParaRPr>
        </a:p>
      </dgm:t>
    </dgm:pt>
    <dgm:pt modelId="{38B3AE36-B59A-4C82-A40D-0F6AA52BA8D7}" type="parTrans" cxnId="{225C236E-B1D8-4359-93F5-59D12648285A}">
      <dgm:prSet/>
      <dgm:spPr/>
      <dgm:t>
        <a:bodyPr/>
        <a:lstStyle/>
        <a:p>
          <a:endParaRPr lang="en-GB"/>
        </a:p>
      </dgm:t>
    </dgm:pt>
    <dgm:pt modelId="{117C0815-E9D6-4E05-8433-0E7D062E473E}" type="sibTrans" cxnId="{225C236E-B1D8-4359-93F5-59D12648285A}">
      <dgm:prSet/>
      <dgm:spPr/>
      <dgm:t>
        <a:bodyPr/>
        <a:lstStyle/>
        <a:p>
          <a:endParaRPr lang="en-GB"/>
        </a:p>
      </dgm:t>
    </dgm:pt>
    <dgm:pt modelId="{EAD95D62-F5DD-4227-A70F-2F669471BC71}">
      <dgm:prSet phldrT="[Text]" custT="1"/>
      <dgm:spPr>
        <a:solidFill>
          <a:schemeClr val="bg2">
            <a:lumMod val="90000"/>
          </a:schemeClr>
        </a:solidFill>
      </dgm:spPr>
      <dgm:t>
        <a:bodyPr/>
        <a:lstStyle/>
        <a:p>
          <a:r>
            <a:rPr lang="en-GB" sz="1200" dirty="0" smtClean="0">
              <a:solidFill>
                <a:schemeClr val="bg2">
                  <a:lumMod val="50000"/>
                </a:schemeClr>
              </a:solidFill>
              <a:latin typeface="Arial" panose="020B0604020202020204" pitchFamily="34" charset="0"/>
              <a:cs typeface="Arial" panose="020B0604020202020204" pitchFamily="34" charset="0"/>
            </a:rPr>
            <a:t>Link Twitter and press coverage by using Key words such as #standards #IoT #M2M #tech making the tweet drop into online forum conversations</a:t>
          </a:r>
          <a:endParaRPr lang="en-GB" sz="1200" dirty="0">
            <a:solidFill>
              <a:schemeClr val="bg2">
                <a:lumMod val="50000"/>
              </a:schemeClr>
            </a:solidFill>
            <a:latin typeface="Arial" panose="020B0604020202020204" pitchFamily="34" charset="0"/>
            <a:cs typeface="Arial" panose="020B0604020202020204" pitchFamily="34" charset="0"/>
          </a:endParaRPr>
        </a:p>
      </dgm:t>
    </dgm:pt>
    <dgm:pt modelId="{8D3FE21C-9DD1-4912-A754-0714792EE0FA}" type="parTrans" cxnId="{FE73DEEE-61CB-415B-9DDA-F6416E551B00}">
      <dgm:prSet/>
      <dgm:spPr/>
      <dgm:t>
        <a:bodyPr/>
        <a:lstStyle/>
        <a:p>
          <a:endParaRPr lang="en-GB"/>
        </a:p>
      </dgm:t>
    </dgm:pt>
    <dgm:pt modelId="{D56C91BD-8CA9-46D9-8182-5F925102BBCE}" type="sibTrans" cxnId="{FE73DEEE-61CB-415B-9DDA-F6416E551B00}">
      <dgm:prSet/>
      <dgm:spPr/>
      <dgm:t>
        <a:bodyPr/>
        <a:lstStyle/>
        <a:p>
          <a:endParaRPr lang="en-GB"/>
        </a:p>
      </dgm:t>
    </dgm:pt>
    <dgm:pt modelId="{C13F171A-3397-40EA-9F22-6239F6FCF314}">
      <dgm:prSet phldrT="[Text]" custT="1"/>
      <dgm:spPr>
        <a:solidFill>
          <a:srgbClr val="FFC000"/>
        </a:solidFill>
      </dgm:spPr>
      <dgm:t>
        <a:bodyPr/>
        <a:lstStyle/>
        <a:p>
          <a:r>
            <a:rPr lang="en-GB" sz="2400" baseline="0" dirty="0" smtClean="0">
              <a:solidFill>
                <a:schemeClr val="bg1"/>
              </a:solidFill>
              <a:latin typeface="Arial" panose="020B0604020202020204" pitchFamily="34" charset="0"/>
              <a:cs typeface="Arial" panose="020B0604020202020204" pitchFamily="34" charset="0"/>
            </a:rPr>
            <a:t>Benefits</a:t>
          </a:r>
          <a:endParaRPr lang="en-GB" sz="2400" baseline="0" dirty="0">
            <a:solidFill>
              <a:schemeClr val="bg1"/>
            </a:solidFill>
            <a:latin typeface="Arial" panose="020B0604020202020204" pitchFamily="34" charset="0"/>
            <a:cs typeface="Arial" panose="020B0604020202020204" pitchFamily="34" charset="0"/>
          </a:endParaRPr>
        </a:p>
      </dgm:t>
    </dgm:pt>
    <dgm:pt modelId="{76DA32E7-948A-4C62-825B-26F9E1330398}" type="parTrans" cxnId="{8CE4857D-D668-4FC0-B177-780C4C632E3F}">
      <dgm:prSet/>
      <dgm:spPr/>
      <dgm:t>
        <a:bodyPr/>
        <a:lstStyle/>
        <a:p>
          <a:endParaRPr lang="en-GB"/>
        </a:p>
      </dgm:t>
    </dgm:pt>
    <dgm:pt modelId="{32BAE6BD-21FE-4FB8-A17D-11ED9C85EE4F}" type="sibTrans" cxnId="{8CE4857D-D668-4FC0-B177-780C4C632E3F}">
      <dgm:prSet/>
      <dgm:spPr/>
      <dgm:t>
        <a:bodyPr/>
        <a:lstStyle/>
        <a:p>
          <a:endParaRPr lang="en-GB"/>
        </a:p>
      </dgm:t>
    </dgm:pt>
    <dgm:pt modelId="{782BC17C-7348-4B32-AC53-45027646D959}">
      <dgm:prSet phldrT="[Text]" custT="1"/>
      <dgm:spPr>
        <a:solidFill>
          <a:schemeClr val="bg2">
            <a:lumMod val="90000"/>
          </a:schemeClr>
        </a:solidFill>
      </dgm:spPr>
      <dgm:t>
        <a:bodyPr/>
        <a:lstStyle/>
        <a:p>
          <a:r>
            <a:rPr lang="en-GB" sz="1200" dirty="0" smtClean="0">
              <a:solidFill>
                <a:schemeClr val="bg2">
                  <a:lumMod val="50000"/>
                </a:schemeClr>
              </a:solidFill>
              <a:latin typeface="Arial" panose="020B0604020202020204" pitchFamily="34" charset="0"/>
              <a:cs typeface="Arial" panose="020B0604020202020204" pitchFamily="34" charset="0"/>
            </a:rPr>
            <a:t>Increased relevant followers, more likely to read &amp; share</a:t>
          </a:r>
          <a:endParaRPr lang="en-GB" sz="1200" dirty="0">
            <a:solidFill>
              <a:schemeClr val="bg2">
                <a:lumMod val="50000"/>
              </a:schemeClr>
            </a:solidFill>
            <a:latin typeface="Arial" panose="020B0604020202020204" pitchFamily="34" charset="0"/>
            <a:cs typeface="Arial" panose="020B0604020202020204" pitchFamily="34" charset="0"/>
          </a:endParaRPr>
        </a:p>
      </dgm:t>
    </dgm:pt>
    <dgm:pt modelId="{A87055C9-3FAF-4037-AB51-13A0530FA6B4}" type="parTrans" cxnId="{815E0267-C8DA-4C54-823E-B048D2CAE0E6}">
      <dgm:prSet/>
      <dgm:spPr/>
      <dgm:t>
        <a:bodyPr/>
        <a:lstStyle/>
        <a:p>
          <a:endParaRPr lang="en-GB"/>
        </a:p>
      </dgm:t>
    </dgm:pt>
    <dgm:pt modelId="{F79F6157-73F3-4C06-819D-998A8E29B527}" type="sibTrans" cxnId="{815E0267-C8DA-4C54-823E-B048D2CAE0E6}">
      <dgm:prSet/>
      <dgm:spPr/>
      <dgm:t>
        <a:bodyPr/>
        <a:lstStyle/>
        <a:p>
          <a:endParaRPr lang="en-GB"/>
        </a:p>
      </dgm:t>
    </dgm:pt>
    <dgm:pt modelId="{6C3D1BF5-E2AC-4965-B14F-DA6F2D2CFE29}">
      <dgm:prSet phldrT="[Text]" custT="1"/>
      <dgm:spPr>
        <a:solidFill>
          <a:schemeClr val="bg2">
            <a:lumMod val="90000"/>
          </a:schemeClr>
        </a:solidFill>
      </dgm:spPr>
      <dgm:t>
        <a:bodyPr/>
        <a:lstStyle/>
        <a:p>
          <a:r>
            <a:rPr lang="en-GB" sz="1200" dirty="0" smtClean="0">
              <a:solidFill>
                <a:schemeClr val="bg2">
                  <a:lumMod val="50000"/>
                </a:schemeClr>
              </a:solidFill>
              <a:latin typeface="Arial" panose="020B0604020202020204" pitchFamily="34" charset="0"/>
              <a:cs typeface="Arial" panose="020B0604020202020204" pitchFamily="34" charset="0"/>
            </a:rPr>
            <a:t>Targeted content, increased visibility &amp; can accurately monitor follower reactions with social media reports</a:t>
          </a:r>
          <a:endParaRPr lang="en-GB" sz="1200" dirty="0">
            <a:solidFill>
              <a:schemeClr val="bg2">
                <a:lumMod val="50000"/>
              </a:schemeClr>
            </a:solidFill>
            <a:latin typeface="Arial" panose="020B0604020202020204" pitchFamily="34" charset="0"/>
            <a:cs typeface="Arial" panose="020B0604020202020204" pitchFamily="34" charset="0"/>
          </a:endParaRPr>
        </a:p>
      </dgm:t>
    </dgm:pt>
    <dgm:pt modelId="{422B2227-DA78-43D6-88F6-F8FE62A8A65F}" type="parTrans" cxnId="{93A07DF0-68C3-4825-817D-4AF343C3A274}">
      <dgm:prSet/>
      <dgm:spPr/>
      <dgm:t>
        <a:bodyPr/>
        <a:lstStyle/>
        <a:p>
          <a:endParaRPr lang="en-GB"/>
        </a:p>
      </dgm:t>
    </dgm:pt>
    <dgm:pt modelId="{024DA526-0158-4CCA-8895-0E98A529AD01}" type="sibTrans" cxnId="{93A07DF0-68C3-4825-817D-4AF343C3A274}">
      <dgm:prSet/>
      <dgm:spPr/>
      <dgm:t>
        <a:bodyPr/>
        <a:lstStyle/>
        <a:p>
          <a:endParaRPr lang="en-GB"/>
        </a:p>
      </dgm:t>
    </dgm:pt>
    <dgm:pt modelId="{58A3AB25-4D7E-4657-A8AB-F91FF1C2CA6B}">
      <dgm:prSet phldrT="[Text]" custT="1"/>
      <dgm:spPr>
        <a:solidFill>
          <a:srgbClr val="00B050"/>
        </a:solidFill>
      </dgm:spPr>
      <dgm:t>
        <a:bodyPr/>
        <a:lstStyle/>
        <a:p>
          <a:r>
            <a:rPr lang="en-GB" sz="2400" baseline="0" dirty="0" smtClean="0">
              <a:solidFill>
                <a:schemeClr val="bg1"/>
              </a:solidFill>
              <a:latin typeface="Arial" panose="020B0604020202020204" pitchFamily="34" charset="0"/>
              <a:cs typeface="Arial" panose="020B0604020202020204" pitchFamily="34" charset="0"/>
            </a:rPr>
            <a:t>Results</a:t>
          </a:r>
          <a:endParaRPr lang="en-GB" sz="2400" baseline="0" dirty="0">
            <a:solidFill>
              <a:schemeClr val="bg1"/>
            </a:solidFill>
            <a:latin typeface="Arial" panose="020B0604020202020204" pitchFamily="34" charset="0"/>
            <a:cs typeface="Arial" panose="020B0604020202020204" pitchFamily="34" charset="0"/>
          </a:endParaRPr>
        </a:p>
      </dgm:t>
    </dgm:pt>
    <dgm:pt modelId="{9984BC3D-EF9E-4419-A3BA-2987BD066F53}" type="parTrans" cxnId="{2F623AFA-9167-4B2C-A169-55C0C7926CC8}">
      <dgm:prSet/>
      <dgm:spPr/>
      <dgm:t>
        <a:bodyPr/>
        <a:lstStyle/>
        <a:p>
          <a:endParaRPr lang="en-GB"/>
        </a:p>
      </dgm:t>
    </dgm:pt>
    <dgm:pt modelId="{CD093209-6909-4FDD-BD6F-D59D571B505F}" type="sibTrans" cxnId="{2F623AFA-9167-4B2C-A169-55C0C7926CC8}">
      <dgm:prSet/>
      <dgm:spPr/>
      <dgm:t>
        <a:bodyPr/>
        <a:lstStyle/>
        <a:p>
          <a:endParaRPr lang="en-GB"/>
        </a:p>
      </dgm:t>
    </dgm:pt>
    <dgm:pt modelId="{234C2D31-97DB-4A1E-8FD9-CAB26BF6BC06}">
      <dgm:prSet phldrT="[Text]" custT="1"/>
      <dgm:spPr>
        <a:solidFill>
          <a:schemeClr val="bg2">
            <a:lumMod val="90000"/>
          </a:schemeClr>
        </a:solidFill>
      </dgm:spPr>
      <dgm:t>
        <a:bodyPr/>
        <a:lstStyle/>
        <a:p>
          <a:r>
            <a:rPr lang="en-GB" sz="1200" dirty="0" smtClean="0">
              <a:solidFill>
                <a:schemeClr val="bg2">
                  <a:lumMod val="50000"/>
                </a:schemeClr>
              </a:solidFill>
              <a:latin typeface="Arial" panose="020B0604020202020204" pitchFamily="34" charset="0"/>
              <a:cs typeface="Arial" panose="020B0604020202020204" pitchFamily="34" charset="0"/>
            </a:rPr>
            <a:t>Greater Global reach &amp; increased Brand and standards awareness. increased visibility could equal more members </a:t>
          </a:r>
          <a:endParaRPr lang="en-GB" sz="1200" dirty="0">
            <a:solidFill>
              <a:schemeClr val="bg2">
                <a:lumMod val="50000"/>
              </a:schemeClr>
            </a:solidFill>
            <a:latin typeface="Arial" panose="020B0604020202020204" pitchFamily="34" charset="0"/>
            <a:cs typeface="Arial" panose="020B0604020202020204" pitchFamily="34" charset="0"/>
          </a:endParaRPr>
        </a:p>
      </dgm:t>
    </dgm:pt>
    <dgm:pt modelId="{67343735-AA19-4C07-9D51-E37412EC62AD}" type="parTrans" cxnId="{A47B5A2C-A61D-467A-8C3C-F06E22765554}">
      <dgm:prSet/>
      <dgm:spPr/>
      <dgm:t>
        <a:bodyPr/>
        <a:lstStyle/>
        <a:p>
          <a:endParaRPr lang="en-GB"/>
        </a:p>
      </dgm:t>
    </dgm:pt>
    <dgm:pt modelId="{732ECBD2-8AE4-432B-8236-54C571BC9A8C}" type="sibTrans" cxnId="{A47B5A2C-A61D-467A-8C3C-F06E22765554}">
      <dgm:prSet/>
      <dgm:spPr/>
      <dgm:t>
        <a:bodyPr/>
        <a:lstStyle/>
        <a:p>
          <a:endParaRPr lang="en-GB"/>
        </a:p>
      </dgm:t>
    </dgm:pt>
    <dgm:pt modelId="{DA06C796-33B9-4676-A563-08788B766C58}">
      <dgm:prSet phldrT="[Text]" custT="1"/>
      <dgm:spPr>
        <a:solidFill>
          <a:schemeClr val="bg2">
            <a:lumMod val="90000"/>
          </a:schemeClr>
        </a:solidFill>
      </dgm:spPr>
      <dgm:t>
        <a:bodyPr/>
        <a:lstStyle/>
        <a:p>
          <a:r>
            <a:rPr lang="en-GB" sz="1200" dirty="0" smtClean="0">
              <a:solidFill>
                <a:schemeClr val="bg2">
                  <a:lumMod val="50000"/>
                </a:schemeClr>
              </a:solidFill>
              <a:latin typeface="Arial" panose="020B0604020202020204" pitchFamily="34" charset="0"/>
              <a:cs typeface="Arial" panose="020B0604020202020204" pitchFamily="34" charset="0"/>
            </a:rPr>
            <a:t>Future social media and press campaigns will have a greater strategic impact to build on time and time again</a:t>
          </a:r>
          <a:endParaRPr lang="en-GB" sz="1200" dirty="0">
            <a:solidFill>
              <a:schemeClr val="bg2">
                <a:lumMod val="50000"/>
              </a:schemeClr>
            </a:solidFill>
            <a:latin typeface="Arial" panose="020B0604020202020204" pitchFamily="34" charset="0"/>
            <a:cs typeface="Arial" panose="020B0604020202020204" pitchFamily="34" charset="0"/>
          </a:endParaRPr>
        </a:p>
      </dgm:t>
    </dgm:pt>
    <dgm:pt modelId="{A8BC4FDC-5D7D-4508-AD96-A153717218B6}" type="parTrans" cxnId="{6E98E781-DC78-4C23-B3F0-59C16A3E9670}">
      <dgm:prSet/>
      <dgm:spPr/>
      <dgm:t>
        <a:bodyPr/>
        <a:lstStyle/>
        <a:p>
          <a:endParaRPr lang="en-GB"/>
        </a:p>
      </dgm:t>
    </dgm:pt>
    <dgm:pt modelId="{A540FB08-EE65-40C1-ACE6-C7CDCE34939B}" type="sibTrans" cxnId="{6E98E781-DC78-4C23-B3F0-59C16A3E9670}">
      <dgm:prSet/>
      <dgm:spPr/>
      <dgm:t>
        <a:bodyPr/>
        <a:lstStyle/>
        <a:p>
          <a:endParaRPr lang="en-GB"/>
        </a:p>
      </dgm:t>
    </dgm:pt>
    <dgm:pt modelId="{28A7B218-6EF6-42D3-BDE4-3FBC30277084}">
      <dgm:prSet phldrT="[Text]" custT="1"/>
      <dgm:spPr>
        <a:solidFill>
          <a:srgbClr val="C00000"/>
        </a:solidFill>
      </dgm:spPr>
      <dgm:t>
        <a:bodyPr/>
        <a:lstStyle/>
        <a:p>
          <a:r>
            <a:rPr lang="en-GB" sz="2400" dirty="0" smtClean="0">
              <a:solidFill>
                <a:schemeClr val="bg1"/>
              </a:solidFill>
              <a:latin typeface="Arial" panose="020B0604020202020204" pitchFamily="34" charset="0"/>
              <a:cs typeface="Arial" panose="020B0604020202020204" pitchFamily="34" charset="0"/>
            </a:rPr>
            <a:t>Actions</a:t>
          </a:r>
          <a:endParaRPr lang="en-GB" sz="2400" dirty="0">
            <a:solidFill>
              <a:schemeClr val="bg1"/>
            </a:solidFill>
            <a:latin typeface="Arial" panose="020B0604020202020204" pitchFamily="34" charset="0"/>
            <a:cs typeface="Arial" panose="020B0604020202020204" pitchFamily="34" charset="0"/>
          </a:endParaRPr>
        </a:p>
      </dgm:t>
    </dgm:pt>
    <dgm:pt modelId="{E7EE512D-C3B9-4485-84AC-7B90D2F4DE2C}" type="sibTrans" cxnId="{C16FB476-B3DB-44B0-A7B7-55CA68581730}">
      <dgm:prSet/>
      <dgm:spPr/>
      <dgm:t>
        <a:bodyPr/>
        <a:lstStyle/>
        <a:p>
          <a:endParaRPr lang="en-GB"/>
        </a:p>
      </dgm:t>
    </dgm:pt>
    <dgm:pt modelId="{B8080B43-B1E7-4799-8CA6-DEB689C71B4E}" type="parTrans" cxnId="{C16FB476-B3DB-44B0-A7B7-55CA68581730}">
      <dgm:prSet/>
      <dgm:spPr/>
      <dgm:t>
        <a:bodyPr/>
        <a:lstStyle/>
        <a:p>
          <a:endParaRPr lang="en-GB"/>
        </a:p>
      </dgm:t>
    </dgm:pt>
    <dgm:pt modelId="{4DDB395D-FC47-464E-8C7A-91378308BCFD}" type="pres">
      <dgm:prSet presAssocID="{77C0EA85-5FD3-4702-9310-8DC8DA998690}" presName="theList" presStyleCnt="0">
        <dgm:presLayoutVars>
          <dgm:dir/>
          <dgm:animLvl val="lvl"/>
          <dgm:resizeHandles val="exact"/>
        </dgm:presLayoutVars>
      </dgm:prSet>
      <dgm:spPr/>
      <dgm:t>
        <a:bodyPr/>
        <a:lstStyle/>
        <a:p>
          <a:endParaRPr lang="en-GB"/>
        </a:p>
      </dgm:t>
    </dgm:pt>
    <dgm:pt modelId="{B734F2E1-3F99-4EF8-9AA9-BA099A98D354}" type="pres">
      <dgm:prSet presAssocID="{28A7B218-6EF6-42D3-BDE4-3FBC30277084}" presName="compNode" presStyleCnt="0"/>
      <dgm:spPr/>
    </dgm:pt>
    <dgm:pt modelId="{D0892CA2-A930-45C6-93C4-E209F379B3F0}" type="pres">
      <dgm:prSet presAssocID="{28A7B218-6EF6-42D3-BDE4-3FBC30277084}" presName="aNode" presStyleLbl="bgShp" presStyleIdx="0" presStyleCnt="3" custLinFactNeighborX="-3373"/>
      <dgm:spPr/>
      <dgm:t>
        <a:bodyPr/>
        <a:lstStyle/>
        <a:p>
          <a:endParaRPr lang="en-GB"/>
        </a:p>
      </dgm:t>
    </dgm:pt>
    <dgm:pt modelId="{C56D9229-C218-434E-9B7C-4AF9D8333BAC}" type="pres">
      <dgm:prSet presAssocID="{28A7B218-6EF6-42D3-BDE4-3FBC30277084}" presName="textNode" presStyleLbl="bgShp" presStyleIdx="0" presStyleCnt="3"/>
      <dgm:spPr/>
      <dgm:t>
        <a:bodyPr/>
        <a:lstStyle/>
        <a:p>
          <a:endParaRPr lang="en-GB"/>
        </a:p>
      </dgm:t>
    </dgm:pt>
    <dgm:pt modelId="{47877DD5-6CB8-466A-8A2C-745C7D3C6262}" type="pres">
      <dgm:prSet presAssocID="{28A7B218-6EF6-42D3-BDE4-3FBC30277084}" presName="compChildNode" presStyleCnt="0"/>
      <dgm:spPr/>
    </dgm:pt>
    <dgm:pt modelId="{B4B72140-29AE-4982-AA4C-A69CE6E4BF8B}" type="pres">
      <dgm:prSet presAssocID="{28A7B218-6EF6-42D3-BDE4-3FBC30277084}" presName="theInnerList" presStyleCnt="0"/>
      <dgm:spPr/>
    </dgm:pt>
    <dgm:pt modelId="{F374A75C-AAD6-4709-844E-22CAD212923F}" type="pres">
      <dgm:prSet presAssocID="{F5D640C8-D5C9-4DD2-A2EA-209BEEE8AB20}" presName="childNode" presStyleLbl="node1" presStyleIdx="0" presStyleCnt="6" custLinFactY="-19274" custLinFactNeighborX="-1331" custLinFactNeighborY="-100000">
        <dgm:presLayoutVars>
          <dgm:bulletEnabled val="1"/>
        </dgm:presLayoutVars>
      </dgm:prSet>
      <dgm:spPr/>
      <dgm:t>
        <a:bodyPr/>
        <a:lstStyle/>
        <a:p>
          <a:endParaRPr lang="en-GB"/>
        </a:p>
      </dgm:t>
    </dgm:pt>
    <dgm:pt modelId="{969C3AB1-D68C-4315-A4E3-6EF526EBA528}" type="pres">
      <dgm:prSet presAssocID="{F5D640C8-D5C9-4DD2-A2EA-209BEEE8AB20}" presName="aSpace2" presStyleCnt="0"/>
      <dgm:spPr/>
    </dgm:pt>
    <dgm:pt modelId="{7875B2A7-921C-420F-8F2A-3019F172B50B}" type="pres">
      <dgm:prSet presAssocID="{EAD95D62-F5DD-4227-A70F-2F669471BC71}" presName="childNode" presStyleLbl="node1" presStyleIdx="1" presStyleCnt="6" custLinFactY="-23661" custLinFactNeighborX="56" custLinFactNeighborY="-100000">
        <dgm:presLayoutVars>
          <dgm:bulletEnabled val="1"/>
        </dgm:presLayoutVars>
      </dgm:prSet>
      <dgm:spPr/>
      <dgm:t>
        <a:bodyPr/>
        <a:lstStyle/>
        <a:p>
          <a:endParaRPr lang="en-GB"/>
        </a:p>
      </dgm:t>
    </dgm:pt>
    <dgm:pt modelId="{82799E91-28A3-424B-90C6-D90B61FA325F}" type="pres">
      <dgm:prSet presAssocID="{28A7B218-6EF6-42D3-BDE4-3FBC30277084}" presName="aSpace" presStyleCnt="0"/>
      <dgm:spPr/>
    </dgm:pt>
    <dgm:pt modelId="{38163863-6DBE-45E0-BC48-B2FA41AF1C47}" type="pres">
      <dgm:prSet presAssocID="{C13F171A-3397-40EA-9F22-6239F6FCF314}" presName="compNode" presStyleCnt="0"/>
      <dgm:spPr/>
    </dgm:pt>
    <dgm:pt modelId="{92A1BDF2-ED50-4F00-A28C-B55B28537F61}" type="pres">
      <dgm:prSet presAssocID="{C13F171A-3397-40EA-9F22-6239F6FCF314}" presName="aNode" presStyleLbl="bgShp" presStyleIdx="1" presStyleCnt="3" custLinFactNeighborX="-1878" custLinFactNeighborY="-564"/>
      <dgm:spPr/>
      <dgm:t>
        <a:bodyPr/>
        <a:lstStyle/>
        <a:p>
          <a:endParaRPr lang="en-GB"/>
        </a:p>
      </dgm:t>
    </dgm:pt>
    <dgm:pt modelId="{0B5B6035-C77D-436C-AD35-B327025DC70B}" type="pres">
      <dgm:prSet presAssocID="{C13F171A-3397-40EA-9F22-6239F6FCF314}" presName="textNode" presStyleLbl="bgShp" presStyleIdx="1" presStyleCnt="3"/>
      <dgm:spPr/>
      <dgm:t>
        <a:bodyPr/>
        <a:lstStyle/>
        <a:p>
          <a:endParaRPr lang="en-GB"/>
        </a:p>
      </dgm:t>
    </dgm:pt>
    <dgm:pt modelId="{9216CFC0-78B2-4CE8-BF4C-04401E33A2FB}" type="pres">
      <dgm:prSet presAssocID="{C13F171A-3397-40EA-9F22-6239F6FCF314}" presName="compChildNode" presStyleCnt="0"/>
      <dgm:spPr/>
    </dgm:pt>
    <dgm:pt modelId="{17C12707-2AAD-4A33-8246-58726C0CD129}" type="pres">
      <dgm:prSet presAssocID="{C13F171A-3397-40EA-9F22-6239F6FCF314}" presName="theInnerList" presStyleCnt="0"/>
      <dgm:spPr/>
    </dgm:pt>
    <dgm:pt modelId="{FCBAF57A-D5BB-4B4F-A842-881BBCFE6992}" type="pres">
      <dgm:prSet presAssocID="{782BC17C-7348-4B32-AC53-45027646D959}" presName="childNode" presStyleLbl="node1" presStyleIdx="2" presStyleCnt="6" custLinFactY="-19457" custLinFactNeighborX="-1503" custLinFactNeighborY="-100000">
        <dgm:presLayoutVars>
          <dgm:bulletEnabled val="1"/>
        </dgm:presLayoutVars>
      </dgm:prSet>
      <dgm:spPr/>
      <dgm:t>
        <a:bodyPr/>
        <a:lstStyle/>
        <a:p>
          <a:endParaRPr lang="en-GB"/>
        </a:p>
      </dgm:t>
    </dgm:pt>
    <dgm:pt modelId="{9A9EF601-354A-4700-A36B-4C0D3579B38C}" type="pres">
      <dgm:prSet presAssocID="{782BC17C-7348-4B32-AC53-45027646D959}" presName="aSpace2" presStyleCnt="0"/>
      <dgm:spPr/>
    </dgm:pt>
    <dgm:pt modelId="{B1BFD2FE-869F-4FD7-9EC6-751F5F09841C}" type="pres">
      <dgm:prSet presAssocID="{6C3D1BF5-E2AC-4965-B14F-DA6F2D2CFE29}" presName="childNode" presStyleLbl="node1" presStyleIdx="3" presStyleCnt="6" custLinFactY="-27449" custLinFactNeighborX="-532" custLinFactNeighborY="-100000">
        <dgm:presLayoutVars>
          <dgm:bulletEnabled val="1"/>
        </dgm:presLayoutVars>
      </dgm:prSet>
      <dgm:spPr/>
      <dgm:t>
        <a:bodyPr/>
        <a:lstStyle/>
        <a:p>
          <a:endParaRPr lang="en-GB"/>
        </a:p>
      </dgm:t>
    </dgm:pt>
    <dgm:pt modelId="{D649C183-6B6A-4AE4-B592-C39189ECF052}" type="pres">
      <dgm:prSet presAssocID="{C13F171A-3397-40EA-9F22-6239F6FCF314}" presName="aSpace" presStyleCnt="0"/>
      <dgm:spPr/>
    </dgm:pt>
    <dgm:pt modelId="{1BAC38DA-706C-485E-8A20-427990CCA01D}" type="pres">
      <dgm:prSet presAssocID="{58A3AB25-4D7E-4657-A8AB-F91FF1C2CA6B}" presName="compNode" presStyleCnt="0"/>
      <dgm:spPr/>
    </dgm:pt>
    <dgm:pt modelId="{81EBE5FB-CEE8-44F1-801F-095DEF07E1EA}" type="pres">
      <dgm:prSet presAssocID="{58A3AB25-4D7E-4657-A8AB-F91FF1C2CA6B}" presName="aNode" presStyleLbl="bgShp" presStyleIdx="2" presStyleCnt="3"/>
      <dgm:spPr/>
      <dgm:t>
        <a:bodyPr/>
        <a:lstStyle/>
        <a:p>
          <a:endParaRPr lang="en-GB"/>
        </a:p>
      </dgm:t>
    </dgm:pt>
    <dgm:pt modelId="{0DC5BED3-0728-4092-8919-559EFFD08CC7}" type="pres">
      <dgm:prSet presAssocID="{58A3AB25-4D7E-4657-A8AB-F91FF1C2CA6B}" presName="textNode" presStyleLbl="bgShp" presStyleIdx="2" presStyleCnt="3"/>
      <dgm:spPr/>
      <dgm:t>
        <a:bodyPr/>
        <a:lstStyle/>
        <a:p>
          <a:endParaRPr lang="en-GB"/>
        </a:p>
      </dgm:t>
    </dgm:pt>
    <dgm:pt modelId="{C78E9CD6-B647-47A5-ADC8-0B0752D92B02}" type="pres">
      <dgm:prSet presAssocID="{58A3AB25-4D7E-4657-A8AB-F91FF1C2CA6B}" presName="compChildNode" presStyleCnt="0"/>
      <dgm:spPr/>
    </dgm:pt>
    <dgm:pt modelId="{9FD2BC02-AD6B-437F-B338-A0A8BABA54E0}" type="pres">
      <dgm:prSet presAssocID="{58A3AB25-4D7E-4657-A8AB-F91FF1C2CA6B}" presName="theInnerList" presStyleCnt="0"/>
      <dgm:spPr/>
    </dgm:pt>
    <dgm:pt modelId="{BCD1C74A-018E-49D1-8E89-CE73146EC7EA}" type="pres">
      <dgm:prSet presAssocID="{234C2D31-97DB-4A1E-8FD9-CAB26BF6BC06}" presName="childNode" presStyleLbl="node1" presStyleIdx="4" presStyleCnt="6" custLinFactY="-19457" custLinFactNeighborX="453" custLinFactNeighborY="-100000">
        <dgm:presLayoutVars>
          <dgm:bulletEnabled val="1"/>
        </dgm:presLayoutVars>
      </dgm:prSet>
      <dgm:spPr/>
      <dgm:t>
        <a:bodyPr/>
        <a:lstStyle/>
        <a:p>
          <a:endParaRPr lang="en-GB"/>
        </a:p>
      </dgm:t>
    </dgm:pt>
    <dgm:pt modelId="{A1F7A2DD-4B8E-4348-8088-1F2444E86204}" type="pres">
      <dgm:prSet presAssocID="{234C2D31-97DB-4A1E-8FD9-CAB26BF6BC06}" presName="aSpace2" presStyleCnt="0"/>
      <dgm:spPr/>
    </dgm:pt>
    <dgm:pt modelId="{869AEAA4-9F25-4018-B9EF-028AA411C8B8}" type="pres">
      <dgm:prSet presAssocID="{DA06C796-33B9-4676-A563-08788B766C58}" presName="childNode" presStyleLbl="node1" presStyleIdx="5" presStyleCnt="6" custLinFactY="-31237" custLinFactNeighborX="453" custLinFactNeighborY="-100000">
        <dgm:presLayoutVars>
          <dgm:bulletEnabled val="1"/>
        </dgm:presLayoutVars>
      </dgm:prSet>
      <dgm:spPr/>
      <dgm:t>
        <a:bodyPr/>
        <a:lstStyle/>
        <a:p>
          <a:endParaRPr lang="en-GB"/>
        </a:p>
      </dgm:t>
    </dgm:pt>
  </dgm:ptLst>
  <dgm:cxnLst>
    <dgm:cxn modelId="{6E98E781-DC78-4C23-B3F0-59C16A3E9670}" srcId="{58A3AB25-4D7E-4657-A8AB-F91FF1C2CA6B}" destId="{DA06C796-33B9-4676-A563-08788B766C58}" srcOrd="1" destOrd="0" parTransId="{A8BC4FDC-5D7D-4508-AD96-A153717218B6}" sibTransId="{A540FB08-EE65-40C1-ACE6-C7CDCE34939B}"/>
    <dgm:cxn modelId="{815E0267-C8DA-4C54-823E-B048D2CAE0E6}" srcId="{C13F171A-3397-40EA-9F22-6239F6FCF314}" destId="{782BC17C-7348-4B32-AC53-45027646D959}" srcOrd="0" destOrd="0" parTransId="{A87055C9-3FAF-4037-AB51-13A0530FA6B4}" sibTransId="{F79F6157-73F3-4C06-819D-998A8E29B527}"/>
    <dgm:cxn modelId="{C16FB476-B3DB-44B0-A7B7-55CA68581730}" srcId="{77C0EA85-5FD3-4702-9310-8DC8DA998690}" destId="{28A7B218-6EF6-42D3-BDE4-3FBC30277084}" srcOrd="0" destOrd="0" parTransId="{B8080B43-B1E7-4799-8CA6-DEB689C71B4E}" sibTransId="{E7EE512D-C3B9-4485-84AC-7B90D2F4DE2C}"/>
    <dgm:cxn modelId="{CF5956DC-91F6-4195-9BD6-3E99AAE11AAA}" type="presOf" srcId="{C13F171A-3397-40EA-9F22-6239F6FCF314}" destId="{92A1BDF2-ED50-4F00-A28C-B55B28537F61}" srcOrd="0" destOrd="0" presId="urn:microsoft.com/office/officeart/2005/8/layout/lProcess2"/>
    <dgm:cxn modelId="{25394D38-2B02-427F-8E33-64B13EFEF36E}" type="presOf" srcId="{234C2D31-97DB-4A1E-8FD9-CAB26BF6BC06}" destId="{BCD1C74A-018E-49D1-8E89-CE73146EC7EA}" srcOrd="0" destOrd="0" presId="urn:microsoft.com/office/officeart/2005/8/layout/lProcess2"/>
    <dgm:cxn modelId="{FE73DEEE-61CB-415B-9DDA-F6416E551B00}" srcId="{28A7B218-6EF6-42D3-BDE4-3FBC30277084}" destId="{EAD95D62-F5DD-4227-A70F-2F669471BC71}" srcOrd="1" destOrd="0" parTransId="{8D3FE21C-9DD1-4912-A754-0714792EE0FA}" sibTransId="{D56C91BD-8CA9-46D9-8182-5F925102BBCE}"/>
    <dgm:cxn modelId="{2F623AFA-9167-4B2C-A169-55C0C7926CC8}" srcId="{77C0EA85-5FD3-4702-9310-8DC8DA998690}" destId="{58A3AB25-4D7E-4657-A8AB-F91FF1C2CA6B}" srcOrd="2" destOrd="0" parTransId="{9984BC3D-EF9E-4419-A3BA-2987BD066F53}" sibTransId="{CD093209-6909-4FDD-BD6F-D59D571B505F}"/>
    <dgm:cxn modelId="{A47B5A2C-A61D-467A-8C3C-F06E22765554}" srcId="{58A3AB25-4D7E-4657-A8AB-F91FF1C2CA6B}" destId="{234C2D31-97DB-4A1E-8FD9-CAB26BF6BC06}" srcOrd="0" destOrd="0" parTransId="{67343735-AA19-4C07-9D51-E37412EC62AD}" sibTransId="{732ECBD2-8AE4-432B-8236-54C571BC9A8C}"/>
    <dgm:cxn modelId="{8CE4857D-D668-4FC0-B177-780C4C632E3F}" srcId="{77C0EA85-5FD3-4702-9310-8DC8DA998690}" destId="{C13F171A-3397-40EA-9F22-6239F6FCF314}" srcOrd="1" destOrd="0" parTransId="{76DA32E7-948A-4C62-825B-26F9E1330398}" sibTransId="{32BAE6BD-21FE-4FB8-A17D-11ED9C85EE4F}"/>
    <dgm:cxn modelId="{42580C21-3F69-4758-AA90-B35ED4545E56}" type="presOf" srcId="{C13F171A-3397-40EA-9F22-6239F6FCF314}" destId="{0B5B6035-C77D-436C-AD35-B327025DC70B}" srcOrd="1" destOrd="0" presId="urn:microsoft.com/office/officeart/2005/8/layout/lProcess2"/>
    <dgm:cxn modelId="{40968F52-2E36-4459-B13E-AF7DA78D74A8}" type="presOf" srcId="{58A3AB25-4D7E-4657-A8AB-F91FF1C2CA6B}" destId="{81EBE5FB-CEE8-44F1-801F-095DEF07E1EA}" srcOrd="0" destOrd="0" presId="urn:microsoft.com/office/officeart/2005/8/layout/lProcess2"/>
    <dgm:cxn modelId="{225C236E-B1D8-4359-93F5-59D12648285A}" srcId="{28A7B218-6EF6-42D3-BDE4-3FBC30277084}" destId="{F5D640C8-D5C9-4DD2-A2EA-209BEEE8AB20}" srcOrd="0" destOrd="0" parTransId="{38B3AE36-B59A-4C82-A40D-0F6AA52BA8D7}" sibTransId="{117C0815-E9D6-4E05-8433-0E7D062E473E}"/>
    <dgm:cxn modelId="{D293DFBB-3CBF-420F-B94C-28D42DB92B47}" type="presOf" srcId="{F5D640C8-D5C9-4DD2-A2EA-209BEEE8AB20}" destId="{F374A75C-AAD6-4709-844E-22CAD212923F}" srcOrd="0" destOrd="0" presId="urn:microsoft.com/office/officeart/2005/8/layout/lProcess2"/>
    <dgm:cxn modelId="{F2B8F410-FB45-412C-B72C-526A9E6CF937}" type="presOf" srcId="{782BC17C-7348-4B32-AC53-45027646D959}" destId="{FCBAF57A-D5BB-4B4F-A842-881BBCFE6992}" srcOrd="0" destOrd="0" presId="urn:microsoft.com/office/officeart/2005/8/layout/lProcess2"/>
    <dgm:cxn modelId="{3662899F-1C05-4659-B8BE-032D23B14ECC}" type="presOf" srcId="{58A3AB25-4D7E-4657-A8AB-F91FF1C2CA6B}" destId="{0DC5BED3-0728-4092-8919-559EFFD08CC7}" srcOrd="1" destOrd="0" presId="urn:microsoft.com/office/officeart/2005/8/layout/lProcess2"/>
    <dgm:cxn modelId="{CC13311E-9CC6-46DD-AF1B-587882DD7644}" type="presOf" srcId="{EAD95D62-F5DD-4227-A70F-2F669471BC71}" destId="{7875B2A7-921C-420F-8F2A-3019F172B50B}" srcOrd="0" destOrd="0" presId="urn:microsoft.com/office/officeart/2005/8/layout/lProcess2"/>
    <dgm:cxn modelId="{BF51B187-6BBD-470C-AC71-7CD49040B8F3}" type="presOf" srcId="{28A7B218-6EF6-42D3-BDE4-3FBC30277084}" destId="{D0892CA2-A930-45C6-93C4-E209F379B3F0}" srcOrd="0" destOrd="0" presId="urn:microsoft.com/office/officeart/2005/8/layout/lProcess2"/>
    <dgm:cxn modelId="{DB286A43-8E14-4DE9-AABB-B24BE35DA164}" type="presOf" srcId="{DA06C796-33B9-4676-A563-08788B766C58}" destId="{869AEAA4-9F25-4018-B9EF-028AA411C8B8}" srcOrd="0" destOrd="0" presId="urn:microsoft.com/office/officeart/2005/8/layout/lProcess2"/>
    <dgm:cxn modelId="{D41A1C2C-B9B5-4F76-9DB1-7DABE8CABBEF}" type="presOf" srcId="{77C0EA85-5FD3-4702-9310-8DC8DA998690}" destId="{4DDB395D-FC47-464E-8C7A-91378308BCFD}" srcOrd="0" destOrd="0" presId="urn:microsoft.com/office/officeart/2005/8/layout/lProcess2"/>
    <dgm:cxn modelId="{93A07DF0-68C3-4825-817D-4AF343C3A274}" srcId="{C13F171A-3397-40EA-9F22-6239F6FCF314}" destId="{6C3D1BF5-E2AC-4965-B14F-DA6F2D2CFE29}" srcOrd="1" destOrd="0" parTransId="{422B2227-DA78-43D6-88F6-F8FE62A8A65F}" sibTransId="{024DA526-0158-4CCA-8895-0E98A529AD01}"/>
    <dgm:cxn modelId="{E2373BE8-3EBF-40CE-950A-C91500700193}" type="presOf" srcId="{6C3D1BF5-E2AC-4965-B14F-DA6F2D2CFE29}" destId="{B1BFD2FE-869F-4FD7-9EC6-751F5F09841C}" srcOrd="0" destOrd="0" presId="urn:microsoft.com/office/officeart/2005/8/layout/lProcess2"/>
    <dgm:cxn modelId="{84164710-5279-44A8-A391-9C1913D30DB0}" type="presOf" srcId="{28A7B218-6EF6-42D3-BDE4-3FBC30277084}" destId="{C56D9229-C218-434E-9B7C-4AF9D8333BAC}" srcOrd="1" destOrd="0" presId="urn:microsoft.com/office/officeart/2005/8/layout/lProcess2"/>
    <dgm:cxn modelId="{DAC3C414-4146-40FF-901B-3992EBE49DA3}" type="presParOf" srcId="{4DDB395D-FC47-464E-8C7A-91378308BCFD}" destId="{B734F2E1-3F99-4EF8-9AA9-BA099A98D354}" srcOrd="0" destOrd="0" presId="urn:microsoft.com/office/officeart/2005/8/layout/lProcess2"/>
    <dgm:cxn modelId="{4615539D-668A-4CFF-918B-ACB004894537}" type="presParOf" srcId="{B734F2E1-3F99-4EF8-9AA9-BA099A98D354}" destId="{D0892CA2-A930-45C6-93C4-E209F379B3F0}" srcOrd="0" destOrd="0" presId="urn:microsoft.com/office/officeart/2005/8/layout/lProcess2"/>
    <dgm:cxn modelId="{0AC2575A-3B21-446E-A9F0-0F2BD1246B2E}" type="presParOf" srcId="{B734F2E1-3F99-4EF8-9AA9-BA099A98D354}" destId="{C56D9229-C218-434E-9B7C-4AF9D8333BAC}" srcOrd="1" destOrd="0" presId="urn:microsoft.com/office/officeart/2005/8/layout/lProcess2"/>
    <dgm:cxn modelId="{28FDE1A8-0CB4-4E22-9706-DA350690DB44}" type="presParOf" srcId="{B734F2E1-3F99-4EF8-9AA9-BA099A98D354}" destId="{47877DD5-6CB8-466A-8A2C-745C7D3C6262}" srcOrd="2" destOrd="0" presId="urn:microsoft.com/office/officeart/2005/8/layout/lProcess2"/>
    <dgm:cxn modelId="{1F0AB4AA-8327-447B-B6A5-0146C18E87EE}" type="presParOf" srcId="{47877DD5-6CB8-466A-8A2C-745C7D3C6262}" destId="{B4B72140-29AE-4982-AA4C-A69CE6E4BF8B}" srcOrd="0" destOrd="0" presId="urn:microsoft.com/office/officeart/2005/8/layout/lProcess2"/>
    <dgm:cxn modelId="{FBE3AA7C-C4F6-4859-BB72-D136265D3C13}" type="presParOf" srcId="{B4B72140-29AE-4982-AA4C-A69CE6E4BF8B}" destId="{F374A75C-AAD6-4709-844E-22CAD212923F}" srcOrd="0" destOrd="0" presId="urn:microsoft.com/office/officeart/2005/8/layout/lProcess2"/>
    <dgm:cxn modelId="{18576756-2B5A-44E2-AE20-1F899CAF67B3}" type="presParOf" srcId="{B4B72140-29AE-4982-AA4C-A69CE6E4BF8B}" destId="{969C3AB1-D68C-4315-A4E3-6EF526EBA528}" srcOrd="1" destOrd="0" presId="urn:microsoft.com/office/officeart/2005/8/layout/lProcess2"/>
    <dgm:cxn modelId="{B74F63FA-6C64-445D-9707-57167FF7AEE2}" type="presParOf" srcId="{B4B72140-29AE-4982-AA4C-A69CE6E4BF8B}" destId="{7875B2A7-921C-420F-8F2A-3019F172B50B}" srcOrd="2" destOrd="0" presId="urn:microsoft.com/office/officeart/2005/8/layout/lProcess2"/>
    <dgm:cxn modelId="{7699193F-E9B7-4C5A-BDEB-4C22FCCA25BA}" type="presParOf" srcId="{4DDB395D-FC47-464E-8C7A-91378308BCFD}" destId="{82799E91-28A3-424B-90C6-D90B61FA325F}" srcOrd="1" destOrd="0" presId="urn:microsoft.com/office/officeart/2005/8/layout/lProcess2"/>
    <dgm:cxn modelId="{1C9D4960-D5E4-475D-A6CB-A540C7C2A357}" type="presParOf" srcId="{4DDB395D-FC47-464E-8C7A-91378308BCFD}" destId="{38163863-6DBE-45E0-BC48-B2FA41AF1C47}" srcOrd="2" destOrd="0" presId="urn:microsoft.com/office/officeart/2005/8/layout/lProcess2"/>
    <dgm:cxn modelId="{E1E85FB3-F709-46D5-BEF5-4644CFCEDE4B}" type="presParOf" srcId="{38163863-6DBE-45E0-BC48-B2FA41AF1C47}" destId="{92A1BDF2-ED50-4F00-A28C-B55B28537F61}" srcOrd="0" destOrd="0" presId="urn:microsoft.com/office/officeart/2005/8/layout/lProcess2"/>
    <dgm:cxn modelId="{337BDC0D-2AF5-4F86-906B-E342DF8A4F91}" type="presParOf" srcId="{38163863-6DBE-45E0-BC48-B2FA41AF1C47}" destId="{0B5B6035-C77D-436C-AD35-B327025DC70B}" srcOrd="1" destOrd="0" presId="urn:microsoft.com/office/officeart/2005/8/layout/lProcess2"/>
    <dgm:cxn modelId="{FBCF7591-3818-428B-A96D-05F592E87859}" type="presParOf" srcId="{38163863-6DBE-45E0-BC48-B2FA41AF1C47}" destId="{9216CFC0-78B2-4CE8-BF4C-04401E33A2FB}" srcOrd="2" destOrd="0" presId="urn:microsoft.com/office/officeart/2005/8/layout/lProcess2"/>
    <dgm:cxn modelId="{14382676-946A-4F35-880B-45D7EE75ECB9}" type="presParOf" srcId="{9216CFC0-78B2-4CE8-BF4C-04401E33A2FB}" destId="{17C12707-2AAD-4A33-8246-58726C0CD129}" srcOrd="0" destOrd="0" presId="urn:microsoft.com/office/officeart/2005/8/layout/lProcess2"/>
    <dgm:cxn modelId="{E97F9709-6E95-4B65-9151-90880CD379B9}" type="presParOf" srcId="{17C12707-2AAD-4A33-8246-58726C0CD129}" destId="{FCBAF57A-D5BB-4B4F-A842-881BBCFE6992}" srcOrd="0" destOrd="0" presId="urn:microsoft.com/office/officeart/2005/8/layout/lProcess2"/>
    <dgm:cxn modelId="{08035A43-6D03-4720-B7A5-57E68145C6AA}" type="presParOf" srcId="{17C12707-2AAD-4A33-8246-58726C0CD129}" destId="{9A9EF601-354A-4700-A36B-4C0D3579B38C}" srcOrd="1" destOrd="0" presId="urn:microsoft.com/office/officeart/2005/8/layout/lProcess2"/>
    <dgm:cxn modelId="{1016E6B1-F056-4400-BE51-F0F5520A1A8B}" type="presParOf" srcId="{17C12707-2AAD-4A33-8246-58726C0CD129}" destId="{B1BFD2FE-869F-4FD7-9EC6-751F5F09841C}" srcOrd="2" destOrd="0" presId="urn:microsoft.com/office/officeart/2005/8/layout/lProcess2"/>
    <dgm:cxn modelId="{60D0945D-B800-4CBC-BF08-9FFA857A1140}" type="presParOf" srcId="{4DDB395D-FC47-464E-8C7A-91378308BCFD}" destId="{D649C183-6B6A-4AE4-B592-C39189ECF052}" srcOrd="3" destOrd="0" presId="urn:microsoft.com/office/officeart/2005/8/layout/lProcess2"/>
    <dgm:cxn modelId="{3BCC6023-ACF4-4229-82DD-79AE7FF48479}" type="presParOf" srcId="{4DDB395D-FC47-464E-8C7A-91378308BCFD}" destId="{1BAC38DA-706C-485E-8A20-427990CCA01D}" srcOrd="4" destOrd="0" presId="urn:microsoft.com/office/officeart/2005/8/layout/lProcess2"/>
    <dgm:cxn modelId="{0B896127-A3D9-4855-8561-8764972239DC}" type="presParOf" srcId="{1BAC38DA-706C-485E-8A20-427990CCA01D}" destId="{81EBE5FB-CEE8-44F1-801F-095DEF07E1EA}" srcOrd="0" destOrd="0" presId="urn:microsoft.com/office/officeart/2005/8/layout/lProcess2"/>
    <dgm:cxn modelId="{7CFBD0FF-F563-495E-A28D-A7A00BA5834E}" type="presParOf" srcId="{1BAC38DA-706C-485E-8A20-427990CCA01D}" destId="{0DC5BED3-0728-4092-8919-559EFFD08CC7}" srcOrd="1" destOrd="0" presId="urn:microsoft.com/office/officeart/2005/8/layout/lProcess2"/>
    <dgm:cxn modelId="{A07FA530-1F56-4F4E-87A5-113457D42872}" type="presParOf" srcId="{1BAC38DA-706C-485E-8A20-427990CCA01D}" destId="{C78E9CD6-B647-47A5-ADC8-0B0752D92B02}" srcOrd="2" destOrd="0" presId="urn:microsoft.com/office/officeart/2005/8/layout/lProcess2"/>
    <dgm:cxn modelId="{00A03B50-B9B9-4B95-803A-62E6224AEDA6}" type="presParOf" srcId="{C78E9CD6-B647-47A5-ADC8-0B0752D92B02}" destId="{9FD2BC02-AD6B-437F-B338-A0A8BABA54E0}" srcOrd="0" destOrd="0" presId="urn:microsoft.com/office/officeart/2005/8/layout/lProcess2"/>
    <dgm:cxn modelId="{0AC5197C-D36D-4BBF-BA63-02D67BE9F648}" type="presParOf" srcId="{9FD2BC02-AD6B-437F-B338-A0A8BABA54E0}" destId="{BCD1C74A-018E-49D1-8E89-CE73146EC7EA}" srcOrd="0" destOrd="0" presId="urn:microsoft.com/office/officeart/2005/8/layout/lProcess2"/>
    <dgm:cxn modelId="{4992F81B-CCC3-4108-B51B-B359F25D3D84}" type="presParOf" srcId="{9FD2BC02-AD6B-437F-B338-A0A8BABA54E0}" destId="{A1F7A2DD-4B8E-4348-8088-1F2444E86204}" srcOrd="1" destOrd="0" presId="urn:microsoft.com/office/officeart/2005/8/layout/lProcess2"/>
    <dgm:cxn modelId="{6806A30F-7AE8-4D89-AFF9-92B72D192EB4}" type="presParOf" srcId="{9FD2BC02-AD6B-437F-B338-A0A8BABA54E0}" destId="{869AEAA4-9F25-4018-B9EF-028AA411C8B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8AC364-D8AC-4A85-BA0B-0169061E55A0}" type="datetimeFigureOut">
              <a:rPr lang="en-GB" smtClean="0"/>
              <a:pPr/>
              <a:t>19/07/2015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95045-4D66-44B1-9044-6F353F4F3913}" type="slidenum">
              <a:rPr lang="en-GB" smtClean="0"/>
              <a:pPr/>
              <a:t>‹#›</a:t>
            </a:fld>
            <a:endParaRPr lang="en-GB"/>
          </a:p>
        </p:txBody>
      </p:sp>
    </p:spTree>
    <p:extLst>
      <p:ext uri="{BB962C8B-B14F-4D97-AF65-F5344CB8AC3E}">
        <p14:creationId xmlns:p14="http://schemas.microsoft.com/office/powerpoint/2010/main" val="162586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added a M2M Now slide (3)</a:t>
            </a:r>
            <a:r>
              <a:rPr lang="en-GB" baseline="0" dirty="0" smtClean="0"/>
              <a:t> to show snips of coverage. Hidden until required</a:t>
            </a:r>
            <a:endParaRPr lang="en-GB" dirty="0" smtClean="0"/>
          </a:p>
          <a:p>
            <a:r>
              <a:rPr lang="en-GB" dirty="0" smtClean="0"/>
              <a:t>I had added a snip of the Activity Tracker to slide 5 however have left as hidden, in case no one asks to see it!</a:t>
            </a:r>
            <a:endParaRPr lang="en-GB" dirty="0"/>
          </a:p>
        </p:txBody>
      </p:sp>
      <p:sp>
        <p:nvSpPr>
          <p:cNvPr id="4" name="Slide Number Placeholder 3"/>
          <p:cNvSpPr>
            <a:spLocks noGrp="1"/>
          </p:cNvSpPr>
          <p:nvPr>
            <p:ph type="sldNum" sz="quarter" idx="10"/>
          </p:nvPr>
        </p:nvSpPr>
        <p:spPr/>
        <p:txBody>
          <a:bodyPr/>
          <a:lstStyle/>
          <a:p>
            <a:fld id="{6A195045-4D66-44B1-9044-6F353F4F3913}" type="slidenum">
              <a:rPr lang="en-GB" smtClean="0"/>
              <a:pPr/>
              <a:t>2</a:t>
            </a:fld>
            <a:endParaRPr lang="en-GB"/>
          </a:p>
        </p:txBody>
      </p:sp>
    </p:spTree>
    <p:extLst>
      <p:ext uri="{BB962C8B-B14F-4D97-AF65-F5344CB8AC3E}">
        <p14:creationId xmlns:p14="http://schemas.microsoft.com/office/powerpoint/2010/main" val="231495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195045-4D66-44B1-9044-6F353F4F3913}" type="slidenum">
              <a:rPr lang="en-GB" smtClean="0"/>
              <a:pPr/>
              <a:t>3</a:t>
            </a:fld>
            <a:endParaRPr lang="en-GB"/>
          </a:p>
        </p:txBody>
      </p:sp>
    </p:spTree>
    <p:extLst>
      <p:ext uri="{BB962C8B-B14F-4D97-AF65-F5344CB8AC3E}">
        <p14:creationId xmlns:p14="http://schemas.microsoft.com/office/powerpoint/2010/main" val="280956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hidden slide on slide 5 with a snip of the tracker – just in case you get asked for it</a:t>
            </a:r>
            <a:endParaRPr lang="en-GB" dirty="0"/>
          </a:p>
        </p:txBody>
      </p:sp>
      <p:sp>
        <p:nvSpPr>
          <p:cNvPr id="4" name="Slide Number Placeholder 3"/>
          <p:cNvSpPr>
            <a:spLocks noGrp="1"/>
          </p:cNvSpPr>
          <p:nvPr>
            <p:ph type="sldNum" sz="quarter" idx="10"/>
          </p:nvPr>
        </p:nvSpPr>
        <p:spPr/>
        <p:txBody>
          <a:bodyPr/>
          <a:lstStyle/>
          <a:p>
            <a:fld id="{6A195045-4D66-44B1-9044-6F353F4F3913}" type="slidenum">
              <a:rPr lang="en-GB" smtClean="0"/>
              <a:pPr/>
              <a:t>4</a:t>
            </a:fld>
            <a:endParaRPr lang="en-GB"/>
          </a:p>
        </p:txBody>
      </p:sp>
    </p:spTree>
    <p:extLst>
      <p:ext uri="{BB962C8B-B14F-4D97-AF65-F5344CB8AC3E}">
        <p14:creationId xmlns:p14="http://schemas.microsoft.com/office/powerpoint/2010/main" val="395595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195045-4D66-44B1-9044-6F353F4F3913}" type="slidenum">
              <a:rPr lang="en-GB" smtClean="0"/>
              <a:pPr/>
              <a:t>6</a:t>
            </a:fld>
            <a:endParaRPr lang="en-GB"/>
          </a:p>
        </p:txBody>
      </p:sp>
    </p:spTree>
    <p:extLst>
      <p:ext uri="{BB962C8B-B14F-4D97-AF65-F5344CB8AC3E}">
        <p14:creationId xmlns:p14="http://schemas.microsoft.com/office/powerpoint/2010/main" val="202361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195045-4D66-44B1-9044-6F353F4F3913}" type="slidenum">
              <a:rPr lang="en-GB" smtClean="0"/>
              <a:pPr/>
              <a:t>7</a:t>
            </a:fld>
            <a:endParaRPr lang="en-GB"/>
          </a:p>
        </p:txBody>
      </p:sp>
    </p:spTree>
    <p:extLst>
      <p:ext uri="{BB962C8B-B14F-4D97-AF65-F5344CB8AC3E}">
        <p14:creationId xmlns:p14="http://schemas.microsoft.com/office/powerpoint/2010/main" val="41918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This shows the true value of PR. The Advertising Equivalent Value (AVE) calculation (column inches X</a:t>
            </a:r>
            <a:r>
              <a:rPr lang="en-GB" i="1" baseline="0" dirty="0" smtClean="0"/>
              <a:t> ad rate / cost for print, and page views X ad rate for online) </a:t>
            </a:r>
            <a:r>
              <a:rPr lang="en-GB" i="1" dirty="0" smtClean="0"/>
              <a:t>is an </a:t>
            </a:r>
            <a:r>
              <a:rPr lang="en-GB" b="1" i="1" dirty="0" smtClean="0"/>
              <a:t>indicative </a:t>
            </a:r>
            <a:r>
              <a:rPr lang="en-GB" i="1" dirty="0" smtClean="0"/>
              <a:t>cost generated by coverage levels. It shows the value of the space you occupied within their publications either in print or digitally. Essentially, this is how much you would have had to pay the publishers to gain the same coverage space. </a:t>
            </a:r>
          </a:p>
          <a:p>
            <a:endParaRPr lang="en-GB" dirty="0"/>
          </a:p>
        </p:txBody>
      </p:sp>
      <p:sp>
        <p:nvSpPr>
          <p:cNvPr id="4" name="Slide Number Placeholder 3"/>
          <p:cNvSpPr>
            <a:spLocks noGrp="1"/>
          </p:cNvSpPr>
          <p:nvPr>
            <p:ph type="sldNum" sz="quarter" idx="10"/>
          </p:nvPr>
        </p:nvSpPr>
        <p:spPr/>
        <p:txBody>
          <a:bodyPr/>
          <a:lstStyle/>
          <a:p>
            <a:fld id="{EF15C940-B312-44B5-9E61-CB70B490A484}" type="slidenum">
              <a:rPr lang="en-GB" smtClean="0"/>
              <a:pPr/>
              <a:t>8</a:t>
            </a:fld>
            <a:endParaRPr lang="en-GB"/>
          </a:p>
        </p:txBody>
      </p:sp>
    </p:spTree>
    <p:extLst>
      <p:ext uri="{BB962C8B-B14F-4D97-AF65-F5344CB8AC3E}">
        <p14:creationId xmlns:p14="http://schemas.microsoft.com/office/powerpoint/2010/main" val="233684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195045-4D66-44B1-9044-6F353F4F3913}" type="slidenum">
              <a:rPr lang="en-GB" smtClean="0"/>
              <a:pPr/>
              <a:t>9</a:t>
            </a:fld>
            <a:endParaRPr lang="en-GB"/>
          </a:p>
        </p:txBody>
      </p:sp>
    </p:spTree>
    <p:extLst>
      <p:ext uri="{BB962C8B-B14F-4D97-AF65-F5344CB8AC3E}">
        <p14:creationId xmlns:p14="http://schemas.microsoft.com/office/powerpoint/2010/main" val="422624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A195045-4D66-44B1-9044-6F353F4F3913}" type="slidenum">
              <a:rPr lang="en-GB" smtClean="0"/>
              <a:pPr/>
              <a:t>13</a:t>
            </a:fld>
            <a:endParaRPr lang="en-GB"/>
          </a:p>
        </p:txBody>
      </p:sp>
    </p:spTree>
    <p:extLst>
      <p:ext uri="{BB962C8B-B14F-4D97-AF65-F5344CB8AC3E}">
        <p14:creationId xmlns:p14="http://schemas.microsoft.com/office/powerpoint/2010/main" val="29786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73E1CB-7907-44B8-8659-FAB14F2C8AC1}" type="datetimeFigureOut">
              <a:rPr lang="en-GB" smtClean="0"/>
              <a:pPr/>
              <a:t>19/07/2015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73E1CB-7907-44B8-8659-FAB14F2C8AC1}" type="datetimeFigureOut">
              <a:rPr lang="en-GB" smtClean="0"/>
              <a:pPr/>
              <a:t>19/07/2015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73E1CB-7907-44B8-8659-FAB14F2C8AC1}" type="datetimeFigureOut">
              <a:rPr lang="en-GB" smtClean="0"/>
              <a:pPr/>
              <a:t>19/07/2015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124" name="Picture 4" descr="C:\Users\Bal\Desktop\Dialogue\dialogue_corporateppt_bullets_list_example_v0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94" y="-27384"/>
            <a:ext cx="9180514" cy="688538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251520" y="323712"/>
            <a:ext cx="6192688" cy="658085"/>
          </a:xfrm>
          <a:noFill/>
        </p:spPr>
        <p:txBody>
          <a:bodyPr/>
          <a:lstStyle>
            <a:lvl1pPr algn="l">
              <a:defRPr sz="2000" b="0">
                <a:solidFill>
                  <a:srgbClr val="434343"/>
                </a:solidFill>
              </a:defRPr>
            </a:lvl1pPr>
          </a:lstStyle>
          <a:p>
            <a:r>
              <a:rPr lang="en-US" dirty="0" smtClean="0"/>
              <a:t>Click to edit Master title style</a:t>
            </a:r>
            <a:endParaRPr lang="en-GB" dirty="0"/>
          </a:p>
        </p:txBody>
      </p:sp>
      <p:sp>
        <p:nvSpPr>
          <p:cNvPr id="9" name="Content Placeholder 2"/>
          <p:cNvSpPr>
            <a:spLocks noGrp="1"/>
          </p:cNvSpPr>
          <p:nvPr>
            <p:ph idx="1"/>
          </p:nvPr>
        </p:nvSpPr>
        <p:spPr>
          <a:xfrm>
            <a:off x="267287" y="1700808"/>
            <a:ext cx="8249977" cy="4512501"/>
          </a:xfrm>
        </p:spPr>
        <p:txBody>
          <a:bodyPr>
            <a:normAutofit/>
          </a:bodyPr>
          <a:lstStyle>
            <a:lvl1pPr marL="173038" indent="-173038">
              <a:defRPr sz="1800">
                <a:solidFill>
                  <a:srgbClr val="434343"/>
                </a:solidFill>
                <a:latin typeface="+mj-lt"/>
              </a:defRPr>
            </a:lvl1pPr>
          </a:lstStyle>
          <a:p>
            <a:pPr lvl="0"/>
            <a:r>
              <a:rPr lang="en-US" dirty="0" smtClean="0"/>
              <a:t>Click to edit Master text styles</a:t>
            </a:r>
          </a:p>
        </p:txBody>
      </p:sp>
      <p:cxnSp>
        <p:nvCxnSpPr>
          <p:cNvPr id="5" name="Straight Connector 4"/>
          <p:cNvCxnSpPr/>
          <p:nvPr userDrawn="1"/>
        </p:nvCxnSpPr>
        <p:spPr>
          <a:xfrm>
            <a:off x="179512" y="6382328"/>
            <a:ext cx="87849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726992" y="6444608"/>
            <a:ext cx="2733441" cy="215444"/>
          </a:xfrm>
          <a:prstGeom prst="rect">
            <a:avLst/>
          </a:prstGeom>
          <a:noFill/>
        </p:spPr>
        <p:txBody>
          <a:bodyPr wrap="none" rtlCol="0">
            <a:spAutoFit/>
          </a:bodyPr>
          <a:lstStyle/>
          <a:p>
            <a:pPr marL="85725" indent="-85725" algn="r">
              <a:buClr>
                <a:schemeClr val="accent4"/>
              </a:buClr>
              <a:buSzPct val="90000"/>
              <a:buFont typeface="Arial Narrow" panose="020B0606020202030204" pitchFamily="34" charset="0"/>
              <a:buChar char="©"/>
            </a:pPr>
            <a:r>
              <a:rPr lang="en-GB" sz="800" dirty="0" smtClean="0">
                <a:solidFill>
                  <a:schemeClr val="accent4"/>
                </a:solidFill>
              </a:rPr>
              <a:t>Dialogue Communications</a:t>
            </a:r>
            <a:r>
              <a:rPr lang="en-GB" sz="800" baseline="0" dirty="0" smtClean="0">
                <a:solidFill>
                  <a:schemeClr val="accent4"/>
                </a:solidFill>
              </a:rPr>
              <a:t> Ltd |  Commercial in Confidence</a:t>
            </a:r>
            <a:endParaRPr lang="en-GB" sz="800" dirty="0">
              <a:solidFill>
                <a:schemeClr val="accent4"/>
              </a:solidFill>
            </a:endParaRPr>
          </a:p>
        </p:txBody>
      </p:sp>
      <p:sp>
        <p:nvSpPr>
          <p:cNvPr id="13" name="Slide Number Placeholder 5"/>
          <p:cNvSpPr>
            <a:spLocks noGrp="1"/>
          </p:cNvSpPr>
          <p:nvPr>
            <p:ph type="sldNum" sz="quarter" idx="12"/>
          </p:nvPr>
        </p:nvSpPr>
        <p:spPr>
          <a:xfrm>
            <a:off x="8604448" y="6443835"/>
            <a:ext cx="432048" cy="288032"/>
          </a:xfrm>
        </p:spPr>
        <p:txBody>
          <a:bodyPr wrap="none"/>
          <a:lstStyle>
            <a:lvl1pPr algn="l">
              <a:defRPr sz="800">
                <a:solidFill>
                  <a:schemeClr val="accent4"/>
                </a:solidFill>
              </a:defRPr>
            </a:lvl1pPr>
          </a:lstStyle>
          <a:p>
            <a:fld id="{4EB48879-6365-4791-81DA-6250F84E53A7}" type="slidenum">
              <a:rPr lang="en-GB" smtClean="0"/>
              <a:pPr/>
              <a:t>‹#›</a:t>
            </a:fld>
            <a:endParaRPr lang="en-GB" dirty="0"/>
          </a:p>
        </p:txBody>
      </p:sp>
    </p:spTree>
    <p:extLst>
      <p:ext uri="{BB962C8B-B14F-4D97-AF65-F5344CB8AC3E}">
        <p14:creationId xmlns:p14="http://schemas.microsoft.com/office/powerpoint/2010/main" val="32993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allAtOnce">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73E1CB-7907-44B8-8659-FAB14F2C8AC1}" type="datetimeFigureOut">
              <a:rPr lang="en-GB" smtClean="0"/>
              <a:pPr/>
              <a:t>19/07/2015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E1CB-7907-44B8-8659-FAB14F2C8AC1}" type="datetimeFigureOut">
              <a:rPr lang="en-GB" smtClean="0"/>
              <a:pPr/>
              <a:t>19/07/2015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73E1CB-7907-44B8-8659-FAB14F2C8AC1}" type="datetimeFigureOut">
              <a:rPr lang="en-GB" smtClean="0"/>
              <a:pPr/>
              <a:t>19/07/2015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73E1CB-7907-44B8-8659-FAB14F2C8AC1}" type="datetimeFigureOut">
              <a:rPr lang="en-GB" smtClean="0"/>
              <a:pPr/>
              <a:t>19/07/2015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73E1CB-7907-44B8-8659-FAB14F2C8AC1}" type="datetimeFigureOut">
              <a:rPr lang="en-GB" smtClean="0"/>
              <a:pPr/>
              <a:t>19/07/2015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E1CB-7907-44B8-8659-FAB14F2C8AC1}" type="datetimeFigureOut">
              <a:rPr lang="en-GB" smtClean="0"/>
              <a:pPr/>
              <a:t>19/07/2015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E1CB-7907-44B8-8659-FAB14F2C8AC1}" type="datetimeFigureOut">
              <a:rPr lang="en-GB" smtClean="0"/>
              <a:pPr/>
              <a:t>19/07/2015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E1CB-7907-44B8-8659-FAB14F2C8AC1}" type="datetimeFigureOut">
              <a:rPr lang="en-GB" smtClean="0"/>
              <a:pPr/>
              <a:t>19/07/2015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ACDBC-0C38-4855-8B36-72785658023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E1CB-7907-44B8-8659-FAB14F2C8AC1}" type="datetimeFigureOut">
              <a:rPr lang="en-GB" smtClean="0"/>
              <a:pPr/>
              <a:t>19/07/2015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ACDBC-0C38-4855-8B36-72785658023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4.jpeg"/><Relationship Id="rId4" Type="http://schemas.openxmlformats.org/officeDocument/2006/relationships/image" Target="../media/image16.pn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http://www.controldesign.com/industrynews/2015/global-telecoms-take-on-the-internet-of-things-with-release-of-specifications-for-m2m-communications/"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proactive-pr.com/videos/onem2m/mwc2015/interdigital/" TargetMode="External"/><Relationship Id="rId5" Type="http://schemas.openxmlformats.org/officeDocument/2006/relationships/hyperlink" Target="http://www.proactive-pr.com/videos/onem2m/mwc2015/hp/" TargetMode="External"/><Relationship Id="rId4" Type="http://schemas.openxmlformats.org/officeDocument/2006/relationships/hyperlink" Target="http://searchmanufacturingerp.techtarget.com/podcast/OneM2M-developing-cross-industry-IoT-servic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31840" y="5981700"/>
            <a:ext cx="6400800" cy="1752600"/>
          </a:xfrm>
        </p:spPr>
        <p:txBody>
          <a:bodyPr/>
          <a:lstStyle/>
          <a:p>
            <a:r>
              <a:rPr lang="en-GB" dirty="0" smtClean="0"/>
              <a:t> </a:t>
            </a:r>
            <a:endParaRPr lang="en-GB" dirty="0"/>
          </a:p>
        </p:txBody>
      </p:sp>
      <p:pic>
        <p:nvPicPr>
          <p:cNvPr id="1026" name="Picture 2" descr="\\SERVER-PC\Users\Public\Documents\Proactive PR\Clients\OneM2M\Images\oneM2M Logos\oneM2M Logo_HighRes.jpg"/>
          <p:cNvPicPr>
            <a:picLocks noChangeAspect="1" noChangeArrowheads="1"/>
          </p:cNvPicPr>
          <p:nvPr/>
        </p:nvPicPr>
        <p:blipFill>
          <a:blip r:embed="rId2" cstate="print"/>
          <a:srcRect/>
          <a:stretch>
            <a:fillRect/>
          </a:stretch>
        </p:blipFill>
        <p:spPr bwMode="auto">
          <a:xfrm>
            <a:off x="2267744" y="1340768"/>
            <a:ext cx="4892675" cy="3336925"/>
          </a:xfrm>
          <a:prstGeom prst="rect">
            <a:avLst/>
          </a:prstGeom>
          <a:noFill/>
        </p:spPr>
      </p:pic>
      <p:sp>
        <p:nvSpPr>
          <p:cNvPr id="6" name="Subtitle 2"/>
          <p:cNvSpPr txBox="1">
            <a:spLocks/>
          </p:cNvSpPr>
          <p:nvPr/>
        </p:nvSpPr>
        <p:spPr>
          <a:xfrm>
            <a:off x="1259632" y="491676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rPr>
              <a:t>Proactive PR </a:t>
            </a:r>
            <a:r>
              <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rPr>
              <a:t>Report </a:t>
            </a:r>
            <a:r>
              <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rPr>
              <a:t>21 </a:t>
            </a:r>
            <a:r>
              <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rPr>
              <a:t>July 2015</a:t>
            </a:r>
            <a:br>
              <a:rPr kumimoji="0" lang="en-GB" sz="32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GB" sz="1800" b="0" i="0" u="none" strike="noStrike" kern="1200" cap="none" spc="0" normalizeH="0" baseline="0" noProof="0" dirty="0" smtClean="0">
                <a:ln>
                  <a:noFill/>
                </a:ln>
                <a:solidFill>
                  <a:schemeClr val="tx1">
                    <a:tint val="75000"/>
                  </a:schemeClr>
                </a:solidFill>
                <a:effectLst/>
                <a:uLnTx/>
                <a:uFillTx/>
                <a:latin typeface="+mn-lt"/>
                <a:ea typeface="+mn-ea"/>
                <a:cs typeface="+mn-cs"/>
              </a:rPr>
              <a:t>Proactive International PR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2" descr="\\SERVER-PC\Users\Public\Documents\Proactive PR\Clients\Proactive\Images\Proactive PR logos\Proactive PR 1.jpg"/>
          <p:cNvPicPr>
            <a:picLocks noChangeAspect="1" noChangeArrowheads="1"/>
          </p:cNvPicPr>
          <p:nvPr/>
        </p:nvPicPr>
        <p:blipFill>
          <a:blip r:embed="rId3" cstate="print"/>
          <a:srcRect/>
          <a:stretch>
            <a:fillRect/>
          </a:stretch>
        </p:blipFill>
        <p:spPr bwMode="auto">
          <a:xfrm>
            <a:off x="7135227" y="128216"/>
            <a:ext cx="1212552" cy="12125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010" y="2485419"/>
            <a:ext cx="2316480" cy="1257300"/>
          </a:xfrm>
          <a:prstGeom prst="rect">
            <a:avLst/>
          </a:prstGeom>
        </p:spPr>
      </p:pic>
      <p:sp>
        <p:nvSpPr>
          <p:cNvPr id="2" name="Title 1"/>
          <p:cNvSpPr>
            <a:spLocks noGrp="1"/>
          </p:cNvSpPr>
          <p:nvPr>
            <p:ph type="title"/>
          </p:nvPr>
        </p:nvSpPr>
        <p:spPr>
          <a:xfrm>
            <a:off x="1403648" y="404664"/>
            <a:ext cx="8712968" cy="1143000"/>
          </a:xfrm>
        </p:spPr>
        <p:txBody>
          <a:bodyPr>
            <a:normAutofit/>
          </a:bodyPr>
          <a:lstStyle/>
          <a:p>
            <a:pPr algn="l"/>
            <a:r>
              <a:rPr lang="en-GB" sz="2000" b="1" dirty="0" smtClean="0">
                <a:solidFill>
                  <a:srgbClr val="002060"/>
                </a:solidFill>
              </a:rPr>
              <a:t/>
            </a:r>
            <a:br>
              <a:rPr lang="en-GB" sz="2000" b="1" dirty="0" smtClean="0">
                <a:solidFill>
                  <a:srgbClr val="002060"/>
                </a:solidFill>
              </a:rPr>
            </a:br>
            <a:r>
              <a:rPr lang="en-GB" sz="2000" b="1" dirty="0">
                <a:solidFill>
                  <a:srgbClr val="002060"/>
                </a:solidFill>
              </a:rPr>
              <a:t/>
            </a:r>
            <a:br>
              <a:rPr lang="en-GB" sz="2000" b="1" dirty="0">
                <a:solidFill>
                  <a:srgbClr val="002060"/>
                </a:solidFill>
              </a:rPr>
            </a:br>
            <a:r>
              <a:rPr lang="en-GB" sz="2000" b="1" dirty="0" smtClean="0">
                <a:solidFill>
                  <a:srgbClr val="002060"/>
                </a:solidFill>
              </a:rPr>
              <a:t>TIA event: Press Release Pitching in Success</a:t>
            </a:r>
            <a:endParaRPr lang="en-GB" sz="2000" b="1" dirty="0">
              <a:solidFill>
                <a:srgbClr val="002060"/>
              </a:solidFill>
            </a:endParaRPr>
          </a:p>
        </p:txBody>
      </p:sp>
      <p:sp>
        <p:nvSpPr>
          <p:cNvPr id="4" name="Rectangle 3"/>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4"/>
          <p:cNvPicPr>
            <a:picLocks noChangeAspect="1" noChangeArrowheads="1"/>
          </p:cNvPicPr>
          <p:nvPr/>
        </p:nvPicPr>
        <p:blipFill>
          <a:blip r:embed="rId3" cstate="print"/>
          <a:srcRect/>
          <a:stretch>
            <a:fillRect/>
          </a:stretch>
        </p:blipFill>
        <p:spPr bwMode="auto">
          <a:xfrm>
            <a:off x="5026184" y="1494857"/>
            <a:ext cx="3580448" cy="108013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281731" y="5085184"/>
            <a:ext cx="2385060" cy="1531620"/>
          </a:xfrm>
          <a:prstGeom prst="rect">
            <a:avLst/>
          </a:prstGeom>
          <a:noFill/>
          <a:ln w="9525">
            <a:noFill/>
            <a:miter lim="800000"/>
            <a:headEnd/>
            <a:tailEnd/>
          </a:ln>
        </p:spPr>
      </p:pic>
      <p:pic>
        <p:nvPicPr>
          <p:cNvPr id="11" name="Picture 6"/>
          <p:cNvPicPr>
            <a:picLocks noChangeAspect="1" noChangeArrowheads="1"/>
          </p:cNvPicPr>
          <p:nvPr/>
        </p:nvPicPr>
        <p:blipFill>
          <a:blip r:embed="rId5" cstate="print"/>
          <a:srcRect/>
          <a:stretch>
            <a:fillRect/>
          </a:stretch>
        </p:blipFill>
        <p:spPr bwMode="auto">
          <a:xfrm>
            <a:off x="4962909" y="5707307"/>
            <a:ext cx="3228975" cy="752475"/>
          </a:xfrm>
          <a:prstGeom prst="rect">
            <a:avLst/>
          </a:prstGeom>
          <a:noFill/>
          <a:ln w="9525">
            <a:noFill/>
            <a:miter lim="800000"/>
            <a:headEnd/>
            <a:tailEnd/>
          </a:ln>
        </p:spPr>
      </p:pic>
      <p:pic>
        <p:nvPicPr>
          <p:cNvPr id="12" name="Picture 7"/>
          <p:cNvPicPr>
            <a:picLocks noChangeAspect="1" noChangeArrowheads="1"/>
          </p:cNvPicPr>
          <p:nvPr/>
        </p:nvPicPr>
        <p:blipFill>
          <a:blip r:embed="rId6" cstate="print"/>
          <a:srcRect/>
          <a:stretch>
            <a:fillRect/>
          </a:stretch>
        </p:blipFill>
        <p:spPr bwMode="auto">
          <a:xfrm>
            <a:off x="395536" y="1397279"/>
            <a:ext cx="2581275" cy="1323975"/>
          </a:xfrm>
          <a:prstGeom prst="rect">
            <a:avLst/>
          </a:prstGeom>
          <a:noFill/>
          <a:ln w="9525">
            <a:noFill/>
            <a:miter lim="800000"/>
            <a:headEnd/>
            <a:tailEnd/>
          </a:ln>
        </p:spPr>
      </p:pic>
      <p:pic>
        <p:nvPicPr>
          <p:cNvPr id="13" name="Picture 8"/>
          <p:cNvPicPr>
            <a:picLocks noChangeAspect="1" noChangeArrowheads="1"/>
          </p:cNvPicPr>
          <p:nvPr/>
        </p:nvPicPr>
        <p:blipFill>
          <a:blip r:embed="rId7" cstate="print"/>
          <a:srcRect/>
          <a:stretch>
            <a:fillRect/>
          </a:stretch>
        </p:blipFill>
        <p:spPr bwMode="auto">
          <a:xfrm>
            <a:off x="3398366" y="3382455"/>
            <a:ext cx="2202180" cy="866299"/>
          </a:xfrm>
          <a:prstGeom prst="rect">
            <a:avLst/>
          </a:prstGeom>
          <a:noFill/>
          <a:ln w="9525">
            <a:noFill/>
            <a:miter lim="800000"/>
            <a:headEnd/>
            <a:tailEnd/>
          </a:ln>
        </p:spPr>
      </p:pic>
      <p:pic>
        <p:nvPicPr>
          <p:cNvPr id="14" name="Picture 9"/>
          <p:cNvPicPr>
            <a:picLocks noChangeAspect="1" noChangeArrowheads="1"/>
          </p:cNvPicPr>
          <p:nvPr/>
        </p:nvPicPr>
        <p:blipFill>
          <a:blip r:embed="rId8" cstate="print"/>
          <a:srcRect/>
          <a:stretch>
            <a:fillRect/>
          </a:stretch>
        </p:blipFill>
        <p:spPr bwMode="auto">
          <a:xfrm>
            <a:off x="395536" y="4077072"/>
            <a:ext cx="2295525" cy="762000"/>
          </a:xfrm>
          <a:prstGeom prst="rect">
            <a:avLst/>
          </a:prstGeom>
          <a:noFill/>
          <a:ln w="9525">
            <a:noFill/>
            <a:miter lim="800000"/>
            <a:headEnd/>
            <a:tailEnd/>
          </a:ln>
        </p:spPr>
      </p:pic>
      <p:sp>
        <p:nvSpPr>
          <p:cNvPr id="3" name="AutoShape 2" descr="Image result for bloomberg busines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731" y="2918111"/>
            <a:ext cx="3300413" cy="680085"/>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37317" y="3395107"/>
            <a:ext cx="2019300" cy="1419225"/>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89030" y="4495232"/>
            <a:ext cx="1900237" cy="1180148"/>
          </a:xfrm>
          <a:prstGeom prst="rect">
            <a:avLst/>
          </a:prstGeom>
        </p:spPr>
      </p:pic>
      <p:sp>
        <p:nvSpPr>
          <p:cNvPr id="18" name="Title 2"/>
          <p:cNvSpPr txBox="1">
            <a:spLocks/>
          </p:cNvSpPr>
          <p:nvPr/>
        </p:nvSpPr>
        <p:spPr>
          <a:xfrm>
            <a:off x="0" y="249690"/>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Proactive Pitching in for TIA </a:t>
            </a:r>
          </a:p>
          <a:p>
            <a:r>
              <a:rPr lang="en-GB" sz="2000" dirty="0" smtClean="0"/>
              <a:t>Articles and Releases </a:t>
            </a:r>
            <a:endParaRPr lang="en-GB" sz="2000" dirty="0"/>
          </a:p>
        </p:txBody>
      </p:sp>
      <p:pic>
        <p:nvPicPr>
          <p:cNvPr id="2052" name="Picture 4" descr="http://upload.wikimedia.org/wikipedia/commons/a/a8/Telecommunications_Industry_Association_Logo.PNG"/>
          <p:cNvPicPr>
            <a:picLocks noChangeAspect="1" noChangeArrowheads="1"/>
          </p:cNvPicPr>
          <p:nvPr/>
        </p:nvPicPr>
        <p:blipFill>
          <a:blip r:embed="rId12" cstate="print"/>
          <a:srcRect/>
          <a:stretch>
            <a:fillRect/>
          </a:stretch>
        </p:blipFill>
        <p:spPr bwMode="auto">
          <a:xfrm>
            <a:off x="7067128" y="28741"/>
            <a:ext cx="1548680" cy="10801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8229600" cy="1143000"/>
          </a:xfrm>
        </p:spPr>
        <p:txBody>
          <a:bodyPr>
            <a:noAutofit/>
          </a:bodyPr>
          <a:lstStyle/>
          <a:p>
            <a:r>
              <a:rPr lang="en-GB" sz="2400" b="1" dirty="0" smtClean="0">
                <a:solidFill>
                  <a:srgbClr val="002060"/>
                </a:solidFill>
              </a:rPr>
              <a:t/>
            </a:r>
            <a:br>
              <a:rPr lang="en-GB" sz="2400" b="1" dirty="0" smtClean="0">
                <a:solidFill>
                  <a:srgbClr val="002060"/>
                </a:solidFill>
              </a:rPr>
            </a:br>
            <a:r>
              <a:rPr lang="en-GB" sz="2400" b="1" dirty="0">
                <a:solidFill>
                  <a:srgbClr val="002060"/>
                </a:solidFill>
              </a:rPr>
              <a:t/>
            </a:r>
            <a:br>
              <a:rPr lang="en-GB" sz="2400" b="1" dirty="0">
                <a:solidFill>
                  <a:srgbClr val="002060"/>
                </a:solidFill>
              </a:rPr>
            </a:br>
            <a:r>
              <a:rPr lang="en-GB" sz="2400" b="1" dirty="0" smtClean="0">
                <a:solidFill>
                  <a:srgbClr val="002060"/>
                </a:solidFill>
              </a:rPr>
              <a:t/>
            </a:r>
            <a:br>
              <a:rPr lang="en-GB" sz="2400" b="1" dirty="0" smtClean="0">
                <a:solidFill>
                  <a:srgbClr val="002060"/>
                </a:solidFill>
              </a:rPr>
            </a:br>
            <a:r>
              <a:rPr lang="en-GB" sz="3600" b="1" dirty="0" smtClean="0">
                <a:solidFill>
                  <a:srgbClr val="002060"/>
                </a:solidFill>
              </a:rPr>
              <a:t/>
            </a:r>
            <a:br>
              <a:rPr lang="en-GB" sz="3600" b="1" dirty="0" smtClean="0">
                <a:solidFill>
                  <a:srgbClr val="002060"/>
                </a:solidFill>
              </a:rPr>
            </a:br>
            <a:endParaRPr lang="en-GB" sz="3600" b="1" dirty="0">
              <a:solidFill>
                <a:srgbClr val="002060"/>
              </a:solidFill>
            </a:endParaRPr>
          </a:p>
        </p:txBody>
      </p:sp>
      <p:sp>
        <p:nvSpPr>
          <p:cNvPr id="3" name="Content Placeholder 2"/>
          <p:cNvSpPr>
            <a:spLocks noGrp="1"/>
          </p:cNvSpPr>
          <p:nvPr>
            <p:ph idx="1"/>
          </p:nvPr>
        </p:nvSpPr>
        <p:spPr>
          <a:xfrm>
            <a:off x="546288" y="1326778"/>
            <a:ext cx="8229600" cy="5270574"/>
          </a:xfrm>
        </p:spPr>
        <p:txBody>
          <a:bodyPr>
            <a:normAutofit fontScale="70000" lnSpcReduction="20000"/>
          </a:bodyPr>
          <a:lstStyle/>
          <a:p>
            <a:pPr>
              <a:buFont typeface="Wingdings" pitchFamily="2" charset="2"/>
              <a:buChar char="ü"/>
            </a:pPr>
            <a:r>
              <a:rPr lang="en-GB" sz="2900" dirty="0" smtClean="0">
                <a:solidFill>
                  <a:srgbClr val="002060"/>
                </a:solidFill>
              </a:rPr>
              <a:t>Increased content writing</a:t>
            </a:r>
          </a:p>
          <a:p>
            <a:pPr>
              <a:buFont typeface="Wingdings" pitchFamily="2" charset="2"/>
              <a:buChar char="ü"/>
            </a:pPr>
            <a:r>
              <a:rPr lang="en-GB" sz="2900" dirty="0">
                <a:solidFill>
                  <a:srgbClr val="002060"/>
                </a:solidFill>
              </a:rPr>
              <a:t>Article: What does an IoT future look like? – Pitch in to top 20 media</a:t>
            </a:r>
          </a:p>
          <a:p>
            <a:pPr>
              <a:buFont typeface="Wingdings" pitchFamily="2" charset="2"/>
              <a:buChar char="ü"/>
            </a:pPr>
            <a:r>
              <a:rPr lang="en-GB" sz="2900" dirty="0">
                <a:solidFill>
                  <a:srgbClr val="002060"/>
                </a:solidFill>
              </a:rPr>
              <a:t>GTB Article: There’s Big, There’s Huge then there’s M2M -  PPR to re-write and pitch in further</a:t>
            </a:r>
          </a:p>
          <a:p>
            <a:pPr>
              <a:buFont typeface="Wingdings" pitchFamily="2" charset="2"/>
              <a:buChar char="ü"/>
            </a:pPr>
            <a:r>
              <a:rPr lang="en-GB" sz="2900" dirty="0">
                <a:solidFill>
                  <a:srgbClr val="002060"/>
                </a:solidFill>
              </a:rPr>
              <a:t>Article for Satellite Evolution – PPR to write </a:t>
            </a:r>
            <a:endParaRPr lang="en-GB" sz="2900" dirty="0" smtClean="0">
              <a:solidFill>
                <a:srgbClr val="002060"/>
              </a:solidFill>
            </a:endParaRPr>
          </a:p>
          <a:p>
            <a:pPr>
              <a:buFont typeface="Wingdings" pitchFamily="2" charset="2"/>
              <a:buChar char="ü"/>
            </a:pPr>
            <a:r>
              <a:rPr lang="en-GB" sz="2900" dirty="0" smtClean="0">
                <a:solidFill>
                  <a:srgbClr val="002060"/>
                </a:solidFill>
              </a:rPr>
              <a:t>Continue with Activity Tracker to maintain PR momentum </a:t>
            </a:r>
          </a:p>
          <a:p>
            <a:pPr>
              <a:buFont typeface="Wingdings" pitchFamily="2" charset="2"/>
              <a:buChar char="ü"/>
            </a:pPr>
            <a:r>
              <a:rPr lang="en-GB" sz="2900" dirty="0" smtClean="0">
                <a:solidFill>
                  <a:srgbClr val="002060"/>
                </a:solidFill>
              </a:rPr>
              <a:t>Event, contra and speaker support. PPR to continue to research opportunities for both oneM2M and members</a:t>
            </a:r>
          </a:p>
          <a:p>
            <a:pPr>
              <a:buFont typeface="Wingdings" pitchFamily="2" charset="2"/>
              <a:buChar char="ü"/>
            </a:pPr>
            <a:r>
              <a:rPr lang="en-GB" sz="2900" dirty="0" smtClean="0">
                <a:solidFill>
                  <a:srgbClr val="002060"/>
                </a:solidFill>
              </a:rPr>
              <a:t>PPR to continue to adopt successful ways of working by cross referencing existing members clients working methods</a:t>
            </a:r>
          </a:p>
          <a:p>
            <a:pPr>
              <a:buFont typeface="Wingdings" pitchFamily="2" charset="2"/>
              <a:buChar char="ü"/>
            </a:pPr>
            <a:r>
              <a:rPr lang="en-GB" sz="2900" dirty="0" smtClean="0">
                <a:solidFill>
                  <a:srgbClr val="002060"/>
                </a:solidFill>
              </a:rPr>
              <a:t>Continue with promoting webinar series and encouraging members with an existing PPR relationship to host</a:t>
            </a:r>
          </a:p>
          <a:p>
            <a:pPr>
              <a:buFont typeface="Wingdings" pitchFamily="2" charset="2"/>
              <a:buChar char="ü"/>
            </a:pPr>
            <a:r>
              <a:rPr lang="en-GB" sz="2900" dirty="0" smtClean="0">
                <a:solidFill>
                  <a:srgbClr val="002060"/>
                </a:solidFill>
              </a:rPr>
              <a:t>Continue to research forthcoming industry events</a:t>
            </a:r>
            <a:endParaRPr lang="en-GB" sz="2900" i="1" dirty="0" smtClean="0">
              <a:solidFill>
                <a:srgbClr val="002060"/>
              </a:solidFill>
            </a:endParaRPr>
          </a:p>
          <a:p>
            <a:pPr>
              <a:buFont typeface="Wingdings" pitchFamily="2" charset="2"/>
              <a:buChar char="ü"/>
            </a:pPr>
            <a:r>
              <a:rPr lang="en-GB" sz="2900" dirty="0" smtClean="0">
                <a:solidFill>
                  <a:srgbClr val="002060"/>
                </a:solidFill>
              </a:rPr>
              <a:t>Monthly media coverage </a:t>
            </a:r>
          </a:p>
          <a:p>
            <a:pPr>
              <a:buFont typeface="Wingdings" pitchFamily="2" charset="2"/>
              <a:buChar char="ü"/>
            </a:pPr>
            <a:r>
              <a:rPr lang="en-GB" sz="2900" dirty="0" smtClean="0">
                <a:solidFill>
                  <a:srgbClr val="002060"/>
                </a:solidFill>
              </a:rPr>
              <a:t>Vertical sector research in line with oneM2M objectives</a:t>
            </a:r>
          </a:p>
          <a:p>
            <a:pPr>
              <a:buFont typeface="Wingdings" pitchFamily="2" charset="2"/>
              <a:buChar char="ü"/>
            </a:pPr>
            <a:r>
              <a:rPr lang="en-GB" sz="2900" dirty="0" smtClean="0">
                <a:solidFill>
                  <a:srgbClr val="002060"/>
                </a:solidFill>
              </a:rPr>
              <a:t>Ongoing social Media support </a:t>
            </a:r>
          </a:p>
          <a:p>
            <a:pPr>
              <a:buFont typeface="Wingdings" pitchFamily="2" charset="2"/>
              <a:buChar char="ü"/>
            </a:pPr>
            <a:r>
              <a:rPr lang="en-GB" sz="2900" dirty="0" smtClean="0">
                <a:solidFill>
                  <a:srgbClr val="002060"/>
                </a:solidFill>
              </a:rPr>
              <a:t>Continue with reaching out to analyst community </a:t>
            </a:r>
          </a:p>
          <a:p>
            <a:pPr marL="0" indent="0">
              <a:buNone/>
            </a:pPr>
            <a:endParaRPr lang="en-GB" dirty="0"/>
          </a:p>
        </p:txBody>
      </p:sp>
      <p:sp>
        <p:nvSpPr>
          <p:cNvPr id="5" name="Rectangle 4"/>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solidFill>
                  <a:schemeClr val="bg1"/>
                </a:solidFill>
              </a:rPr>
              <a:t>Proactive PR Future Activities : July </a:t>
            </a:r>
            <a:r>
              <a:rPr lang="en-GB" sz="2000" dirty="0">
                <a:solidFill>
                  <a:schemeClr val="bg1"/>
                </a:solidFill>
              </a:rPr>
              <a:t>– Dec</a:t>
            </a:r>
          </a:p>
        </p:txBody>
      </p:sp>
      <p:pic>
        <p:nvPicPr>
          <p:cNvPr id="8" name="Picture 7" descr="\\SERVER-PC\Users\Public\Documents\Proactive PR\Clients\Proactive\Images\Proactive PR logos\Proactive PR 1.jpg"/>
          <p:cNvPicPr>
            <a:picLocks noChangeAspect="1" noChangeArrowheads="1"/>
          </p:cNvPicPr>
          <p:nvPr/>
        </p:nvPicPr>
        <p:blipFill>
          <a:blip r:embed="rId2" cstate="print"/>
          <a:srcRect/>
          <a:stretch>
            <a:fillRect/>
          </a:stretch>
        </p:blipFill>
        <p:spPr bwMode="auto">
          <a:xfrm>
            <a:off x="7236296" y="0"/>
            <a:ext cx="1212552" cy="12125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small cell forum"/>
          <p:cNvSpPr>
            <a:spLocks noChangeAspect="1" noChangeArrowheads="1"/>
          </p:cNvSpPr>
          <p:nvPr/>
        </p:nvSpPr>
        <p:spPr bwMode="auto">
          <a:xfrm>
            <a:off x="-23813"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graphicFrame>
        <p:nvGraphicFramePr>
          <p:cNvPr id="9" name="Diagram 8"/>
          <p:cNvGraphicFramePr/>
          <p:nvPr>
            <p:extLst>
              <p:ext uri="{D42A27DB-BD31-4B8C-83A1-F6EECF244321}">
                <p14:modId xmlns:p14="http://schemas.microsoft.com/office/powerpoint/2010/main" val="2146879552"/>
              </p:ext>
            </p:extLst>
          </p:nvPr>
        </p:nvGraphicFramePr>
        <p:xfrm>
          <a:off x="295363" y="2201467"/>
          <a:ext cx="8558372" cy="3695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Arrow 9"/>
          <p:cNvSpPr/>
          <p:nvPr/>
        </p:nvSpPr>
        <p:spPr>
          <a:xfrm>
            <a:off x="2744839" y="3267266"/>
            <a:ext cx="733806" cy="363474"/>
          </a:xfrm>
          <a:prstGeom prst="rightArrow">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11" name="Right Arrow 10"/>
          <p:cNvSpPr/>
          <p:nvPr/>
        </p:nvSpPr>
        <p:spPr>
          <a:xfrm>
            <a:off x="2744839" y="4373338"/>
            <a:ext cx="733806" cy="363474"/>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12" name="Right Arrow 11"/>
          <p:cNvSpPr/>
          <p:nvPr/>
        </p:nvSpPr>
        <p:spPr>
          <a:xfrm>
            <a:off x="5676194" y="3267266"/>
            <a:ext cx="733806" cy="363474"/>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13" name="Right Arrow 12"/>
          <p:cNvSpPr/>
          <p:nvPr/>
        </p:nvSpPr>
        <p:spPr>
          <a:xfrm>
            <a:off x="5676194" y="4373338"/>
            <a:ext cx="733806" cy="363474"/>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Arial" panose="020B0604020202020204" pitchFamily="34" charset="0"/>
              <a:cs typeface="Arial" panose="020B0604020202020204" pitchFamily="34" charset="0"/>
            </a:endParaRPr>
          </a:p>
        </p:txBody>
      </p:sp>
      <p:sp>
        <p:nvSpPr>
          <p:cNvPr id="14"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Social Media Recommendations – How </a:t>
            </a:r>
            <a:r>
              <a:rPr lang="en-GB" sz="2000" dirty="0"/>
              <a:t>C</a:t>
            </a:r>
            <a:r>
              <a:rPr lang="en-GB" sz="2000" dirty="0" smtClean="0"/>
              <a:t>an </a:t>
            </a:r>
            <a:r>
              <a:rPr lang="en-GB" sz="2000" dirty="0"/>
              <a:t>W</a:t>
            </a:r>
            <a:r>
              <a:rPr lang="en-GB" sz="2000" dirty="0" smtClean="0"/>
              <a:t>e </a:t>
            </a:r>
            <a:r>
              <a:rPr lang="en-GB" sz="2000" dirty="0"/>
              <a:t>H</a:t>
            </a:r>
            <a:r>
              <a:rPr lang="en-GB" sz="2000" dirty="0" smtClean="0"/>
              <a:t>elp?</a:t>
            </a:r>
            <a:endParaRPr lang="en-GB" sz="2000" dirty="0"/>
          </a:p>
        </p:txBody>
      </p:sp>
      <p:sp>
        <p:nvSpPr>
          <p:cNvPr id="8" name="TextBox 7"/>
          <p:cNvSpPr txBox="1"/>
          <p:nvPr/>
        </p:nvSpPr>
        <p:spPr>
          <a:xfrm>
            <a:off x="7380312" y="1197107"/>
            <a:ext cx="1392942" cy="400110"/>
          </a:xfrm>
          <a:prstGeom prst="rect">
            <a:avLst/>
          </a:prstGeom>
          <a:noFill/>
        </p:spPr>
        <p:txBody>
          <a:bodyPr wrap="square" rtlCol="0">
            <a:spAutoFit/>
          </a:bodyPr>
          <a:lstStyle/>
          <a:p>
            <a:r>
              <a:rPr lang="en-GB" sz="2000" dirty="0" smtClean="0"/>
              <a:t>@oneM2M</a:t>
            </a:r>
            <a:endParaRPr lang="en-GB" sz="2000" dirty="0"/>
          </a:p>
        </p:txBody>
      </p:sp>
      <p:pic>
        <p:nvPicPr>
          <p:cNvPr id="15" name="Picture 14"/>
          <p:cNvPicPr>
            <a:picLocks noChangeAspect="1"/>
          </p:cNvPicPr>
          <p:nvPr/>
        </p:nvPicPr>
        <p:blipFill>
          <a:blip r:embed="rId7" cstate="print"/>
          <a:stretch>
            <a:fillRect/>
          </a:stretch>
        </p:blipFill>
        <p:spPr>
          <a:xfrm>
            <a:off x="7392034" y="0"/>
            <a:ext cx="1285875" cy="1285875"/>
          </a:xfrm>
          <a:prstGeom prst="rect">
            <a:avLst/>
          </a:prstGeom>
        </p:spPr>
      </p:pic>
    </p:spTree>
    <p:extLst>
      <p:ext uri="{BB962C8B-B14F-4D97-AF65-F5344CB8AC3E}">
        <p14:creationId xmlns:p14="http://schemas.microsoft.com/office/powerpoint/2010/main" val="3484717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l="742" r="1537"/>
          <a:stretch>
            <a:fillRect/>
          </a:stretch>
        </p:blipFill>
        <p:spPr bwMode="auto">
          <a:xfrm>
            <a:off x="107504" y="1967887"/>
            <a:ext cx="8424936" cy="3477337"/>
          </a:xfrm>
          <a:prstGeom prst="rect">
            <a:avLst/>
          </a:prstGeom>
          <a:noFill/>
          <a:ln w="9525">
            <a:noFill/>
            <a:miter lim="800000"/>
            <a:headEnd/>
            <a:tailEnd/>
          </a:ln>
        </p:spPr>
      </p:pic>
      <p:pic>
        <p:nvPicPr>
          <p:cNvPr id="5" name="Picture 2" descr="\\SERVER-PC\Users\Public\Documents\Proactive PR\Clients\Proactive\Images\Proactive PR logos\Proactive PR 1.jpg"/>
          <p:cNvPicPr>
            <a:picLocks noChangeAspect="1" noChangeArrowheads="1"/>
          </p:cNvPicPr>
          <p:nvPr/>
        </p:nvPicPr>
        <p:blipFill>
          <a:blip r:embed="rId4" cstate="print"/>
          <a:srcRect/>
          <a:stretch>
            <a:fillRect/>
          </a:stretch>
        </p:blipFill>
        <p:spPr bwMode="auto">
          <a:xfrm>
            <a:off x="-36512" y="5672832"/>
            <a:ext cx="1212552" cy="1212552"/>
          </a:xfrm>
          <a:prstGeom prst="rect">
            <a:avLst/>
          </a:prstGeom>
          <a:noFill/>
        </p:spPr>
      </p:pic>
      <p:sp>
        <p:nvSpPr>
          <p:cNvPr id="6" name="Rectangle 5"/>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331640" y="5517232"/>
            <a:ext cx="7272808" cy="1200329"/>
          </a:xfrm>
          <a:prstGeom prst="rect">
            <a:avLst/>
          </a:prstGeom>
        </p:spPr>
        <p:txBody>
          <a:bodyPr wrap="square">
            <a:spAutoFit/>
          </a:bodyPr>
          <a:lstStyle/>
          <a:p>
            <a:pPr algn="ctr"/>
            <a:r>
              <a:rPr lang="en-GB" dirty="0" smtClean="0">
                <a:solidFill>
                  <a:srgbClr val="002060"/>
                </a:solidFill>
              </a:rPr>
              <a:t>This is an example of the data we can get from our Social Media reporting software. This tells us when your followers are most active, therefore when the best time is to tweet your content. This changes regularly and we would keep up with trends and adapt accordingly to maximise your reach.</a:t>
            </a:r>
            <a:endParaRPr lang="en-GB" dirty="0">
              <a:solidFill>
                <a:srgbClr val="002060"/>
              </a:solidFill>
            </a:endParaRPr>
          </a:p>
        </p:txBody>
      </p:sp>
      <p:sp>
        <p:nvSpPr>
          <p:cNvPr id="11"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A Little </a:t>
            </a:r>
            <a:r>
              <a:rPr lang="en-GB" sz="2000" dirty="0"/>
              <a:t>S</a:t>
            </a:r>
            <a:r>
              <a:rPr lang="en-GB" sz="2000" dirty="0" smtClean="0"/>
              <a:t>cience </a:t>
            </a:r>
            <a:r>
              <a:rPr lang="en-GB" sz="2000" dirty="0"/>
              <a:t>B</a:t>
            </a:r>
            <a:r>
              <a:rPr lang="en-GB" sz="2000" dirty="0" smtClean="0"/>
              <a:t>ehind </a:t>
            </a:r>
            <a:r>
              <a:rPr lang="en-GB" sz="2000" dirty="0"/>
              <a:t>T</a:t>
            </a:r>
            <a:r>
              <a:rPr lang="en-GB" sz="2000" dirty="0" smtClean="0"/>
              <a:t>weet </a:t>
            </a:r>
            <a:r>
              <a:rPr lang="en-GB" sz="2000" dirty="0"/>
              <a:t>S</a:t>
            </a:r>
            <a:r>
              <a:rPr lang="en-GB" sz="2000" dirty="0" smtClean="0"/>
              <a:t>cheduling</a:t>
            </a:r>
            <a:endParaRPr lang="en-GB" sz="2000" dirty="0"/>
          </a:p>
        </p:txBody>
      </p:sp>
      <p:pic>
        <p:nvPicPr>
          <p:cNvPr id="12" name="Picture 11"/>
          <p:cNvPicPr>
            <a:picLocks noChangeAspect="1"/>
          </p:cNvPicPr>
          <p:nvPr/>
        </p:nvPicPr>
        <p:blipFill>
          <a:blip r:embed="rId5" cstate="print"/>
          <a:stretch>
            <a:fillRect/>
          </a:stretch>
        </p:blipFill>
        <p:spPr>
          <a:xfrm>
            <a:off x="7392034" y="0"/>
            <a:ext cx="1285875" cy="12858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70609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2000" dirty="0" smtClean="0"/>
              <a:t>Examples of How </a:t>
            </a:r>
            <a:r>
              <a:rPr lang="en-GB" sz="2000" dirty="0"/>
              <a:t>O</a:t>
            </a:r>
            <a:r>
              <a:rPr lang="en-GB" sz="2000" dirty="0" smtClean="0"/>
              <a:t>thers do Twitter</a:t>
            </a:r>
            <a:endParaRPr lang="en-GB" sz="2000" dirty="0"/>
          </a:p>
        </p:txBody>
      </p:sp>
      <p:pic>
        <p:nvPicPr>
          <p:cNvPr id="5" name="Picture 4"/>
          <p:cNvPicPr>
            <a:picLocks/>
          </p:cNvPicPr>
          <p:nvPr/>
        </p:nvPicPr>
        <p:blipFill>
          <a:blip r:embed="rId2" cstate="print"/>
          <a:stretch>
            <a:fillRect/>
          </a:stretch>
        </p:blipFill>
        <p:spPr>
          <a:xfrm>
            <a:off x="27296" y="1125526"/>
            <a:ext cx="4442460" cy="861060"/>
          </a:xfrm>
          <a:prstGeom prst="rect">
            <a:avLst/>
          </a:prstGeom>
        </p:spPr>
      </p:pic>
      <p:pic>
        <p:nvPicPr>
          <p:cNvPr id="6" name="Picture 5"/>
          <p:cNvPicPr>
            <a:picLocks noChangeAspect="1"/>
          </p:cNvPicPr>
          <p:nvPr/>
        </p:nvPicPr>
        <p:blipFill>
          <a:blip r:embed="rId3" cstate="print"/>
          <a:stretch>
            <a:fillRect/>
          </a:stretch>
        </p:blipFill>
        <p:spPr>
          <a:xfrm>
            <a:off x="4965763" y="4253706"/>
            <a:ext cx="3893820" cy="673418"/>
          </a:xfrm>
          <a:prstGeom prst="rect">
            <a:avLst/>
          </a:prstGeom>
        </p:spPr>
      </p:pic>
      <p:pic>
        <p:nvPicPr>
          <p:cNvPr id="7" name="Picture 6"/>
          <p:cNvPicPr>
            <a:picLocks noChangeAspect="1"/>
          </p:cNvPicPr>
          <p:nvPr/>
        </p:nvPicPr>
        <p:blipFill>
          <a:blip r:embed="rId4" cstate="print"/>
          <a:stretch>
            <a:fillRect/>
          </a:stretch>
        </p:blipFill>
        <p:spPr>
          <a:xfrm>
            <a:off x="65325" y="5047564"/>
            <a:ext cx="3022759" cy="1367314"/>
          </a:xfrm>
          <a:prstGeom prst="rect">
            <a:avLst/>
          </a:prstGeom>
        </p:spPr>
      </p:pic>
      <p:pic>
        <p:nvPicPr>
          <p:cNvPr id="8" name="Picture 7"/>
          <p:cNvPicPr>
            <a:picLocks noChangeAspect="1"/>
          </p:cNvPicPr>
          <p:nvPr/>
        </p:nvPicPr>
        <p:blipFill>
          <a:blip r:embed="rId5" cstate="print"/>
          <a:stretch>
            <a:fillRect/>
          </a:stretch>
        </p:blipFill>
        <p:spPr>
          <a:xfrm>
            <a:off x="4799234" y="1153708"/>
            <a:ext cx="4419600" cy="975360"/>
          </a:xfrm>
          <a:prstGeom prst="rect">
            <a:avLst/>
          </a:prstGeom>
        </p:spPr>
      </p:pic>
      <p:pic>
        <p:nvPicPr>
          <p:cNvPr id="9" name="Picture 8"/>
          <p:cNvPicPr>
            <a:picLocks noChangeAspect="1"/>
          </p:cNvPicPr>
          <p:nvPr/>
        </p:nvPicPr>
        <p:blipFill>
          <a:blip r:embed="rId6" cstate="print"/>
          <a:stretch>
            <a:fillRect/>
          </a:stretch>
        </p:blipFill>
        <p:spPr>
          <a:xfrm>
            <a:off x="16734" y="2087667"/>
            <a:ext cx="2747963" cy="1819275"/>
          </a:xfrm>
          <a:prstGeom prst="rect">
            <a:avLst/>
          </a:prstGeom>
        </p:spPr>
      </p:pic>
      <p:pic>
        <p:nvPicPr>
          <p:cNvPr id="10" name="Picture 9"/>
          <p:cNvPicPr>
            <a:picLocks noChangeAspect="1"/>
          </p:cNvPicPr>
          <p:nvPr/>
        </p:nvPicPr>
        <p:blipFill>
          <a:blip r:embed="rId7" cstate="print"/>
          <a:stretch>
            <a:fillRect/>
          </a:stretch>
        </p:blipFill>
        <p:spPr>
          <a:xfrm>
            <a:off x="5856985" y="5096468"/>
            <a:ext cx="3361849" cy="1541621"/>
          </a:xfrm>
          <a:prstGeom prst="rect">
            <a:avLst/>
          </a:prstGeom>
        </p:spPr>
      </p:pic>
      <p:pic>
        <p:nvPicPr>
          <p:cNvPr id="11" name="Picture 10"/>
          <p:cNvPicPr>
            <a:picLocks noChangeAspect="1"/>
          </p:cNvPicPr>
          <p:nvPr/>
        </p:nvPicPr>
        <p:blipFill>
          <a:blip r:embed="rId8" cstate="print"/>
          <a:stretch>
            <a:fillRect/>
          </a:stretch>
        </p:blipFill>
        <p:spPr>
          <a:xfrm>
            <a:off x="27296" y="4098883"/>
            <a:ext cx="4366260" cy="815340"/>
          </a:xfrm>
          <a:prstGeom prst="rect">
            <a:avLst/>
          </a:prstGeom>
        </p:spPr>
      </p:pic>
      <p:pic>
        <p:nvPicPr>
          <p:cNvPr id="12" name="Picture 11"/>
          <p:cNvPicPr>
            <a:picLocks noChangeAspect="1"/>
          </p:cNvPicPr>
          <p:nvPr/>
        </p:nvPicPr>
        <p:blipFill>
          <a:blip r:embed="rId9" cstate="print"/>
          <a:stretch>
            <a:fillRect/>
          </a:stretch>
        </p:blipFill>
        <p:spPr>
          <a:xfrm>
            <a:off x="2556660" y="5811435"/>
            <a:ext cx="3673792" cy="500062"/>
          </a:xfrm>
          <a:prstGeom prst="rect">
            <a:avLst/>
          </a:prstGeom>
        </p:spPr>
      </p:pic>
      <p:pic>
        <p:nvPicPr>
          <p:cNvPr id="13" name="Picture 12"/>
          <p:cNvPicPr>
            <a:picLocks noChangeAspect="1"/>
          </p:cNvPicPr>
          <p:nvPr/>
        </p:nvPicPr>
        <p:blipFill>
          <a:blip r:embed="rId10" cstate="print"/>
          <a:stretch>
            <a:fillRect/>
          </a:stretch>
        </p:blipFill>
        <p:spPr>
          <a:xfrm>
            <a:off x="5842247" y="2084112"/>
            <a:ext cx="2719388" cy="2000250"/>
          </a:xfrm>
          <a:prstGeom prst="rect">
            <a:avLst/>
          </a:prstGeom>
        </p:spPr>
      </p:pic>
      <p:pic>
        <p:nvPicPr>
          <p:cNvPr id="14" name="Picture 13"/>
          <p:cNvPicPr>
            <a:picLocks noChangeAspect="1"/>
          </p:cNvPicPr>
          <p:nvPr/>
        </p:nvPicPr>
        <p:blipFill>
          <a:blip r:embed="rId11" cstate="print"/>
          <a:stretch>
            <a:fillRect/>
          </a:stretch>
        </p:blipFill>
        <p:spPr>
          <a:xfrm>
            <a:off x="2787312" y="2086670"/>
            <a:ext cx="2757488" cy="1833563"/>
          </a:xfrm>
          <a:prstGeom prst="rect">
            <a:avLst/>
          </a:prstGeom>
        </p:spPr>
      </p:pic>
      <p:pic>
        <p:nvPicPr>
          <p:cNvPr id="15" name="Picture 14"/>
          <p:cNvPicPr>
            <a:picLocks noChangeAspect="1"/>
          </p:cNvPicPr>
          <p:nvPr/>
        </p:nvPicPr>
        <p:blipFill>
          <a:blip r:embed="rId12" cstate="print"/>
          <a:stretch>
            <a:fillRect/>
          </a:stretch>
        </p:blipFill>
        <p:spPr>
          <a:xfrm>
            <a:off x="2614081" y="4898649"/>
            <a:ext cx="2862358" cy="928878"/>
          </a:xfrm>
          <a:prstGeom prst="rect">
            <a:avLst/>
          </a:prstGeom>
        </p:spPr>
      </p:pic>
      <p:pic>
        <p:nvPicPr>
          <p:cNvPr id="16" name="Picture 15"/>
          <p:cNvPicPr>
            <a:picLocks noChangeAspect="1"/>
          </p:cNvPicPr>
          <p:nvPr/>
        </p:nvPicPr>
        <p:blipFill>
          <a:blip r:embed="rId13" cstate="print"/>
          <a:stretch>
            <a:fillRect/>
          </a:stretch>
        </p:blipFill>
        <p:spPr>
          <a:xfrm>
            <a:off x="7392034" y="0"/>
            <a:ext cx="1285875" cy="1285875"/>
          </a:xfrm>
          <a:prstGeom prst="rect">
            <a:avLst/>
          </a:prstGeom>
        </p:spPr>
      </p:pic>
    </p:spTree>
    <p:extLst>
      <p:ext uri="{BB962C8B-B14F-4D97-AF65-F5344CB8AC3E}">
        <p14:creationId xmlns:p14="http://schemas.microsoft.com/office/powerpoint/2010/main" val="2900688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44824"/>
            <a:ext cx="8229600" cy="4525963"/>
          </a:xfrm>
        </p:spPr>
        <p:txBody>
          <a:bodyPr>
            <a:normAutofit fontScale="92500" lnSpcReduction="10000"/>
          </a:bodyPr>
          <a:lstStyle/>
          <a:p>
            <a:pPr>
              <a:buFont typeface="Wingdings" pitchFamily="2" charset="2"/>
              <a:buChar char="ü"/>
            </a:pPr>
            <a:r>
              <a:rPr lang="en-GB" sz="1500" dirty="0" smtClean="0">
                <a:solidFill>
                  <a:srgbClr val="002060"/>
                </a:solidFill>
              </a:rPr>
              <a:t>Excellent relationship with M2Mnow publication has been established and as a result have covered all 3 oneM2M releases and a further 2 TIA announcements (previous coverage was sporadic, now every oneM2M mention is published)</a:t>
            </a:r>
          </a:p>
          <a:p>
            <a:pPr>
              <a:buFont typeface="Wingdings" pitchFamily="2" charset="2"/>
              <a:buChar char="ü"/>
            </a:pPr>
            <a:r>
              <a:rPr lang="en-GB" sz="1500" dirty="0" smtClean="0">
                <a:solidFill>
                  <a:srgbClr val="002060"/>
                </a:solidFill>
              </a:rPr>
              <a:t>First 2015 webinar a great success, due to a joined up PR and marketing outreach. 150 live listeners with a further 400 expected to visit the playback </a:t>
            </a:r>
          </a:p>
          <a:p>
            <a:pPr>
              <a:buFont typeface="Wingdings" pitchFamily="2" charset="2"/>
              <a:buChar char="ü"/>
            </a:pPr>
            <a:r>
              <a:rPr lang="en-GB" sz="1500" dirty="0">
                <a:solidFill>
                  <a:srgbClr val="002060"/>
                </a:solidFill>
              </a:rPr>
              <a:t>As a result of our targeted webinar outreach, Eric Goodness from </a:t>
            </a:r>
            <a:r>
              <a:rPr lang="en-GB" sz="1500" dirty="0" smtClean="0">
                <a:solidFill>
                  <a:srgbClr val="002060"/>
                </a:solidFill>
              </a:rPr>
              <a:t>Gartner </a:t>
            </a:r>
            <a:r>
              <a:rPr lang="en-GB" sz="1500" dirty="0">
                <a:solidFill>
                  <a:srgbClr val="002060"/>
                </a:solidFill>
              </a:rPr>
              <a:t>Magazine got in touch to express </a:t>
            </a:r>
            <a:r>
              <a:rPr lang="en-GB" sz="1500" dirty="0" smtClean="0">
                <a:solidFill>
                  <a:srgbClr val="002060"/>
                </a:solidFill>
              </a:rPr>
              <a:t>an </a:t>
            </a:r>
            <a:r>
              <a:rPr lang="en-GB" sz="1500" dirty="0">
                <a:solidFill>
                  <a:srgbClr val="002060"/>
                </a:solidFill>
              </a:rPr>
              <a:t>interest </a:t>
            </a:r>
            <a:r>
              <a:rPr lang="en-GB" sz="1500" dirty="0" smtClean="0">
                <a:solidFill>
                  <a:srgbClr val="002060"/>
                </a:solidFill>
              </a:rPr>
              <a:t>in </a:t>
            </a:r>
            <a:r>
              <a:rPr lang="en-GB" sz="1500" dirty="0">
                <a:solidFill>
                  <a:srgbClr val="002060"/>
                </a:solidFill>
              </a:rPr>
              <a:t>writing a piece about oneM2M. He registered for the webinar and we are in weekly contact with him, assisting with his enquires re content. He hopes to have the finished piece ready for </a:t>
            </a:r>
            <a:r>
              <a:rPr lang="en-GB" sz="1500" dirty="0" smtClean="0">
                <a:solidFill>
                  <a:srgbClr val="002060"/>
                </a:solidFill>
              </a:rPr>
              <a:t>oneM2M approval by the </a:t>
            </a:r>
            <a:r>
              <a:rPr lang="en-GB" sz="1500" dirty="0">
                <a:solidFill>
                  <a:srgbClr val="002060"/>
                </a:solidFill>
              </a:rPr>
              <a:t>end of </a:t>
            </a:r>
            <a:r>
              <a:rPr lang="en-GB" sz="1500" dirty="0" smtClean="0">
                <a:solidFill>
                  <a:srgbClr val="002060"/>
                </a:solidFill>
              </a:rPr>
              <a:t>June</a:t>
            </a:r>
          </a:p>
          <a:p>
            <a:pPr>
              <a:buFont typeface="Wingdings" pitchFamily="2" charset="2"/>
              <a:buChar char="ü"/>
            </a:pPr>
            <a:r>
              <a:rPr lang="en-GB" sz="1500" dirty="0" smtClean="0">
                <a:solidFill>
                  <a:srgbClr val="002060"/>
                </a:solidFill>
              </a:rPr>
              <a:t>Eric Goodness - To highlight oneM2M within his Magic Quadrant piece for Gartner – he would like a direct quote from oneM2M around CSP’S and MVNO’s. </a:t>
            </a:r>
          </a:p>
          <a:p>
            <a:pPr>
              <a:buFont typeface="Wingdings" pitchFamily="2" charset="2"/>
              <a:buChar char="ü"/>
            </a:pPr>
            <a:r>
              <a:rPr lang="en-GB" sz="1500" dirty="0" smtClean="0">
                <a:solidFill>
                  <a:srgbClr val="002060"/>
                </a:solidFill>
              </a:rPr>
              <a:t>PPR have approached both OMA and HGI who have both agreed to host the next 2 webinars</a:t>
            </a:r>
          </a:p>
          <a:p>
            <a:pPr>
              <a:buFont typeface="Wingdings" pitchFamily="2" charset="2"/>
              <a:buChar char="ü"/>
            </a:pPr>
            <a:r>
              <a:rPr lang="en-GB" sz="1500" dirty="0" smtClean="0">
                <a:solidFill>
                  <a:srgbClr val="002060"/>
                </a:solidFill>
              </a:rPr>
              <a:t>Nancy Bartels article in </a:t>
            </a:r>
            <a:r>
              <a:rPr lang="en-GB" sz="1500" dirty="0">
                <a:solidFill>
                  <a:srgbClr val="002060"/>
                </a:solidFill>
                <a:hlinkClick r:id="rId3"/>
              </a:rPr>
              <a:t>Control Design </a:t>
            </a:r>
            <a:r>
              <a:rPr lang="en-GB" sz="1500" dirty="0" smtClean="0">
                <a:solidFill>
                  <a:srgbClr val="002060"/>
                </a:solidFill>
              </a:rPr>
              <a:t>came from interview with oneM2M after pitching ‘Rise of the Machines’ article to her in Feb 2015</a:t>
            </a:r>
          </a:p>
          <a:p>
            <a:pPr>
              <a:buFont typeface="Wingdings" pitchFamily="2" charset="2"/>
              <a:buChar char="ü"/>
            </a:pPr>
            <a:r>
              <a:rPr lang="en-GB" sz="1500" dirty="0" smtClean="0">
                <a:solidFill>
                  <a:srgbClr val="002060"/>
                </a:solidFill>
              </a:rPr>
              <a:t>PPR arranged an interview off the back of a media outreach campaign for the IoT event in San Francisco in May, between Richard Brennan and David Essex, Executive Editor from </a:t>
            </a:r>
            <a:r>
              <a:rPr lang="en-GB" sz="1500" dirty="0" err="1" smtClean="0">
                <a:solidFill>
                  <a:srgbClr val="002060"/>
                </a:solidFill>
              </a:rPr>
              <a:t>TechTarget</a:t>
            </a:r>
            <a:r>
              <a:rPr lang="en-GB" sz="1500" dirty="0" smtClean="0">
                <a:solidFill>
                  <a:srgbClr val="002060"/>
                </a:solidFill>
              </a:rPr>
              <a:t>. David wrote an online piece to accompany the </a:t>
            </a:r>
            <a:r>
              <a:rPr lang="en-GB" sz="1500" dirty="0" smtClean="0">
                <a:solidFill>
                  <a:srgbClr val="002060"/>
                </a:solidFill>
                <a:hlinkClick r:id="rId4"/>
              </a:rPr>
              <a:t>podcast interview </a:t>
            </a:r>
            <a:endParaRPr lang="en-GB" sz="1500" dirty="0" smtClean="0">
              <a:solidFill>
                <a:srgbClr val="002060"/>
              </a:solidFill>
            </a:endParaRPr>
          </a:p>
          <a:p>
            <a:pPr>
              <a:buFont typeface="Wingdings" pitchFamily="2" charset="2"/>
              <a:buChar char="ü"/>
            </a:pPr>
            <a:r>
              <a:rPr lang="en-GB" sz="1500" dirty="0" smtClean="0">
                <a:solidFill>
                  <a:srgbClr val="002060"/>
                </a:solidFill>
              </a:rPr>
              <a:t>We filmed 2 fantastic case studies with </a:t>
            </a:r>
            <a:r>
              <a:rPr lang="en-GB" sz="1500" dirty="0" smtClean="0">
                <a:solidFill>
                  <a:srgbClr val="002060"/>
                </a:solidFill>
                <a:hlinkClick r:id="rId5"/>
              </a:rPr>
              <a:t>Hewlett Packard </a:t>
            </a:r>
            <a:r>
              <a:rPr lang="en-GB" sz="1500" dirty="0" smtClean="0">
                <a:solidFill>
                  <a:srgbClr val="002060"/>
                </a:solidFill>
              </a:rPr>
              <a:t>and </a:t>
            </a:r>
            <a:r>
              <a:rPr lang="en-GB" sz="1500" dirty="0" smtClean="0">
                <a:solidFill>
                  <a:srgbClr val="002060"/>
                </a:solidFill>
                <a:hlinkClick r:id="rId6"/>
              </a:rPr>
              <a:t>Interdigital</a:t>
            </a:r>
            <a:r>
              <a:rPr lang="en-GB" sz="1500" dirty="0" smtClean="0">
                <a:solidFill>
                  <a:srgbClr val="002060"/>
                </a:solidFill>
              </a:rPr>
              <a:t> at the Mobile World Congress in Barcelona in March 2015 </a:t>
            </a:r>
          </a:p>
          <a:p>
            <a:pPr>
              <a:buFont typeface="Wingdings" pitchFamily="2" charset="2"/>
              <a:buChar char="ü"/>
            </a:pPr>
            <a:r>
              <a:rPr lang="en-GB" sz="1500" dirty="0" smtClean="0">
                <a:solidFill>
                  <a:srgbClr val="002060"/>
                </a:solidFill>
              </a:rPr>
              <a:t>Activity </a:t>
            </a:r>
            <a:r>
              <a:rPr lang="en-GB" sz="1500" dirty="0">
                <a:solidFill>
                  <a:srgbClr val="002060"/>
                </a:solidFill>
              </a:rPr>
              <a:t>tracker established to assist with </a:t>
            </a:r>
            <a:r>
              <a:rPr lang="en-GB" sz="1500" dirty="0" smtClean="0">
                <a:solidFill>
                  <a:srgbClr val="002060"/>
                </a:solidFill>
              </a:rPr>
              <a:t>Proactive PR </a:t>
            </a:r>
            <a:r>
              <a:rPr lang="en-GB" sz="1500" dirty="0">
                <a:solidFill>
                  <a:srgbClr val="002060"/>
                </a:solidFill>
              </a:rPr>
              <a:t>and oneM2M </a:t>
            </a:r>
            <a:r>
              <a:rPr lang="en-GB" sz="1500" dirty="0" smtClean="0">
                <a:solidFill>
                  <a:srgbClr val="002060"/>
                </a:solidFill>
              </a:rPr>
              <a:t>actions and momentum </a:t>
            </a:r>
          </a:p>
          <a:p>
            <a:pPr>
              <a:buFont typeface="Wingdings" pitchFamily="2" charset="2"/>
              <a:buChar char="ü"/>
            </a:pPr>
            <a:r>
              <a:rPr lang="en-GB" sz="1500" dirty="0" smtClean="0">
                <a:solidFill>
                  <a:srgbClr val="002060"/>
                </a:solidFill>
              </a:rPr>
              <a:t>GTB 1600 word article submitted (for free) which will be a key feature within its M2M August supplement</a:t>
            </a:r>
            <a:endParaRPr lang="en-GB" sz="1500" dirty="0">
              <a:solidFill>
                <a:srgbClr val="002060"/>
              </a:solidFill>
            </a:endParaRPr>
          </a:p>
          <a:p>
            <a:pPr>
              <a:buFont typeface="Wingdings" pitchFamily="2" charset="2"/>
              <a:buChar char="ü"/>
            </a:pPr>
            <a:endParaRPr lang="en-GB" sz="1500" dirty="0" smtClean="0">
              <a:solidFill>
                <a:srgbClr val="002060"/>
              </a:solidFill>
            </a:endParaRPr>
          </a:p>
          <a:p>
            <a:pPr>
              <a:buFont typeface="Wingdings" pitchFamily="2" charset="2"/>
              <a:buChar char="ü"/>
            </a:pPr>
            <a:endParaRPr lang="en-GB" sz="1500" dirty="0" smtClean="0">
              <a:solidFill>
                <a:srgbClr val="002060"/>
              </a:solidFill>
            </a:endParaRPr>
          </a:p>
          <a:p>
            <a:pPr>
              <a:buFont typeface="Wingdings" pitchFamily="2" charset="2"/>
              <a:buChar char="ü"/>
            </a:pPr>
            <a:endParaRPr lang="en-GB" sz="1600" dirty="0" smtClean="0">
              <a:solidFill>
                <a:srgbClr val="002060"/>
              </a:solidFill>
            </a:endParaRPr>
          </a:p>
          <a:p>
            <a:pPr>
              <a:buFont typeface="Wingdings" pitchFamily="2" charset="2"/>
              <a:buChar char="ü"/>
            </a:pPr>
            <a:endParaRPr lang="en-GB" sz="1600" dirty="0" smtClean="0">
              <a:solidFill>
                <a:srgbClr val="002060"/>
              </a:solidFill>
            </a:endParaRPr>
          </a:p>
          <a:p>
            <a:endParaRPr lang="en-GB" sz="1600" dirty="0"/>
          </a:p>
        </p:txBody>
      </p:sp>
      <p:sp>
        <p:nvSpPr>
          <p:cNvPr id="5" name="Rectangle 4"/>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Good News for oneM2M</a:t>
            </a:r>
            <a:endParaRPr lang="en-GB" sz="2000" dirty="0"/>
          </a:p>
        </p:txBody>
      </p:sp>
      <p:pic>
        <p:nvPicPr>
          <p:cNvPr id="7" name="Picture 6" descr="\\SERVER-PC\Users\Public\Documents\Proactive PR\Clients\Proactive\Images\Proactive PR logos\Proactive PR 1.jpg"/>
          <p:cNvPicPr>
            <a:picLocks noChangeAspect="1" noChangeArrowheads="1"/>
          </p:cNvPicPr>
          <p:nvPr/>
        </p:nvPicPr>
        <p:blipFill>
          <a:blip r:embed="rId7" cstate="print"/>
          <a:srcRect/>
          <a:stretch>
            <a:fillRect/>
          </a:stretch>
        </p:blipFill>
        <p:spPr bwMode="auto">
          <a:xfrm>
            <a:off x="7236296" y="0"/>
            <a:ext cx="1212552" cy="12125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M2M Now Coverage Success </a:t>
            </a:r>
            <a:endParaRPr lang="en-GB" sz="2000" dirty="0"/>
          </a:p>
        </p:txBody>
      </p:sp>
      <p:pic>
        <p:nvPicPr>
          <p:cNvPr id="3" name="Picture 2" descr="\\SERVER-PC\Users\Public\Documents\Proactive PR\Clients\Proactive\Images\Proactive PR logos\Proactive PR 1.jpg"/>
          <p:cNvPicPr>
            <a:picLocks noChangeAspect="1" noChangeArrowheads="1"/>
          </p:cNvPicPr>
          <p:nvPr/>
        </p:nvPicPr>
        <p:blipFill>
          <a:blip r:embed="rId3" cstate="print"/>
          <a:srcRect/>
          <a:stretch>
            <a:fillRect/>
          </a:stretch>
        </p:blipFill>
        <p:spPr bwMode="auto">
          <a:xfrm>
            <a:off x="7236296" y="0"/>
            <a:ext cx="1212552" cy="1212552"/>
          </a:xfrm>
          <a:prstGeom prst="rect">
            <a:avLst/>
          </a:prstGeom>
          <a:noFill/>
        </p:spPr>
      </p:pic>
      <p:pic>
        <p:nvPicPr>
          <p:cNvPr id="10" name="Picture 9"/>
          <p:cNvPicPr>
            <a:picLocks noChangeAspect="1"/>
          </p:cNvPicPr>
          <p:nvPr/>
        </p:nvPicPr>
        <p:blipFill>
          <a:blip r:embed="rId4" cstate="print"/>
          <a:stretch>
            <a:fillRect/>
          </a:stretch>
        </p:blipFill>
        <p:spPr>
          <a:xfrm>
            <a:off x="-17910" y="1048519"/>
            <a:ext cx="5962650" cy="1876425"/>
          </a:xfrm>
          <a:prstGeom prst="rect">
            <a:avLst/>
          </a:prstGeom>
        </p:spPr>
      </p:pic>
      <p:pic>
        <p:nvPicPr>
          <p:cNvPr id="5" name="Picture 4"/>
          <p:cNvPicPr>
            <a:picLocks noChangeAspect="1"/>
          </p:cNvPicPr>
          <p:nvPr/>
        </p:nvPicPr>
        <p:blipFill>
          <a:blip r:embed="rId5" cstate="print"/>
          <a:srcRect r="3077"/>
          <a:stretch>
            <a:fillRect/>
          </a:stretch>
        </p:blipFill>
        <p:spPr>
          <a:xfrm>
            <a:off x="3457128" y="1549152"/>
            <a:ext cx="5686872" cy="1447800"/>
          </a:xfrm>
          <a:prstGeom prst="rect">
            <a:avLst/>
          </a:prstGeom>
        </p:spPr>
      </p:pic>
      <p:pic>
        <p:nvPicPr>
          <p:cNvPr id="6" name="Picture 5"/>
          <p:cNvPicPr>
            <a:picLocks noChangeAspect="1"/>
          </p:cNvPicPr>
          <p:nvPr/>
        </p:nvPicPr>
        <p:blipFill>
          <a:blip r:embed="rId6" cstate="print"/>
          <a:srcRect b="4241"/>
          <a:stretch>
            <a:fillRect/>
          </a:stretch>
        </p:blipFill>
        <p:spPr>
          <a:xfrm>
            <a:off x="-24019" y="2924944"/>
            <a:ext cx="5915025" cy="1368152"/>
          </a:xfrm>
          <a:prstGeom prst="rect">
            <a:avLst/>
          </a:prstGeom>
        </p:spPr>
      </p:pic>
      <p:pic>
        <p:nvPicPr>
          <p:cNvPr id="11" name="Picture 10"/>
          <p:cNvPicPr>
            <a:picLocks noChangeAspect="1"/>
          </p:cNvPicPr>
          <p:nvPr/>
        </p:nvPicPr>
        <p:blipFill>
          <a:blip r:embed="rId7" cstate="print"/>
          <a:srcRect r="2673"/>
          <a:stretch>
            <a:fillRect/>
          </a:stretch>
        </p:blipFill>
        <p:spPr>
          <a:xfrm>
            <a:off x="3275856" y="3356992"/>
            <a:ext cx="5868144" cy="1476375"/>
          </a:xfrm>
          <a:prstGeom prst="rect">
            <a:avLst/>
          </a:prstGeom>
        </p:spPr>
      </p:pic>
      <p:pic>
        <p:nvPicPr>
          <p:cNvPr id="2050" name="Picture 2"/>
          <p:cNvPicPr>
            <a:picLocks noChangeAspect="1" noChangeArrowheads="1"/>
          </p:cNvPicPr>
          <p:nvPr/>
        </p:nvPicPr>
        <p:blipFill>
          <a:blip r:embed="rId8" cstate="print"/>
          <a:srcRect/>
          <a:stretch>
            <a:fillRect/>
          </a:stretch>
        </p:blipFill>
        <p:spPr bwMode="auto">
          <a:xfrm>
            <a:off x="5076056" y="4797152"/>
            <a:ext cx="4248472" cy="2045071"/>
          </a:xfrm>
          <a:prstGeom prst="rect">
            <a:avLst/>
          </a:prstGeom>
          <a:noFill/>
          <a:ln w="9525">
            <a:noFill/>
            <a:miter lim="800000"/>
            <a:headEnd/>
            <a:tailEnd/>
          </a:ln>
        </p:spPr>
      </p:pic>
      <p:pic>
        <p:nvPicPr>
          <p:cNvPr id="9" name="Picture 8"/>
          <p:cNvPicPr>
            <a:picLocks noChangeAspect="1"/>
          </p:cNvPicPr>
          <p:nvPr/>
        </p:nvPicPr>
        <p:blipFill>
          <a:blip r:embed="rId9" cstate="print"/>
          <a:srcRect l="5530" r="3241"/>
          <a:stretch>
            <a:fillRect/>
          </a:stretch>
        </p:blipFill>
        <p:spPr>
          <a:xfrm>
            <a:off x="71500" y="4458097"/>
            <a:ext cx="4752528" cy="1379698"/>
          </a:xfrm>
          <a:prstGeom prst="rect">
            <a:avLst/>
          </a:prstGeom>
        </p:spPr>
      </p:pic>
      <p:pic>
        <p:nvPicPr>
          <p:cNvPr id="2051" name="Picture 3"/>
          <p:cNvPicPr>
            <a:picLocks noChangeAspect="1" noChangeArrowheads="1"/>
          </p:cNvPicPr>
          <p:nvPr/>
        </p:nvPicPr>
        <p:blipFill>
          <a:blip r:embed="rId10" cstate="print"/>
          <a:srcRect r="4062" b="28144"/>
          <a:stretch>
            <a:fillRect/>
          </a:stretch>
        </p:blipFill>
        <p:spPr bwMode="auto">
          <a:xfrm>
            <a:off x="1475656" y="5444316"/>
            <a:ext cx="3600400" cy="1369060"/>
          </a:xfrm>
          <a:prstGeom prst="rect">
            <a:avLst/>
          </a:prstGeom>
          <a:noFill/>
          <a:ln w="9525">
            <a:noFill/>
            <a:miter lim="800000"/>
            <a:headEnd/>
            <a:tailEnd/>
          </a:ln>
        </p:spPr>
      </p:pic>
    </p:spTree>
    <p:extLst>
      <p:ext uri="{BB962C8B-B14F-4D97-AF65-F5344CB8AC3E}">
        <p14:creationId xmlns:p14="http://schemas.microsoft.com/office/powerpoint/2010/main" val="423712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“Proactive” Activity: The Synchronised </a:t>
            </a:r>
            <a:r>
              <a:rPr lang="en-GB" sz="2000" dirty="0"/>
              <a:t>T</a:t>
            </a:r>
            <a:r>
              <a:rPr lang="en-GB" sz="2000" dirty="0" smtClean="0"/>
              <a:t>rackers</a:t>
            </a:r>
            <a:endParaRPr lang="en-GB" sz="2000" dirty="0"/>
          </a:p>
        </p:txBody>
      </p:sp>
      <p:pic>
        <p:nvPicPr>
          <p:cNvPr id="3" name="Picture 2" descr="\\SERVER-PC\Users\Public\Documents\Proactive PR\Clients\Proactive\Images\Proactive PR logos\Proactive PR 1.jpg"/>
          <p:cNvPicPr>
            <a:picLocks noChangeAspect="1" noChangeArrowheads="1"/>
          </p:cNvPicPr>
          <p:nvPr/>
        </p:nvPicPr>
        <p:blipFill>
          <a:blip r:embed="rId3" cstate="print"/>
          <a:srcRect/>
          <a:stretch>
            <a:fillRect/>
          </a:stretch>
        </p:blipFill>
        <p:spPr bwMode="auto">
          <a:xfrm>
            <a:off x="7236296" y="0"/>
            <a:ext cx="1212552" cy="1212552"/>
          </a:xfrm>
          <a:prstGeom prst="rect">
            <a:avLst/>
          </a:prstGeom>
          <a:noFill/>
        </p:spPr>
      </p:pic>
      <p:graphicFrame>
        <p:nvGraphicFramePr>
          <p:cNvPr id="7" name="Diagram 6"/>
          <p:cNvGraphicFramePr/>
          <p:nvPr>
            <p:extLst>
              <p:ext uri="{D42A27DB-BD31-4B8C-83A1-F6EECF244321}">
                <p14:modId xmlns:p14="http://schemas.microsoft.com/office/powerpoint/2010/main" val="19222206"/>
              </p:ext>
            </p:extLst>
          </p:nvPr>
        </p:nvGraphicFramePr>
        <p:xfrm>
          <a:off x="419330" y="1212552"/>
          <a:ext cx="8305340" cy="55368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3723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txBox="1">
            <a:spLocks/>
          </p:cNvSpPr>
          <p:nvPr/>
        </p:nvSpPr>
        <p:spPr>
          <a:xfrm>
            <a:off x="0" y="353113"/>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Proactive PR Activity Tracker for oneM2M  </a:t>
            </a:r>
            <a:endParaRPr lang="en-GB" sz="2000" dirty="0"/>
          </a:p>
        </p:txBody>
      </p:sp>
      <p:pic>
        <p:nvPicPr>
          <p:cNvPr id="1026" name="Picture 2"/>
          <p:cNvPicPr>
            <a:picLocks noChangeAspect="1" noChangeArrowheads="1"/>
          </p:cNvPicPr>
          <p:nvPr/>
        </p:nvPicPr>
        <p:blipFill>
          <a:blip r:embed="rId2" cstate="print"/>
          <a:srcRect/>
          <a:stretch>
            <a:fillRect/>
          </a:stretch>
        </p:blipFill>
        <p:spPr bwMode="auto">
          <a:xfrm>
            <a:off x="467544" y="1268760"/>
            <a:ext cx="6807894" cy="302433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r="337"/>
          <a:stretch>
            <a:fillRect/>
          </a:stretch>
        </p:blipFill>
        <p:spPr bwMode="auto">
          <a:xfrm>
            <a:off x="467545" y="4439363"/>
            <a:ext cx="6840759" cy="2418637"/>
          </a:xfrm>
          <a:prstGeom prst="rect">
            <a:avLst/>
          </a:prstGeom>
          <a:noFill/>
          <a:ln w="9525">
            <a:noFill/>
            <a:miter lim="800000"/>
            <a:headEnd/>
            <a:tailEnd/>
          </a:ln>
        </p:spPr>
      </p:pic>
      <p:pic>
        <p:nvPicPr>
          <p:cNvPr id="6" name="Picture 5" descr="\\SERVER-PC\Users\Public\Documents\Proactive PR\Clients\Proactive\Images\Proactive PR logos\Proactive PR 1.jpg"/>
          <p:cNvPicPr>
            <a:picLocks noChangeAspect="1" noChangeArrowheads="1"/>
          </p:cNvPicPr>
          <p:nvPr/>
        </p:nvPicPr>
        <p:blipFill>
          <a:blip r:embed="rId4" cstate="print"/>
          <a:srcRect/>
          <a:stretch>
            <a:fillRect/>
          </a:stretch>
        </p:blipFill>
        <p:spPr bwMode="auto">
          <a:xfrm>
            <a:off x="7236296" y="0"/>
            <a:ext cx="1212552" cy="1212552"/>
          </a:xfrm>
          <a:prstGeom prst="rect">
            <a:avLst/>
          </a:prstGeom>
          <a:noFill/>
        </p:spPr>
      </p:pic>
    </p:spTree>
    <p:extLst>
      <p:ext uri="{BB962C8B-B14F-4D97-AF65-F5344CB8AC3E}">
        <p14:creationId xmlns:p14="http://schemas.microsoft.com/office/powerpoint/2010/main" val="86210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5118822"/>
              </p:ext>
            </p:extLst>
          </p:nvPr>
        </p:nvGraphicFramePr>
        <p:xfrm>
          <a:off x="467544" y="2348881"/>
          <a:ext cx="7920888" cy="1880488"/>
        </p:xfrm>
        <a:graphic>
          <a:graphicData uri="http://schemas.openxmlformats.org/drawingml/2006/table">
            <a:tbl>
              <a:tblPr firstRow="1" bandRow="1">
                <a:tableStyleId>{5C22544A-7EE6-4342-B048-85BDC9FD1C3A}</a:tableStyleId>
              </a:tblPr>
              <a:tblGrid>
                <a:gridCol w="990111"/>
                <a:gridCol w="1098121"/>
                <a:gridCol w="882101"/>
                <a:gridCol w="990111"/>
                <a:gridCol w="990111"/>
                <a:gridCol w="990111"/>
                <a:gridCol w="990111"/>
                <a:gridCol w="990111"/>
              </a:tblGrid>
              <a:tr h="442848">
                <a:tc>
                  <a:txBody>
                    <a:bodyPr/>
                    <a:lstStyle/>
                    <a:p>
                      <a:pPr algn="ctr"/>
                      <a:r>
                        <a:rPr lang="en-GB" dirty="0" smtClean="0">
                          <a:solidFill>
                            <a:schemeClr val="bg1"/>
                          </a:solidFill>
                        </a:rPr>
                        <a:t>Month</a:t>
                      </a:r>
                      <a:endParaRPr lang="en-GB" dirty="0">
                        <a:solidFill>
                          <a:schemeClr val="bg1"/>
                        </a:solidFill>
                      </a:endParaRPr>
                    </a:p>
                  </a:txBody>
                  <a:tcPr/>
                </a:tc>
                <a:tc>
                  <a:txBody>
                    <a:bodyPr/>
                    <a:lstStyle/>
                    <a:p>
                      <a:pPr algn="ctr"/>
                      <a:r>
                        <a:rPr lang="en-GB" dirty="0" smtClean="0"/>
                        <a:t>February</a:t>
                      </a:r>
                      <a:endParaRPr lang="en-GB" dirty="0"/>
                    </a:p>
                  </a:txBody>
                  <a:tcPr/>
                </a:tc>
                <a:tc>
                  <a:txBody>
                    <a:bodyPr/>
                    <a:lstStyle/>
                    <a:p>
                      <a:pPr algn="ctr"/>
                      <a:r>
                        <a:rPr lang="en-GB" dirty="0" smtClean="0"/>
                        <a:t>March</a:t>
                      </a:r>
                      <a:endParaRPr lang="en-GB" dirty="0"/>
                    </a:p>
                  </a:txBody>
                  <a:tcPr/>
                </a:tc>
                <a:tc>
                  <a:txBody>
                    <a:bodyPr/>
                    <a:lstStyle/>
                    <a:p>
                      <a:pPr algn="ctr"/>
                      <a:r>
                        <a:rPr lang="en-GB" dirty="0" smtClean="0"/>
                        <a:t>April</a:t>
                      </a:r>
                      <a:endParaRPr lang="en-GB" dirty="0"/>
                    </a:p>
                  </a:txBody>
                  <a:tcPr/>
                </a:tc>
                <a:tc>
                  <a:txBody>
                    <a:bodyPr/>
                    <a:lstStyle/>
                    <a:p>
                      <a:pPr algn="ctr"/>
                      <a:r>
                        <a:rPr lang="en-GB" dirty="0" smtClean="0"/>
                        <a:t>May</a:t>
                      </a:r>
                      <a:endParaRPr lang="en-GB" dirty="0"/>
                    </a:p>
                  </a:txBody>
                  <a:tcPr/>
                </a:tc>
                <a:tc>
                  <a:txBody>
                    <a:bodyPr/>
                    <a:lstStyle/>
                    <a:p>
                      <a:pPr algn="ctr"/>
                      <a:r>
                        <a:rPr lang="en-GB" dirty="0" smtClean="0"/>
                        <a:t>June</a:t>
                      </a:r>
                      <a:endParaRPr lang="en-GB" dirty="0"/>
                    </a:p>
                  </a:txBody>
                  <a:tcPr/>
                </a:tc>
                <a:tc>
                  <a:txBody>
                    <a:bodyPr/>
                    <a:lstStyle/>
                    <a:p>
                      <a:pPr algn="ctr"/>
                      <a:r>
                        <a:rPr lang="en-GB" dirty="0" smtClean="0"/>
                        <a:t>July</a:t>
                      </a:r>
                      <a:endParaRPr lang="en-GB" dirty="0"/>
                    </a:p>
                  </a:txBody>
                  <a:tcPr/>
                </a:tc>
                <a:tc>
                  <a:txBody>
                    <a:bodyPr/>
                    <a:lstStyle/>
                    <a:p>
                      <a:pPr algn="ctr"/>
                      <a:r>
                        <a:rPr lang="en-GB" dirty="0" smtClean="0"/>
                        <a:t>Total</a:t>
                      </a:r>
                      <a:endParaRPr lang="en-GB" dirty="0"/>
                    </a:p>
                  </a:txBody>
                  <a:tcPr/>
                </a:tc>
              </a:tr>
              <a:tr h="370840">
                <a:tc>
                  <a:txBody>
                    <a:bodyPr/>
                    <a:lstStyle/>
                    <a:p>
                      <a:pPr algn="ctr"/>
                      <a:r>
                        <a:rPr lang="en-GB" sz="1600" b="1" dirty="0" smtClean="0">
                          <a:solidFill>
                            <a:srgbClr val="002060"/>
                          </a:solidFill>
                        </a:rPr>
                        <a:t>Coverage</a:t>
                      </a:r>
                      <a:endParaRPr lang="en-GB" sz="1600" b="1" dirty="0">
                        <a:solidFill>
                          <a:srgbClr val="002060"/>
                        </a:solidFill>
                      </a:endParaRPr>
                    </a:p>
                  </a:txBody>
                  <a:tcPr/>
                </a:tc>
                <a:tc>
                  <a:txBody>
                    <a:bodyPr/>
                    <a:lstStyle/>
                    <a:p>
                      <a:pPr algn="ctr"/>
                      <a:r>
                        <a:rPr lang="en-GB" sz="1600" dirty="0" smtClean="0"/>
                        <a:t>138</a:t>
                      </a:r>
                    </a:p>
                  </a:txBody>
                  <a:tcPr/>
                </a:tc>
                <a:tc>
                  <a:txBody>
                    <a:bodyPr/>
                    <a:lstStyle/>
                    <a:p>
                      <a:pPr algn="ctr"/>
                      <a:r>
                        <a:rPr lang="en-GB" sz="1600" dirty="0" smtClean="0"/>
                        <a:t>40</a:t>
                      </a:r>
                      <a:endParaRPr lang="en-GB" sz="1600" dirty="0"/>
                    </a:p>
                  </a:txBody>
                  <a:tcPr/>
                </a:tc>
                <a:tc>
                  <a:txBody>
                    <a:bodyPr/>
                    <a:lstStyle/>
                    <a:p>
                      <a:pPr algn="ctr"/>
                      <a:r>
                        <a:rPr lang="en-GB" sz="1600" dirty="0" smtClean="0"/>
                        <a:t>33</a:t>
                      </a:r>
                    </a:p>
                  </a:txBody>
                  <a:tcPr/>
                </a:tc>
                <a:tc>
                  <a:txBody>
                    <a:bodyPr/>
                    <a:lstStyle/>
                    <a:p>
                      <a:pPr algn="ctr"/>
                      <a:r>
                        <a:rPr lang="en-GB" sz="1600" dirty="0" smtClean="0"/>
                        <a:t>61</a:t>
                      </a:r>
                      <a:endParaRPr lang="en-GB" sz="1600" dirty="0"/>
                    </a:p>
                  </a:txBody>
                  <a:tcPr/>
                </a:tc>
                <a:tc>
                  <a:txBody>
                    <a:bodyPr/>
                    <a:lstStyle/>
                    <a:p>
                      <a:pPr algn="ctr"/>
                      <a:r>
                        <a:rPr lang="en-GB" sz="1600" dirty="0" smtClean="0"/>
                        <a:t>13</a:t>
                      </a:r>
                      <a:endParaRPr lang="en-GB" sz="1600" dirty="0"/>
                    </a:p>
                  </a:txBody>
                  <a:tcPr/>
                </a:tc>
                <a:tc>
                  <a:txBody>
                    <a:bodyPr/>
                    <a:lstStyle/>
                    <a:p>
                      <a:pPr algn="ctr"/>
                      <a:r>
                        <a:rPr lang="en-GB" sz="1600" dirty="0" smtClean="0"/>
                        <a:t>45</a:t>
                      </a:r>
                      <a:endParaRPr lang="en-GB" sz="1600" dirty="0"/>
                    </a:p>
                  </a:txBody>
                  <a:tcPr/>
                </a:tc>
                <a:tc>
                  <a:txBody>
                    <a:bodyPr/>
                    <a:lstStyle/>
                    <a:p>
                      <a:pPr algn="ctr"/>
                      <a:r>
                        <a:rPr lang="en-GB" sz="1600" dirty="0" smtClean="0"/>
                        <a:t>330</a:t>
                      </a:r>
                    </a:p>
                  </a:txBody>
                  <a:tcPr/>
                </a:tc>
              </a:tr>
              <a:tr h="370840">
                <a:tc>
                  <a:txBody>
                    <a:bodyPr/>
                    <a:lstStyle/>
                    <a:p>
                      <a:pPr algn="ctr"/>
                      <a:r>
                        <a:rPr lang="en-GB" sz="1600" b="1" dirty="0" smtClean="0">
                          <a:solidFill>
                            <a:srgbClr val="002060"/>
                          </a:solidFill>
                        </a:rPr>
                        <a:t>News</a:t>
                      </a:r>
                      <a:r>
                        <a:rPr lang="en-GB" sz="1600" b="1" baseline="0" dirty="0" smtClean="0">
                          <a:solidFill>
                            <a:srgbClr val="002060"/>
                          </a:solidFill>
                        </a:rPr>
                        <a:t> Releases / Articles Issued </a:t>
                      </a:r>
                      <a:endParaRPr lang="en-GB" sz="1600" b="1" dirty="0">
                        <a:solidFill>
                          <a:srgbClr val="002060"/>
                        </a:solidFill>
                      </a:endParaRPr>
                    </a:p>
                  </a:txBody>
                  <a:tcPr/>
                </a:tc>
                <a:tc>
                  <a:txBody>
                    <a:bodyPr/>
                    <a:lstStyle/>
                    <a:p>
                      <a:pPr algn="ctr"/>
                      <a:r>
                        <a:rPr lang="en-GB" sz="1600" dirty="0" smtClean="0"/>
                        <a:t>1</a:t>
                      </a:r>
                      <a:endParaRPr lang="en-GB" sz="1600" dirty="0"/>
                    </a:p>
                  </a:txBody>
                  <a:tcPr/>
                </a:tc>
                <a:tc>
                  <a:txBody>
                    <a:bodyPr/>
                    <a:lstStyle/>
                    <a:p>
                      <a:pPr algn="ctr"/>
                      <a:r>
                        <a:rPr lang="en-GB" sz="1600" dirty="0" smtClean="0"/>
                        <a:t>0</a:t>
                      </a:r>
                      <a:endParaRPr lang="en-GB" sz="1600" dirty="0"/>
                    </a:p>
                  </a:txBody>
                  <a:tcPr/>
                </a:tc>
                <a:tc>
                  <a:txBody>
                    <a:bodyPr/>
                    <a:lstStyle/>
                    <a:p>
                      <a:pPr algn="ctr"/>
                      <a:r>
                        <a:rPr lang="en-GB" sz="1600" dirty="0" smtClean="0"/>
                        <a:t>1</a:t>
                      </a:r>
                      <a:endParaRPr lang="en-GB" sz="1600" dirty="0"/>
                    </a:p>
                  </a:txBody>
                  <a:tcPr/>
                </a:tc>
                <a:tc>
                  <a:txBody>
                    <a:bodyPr/>
                    <a:lstStyle/>
                    <a:p>
                      <a:pPr algn="ctr"/>
                      <a:r>
                        <a:rPr lang="en-GB" sz="1600" dirty="0" smtClean="0"/>
                        <a:t>1</a:t>
                      </a:r>
                      <a:endParaRPr lang="en-GB" sz="1600" dirty="0"/>
                    </a:p>
                  </a:txBody>
                  <a:tcPr/>
                </a:tc>
                <a:tc>
                  <a:txBody>
                    <a:bodyPr/>
                    <a:lstStyle/>
                    <a:p>
                      <a:pPr algn="ctr"/>
                      <a:r>
                        <a:rPr lang="en-GB" sz="1600" dirty="0" smtClean="0"/>
                        <a:t>0</a:t>
                      </a:r>
                      <a:endParaRPr lang="en-GB" sz="1600" dirty="0"/>
                    </a:p>
                  </a:txBody>
                  <a:tcPr/>
                </a:tc>
                <a:tc>
                  <a:txBody>
                    <a:bodyPr/>
                    <a:lstStyle/>
                    <a:p>
                      <a:pPr algn="ctr"/>
                      <a:r>
                        <a:rPr lang="en-GB" sz="1600" dirty="0" smtClean="0"/>
                        <a:t>1</a:t>
                      </a:r>
                      <a:endParaRPr lang="en-GB" sz="1600" dirty="0"/>
                    </a:p>
                  </a:txBody>
                  <a:tcPr/>
                </a:tc>
                <a:tc>
                  <a:txBody>
                    <a:bodyPr/>
                    <a:lstStyle/>
                    <a:p>
                      <a:pPr algn="ctr"/>
                      <a:r>
                        <a:rPr lang="en-GB" sz="1600" dirty="0" smtClean="0"/>
                        <a:t>4</a:t>
                      </a:r>
                      <a:endParaRPr lang="en-GB" sz="1600" dirty="0"/>
                    </a:p>
                  </a:txBody>
                  <a:tcPr/>
                </a:tc>
              </a:tr>
            </a:tbl>
          </a:graphicData>
        </a:graphic>
      </p:graphicFrame>
      <p:sp>
        <p:nvSpPr>
          <p:cNvPr id="9" name="Rectangle 8"/>
          <p:cNvSpPr/>
          <p:nvPr/>
        </p:nvSpPr>
        <p:spPr>
          <a:xfrm>
            <a:off x="467544" y="4797152"/>
            <a:ext cx="7848872" cy="1077218"/>
          </a:xfrm>
          <a:prstGeom prst="rect">
            <a:avLst/>
          </a:prstGeom>
        </p:spPr>
        <p:txBody>
          <a:bodyPr wrap="square">
            <a:spAutoFit/>
          </a:bodyPr>
          <a:lstStyle/>
          <a:p>
            <a:endParaRPr lang="en-GB" sz="1600" b="1" dirty="0" smtClean="0">
              <a:solidFill>
                <a:srgbClr val="002060"/>
              </a:solidFill>
            </a:endParaRPr>
          </a:p>
          <a:p>
            <a:r>
              <a:rPr lang="en-GB" sz="1600" b="1" dirty="0" smtClean="0">
                <a:solidFill>
                  <a:srgbClr val="002060"/>
                </a:solidFill>
              </a:rPr>
              <a:t>Top Media: Obtained coverage in Sat News, Bloomberg, M2M Now, Fierce Markets, and Connect World, Sat PR News, Telecom Paper </a:t>
            </a:r>
          </a:p>
          <a:p>
            <a:endParaRPr lang="en-GB" sz="1600" b="1" dirty="0" smtClean="0">
              <a:solidFill>
                <a:srgbClr val="002060"/>
              </a:solidFill>
            </a:endParaRPr>
          </a:p>
        </p:txBody>
      </p:sp>
      <p:sp>
        <p:nvSpPr>
          <p:cNvPr id="10" name="Rectangle 9"/>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oneM2M Media Coverage </a:t>
            </a:r>
            <a:endParaRPr lang="en-GB" sz="2000" dirty="0"/>
          </a:p>
        </p:txBody>
      </p:sp>
      <p:pic>
        <p:nvPicPr>
          <p:cNvPr id="8" name="Picture 7" descr="\\SERVER-PC\Users\Public\Documents\Proactive PR\Clients\Proactive\Images\Proactive PR logos\Proactive PR 1.jpg"/>
          <p:cNvPicPr>
            <a:picLocks noChangeAspect="1" noChangeArrowheads="1"/>
          </p:cNvPicPr>
          <p:nvPr/>
        </p:nvPicPr>
        <p:blipFill>
          <a:blip r:embed="rId3" cstate="print"/>
          <a:srcRect/>
          <a:stretch>
            <a:fillRect/>
          </a:stretch>
        </p:blipFill>
        <p:spPr bwMode="auto">
          <a:xfrm>
            <a:off x="7236296" y="0"/>
            <a:ext cx="1212552" cy="121255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p:cNvGraphicFramePr>
            <a:graphicFrameLocks noGrp="1"/>
          </p:cNvGraphicFramePr>
          <p:nvPr>
            <p:extLst>
              <p:ext uri="{D42A27DB-BD31-4B8C-83A1-F6EECF244321}">
                <p14:modId xmlns:p14="http://schemas.microsoft.com/office/powerpoint/2010/main" val="249379172"/>
              </p:ext>
            </p:extLst>
          </p:nvPr>
        </p:nvGraphicFramePr>
        <p:xfrm>
          <a:off x="1146087" y="1412776"/>
          <a:ext cx="6096001" cy="4790936"/>
        </p:xfrm>
        <a:graphic>
          <a:graphicData uri="http://schemas.openxmlformats.org/drawingml/2006/table">
            <a:tbl>
              <a:tblPr firstRow="1" bandRow="1">
                <a:tableStyleId>{5C22544A-7EE6-4342-B048-85BDC9FD1C3A}</a:tableStyleId>
              </a:tblPr>
              <a:tblGrid>
                <a:gridCol w="1709780"/>
                <a:gridCol w="1458572"/>
                <a:gridCol w="1132004"/>
                <a:gridCol w="1036230"/>
                <a:gridCol w="759415"/>
              </a:tblGrid>
              <a:tr h="864096">
                <a:tc>
                  <a:txBody>
                    <a:bodyPr/>
                    <a:lstStyle/>
                    <a:p>
                      <a:r>
                        <a:rPr lang="en-GB" sz="1400" dirty="0" smtClean="0"/>
                        <a:t>Contras</a:t>
                      </a:r>
                    </a:p>
                  </a:txBody>
                  <a:tcPr/>
                </a:tc>
                <a:tc>
                  <a:txBody>
                    <a:bodyPr/>
                    <a:lstStyle/>
                    <a:p>
                      <a:r>
                        <a:rPr lang="en-GB" sz="1400" dirty="0" smtClean="0"/>
                        <a:t>Speaker opportunity spotted / booked</a:t>
                      </a:r>
                    </a:p>
                  </a:txBody>
                  <a:tcPr/>
                </a:tc>
                <a:tc>
                  <a:txBody>
                    <a:bodyPr/>
                    <a:lstStyle/>
                    <a:p>
                      <a:r>
                        <a:rPr lang="en-GB" sz="1400" dirty="0" smtClean="0"/>
                        <a:t>Complete</a:t>
                      </a:r>
                      <a:endParaRPr lang="en-GB" sz="1400" dirty="0"/>
                    </a:p>
                  </a:txBody>
                  <a:tcPr/>
                </a:tc>
                <a:tc>
                  <a:txBody>
                    <a:bodyPr/>
                    <a:lstStyle/>
                    <a:p>
                      <a:r>
                        <a:rPr lang="en-GB" sz="1400" dirty="0" smtClean="0"/>
                        <a:t>Underway</a:t>
                      </a:r>
                      <a:endParaRPr lang="en-GB" sz="1400" dirty="0"/>
                    </a:p>
                  </a:txBody>
                  <a:tcPr/>
                </a:tc>
                <a:tc>
                  <a:txBody>
                    <a:bodyPr/>
                    <a:lstStyle/>
                    <a:p>
                      <a:r>
                        <a:rPr lang="en-GB" sz="1400" dirty="0" smtClean="0"/>
                        <a:t>Future</a:t>
                      </a:r>
                      <a:endParaRPr lang="en-GB" sz="1400" dirty="0"/>
                    </a:p>
                  </a:txBody>
                  <a:tcPr/>
                </a:tc>
              </a:tr>
              <a:tr h="370840">
                <a:tc>
                  <a:txBody>
                    <a:bodyPr/>
                    <a:lstStyle/>
                    <a:p>
                      <a:r>
                        <a:rPr lang="en-GB" sz="1400" b="1" dirty="0" err="1" smtClean="0">
                          <a:solidFill>
                            <a:srgbClr val="002060"/>
                          </a:solidFill>
                        </a:rPr>
                        <a:t>IoT</a:t>
                      </a:r>
                      <a:r>
                        <a:rPr lang="en-GB" sz="1400" b="1" dirty="0" smtClean="0">
                          <a:solidFill>
                            <a:srgbClr val="002060"/>
                          </a:solidFill>
                        </a:rPr>
                        <a:t> Europe</a:t>
                      </a: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buFont typeface="Wingdings"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endParaRPr lang="en-GB" sz="1400" b="1" dirty="0">
                        <a:solidFill>
                          <a:srgbClr val="002060"/>
                        </a:solidFill>
                      </a:endParaRPr>
                    </a:p>
                  </a:txBody>
                  <a:tcPr/>
                </a:tc>
              </a:tr>
              <a:tr h="370840">
                <a:tc>
                  <a:txBody>
                    <a:bodyPr/>
                    <a:lstStyle/>
                    <a:p>
                      <a:r>
                        <a:rPr lang="en-GB" sz="1400" b="1" dirty="0" err="1" smtClean="0">
                          <a:solidFill>
                            <a:srgbClr val="002060"/>
                          </a:solidFill>
                        </a:rPr>
                        <a:t>IoT</a:t>
                      </a:r>
                      <a:r>
                        <a:rPr lang="en-GB" sz="1400" b="1" dirty="0" smtClean="0">
                          <a:solidFill>
                            <a:srgbClr val="002060"/>
                          </a:solidFill>
                        </a:rPr>
                        <a:t> Security</a:t>
                      </a: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baseline="0" dirty="0" smtClean="0">
                          <a:solidFill>
                            <a:srgbClr val="002060"/>
                          </a:solidFill>
                        </a:rPr>
                        <a:t>  </a:t>
                      </a:r>
                      <a:endParaRPr lang="en-GB" sz="1400" b="1" dirty="0">
                        <a:solidFill>
                          <a:srgbClr val="002060"/>
                        </a:solidFill>
                      </a:endParaRPr>
                    </a:p>
                  </a:txBody>
                  <a:tcPr/>
                </a:tc>
                <a:tc>
                  <a:txBody>
                    <a:bodyPr/>
                    <a:lstStyle/>
                    <a:p>
                      <a:pPr algn="ctr">
                        <a:buFont typeface="Wingdings"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endParaRPr lang="en-GB" sz="1400" b="1" dirty="0">
                        <a:solidFill>
                          <a:srgbClr val="002060"/>
                        </a:solidFill>
                      </a:endParaRPr>
                    </a:p>
                  </a:txBody>
                  <a:tcPr/>
                </a:tc>
              </a:tr>
              <a:tr h="370840">
                <a:tc>
                  <a:txBody>
                    <a:bodyPr/>
                    <a:lstStyle/>
                    <a:p>
                      <a:r>
                        <a:rPr lang="en-GB" sz="1400" b="1" dirty="0" smtClean="0">
                          <a:solidFill>
                            <a:srgbClr val="002060"/>
                          </a:solidFill>
                        </a:rPr>
                        <a:t>Location Based</a:t>
                      </a:r>
                      <a:r>
                        <a:rPr lang="en-GB" sz="1400" b="1" baseline="0" dirty="0" smtClean="0">
                          <a:solidFill>
                            <a:srgbClr val="002060"/>
                          </a:solidFill>
                        </a:rPr>
                        <a:t> Services</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buFont typeface="Wingdings"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endParaRPr lang="en-GB" sz="1400" b="1" dirty="0">
                        <a:solidFill>
                          <a:srgbClr val="002060"/>
                        </a:solidFill>
                      </a:endParaRPr>
                    </a:p>
                  </a:txBody>
                  <a:tcPr/>
                </a:tc>
              </a:tr>
              <a:tr h="370840">
                <a:tc>
                  <a:txBody>
                    <a:bodyPr/>
                    <a:lstStyle/>
                    <a:p>
                      <a:r>
                        <a:rPr lang="en-GB" sz="1400" b="1" dirty="0" smtClean="0">
                          <a:solidFill>
                            <a:srgbClr val="002060"/>
                          </a:solidFill>
                        </a:rPr>
                        <a:t>M2M Innovation World</a:t>
                      </a: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buFont typeface="Wingdings"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r>
              <a:tr h="370840">
                <a:tc>
                  <a:txBody>
                    <a:bodyPr/>
                    <a:lstStyle/>
                    <a:p>
                      <a:r>
                        <a:rPr lang="en-GB" sz="1400" b="1" dirty="0" err="1" smtClean="0">
                          <a:solidFill>
                            <a:srgbClr val="002060"/>
                          </a:solidFill>
                        </a:rPr>
                        <a:t>IoT</a:t>
                      </a:r>
                      <a:r>
                        <a:rPr lang="en-GB" sz="1400" b="1" baseline="0" dirty="0" smtClean="0">
                          <a:solidFill>
                            <a:srgbClr val="002060"/>
                          </a:solidFill>
                        </a:rPr>
                        <a:t> Evolution</a:t>
                      </a:r>
                    </a:p>
                  </a:txBody>
                  <a:tcPr/>
                </a:tc>
                <a:tc>
                  <a:txBody>
                    <a:bodyPr/>
                    <a:lstStyle/>
                    <a:p>
                      <a:pPr algn="ctr"/>
                      <a:endParaRPr lang="en-GB" sz="1400" b="1" baseline="0" dirty="0" smtClean="0">
                        <a:solidFill>
                          <a:srgbClr val="002060"/>
                        </a:solidFill>
                      </a:endParaRPr>
                    </a:p>
                  </a:txBody>
                  <a:tcPr/>
                </a:tc>
                <a:tc>
                  <a:txBody>
                    <a:bodyPr/>
                    <a:lstStyle/>
                    <a:p>
                      <a:pPr algn="ctr">
                        <a:buFont typeface="Wingdings"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buFont typeface="Wingdings" pitchFamily="2" charset="2"/>
                        <a:buNone/>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r>
              <a:tr h="370840">
                <a:tc>
                  <a:txBody>
                    <a:bodyPr/>
                    <a:lstStyle/>
                    <a:p>
                      <a:r>
                        <a:rPr lang="en-GB" sz="1400" b="1" dirty="0" err="1" smtClean="0">
                          <a:solidFill>
                            <a:srgbClr val="002060"/>
                          </a:solidFill>
                        </a:rPr>
                        <a:t>IoT</a:t>
                      </a:r>
                      <a:r>
                        <a:rPr lang="en-GB" sz="1400" b="1" baseline="0" dirty="0" smtClean="0">
                          <a:solidFill>
                            <a:srgbClr val="002060"/>
                          </a:solidFill>
                        </a:rPr>
                        <a:t> World Forum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buFont typeface="Wingdings" pitchFamily="2" charset="2"/>
                        <a:buChar char="ü"/>
                      </a:pPr>
                      <a:r>
                        <a:rPr lang="en-GB" sz="1400" b="1" dirty="0" smtClean="0">
                          <a:solidFill>
                            <a:srgbClr val="002060"/>
                          </a:solidFill>
                        </a:rPr>
                        <a:t> </a:t>
                      </a:r>
                      <a:endParaRPr lang="en-GB" sz="1400" b="1" dirty="0">
                        <a:solidFill>
                          <a:srgbClr val="002060"/>
                        </a:solidFill>
                      </a:endParaRPr>
                    </a:p>
                  </a:txBody>
                  <a:tcPr/>
                </a:tc>
              </a:tr>
              <a:tr h="370840">
                <a:tc>
                  <a:txBody>
                    <a:bodyPr/>
                    <a:lstStyle/>
                    <a:p>
                      <a:r>
                        <a:rPr lang="en-GB" sz="1400" b="1" dirty="0" smtClean="0">
                          <a:solidFill>
                            <a:srgbClr val="002060"/>
                          </a:solidFill>
                        </a:rPr>
                        <a:t>M2M Summit</a:t>
                      </a: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baseline="0"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r>
              <a:tr h="370840">
                <a:tc>
                  <a:txBody>
                    <a:bodyPr/>
                    <a:lstStyle/>
                    <a:p>
                      <a:r>
                        <a:rPr lang="en-GB" sz="1400" b="1" dirty="0" smtClean="0">
                          <a:solidFill>
                            <a:srgbClr val="002060"/>
                          </a:solidFill>
                        </a:rPr>
                        <a:t>TU Automotive Europe</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baseline="0" dirty="0" smtClean="0">
                          <a:solidFill>
                            <a:srgbClr val="002060"/>
                          </a:solidFill>
                        </a:rPr>
                        <a:t> </a:t>
                      </a:r>
                      <a:endParaRPr lang="en-GB" sz="1400" b="1" dirty="0">
                        <a:solidFill>
                          <a:srgbClr val="002060"/>
                        </a:solidFill>
                      </a:endParaRPr>
                    </a:p>
                  </a:txBody>
                  <a:tcPr/>
                </a:tc>
              </a:tr>
              <a:tr h="370840">
                <a:tc>
                  <a:txBody>
                    <a:bodyPr/>
                    <a:lstStyle/>
                    <a:p>
                      <a:r>
                        <a:rPr lang="en-GB" sz="1400" b="1" dirty="0" smtClean="0">
                          <a:solidFill>
                            <a:srgbClr val="002060"/>
                          </a:solidFill>
                        </a:rPr>
                        <a:t>Telematics West Coast</a:t>
                      </a: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dirty="0" smtClean="0">
                          <a:solidFill>
                            <a:srgbClr val="002060"/>
                          </a:solidFill>
                        </a:rPr>
                        <a:t> </a:t>
                      </a:r>
                      <a:endParaRPr lang="en-GB" sz="1400" b="1" dirty="0">
                        <a:solidFill>
                          <a:srgbClr val="002060"/>
                        </a:solidFill>
                      </a:endParaRPr>
                    </a:p>
                  </a:txBody>
                  <a:tcPr/>
                </a:tc>
                <a:tc>
                  <a:txBody>
                    <a:bodyPr/>
                    <a:lstStyle/>
                    <a:p>
                      <a:pPr algn="ct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endParaRPr lang="en-GB" sz="1400" b="1" dirty="0">
                        <a:solidFill>
                          <a:srgbClr val="002060"/>
                        </a:solidFill>
                      </a:endParaRPr>
                    </a:p>
                  </a:txBody>
                  <a:tcPr/>
                </a:tc>
                <a:tc>
                  <a:txBody>
                    <a:bodyPr/>
                    <a:lstStyle/>
                    <a:p>
                      <a:pPr marL="285750" indent="-285750" algn="ctr">
                        <a:buFont typeface="Wingdings" panose="05000000000000000000" pitchFamily="2" charset="2"/>
                        <a:buChar char="ü"/>
                      </a:pPr>
                      <a:r>
                        <a:rPr lang="en-GB" sz="1400" b="1" dirty="0" smtClean="0">
                          <a:solidFill>
                            <a:srgbClr val="002060"/>
                          </a:solidFill>
                        </a:rPr>
                        <a:t> </a:t>
                      </a:r>
                      <a:endParaRPr lang="en-GB" sz="1400" b="1" dirty="0">
                        <a:solidFill>
                          <a:srgbClr val="002060"/>
                        </a:solidFill>
                      </a:endParaRPr>
                    </a:p>
                  </a:txBody>
                  <a:tcPr/>
                </a:tc>
              </a:tr>
            </a:tbl>
          </a:graphicData>
        </a:graphic>
      </p:graphicFrame>
      <p:sp>
        <p:nvSpPr>
          <p:cNvPr id="11"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oneM2M Contra Agreements</a:t>
            </a:r>
            <a:endParaRPr lang="en-GB" sz="2000" dirty="0"/>
          </a:p>
        </p:txBody>
      </p:sp>
      <p:pic>
        <p:nvPicPr>
          <p:cNvPr id="7" name="Picture 6" descr="\\SERVER-PC\Users\Public\Documents\Proactive PR\Clients\Proactive\Images\Proactive PR logos\Proactive PR 1.jpg"/>
          <p:cNvPicPr>
            <a:picLocks noChangeAspect="1" noChangeArrowheads="1"/>
          </p:cNvPicPr>
          <p:nvPr/>
        </p:nvPicPr>
        <p:blipFill>
          <a:blip r:embed="rId3" cstate="print"/>
          <a:srcRect/>
          <a:stretch>
            <a:fillRect/>
          </a:stretch>
        </p:blipFill>
        <p:spPr bwMode="auto">
          <a:xfrm>
            <a:off x="7236296" y="0"/>
            <a:ext cx="1212552" cy="12125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23850"/>
            <a:ext cx="6192838" cy="657225"/>
          </a:xfrm>
        </p:spPr>
        <p:txBody>
          <a:bodyPr>
            <a:normAutofit fontScale="90000"/>
          </a:bodyPr>
          <a:lstStyle/>
          <a:p>
            <a:r>
              <a:rPr lang="en-GB" dirty="0"/>
              <a:t/>
            </a:r>
            <a:br>
              <a:rPr lang="en-GB" dirty="0"/>
            </a:br>
            <a:r>
              <a:rPr lang="en-GB" dirty="0" smtClean="0"/>
              <a:t/>
            </a:r>
            <a:br>
              <a:rPr lang="en-GB" dirty="0" smtClean="0"/>
            </a:br>
            <a:r>
              <a:rPr lang="en-GB" dirty="0"/>
              <a:t/>
            </a:r>
            <a:br>
              <a:rPr lang="en-GB" dirty="0"/>
            </a:br>
            <a:endParaRPr lang="en-GB"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99908473"/>
              </p:ext>
            </p:extLst>
          </p:nvPr>
        </p:nvGraphicFramePr>
        <p:xfrm>
          <a:off x="1691680" y="1556792"/>
          <a:ext cx="6076056" cy="5027635"/>
        </p:xfrm>
        <a:graphic>
          <a:graphicData uri="http://schemas.openxmlformats.org/drawingml/2006/table">
            <a:tbl>
              <a:tblPr firstRow="1" bandRow="1">
                <a:tableStyleId>{5C22544A-7EE6-4342-B048-85BDC9FD1C3A}</a:tableStyleId>
              </a:tblPr>
              <a:tblGrid>
                <a:gridCol w="2025352"/>
                <a:gridCol w="2025352"/>
                <a:gridCol w="2025352"/>
              </a:tblGrid>
              <a:tr h="556177">
                <a:tc>
                  <a:txBody>
                    <a:bodyPr/>
                    <a:lstStyle/>
                    <a:p>
                      <a:r>
                        <a:rPr lang="en-GB" sz="1600" dirty="0" smtClean="0"/>
                        <a:t>Publication</a:t>
                      </a:r>
                      <a:endParaRPr lang="en-GB" sz="1600" dirty="0"/>
                    </a:p>
                  </a:txBody>
                  <a:tcPr/>
                </a:tc>
                <a:tc>
                  <a:txBody>
                    <a:bodyPr/>
                    <a:lstStyle/>
                    <a:p>
                      <a:pPr algn="ctr"/>
                      <a:r>
                        <a:rPr lang="en-GB" sz="1600" dirty="0" smtClean="0"/>
                        <a:t>Advertising</a:t>
                      </a:r>
                      <a:r>
                        <a:rPr lang="en-GB" sz="1600" baseline="0" dirty="0" smtClean="0"/>
                        <a:t> Value Equivalent (AVE) for Feb – July 2015 </a:t>
                      </a:r>
                      <a:endParaRPr lang="en-GB" sz="1600" dirty="0"/>
                    </a:p>
                  </a:txBody>
                  <a:tcPr/>
                </a:tc>
                <a:tc>
                  <a:txBody>
                    <a:bodyPr/>
                    <a:lstStyle/>
                    <a:p>
                      <a:pPr algn="ctr"/>
                      <a:r>
                        <a:rPr lang="en-GB" sz="1600" dirty="0" smtClean="0"/>
                        <a:t>Circulation / Reach figures</a:t>
                      </a:r>
                      <a:endParaRPr lang="en-GB" sz="1600" dirty="0"/>
                    </a:p>
                  </a:txBody>
                  <a:tcPr/>
                </a:tc>
              </a:tr>
              <a:tr h="425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Capacity Magazine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£145,500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4k monthly subscribers over 127 countries</a:t>
                      </a:r>
                    </a:p>
                  </a:txBody>
                  <a:tcPr/>
                </a:tc>
              </a:tr>
              <a:tr h="39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RCR Wireless </a:t>
                      </a:r>
                    </a:p>
                  </a:txBody>
                  <a:tcPr/>
                </a:tc>
                <a:tc>
                  <a:txBody>
                    <a:bodyPr/>
                    <a:lstStyle/>
                    <a:p>
                      <a:pPr algn="ctr"/>
                      <a:r>
                        <a:rPr lang="en-GB" sz="1100" b="0" dirty="0" smtClean="0"/>
                        <a:t>£137,450</a:t>
                      </a:r>
                      <a:endParaRPr lang="en-GB" sz="1100" b="0" dirty="0"/>
                    </a:p>
                  </a:txBody>
                  <a:tcPr/>
                </a:tc>
                <a:tc>
                  <a:txBody>
                    <a:bodyPr/>
                    <a:lstStyle/>
                    <a:p>
                      <a:pPr algn="ctr"/>
                      <a:r>
                        <a:rPr lang="en-GB" sz="1100" b="0" dirty="0" smtClean="0"/>
                        <a:t>37,924 daily website views </a:t>
                      </a:r>
                      <a:endParaRPr lang="en-GB" sz="1100" b="0" dirty="0"/>
                    </a:p>
                  </a:txBody>
                  <a:tcPr/>
                </a:tc>
              </a:tr>
              <a:tr h="442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Connect World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£155,112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22,000 copies</a:t>
                      </a:r>
                      <a:r>
                        <a:rPr kumimoji="0" lang="en-GB" sz="1100" b="0" kern="1200" baseline="0" dirty="0" smtClean="0">
                          <a:solidFill>
                            <a:schemeClr val="dk1"/>
                          </a:solidFill>
                          <a:latin typeface="+mn-lt"/>
                          <a:ea typeface="+mn-ea"/>
                          <a:cs typeface="+mn-cs"/>
                        </a:rPr>
                        <a:t> per month</a:t>
                      </a:r>
                      <a:endParaRPr kumimoji="0" lang="en-GB" sz="1100" b="0" kern="1200" dirty="0" smtClean="0">
                        <a:solidFill>
                          <a:schemeClr val="dk1"/>
                        </a:solidFill>
                        <a:latin typeface="+mn-lt"/>
                        <a:ea typeface="+mn-ea"/>
                        <a:cs typeface="+mn-cs"/>
                      </a:endParaRPr>
                    </a:p>
                  </a:txBody>
                  <a:tcPr/>
                </a:tc>
              </a:tr>
              <a:tr h="258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Total Telecom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£29,273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6409 daily website views </a:t>
                      </a:r>
                    </a:p>
                  </a:txBody>
                  <a:tcPr/>
                </a:tc>
              </a:tr>
              <a:tr h="258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Mobile Europe</a:t>
                      </a: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100" b="0" kern="1200" dirty="0" smtClean="0">
                          <a:solidFill>
                            <a:schemeClr val="dk1"/>
                          </a:solidFill>
                          <a:latin typeface="+mn-lt"/>
                          <a:ea typeface="+mn-ea"/>
                          <a:cs typeface="+mn-cs"/>
                        </a:rPr>
                        <a:t>£119,853</a:t>
                      </a: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100" b="0" kern="1200" dirty="0" smtClean="0">
                          <a:solidFill>
                            <a:schemeClr val="dk1"/>
                          </a:solidFill>
                          <a:latin typeface="+mn-lt"/>
                          <a:ea typeface="+mn-ea"/>
                          <a:cs typeface="+mn-cs"/>
                        </a:rPr>
                        <a:t>14,723 monthly website views </a:t>
                      </a:r>
                    </a:p>
                  </a:txBody>
                  <a:tcPr/>
                </a:tc>
              </a:tr>
              <a:tr h="258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Wireless magazine</a:t>
                      </a:r>
                    </a:p>
                  </a:txBody>
                  <a:tcPr/>
                </a:tc>
                <a:tc>
                  <a:txBody>
                    <a:bodyPr/>
                    <a:lstStyle/>
                    <a:p>
                      <a:pPr algn="ctr"/>
                      <a:r>
                        <a:rPr lang="en-GB" sz="1100" b="0" dirty="0" smtClean="0"/>
                        <a:t>£15,199</a:t>
                      </a:r>
                      <a:endParaRPr lang="en-GB" sz="1100" b="0" dirty="0"/>
                    </a:p>
                  </a:txBody>
                  <a:tcPr/>
                </a:tc>
                <a:tc>
                  <a:txBody>
                    <a:bodyPr/>
                    <a:lstStyle/>
                    <a:p>
                      <a:pPr algn="ctr"/>
                      <a:r>
                        <a:rPr lang="en-GB" sz="1100" b="0" dirty="0" smtClean="0"/>
                        <a:t>534 daily website</a:t>
                      </a:r>
                      <a:r>
                        <a:rPr lang="en-GB" sz="1100" b="0" baseline="0" dirty="0" smtClean="0"/>
                        <a:t> views </a:t>
                      </a:r>
                      <a:endParaRPr lang="en-GB" sz="1100" b="0" dirty="0"/>
                    </a:p>
                  </a:txBody>
                  <a:tcPr/>
                </a:tc>
              </a:tr>
              <a:tr h="258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Wireless 2020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£151,888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12,285 daily website views</a:t>
                      </a:r>
                    </a:p>
                  </a:txBody>
                  <a:tcPr/>
                </a:tc>
              </a:tr>
              <a:tr h="425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Bloomberg Business</a:t>
                      </a:r>
                    </a:p>
                  </a:txBody>
                  <a:tcPr/>
                </a:tc>
                <a:tc>
                  <a:txBody>
                    <a:bodyPr/>
                    <a:lstStyle/>
                    <a:p>
                      <a:pPr algn="ctr"/>
                      <a:r>
                        <a:rPr lang="en-GB" sz="1100" b="0" dirty="0" smtClean="0"/>
                        <a:t>£973,711</a:t>
                      </a:r>
                      <a:endParaRPr lang="en-GB" sz="1100" b="0" dirty="0"/>
                    </a:p>
                  </a:txBody>
                  <a:tcPr/>
                </a:tc>
                <a:tc>
                  <a:txBody>
                    <a:bodyPr/>
                    <a:lstStyle/>
                    <a:p>
                      <a:pPr algn="ctr"/>
                      <a:r>
                        <a:rPr lang="en-GB" sz="1100" b="0" dirty="0" smtClean="0"/>
                        <a:t>4,711,141 daily website views</a:t>
                      </a:r>
                      <a:endParaRPr lang="en-GB" sz="1100" b="0" dirty="0"/>
                    </a:p>
                  </a:txBody>
                  <a:tcPr/>
                </a:tc>
              </a:tr>
              <a:tr h="258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M2M Now</a:t>
                      </a:r>
                    </a:p>
                  </a:txBody>
                  <a:tcPr/>
                </a:tc>
                <a:tc>
                  <a:txBody>
                    <a:bodyPr/>
                    <a:lstStyle/>
                    <a:p>
                      <a:pPr algn="ctr"/>
                      <a:r>
                        <a:rPr lang="en-GB" sz="1100" b="0" dirty="0" smtClean="0"/>
                        <a:t>£201,115</a:t>
                      </a:r>
                      <a:endParaRPr lang="en-GB" sz="1100" b="0" dirty="0"/>
                    </a:p>
                  </a:txBody>
                  <a:tcPr/>
                </a:tc>
                <a:tc>
                  <a:txBody>
                    <a:bodyPr/>
                    <a:lstStyle/>
                    <a:p>
                      <a:pPr algn="ctr"/>
                      <a:r>
                        <a:rPr lang="en-GB" sz="1100" b="0" dirty="0" smtClean="0"/>
                        <a:t>9,000</a:t>
                      </a:r>
                      <a:r>
                        <a:rPr lang="en-GB" sz="1100" b="0" baseline="0" dirty="0" smtClean="0"/>
                        <a:t> daily website views</a:t>
                      </a:r>
                      <a:endParaRPr lang="en-GB" sz="1100" b="0" dirty="0"/>
                    </a:p>
                  </a:txBody>
                  <a:tcPr/>
                </a:tc>
              </a:tr>
              <a:tr h="395730">
                <a:tc>
                  <a:txBody>
                    <a:bodyPr/>
                    <a:lstStyle/>
                    <a:p>
                      <a:r>
                        <a:rPr lang="en-GB" sz="1100" b="1" dirty="0" smtClean="0">
                          <a:solidFill>
                            <a:schemeClr val="tx1"/>
                          </a:solidFill>
                        </a:rPr>
                        <a:t>Wireless Developer Network</a:t>
                      </a:r>
                      <a:endParaRPr lang="en-GB" sz="11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£58,622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534 daily website views </a:t>
                      </a:r>
                    </a:p>
                  </a:txBody>
                  <a:tcPr/>
                </a:tc>
              </a:tr>
              <a:tr h="39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smtClean="0">
                          <a:solidFill>
                            <a:schemeClr val="tx1"/>
                          </a:solidFill>
                          <a:latin typeface="+mn-lt"/>
                          <a:ea typeface="+mn-ea"/>
                          <a:cs typeface="+mn-cs"/>
                        </a:rPr>
                        <a:t>Fierce Markets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£387,669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kern="1200" dirty="0" smtClean="0">
                          <a:solidFill>
                            <a:schemeClr val="dk1"/>
                          </a:solidFill>
                          <a:latin typeface="+mn-lt"/>
                          <a:ea typeface="+mn-ea"/>
                          <a:cs typeface="+mn-cs"/>
                        </a:rPr>
                        <a:t>740, 000</a:t>
                      </a:r>
                      <a:r>
                        <a:rPr kumimoji="0" lang="en-GB" sz="1100" b="0" kern="1200" baseline="0" dirty="0" smtClean="0">
                          <a:solidFill>
                            <a:schemeClr val="dk1"/>
                          </a:solidFill>
                          <a:latin typeface="+mn-lt"/>
                          <a:ea typeface="+mn-ea"/>
                          <a:cs typeface="+mn-cs"/>
                        </a:rPr>
                        <a:t> website views per month</a:t>
                      </a:r>
                      <a:endParaRPr kumimoji="0" lang="en-GB" sz="1100" b="0" kern="1200" dirty="0" smtClean="0">
                        <a:solidFill>
                          <a:schemeClr val="dk1"/>
                        </a:solidFill>
                        <a:latin typeface="+mn-lt"/>
                        <a:ea typeface="+mn-ea"/>
                        <a:cs typeface="+mn-cs"/>
                      </a:endParaRPr>
                    </a:p>
                  </a:txBody>
                  <a:tcPr/>
                </a:tc>
              </a:tr>
              <a:tr h="395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smtClean="0">
                          <a:solidFill>
                            <a:srgbClr val="000000"/>
                          </a:solidFill>
                          <a:latin typeface="+mn-lt"/>
                          <a:ea typeface="+mn-ea"/>
                          <a:cs typeface="+mn-cs"/>
                        </a:rPr>
                        <a:t>TOTAL AVE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200" b="1" kern="1200" dirty="0" smtClean="0">
                          <a:solidFill>
                            <a:schemeClr val="dk1"/>
                          </a:solidFill>
                          <a:latin typeface="+mn-lt"/>
                          <a:ea typeface="+mn-ea"/>
                          <a:cs typeface="+mn-cs"/>
                        </a:rPr>
                        <a:t>£2,375,392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1100" b="0" u="sng" kern="1200" dirty="0" smtClean="0">
                        <a:solidFill>
                          <a:schemeClr val="dk1"/>
                        </a:solidFill>
                        <a:latin typeface="+mn-lt"/>
                        <a:ea typeface="+mn-ea"/>
                        <a:cs typeface="+mn-cs"/>
                      </a:endParaRPr>
                    </a:p>
                  </a:txBody>
                  <a:tcPr>
                    <a:solidFill>
                      <a:schemeClr val="bg1"/>
                    </a:solidFill>
                  </a:tcPr>
                </a:tc>
              </a:tr>
            </a:tbl>
          </a:graphicData>
        </a:graphic>
      </p:graphicFrame>
      <p:sp>
        <p:nvSpPr>
          <p:cNvPr id="5"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Top Tier Media Impact: </a:t>
            </a:r>
          </a:p>
          <a:p>
            <a:r>
              <a:rPr lang="en-GB" sz="2000" dirty="0" smtClean="0"/>
              <a:t>Coverage received with Reach and Value</a:t>
            </a:r>
            <a:endParaRPr lang="en-GB" sz="2000" dirty="0"/>
          </a:p>
        </p:txBody>
      </p:sp>
      <p:pic>
        <p:nvPicPr>
          <p:cNvPr id="8" name="Picture 7" descr="\\SERVER-PC\Users\Public\Documents\Proactive PR\Clients\Proactive\Images\Proactive PR logos\Proactive PR 1.jpg"/>
          <p:cNvPicPr>
            <a:picLocks noChangeAspect="1" noChangeArrowheads="1"/>
          </p:cNvPicPr>
          <p:nvPr/>
        </p:nvPicPr>
        <p:blipFill>
          <a:blip r:embed="rId3" cstate="print"/>
          <a:srcRect/>
          <a:stretch>
            <a:fillRect/>
          </a:stretch>
        </p:blipFill>
        <p:spPr bwMode="auto">
          <a:xfrm>
            <a:off x="7236296" y="0"/>
            <a:ext cx="1212552" cy="1212552"/>
          </a:xfrm>
          <a:prstGeom prst="rect">
            <a:avLst/>
          </a:prstGeom>
          <a:noFill/>
        </p:spPr>
      </p:pic>
    </p:spTree>
    <p:extLst>
      <p:ext uri="{BB962C8B-B14F-4D97-AF65-F5344CB8AC3E}">
        <p14:creationId xmlns:p14="http://schemas.microsoft.com/office/powerpoint/2010/main" val="849338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64488" y="0"/>
            <a:ext cx="1795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784976" y="0"/>
            <a:ext cx="179512"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cstate="print"/>
          <a:srcRect/>
          <a:stretch>
            <a:fillRect/>
          </a:stretch>
        </p:blipFill>
        <p:spPr bwMode="auto">
          <a:xfrm>
            <a:off x="533251" y="1274787"/>
            <a:ext cx="2028825" cy="7905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054006" y="4502752"/>
            <a:ext cx="1466850" cy="90487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569118" y="4760127"/>
            <a:ext cx="5114925" cy="154305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22759" y="2958950"/>
            <a:ext cx="2981325" cy="1914525"/>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5405784" y="2775217"/>
            <a:ext cx="3228975" cy="752475"/>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t="10877" b="7541"/>
          <a:stretch>
            <a:fillRect/>
          </a:stretch>
        </p:blipFill>
        <p:spPr bwMode="auto">
          <a:xfrm>
            <a:off x="3469729" y="3715603"/>
            <a:ext cx="2581275" cy="1080120"/>
          </a:xfrm>
          <a:prstGeom prst="rect">
            <a:avLst/>
          </a:prstGeom>
          <a:noFill/>
          <a:ln w="9525">
            <a:noFill/>
            <a:miter lim="800000"/>
            <a:headEnd/>
            <a:tailEnd/>
          </a:ln>
        </p:spPr>
      </p:pic>
      <p:pic>
        <p:nvPicPr>
          <p:cNvPr id="1032" name="Picture 8"/>
          <p:cNvPicPr>
            <a:picLocks noChangeAspect="1" noChangeArrowheads="1"/>
          </p:cNvPicPr>
          <p:nvPr/>
        </p:nvPicPr>
        <p:blipFill>
          <a:blip r:embed="rId9" cstate="print"/>
          <a:srcRect/>
          <a:stretch>
            <a:fillRect/>
          </a:stretch>
        </p:blipFill>
        <p:spPr bwMode="auto">
          <a:xfrm>
            <a:off x="1475656" y="2144033"/>
            <a:ext cx="2590800" cy="1019175"/>
          </a:xfrm>
          <a:prstGeom prst="rect">
            <a:avLst/>
          </a:prstGeom>
          <a:noFill/>
          <a:ln w="9525">
            <a:noFill/>
            <a:miter lim="800000"/>
            <a:headEnd/>
            <a:tailEnd/>
          </a:ln>
        </p:spPr>
      </p:pic>
      <p:pic>
        <p:nvPicPr>
          <p:cNvPr id="1033" name="Picture 9"/>
          <p:cNvPicPr>
            <a:picLocks noChangeAspect="1" noChangeArrowheads="1"/>
          </p:cNvPicPr>
          <p:nvPr/>
        </p:nvPicPr>
        <p:blipFill>
          <a:blip r:embed="rId10" cstate="print"/>
          <a:srcRect/>
          <a:stretch>
            <a:fillRect/>
          </a:stretch>
        </p:blipFill>
        <p:spPr bwMode="auto">
          <a:xfrm>
            <a:off x="6152034" y="1763291"/>
            <a:ext cx="2295525" cy="762000"/>
          </a:xfrm>
          <a:prstGeom prst="rect">
            <a:avLst/>
          </a:prstGeom>
          <a:noFill/>
          <a:ln w="9525">
            <a:noFill/>
            <a:miter lim="800000"/>
            <a:headEnd/>
            <a:tailEnd/>
          </a:ln>
        </p:spPr>
      </p:pic>
      <p:pic>
        <p:nvPicPr>
          <p:cNvPr id="1034" name="Picture 10"/>
          <p:cNvPicPr>
            <a:picLocks noChangeAspect="1" noChangeArrowheads="1"/>
          </p:cNvPicPr>
          <p:nvPr/>
        </p:nvPicPr>
        <p:blipFill>
          <a:blip r:embed="rId11" cstate="print"/>
          <a:srcRect/>
          <a:stretch>
            <a:fillRect/>
          </a:stretch>
        </p:blipFill>
        <p:spPr bwMode="auto">
          <a:xfrm>
            <a:off x="4402299" y="1428006"/>
            <a:ext cx="1057275" cy="704850"/>
          </a:xfrm>
          <a:prstGeom prst="rect">
            <a:avLst/>
          </a:prstGeom>
          <a:noFill/>
          <a:ln w="9525">
            <a:noFill/>
            <a:miter lim="800000"/>
            <a:headEnd/>
            <a:tailEnd/>
          </a:ln>
        </p:spPr>
      </p:pic>
      <p:sp>
        <p:nvSpPr>
          <p:cNvPr id="17" name="Title 2"/>
          <p:cNvSpPr txBox="1">
            <a:spLocks/>
          </p:cNvSpPr>
          <p:nvPr/>
        </p:nvSpPr>
        <p:spPr>
          <a:xfrm>
            <a:off x="0" y="274638"/>
            <a:ext cx="9144000" cy="706090"/>
          </a:xfrm>
          <a:prstGeom prst="rect">
            <a:avLst/>
          </a:prstGeom>
          <a:solidFill>
            <a:srgbClr val="C00000"/>
          </a:solidFill>
          <a:ln w="25400" cap="flat" cmpd="sng"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smtClean="0"/>
              <a:t>Proactive Pitching in for oneM2M </a:t>
            </a:r>
          </a:p>
          <a:p>
            <a:r>
              <a:rPr lang="en-GB" sz="2000" dirty="0" smtClean="0"/>
              <a:t>Press Releases and Articles </a:t>
            </a:r>
            <a:endParaRPr lang="en-GB" sz="2000" dirty="0"/>
          </a:p>
        </p:txBody>
      </p:sp>
      <p:pic>
        <p:nvPicPr>
          <p:cNvPr id="16" name="Picture 15" descr="\\SERVER-PC\Users\Public\Documents\Proactive PR\Clients\Proactive\Images\Proactive PR logos\Proactive PR 1.jpg"/>
          <p:cNvPicPr>
            <a:picLocks noChangeAspect="1" noChangeArrowheads="1"/>
          </p:cNvPicPr>
          <p:nvPr/>
        </p:nvPicPr>
        <p:blipFill>
          <a:blip r:embed="rId12" cstate="print"/>
          <a:srcRect/>
          <a:stretch>
            <a:fillRect/>
          </a:stretch>
        </p:blipFill>
        <p:spPr bwMode="auto">
          <a:xfrm>
            <a:off x="7236296" y="0"/>
            <a:ext cx="1212552" cy="121255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2598</TotalTime>
  <Words>1155</Words>
  <Application>Microsoft Office PowerPoint</Application>
  <PresentationFormat>On-screen Show (4:3)</PresentationFormat>
  <Paragraphs>174</Paragraphs>
  <Slides>14</Slides>
  <Notes>8</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TIA event: Press Release Pitching in Success</vt:lpstr>
      <vt:lpstr>    </vt:lpstr>
      <vt:lpstr>PowerPoint Presentation</vt:lpstr>
      <vt:lpstr>PowerPoint Presentation</vt:lpstr>
      <vt:lpstr>Examples of How Others do Twitter</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oneM2M presentation</dc:title>
  <dc:creator>Meggie Beddoe</dc:creator>
  <cp:lastModifiedBy>Richard Brennan</cp:lastModifiedBy>
  <cp:revision>198</cp:revision>
  <dcterms:created xsi:type="dcterms:W3CDTF">2015-06-02T09:46:57Z</dcterms:created>
  <dcterms:modified xsi:type="dcterms:W3CDTF">2015-07-20T03:49:33Z</dcterms:modified>
</cp:coreProperties>
</file>