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0" r:id="rId3"/>
  </p:sldMasterIdLst>
  <p:notesMasterIdLst>
    <p:notesMasterId r:id="rId20"/>
  </p:notesMasterIdLst>
  <p:sldIdLst>
    <p:sldId id="302" r:id="rId4"/>
    <p:sldId id="341" r:id="rId5"/>
    <p:sldId id="311" r:id="rId6"/>
    <p:sldId id="319" r:id="rId7"/>
    <p:sldId id="323" r:id="rId8"/>
    <p:sldId id="328" r:id="rId9"/>
    <p:sldId id="309" r:id="rId10"/>
    <p:sldId id="336" r:id="rId11"/>
    <p:sldId id="338" r:id="rId12"/>
    <p:sldId id="310" r:id="rId13"/>
    <p:sldId id="335" r:id="rId14"/>
    <p:sldId id="339" r:id="rId15"/>
    <p:sldId id="333" r:id="rId16"/>
    <p:sldId id="340" r:id="rId17"/>
    <p:sldId id="342" r:id="rId18"/>
    <p:sldId id="322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49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Mahoney" initials="MM" lastIdx="7" clrIdx="0">
    <p:extLst>
      <p:ext uri="{19B8F6BF-5375-455C-9EA6-DF929625EA0E}">
        <p15:presenceInfo xmlns:p15="http://schemas.microsoft.com/office/powerpoint/2012/main" userId="3b238406ac7812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AE9"/>
    <a:srgbClr val="F1D8D7"/>
    <a:srgbClr val="C00000"/>
    <a:srgbClr val="E6B9B8"/>
    <a:srgbClr val="FF3399"/>
    <a:srgbClr val="D7D0B1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50" autoAdjust="0"/>
  </p:normalViewPr>
  <p:slideViewPr>
    <p:cSldViewPr showGuides="1">
      <p:cViewPr varScale="1">
        <p:scale>
          <a:sx n="81" d="100"/>
          <a:sy n="81" d="100"/>
        </p:scale>
        <p:origin x="1291" y="72"/>
      </p:cViewPr>
      <p:guideLst>
        <p:guide orient="horz" pos="1488"/>
        <p:guide pos="49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725"/>
    </p:cViewPr>
  </p:sorterViewPr>
  <p:notesViewPr>
    <p:cSldViewPr>
      <p:cViewPr varScale="1">
        <p:scale>
          <a:sx n="62" d="100"/>
          <a:sy n="62" d="100"/>
        </p:scale>
        <p:origin x="2995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7-13T14:25:56.292" idx="5">
    <p:pos x="3012" y="316"/>
    <p:text>M - needs to be capitalised</p:text>
    <p:extLst>
      <p:ext uri="{C676402C-5697-4E1C-873F-D02D1690AC5C}">
        <p15:threadingInfo xmlns:p15="http://schemas.microsoft.com/office/powerpoint/2012/main" timeZoneBias="-60"/>
      </p:ext>
    </p:extLst>
  </p:cm>
  <p:cm authorId="1" dt="2016-07-13T14:26:21.034" idx="6">
    <p:pos x="528" y="3984"/>
    <p:text>Dates need removing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7-13T14:23:39.908" idx="3">
    <p:pos x="3881" y="3035"/>
    <p:text>Do we need to remove HGI now?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E31E6-DB44-432E-9E21-2C944B406F11}" type="datetimeFigureOut">
              <a:rPr lang="en-US" smtClean="0"/>
              <a:t>8/1/2016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25DA6-4CDD-4C50-9592-EBBE853CC4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56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57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32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676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85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9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54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37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4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55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5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47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54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9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06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35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25DA6-4CDD-4C50-9592-EBBE853CC41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4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:\Documents and Settings\mcauley\Local Settings\Temp\wz83a6\oneM2M\oneM2M-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A6D16EA1-D31A-4592-9727-8E8625910B3E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457200" y="6400800"/>
            <a:ext cx="811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00"/>
                </a:solidFill>
              </a:rPr>
              <a:t>30-Oct-14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8305800" y="6400800"/>
            <a:ext cx="36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6FC24A4-3633-47D2-9577-3F0D72FC5BC6}" type="slidenum">
              <a:rPr lang="en-US" altLang="en-US" sz="1200" smtClean="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4097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457200" y="6400800"/>
            <a:ext cx="811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00"/>
                </a:solidFill>
              </a:rPr>
              <a:t>30-Oct-14</a:t>
            </a: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8305800" y="6400800"/>
            <a:ext cx="36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E2CFF32-C961-45D6-88EA-C24440784151}" type="slidenum">
              <a:rPr lang="en-US" altLang="en-US" sz="1200" smtClean="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5503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457200" y="6400800"/>
            <a:ext cx="811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00"/>
                </a:solidFill>
              </a:rPr>
              <a:t>30-Oct-14</a:t>
            </a:r>
          </a:p>
        </p:txBody>
      </p:sp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8305800" y="6400800"/>
            <a:ext cx="36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A8B5CCC-ADA2-45D0-95D2-1E0C07C06E53}" type="slidenum">
              <a:rPr lang="en-US" altLang="en-US" sz="1200" smtClean="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37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457200" y="5075238"/>
            <a:ext cx="8229600" cy="1222375"/>
          </a:xfrm>
          <a:prstGeom prst="roundRect">
            <a:avLst/>
          </a:prstGeom>
          <a:noFill/>
          <a:ln>
            <a:solidFill>
              <a:srgbClr val="A0A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7" descr="C:\Documents and Settings\mcauley\Local Settings\Temp\wz83a6\oneM2M\oneM2M-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5"/>
          <a:stretch>
            <a:fillRect/>
          </a:stretch>
        </p:blipFill>
        <p:spPr bwMode="auto">
          <a:xfrm>
            <a:off x="1581150" y="152400"/>
            <a:ext cx="598170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3903663" y="6400800"/>
            <a:ext cx="1277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00"/>
                </a:solidFill>
              </a:rPr>
              <a:t>© 2014 oneM2M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85800" y="5076826"/>
            <a:ext cx="7772400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0" y="3629025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90000"/>
              </a:lnSpc>
              <a:defRPr sz="4800" b="1" cap="all">
                <a:solidFill>
                  <a:srgbClr val="A0A0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564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:\Documents and Settings\mcauley\Local Settings\Temp\wz83a6\oneM2M\oneM2M-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4933952A-EFE2-4C7F-ABD5-D2DF7A7F2555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6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66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mcauley\Local Settings\Temp\wz83a6\oneM2M\oneM2M-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174"/>
            <a:ext cx="7189788" cy="762001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113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9BC1647-9AEE-46B6-9E4F-9E134BBDAC6F}" type="slidenum">
              <a:rPr lang="en-US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9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mcauley\Local Settings\Temp\wz83a6\oneM2M\oneM2M-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30174"/>
            <a:ext cx="7189788" cy="762001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113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EDFDF21-FADD-47C3-984E-E0D681A96497}" type="slidenum">
              <a:rPr lang="en-US" alt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3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96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4E5EBDB-3EA3-4096-A4ED-9110358961A6}" type="slidenum">
              <a:rPr lang="en-GB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GB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0355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8305800" y="6400800"/>
            <a:ext cx="366713" cy="276225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3454554F-471D-4117-B86F-EB034BE295A9}" type="slidenum">
              <a:rPr lang="en-US" altLang="en-US" sz="1200"/>
              <a:pPr algn="r" eaLnBrk="1" hangingPunct="1"/>
              <a:t>‹#›</a:t>
            </a:fld>
            <a:endParaRPr lang="en-US" alt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457200" y="6400800"/>
            <a:ext cx="811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00"/>
                </a:solidFill>
              </a:rPr>
              <a:t>30-Oct-14</a:t>
            </a: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8305800" y="6400800"/>
            <a:ext cx="36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1727320-B8C2-4877-ABA0-24E6675C0F5B}" type="slidenum">
              <a:rPr lang="en-US" altLang="en-US" sz="1200" smtClean="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582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41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62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6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10"/>
          <p:cNvSpPr>
            <a:spLocks noChangeArrowheads="1"/>
          </p:cNvSpPr>
          <p:nvPr userDrawn="1"/>
        </p:nvSpPr>
        <p:spPr bwMode="auto">
          <a:xfrm>
            <a:off x="3903663" y="6400800"/>
            <a:ext cx="1277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00"/>
                </a:solidFill>
              </a:rPr>
              <a:t>© 2014 oneM2M</a:t>
            </a:r>
          </a:p>
        </p:txBody>
      </p:sp>
    </p:spTree>
    <p:extLst>
      <p:ext uri="{BB962C8B-B14F-4D97-AF65-F5344CB8AC3E}">
        <p14:creationId xmlns:p14="http://schemas.microsoft.com/office/powerpoint/2010/main" val="150490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m2m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066800" y="6096000"/>
            <a:ext cx="7772400" cy="5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en-US" altLang="en-US" sz="2400" b="1" dirty="0">
                <a:solidFill>
                  <a:srgbClr val="A0A0A3"/>
                </a:solidFill>
                <a:hlinkClick r:id="rId3"/>
              </a:rPr>
              <a:t>www.oneM2M.org</a:t>
            </a:r>
            <a:r>
              <a:rPr lang="en-US" altLang="en-US" sz="2400" b="1" dirty="0">
                <a:solidFill>
                  <a:srgbClr val="A0A0A3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133600"/>
            <a:ext cx="4222679" cy="25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06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143000" y="1828800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Registration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6714460" y="1828800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Group Management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843130" y="1828800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Security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982432" y="1828800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Discovery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143000" y="3268800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Data Management &amp; Repository 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6714460" y="3268800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Application &amp; Service Management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843130" y="3268800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Device Management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2982432" y="3268800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Subscription &amp; Notification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1143000" y="4708800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Communication Management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714460" y="4708800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Service Charging &amp; Accounting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4843130" y="4708800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Location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2982432" y="4708800"/>
            <a:ext cx="1616148" cy="1080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prstClr val="white"/>
                </a:solidFill>
              </a:rPr>
              <a:t>Network Service Exposure</a:t>
            </a:r>
          </a:p>
        </p:txBody>
      </p:sp>
      <p:sp>
        <p:nvSpPr>
          <p:cNvPr id="174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Common oneM2m 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fr-F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76600" y="1038444"/>
            <a:ext cx="3094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200" dirty="0"/>
              <a:t>Service Functions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4339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9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Release 1 Specifications</a:t>
            </a:r>
            <a:br>
              <a:rPr lang="en-US" altLang="en-US" dirty="0" smtClean="0"/>
            </a:br>
            <a:endParaRPr lang="fr-FR" altLang="en-US" dirty="0" smtClean="0"/>
          </a:p>
        </p:txBody>
      </p:sp>
      <p:sp>
        <p:nvSpPr>
          <p:cNvPr id="19480" name="ZoneTexte 24"/>
          <p:cNvSpPr txBox="1">
            <a:spLocks noChangeArrowheads="1"/>
          </p:cNvSpPr>
          <p:nvPr/>
        </p:nvSpPr>
        <p:spPr bwMode="auto">
          <a:xfrm>
            <a:off x="2862263" y="6092825"/>
            <a:ext cx="3419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 sz="1400" dirty="0" smtClean="0"/>
              <a:t>www.onem2m.org/release1</a:t>
            </a:r>
            <a:endParaRPr lang="fr-FR" altLang="en-US" sz="1400" dirty="0"/>
          </a:p>
        </p:txBody>
      </p:sp>
      <p:sp>
        <p:nvSpPr>
          <p:cNvPr id="25" name="Rectangle à coins arrondis 15"/>
          <p:cNvSpPr/>
          <p:nvPr/>
        </p:nvSpPr>
        <p:spPr>
          <a:xfrm>
            <a:off x="4678327" y="453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Security</a:t>
            </a:r>
            <a:br>
              <a:rPr lang="en-US" dirty="0"/>
            </a:br>
            <a:r>
              <a:rPr lang="en-US" dirty="0"/>
              <a:t>Solutions</a:t>
            </a:r>
            <a:br>
              <a:rPr lang="en-US" dirty="0"/>
            </a:br>
            <a:r>
              <a:rPr lang="en-US" sz="1200" b="1" dirty="0">
                <a:solidFill>
                  <a:schemeClr val="bg1"/>
                </a:solidFill>
              </a:rPr>
              <a:t>TS-0003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(WI-0007)</a:t>
            </a:r>
          </a:p>
        </p:txBody>
      </p:sp>
      <p:sp>
        <p:nvSpPr>
          <p:cNvPr id="26" name="Rectangle à coins arrondis 16"/>
          <p:cNvSpPr/>
          <p:nvPr/>
        </p:nvSpPr>
        <p:spPr>
          <a:xfrm>
            <a:off x="2817629" y="453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MQTT Protocol</a:t>
            </a:r>
            <a:br>
              <a:rPr lang="en-US" dirty="0"/>
            </a:br>
            <a:r>
              <a:rPr lang="en-US" dirty="0"/>
              <a:t>Binding</a:t>
            </a:r>
            <a:br>
              <a:rPr lang="en-US" dirty="0"/>
            </a:br>
            <a:r>
              <a:rPr lang="en-US" sz="1200" b="1" dirty="0">
                <a:solidFill>
                  <a:schemeClr val="bg1"/>
                </a:solidFill>
              </a:rPr>
              <a:t>TS-0010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(WI-0014)</a:t>
            </a:r>
          </a:p>
        </p:txBody>
      </p:sp>
      <p:sp>
        <p:nvSpPr>
          <p:cNvPr id="27" name="Rectangle à coins arrondis 17"/>
          <p:cNvSpPr/>
          <p:nvPr/>
        </p:nvSpPr>
        <p:spPr>
          <a:xfrm>
            <a:off x="6549657" y="165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Service Layer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Core Protocols</a:t>
            </a:r>
          </a:p>
          <a:p>
            <a:pPr algn="ctr" eaLnBrk="1" hangingPunct="1">
              <a:defRPr/>
            </a:pPr>
            <a:r>
              <a:rPr lang="en-US" sz="1200" b="1" dirty="0">
                <a:solidFill>
                  <a:schemeClr val="bg1"/>
                </a:solidFill>
              </a:rPr>
              <a:t>TS-0004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(WI-0009)</a:t>
            </a:r>
          </a:p>
        </p:txBody>
      </p:sp>
      <p:sp>
        <p:nvSpPr>
          <p:cNvPr id="28" name="Rectangle à coins arrondis 19"/>
          <p:cNvSpPr/>
          <p:nvPr/>
        </p:nvSpPr>
        <p:spPr>
          <a:xfrm>
            <a:off x="2817629" y="165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Functional</a:t>
            </a:r>
          </a:p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Architecture</a:t>
            </a:r>
          </a:p>
          <a:p>
            <a:pPr algn="ctr" eaLnBrk="1" hangingPunct="1">
              <a:defRPr/>
            </a:pPr>
            <a:r>
              <a:rPr lang="en-US" sz="1200" b="1" dirty="0">
                <a:solidFill>
                  <a:schemeClr val="bg1"/>
                </a:solidFill>
              </a:rPr>
              <a:t>TS-0001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(WI-0002)</a:t>
            </a:r>
            <a:endParaRPr lang="en-US" sz="1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ectangle à coins arrondis 21"/>
          <p:cNvSpPr/>
          <p:nvPr/>
        </p:nvSpPr>
        <p:spPr>
          <a:xfrm>
            <a:off x="4678327" y="165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Definitions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&amp; Acronyms</a:t>
            </a:r>
          </a:p>
          <a:p>
            <a:pPr algn="ctr" eaLnBrk="1" hangingPunct="1">
              <a:defRPr/>
            </a:pPr>
            <a:r>
              <a:rPr lang="en-US" sz="1200" b="1" dirty="0">
                <a:solidFill>
                  <a:schemeClr val="bg1"/>
                </a:solidFill>
              </a:rPr>
              <a:t>TS-0011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(WI-0003)</a:t>
            </a:r>
          </a:p>
        </p:txBody>
      </p:sp>
      <p:sp>
        <p:nvSpPr>
          <p:cNvPr id="30" name="Rectangle à coins arrondis 22"/>
          <p:cNvSpPr/>
          <p:nvPr/>
        </p:nvSpPr>
        <p:spPr>
          <a:xfrm>
            <a:off x="978197" y="165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Requirements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200" b="1" dirty="0">
                <a:solidFill>
                  <a:schemeClr val="bg1"/>
                </a:solidFill>
              </a:rPr>
              <a:t>TS-0002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(WI-0001)</a:t>
            </a:r>
          </a:p>
        </p:txBody>
      </p:sp>
      <p:sp>
        <p:nvSpPr>
          <p:cNvPr id="31" name="Rectangle à coins arrondis 13"/>
          <p:cNvSpPr/>
          <p:nvPr/>
        </p:nvSpPr>
        <p:spPr>
          <a:xfrm>
            <a:off x="6552000" y="309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Management</a:t>
            </a:r>
            <a:br>
              <a:rPr lang="en-US" dirty="0"/>
            </a:br>
            <a:r>
              <a:rPr lang="en-US" dirty="0" err="1"/>
              <a:t>Enabl</a:t>
            </a:r>
            <a:r>
              <a:rPr lang="en-US" baseline="30000" dirty="0" err="1"/>
              <a:t>nt</a:t>
            </a:r>
            <a:r>
              <a:rPr lang="en-US" dirty="0"/>
              <a:t> - BBF</a:t>
            </a:r>
            <a:br>
              <a:rPr lang="en-US" dirty="0"/>
            </a:br>
            <a:r>
              <a:rPr lang="en-US" sz="1200" b="1" dirty="0">
                <a:solidFill>
                  <a:schemeClr val="bg1"/>
                </a:solidFill>
              </a:rPr>
              <a:t>TS-0006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(WI-0010)</a:t>
            </a:r>
          </a:p>
        </p:txBody>
      </p:sp>
      <p:sp>
        <p:nvSpPr>
          <p:cNvPr id="32" name="Rectangle à coins arrondis 18"/>
          <p:cNvSpPr/>
          <p:nvPr/>
        </p:nvSpPr>
        <p:spPr>
          <a:xfrm>
            <a:off x="4678327" y="309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Management</a:t>
            </a:r>
            <a:br>
              <a:rPr lang="en-US" dirty="0"/>
            </a:br>
            <a:r>
              <a:rPr lang="en-US" dirty="0" err="1"/>
              <a:t>Enabl</a:t>
            </a:r>
            <a:r>
              <a:rPr lang="en-US" baseline="30000" dirty="0" err="1"/>
              <a:t>nt</a:t>
            </a:r>
            <a:r>
              <a:rPr lang="en-US" dirty="0"/>
              <a:t> - OMA</a:t>
            </a:r>
            <a:br>
              <a:rPr lang="en-US" dirty="0"/>
            </a:br>
            <a:r>
              <a:rPr lang="en-US" sz="1200" b="1" dirty="0">
                <a:solidFill>
                  <a:schemeClr val="bg1"/>
                </a:solidFill>
              </a:rPr>
              <a:t>TS-0005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(WI-0010)</a:t>
            </a:r>
          </a:p>
        </p:txBody>
      </p:sp>
      <p:sp>
        <p:nvSpPr>
          <p:cNvPr id="33" name="Rectangle à coins arrondis 20"/>
          <p:cNvSpPr/>
          <p:nvPr/>
        </p:nvSpPr>
        <p:spPr>
          <a:xfrm>
            <a:off x="2817629" y="309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 err="1"/>
              <a:t>CoAP</a:t>
            </a:r>
            <a:r>
              <a:rPr lang="en-US" dirty="0"/>
              <a:t> Protocol</a:t>
            </a:r>
            <a:br>
              <a:rPr lang="en-US" dirty="0"/>
            </a:br>
            <a:r>
              <a:rPr lang="en-US" dirty="0"/>
              <a:t>Binding</a:t>
            </a:r>
            <a:br>
              <a:rPr lang="en-US" dirty="0"/>
            </a:br>
            <a:r>
              <a:rPr lang="en-US" sz="1200" b="1" dirty="0">
                <a:solidFill>
                  <a:schemeClr val="bg1"/>
                </a:solidFill>
              </a:rPr>
              <a:t>TS-0008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(WI-0012)</a:t>
            </a:r>
          </a:p>
        </p:txBody>
      </p:sp>
      <p:sp>
        <p:nvSpPr>
          <p:cNvPr id="34" name="Rectangle à coins arrondis 23"/>
          <p:cNvSpPr/>
          <p:nvPr/>
        </p:nvSpPr>
        <p:spPr>
          <a:xfrm>
            <a:off x="978197" y="3096000"/>
            <a:ext cx="1616148" cy="1080000"/>
          </a:xfrm>
          <a:prstGeom prst="roundRect">
            <a:avLst/>
          </a:prstGeom>
          <a:solidFill>
            <a:srgbClr val="C4161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hangingPunct="1">
              <a:defRPr/>
            </a:pPr>
            <a:r>
              <a:rPr lang="en-US" dirty="0"/>
              <a:t>HTTP Protocol</a:t>
            </a:r>
            <a:br>
              <a:rPr lang="en-US" dirty="0"/>
            </a:br>
            <a:r>
              <a:rPr lang="en-US" dirty="0"/>
              <a:t>Binding</a:t>
            </a:r>
            <a:br>
              <a:rPr lang="en-US" dirty="0"/>
            </a:br>
            <a:r>
              <a:rPr lang="en-US" sz="1200" b="1" dirty="0">
                <a:solidFill>
                  <a:schemeClr val="bg1"/>
                </a:solidFill>
              </a:rPr>
              <a:t>TS-0009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(WI-0013)</a:t>
            </a:r>
          </a:p>
        </p:txBody>
      </p:sp>
    </p:spTree>
    <p:extLst>
      <p:ext uri="{BB962C8B-B14F-4D97-AF65-F5344CB8AC3E}">
        <p14:creationId xmlns:p14="http://schemas.microsoft.com/office/powerpoint/2010/main" val="72269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l"/>
            <a:r>
              <a:rPr lang="en-US" altLang="en-US" dirty="0" smtClean="0"/>
              <a:t>oneM2M Release 2</a:t>
            </a:r>
          </a:p>
        </p:txBody>
      </p:sp>
      <p:sp>
        <p:nvSpPr>
          <p:cNvPr id="8" name="TextBox 59"/>
          <p:cNvSpPr txBox="1">
            <a:spLocks noChangeArrowheads="1"/>
          </p:cNvSpPr>
          <p:nvPr/>
        </p:nvSpPr>
        <p:spPr bwMode="auto">
          <a:xfrm>
            <a:off x="228600" y="1143000"/>
            <a:ext cx="25955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000" kern="0" dirty="0" err="1">
                <a:solidFill>
                  <a:srgbClr val="FF0000"/>
                </a:solidFill>
                <a:latin typeface="+mn-lt"/>
                <a:cs typeface="Tahoma" pitchFamily="34" charset="0"/>
              </a:rPr>
              <a:t>Industrial</a:t>
            </a:r>
            <a:r>
              <a:rPr lang="fr-FR" sz="2000" kern="0" dirty="0">
                <a:solidFill>
                  <a:srgbClr val="FF0000"/>
                </a:solidFill>
                <a:latin typeface="+mn-lt"/>
                <a:cs typeface="Tahoma" pitchFamily="34" charset="0"/>
              </a:rPr>
              <a:t> </a:t>
            </a:r>
            <a:r>
              <a:rPr lang="fr-FR" sz="2000" kern="0" dirty="0" err="1">
                <a:solidFill>
                  <a:srgbClr val="FF0000"/>
                </a:solidFill>
                <a:latin typeface="+mn-lt"/>
                <a:cs typeface="Tahoma" pitchFamily="34" charset="0"/>
              </a:rPr>
              <a:t>domain</a:t>
            </a:r>
            <a:r>
              <a:rPr lang="fr-FR" sz="2000" kern="0" dirty="0">
                <a:solidFill>
                  <a:srgbClr val="FF0000"/>
                </a:solidFill>
                <a:latin typeface="+mn-lt"/>
                <a:cs typeface="Tahoma" pitchFamily="34" charset="0"/>
              </a:rPr>
              <a:t> </a:t>
            </a:r>
            <a:r>
              <a:rPr lang="fr-FR" sz="2000" kern="0" dirty="0" err="1" smtClean="0">
                <a:solidFill>
                  <a:srgbClr val="FF0000"/>
                </a:solidFill>
                <a:latin typeface="+mn-lt"/>
                <a:cs typeface="Tahoma" pitchFamily="34" charset="0"/>
              </a:rPr>
              <a:t>enablement</a:t>
            </a:r>
            <a:endParaRPr lang="fr-FR" sz="2000" kern="0" dirty="0" smtClean="0">
              <a:solidFill>
                <a:srgbClr val="FF0000"/>
              </a:solidFill>
              <a:latin typeface="+mn-lt"/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 smtClean="0"/>
              <a:t> Time series, etc.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kern="0" dirty="0" smtClean="0">
                <a:latin typeface="+mn-lt"/>
                <a:cs typeface="Tahoma" pitchFamily="34" charset="0"/>
              </a:rPr>
              <a:t> </a:t>
            </a:r>
            <a:r>
              <a:rPr lang="en-GB" sz="1600" kern="0" dirty="0">
                <a:latin typeface="+mn-lt"/>
                <a:cs typeface="Tahoma" pitchFamily="34" charset="0"/>
              </a:rPr>
              <a:t>In conjunction with a TR</a:t>
            </a:r>
            <a:endParaRPr lang="en-US" kern="0" dirty="0">
              <a:latin typeface="+mn-lt"/>
              <a:cs typeface="Tahoma" pitchFamily="34" charset="0"/>
            </a:endParaRPr>
          </a:p>
        </p:txBody>
      </p:sp>
      <p:grpSp>
        <p:nvGrpSpPr>
          <p:cNvPr id="9220" name="Group 36"/>
          <p:cNvGrpSpPr>
            <a:grpSpLocks/>
          </p:cNvGrpSpPr>
          <p:nvPr/>
        </p:nvGrpSpPr>
        <p:grpSpPr bwMode="auto">
          <a:xfrm>
            <a:off x="3048000" y="1958975"/>
            <a:ext cx="2838450" cy="3016250"/>
            <a:chOff x="2923438" y="1675748"/>
            <a:chExt cx="2962622" cy="3148445"/>
          </a:xfrm>
        </p:grpSpPr>
        <p:sp>
          <p:nvSpPr>
            <p:cNvPr id="11" name="Oval 10"/>
            <p:cNvSpPr/>
            <p:nvPr/>
          </p:nvSpPr>
          <p:spPr bwMode="auto">
            <a:xfrm>
              <a:off x="4046848" y="2106588"/>
              <a:ext cx="714145" cy="714200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147923" y="1675748"/>
              <a:ext cx="513654" cy="513694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795789" y="2477773"/>
              <a:ext cx="714145" cy="714200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289624" y="2477773"/>
              <a:ext cx="714144" cy="714200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372406" y="2333608"/>
              <a:ext cx="513654" cy="515350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923438" y="2333608"/>
              <a:ext cx="513654" cy="515350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 flipV="1">
              <a:off x="4046848" y="3677496"/>
              <a:ext cx="714145" cy="714200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 flipV="1">
              <a:off x="4147923" y="4310499"/>
              <a:ext cx="513654" cy="513694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 flipV="1">
              <a:off x="4795789" y="3317911"/>
              <a:ext cx="714145" cy="714199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 flipV="1">
              <a:off x="3289624" y="3317911"/>
              <a:ext cx="714144" cy="714199"/>
            </a:xfrm>
            <a:prstGeom prst="ellipse">
              <a:avLst/>
            </a:prstGeom>
            <a:noFill/>
            <a:ln w="63500" cap="rnd" cmpd="sng" algn="ctr">
              <a:solidFill>
                <a:sysClr val="window" lastClr="FFFFFF">
                  <a:lumMod val="75000"/>
                </a:sysClr>
              </a:solidFill>
              <a:prstDash val="sysDot"/>
            </a:ln>
            <a:effectLst/>
          </p:spPr>
          <p:txBody>
            <a:bodyPr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 flipV="1">
              <a:off x="5372406" y="3662583"/>
              <a:ext cx="513654" cy="513694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 flipV="1">
              <a:off x="2923438" y="3662583"/>
              <a:ext cx="513654" cy="513694"/>
            </a:xfrm>
            <a:prstGeom prst="ellipse">
              <a:avLst/>
            </a:prstGeom>
            <a:solidFill>
              <a:srgbClr val="AA9C8F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ysClr val="window" lastClr="FFFFFF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859614" y="2709764"/>
              <a:ext cx="1090271" cy="10887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oneM2M</a:t>
              </a:r>
            </a:p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 err="1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Beyond</a:t>
              </a:r>
              <a:r>
                <a:rPr lang="fr-FR" sz="1200" b="1" kern="0" dirty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 </a:t>
              </a:r>
            </a:p>
            <a:p>
              <a:pPr algn="ctr" defTabSz="914306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kern="0" dirty="0">
                  <a:solidFill>
                    <a:schemeClr val="bg1"/>
                  </a:solidFill>
                  <a:latin typeface="+mn-lt"/>
                  <a:ea typeface="Tahoma" pitchFamily="34" charset="0"/>
                  <a:cs typeface="Tahoma" pitchFamily="34" charset="0"/>
                </a:rPr>
                <a:t>initial release</a:t>
              </a:r>
              <a:endParaRPr lang="en-US" sz="1200" b="1" kern="0" dirty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5" name="TextBox 59"/>
          <p:cNvSpPr txBox="1">
            <a:spLocks noChangeArrowheads="1"/>
          </p:cNvSpPr>
          <p:nvPr/>
        </p:nvSpPr>
        <p:spPr bwMode="auto">
          <a:xfrm>
            <a:off x="268288" y="3186113"/>
            <a:ext cx="259715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000" kern="0" dirty="0" err="1">
                <a:solidFill>
                  <a:srgbClr val="FF0000"/>
                </a:solidFill>
                <a:latin typeface="+mn-lt"/>
                <a:cs typeface="Tahoma" pitchFamily="34" charset="0"/>
              </a:rPr>
              <a:t>Semantic</a:t>
            </a:r>
            <a:r>
              <a:rPr lang="fr-FR" sz="2000" kern="0" dirty="0">
                <a:solidFill>
                  <a:srgbClr val="FF0000"/>
                </a:solidFill>
                <a:latin typeface="+mn-lt"/>
                <a:cs typeface="Tahoma" pitchFamily="34" charset="0"/>
              </a:rPr>
              <a:t> </a:t>
            </a:r>
            <a:r>
              <a:rPr lang="fr-FR" sz="2000" kern="0" dirty="0" err="1">
                <a:solidFill>
                  <a:srgbClr val="FF0000"/>
                </a:solidFill>
                <a:latin typeface="+mn-lt"/>
                <a:cs typeface="Tahoma" pitchFamily="34" charset="0"/>
              </a:rPr>
              <a:t>interoperability</a:t>
            </a:r>
            <a:endParaRPr lang="fr-FR" sz="2000" kern="0" dirty="0">
              <a:solidFill>
                <a:srgbClr val="FF0000"/>
              </a:solidFill>
              <a:latin typeface="+mn-lt"/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GB" sz="1600" dirty="0"/>
              <a:t> base ontology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</a:t>
            </a:r>
            <a:r>
              <a:rPr lang="fr-FR" sz="1600" kern="0" dirty="0" err="1">
                <a:cs typeface="Tahoma" pitchFamily="34" charset="0"/>
              </a:rPr>
              <a:t>semantic</a:t>
            </a:r>
            <a:r>
              <a:rPr lang="fr-FR" sz="1600" kern="0" dirty="0">
                <a:cs typeface="Tahoma" pitchFamily="34" charset="0"/>
              </a:rPr>
              <a:t> </a:t>
            </a:r>
            <a:r>
              <a:rPr lang="fr-FR" sz="1600" kern="0" dirty="0" err="1">
                <a:cs typeface="Tahoma" pitchFamily="34" charset="0"/>
              </a:rPr>
              <a:t>discovery</a:t>
            </a:r>
            <a:endParaRPr lang="fr-FR" sz="1600" dirty="0"/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</a:t>
            </a:r>
            <a:r>
              <a:rPr lang="fr-FR" sz="1600" kern="0" dirty="0" err="1">
                <a:cs typeface="Tahoma" pitchFamily="34" charset="0"/>
              </a:rPr>
              <a:t>semantic</a:t>
            </a:r>
            <a:r>
              <a:rPr lang="fr-FR" sz="1600" kern="0" dirty="0">
                <a:cs typeface="Tahoma" pitchFamily="34" charset="0"/>
              </a:rPr>
              <a:t> descriptions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fr-FR" sz="1400" dirty="0"/>
          </a:p>
        </p:txBody>
      </p:sp>
      <p:sp>
        <p:nvSpPr>
          <p:cNvPr id="26" name="TextBox 59"/>
          <p:cNvSpPr txBox="1">
            <a:spLocks noChangeArrowheads="1"/>
          </p:cNvSpPr>
          <p:nvPr/>
        </p:nvSpPr>
        <p:spPr bwMode="auto">
          <a:xfrm>
            <a:off x="3944938" y="5122863"/>
            <a:ext cx="2595562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kern="0" dirty="0">
                <a:solidFill>
                  <a:srgbClr val="FF0000"/>
                </a:solidFill>
                <a:latin typeface="+mn-lt"/>
                <a:cs typeface="Tahoma" pitchFamily="34" charset="0"/>
              </a:rPr>
              <a:t>Security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/>
              <a:t> </a:t>
            </a:r>
            <a:r>
              <a:rPr lang="en-US" sz="1600" dirty="0"/>
              <a:t>Enhancement for authorization (?)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600" dirty="0"/>
              <a:t> privacy support</a:t>
            </a:r>
            <a:endParaRPr lang="fr-FR" sz="1600" dirty="0"/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/>
              <a:t> e2e </a:t>
            </a:r>
            <a:r>
              <a:rPr lang="fr-FR" sz="1600" dirty="0" err="1"/>
              <a:t>security</a:t>
            </a:r>
            <a:r>
              <a:rPr lang="fr-FR" sz="1600" dirty="0"/>
              <a:t> </a:t>
            </a:r>
            <a:endParaRPr lang="en-US" sz="1600" dirty="0"/>
          </a:p>
        </p:txBody>
      </p:sp>
      <p:sp>
        <p:nvSpPr>
          <p:cNvPr id="27" name="TextBox 59"/>
          <p:cNvSpPr txBox="1">
            <a:spLocks noChangeArrowheads="1"/>
          </p:cNvSpPr>
          <p:nvPr/>
        </p:nvSpPr>
        <p:spPr bwMode="auto">
          <a:xfrm>
            <a:off x="6167438" y="3886200"/>
            <a:ext cx="25955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kern="0" dirty="0">
                <a:solidFill>
                  <a:srgbClr val="FF0000"/>
                </a:solidFill>
                <a:latin typeface="+mn-lt"/>
                <a:cs typeface="Tahoma" pitchFamily="34" charset="0"/>
              </a:rPr>
              <a:t>oneM2M interworking framework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400" kern="0" dirty="0">
                <a:cs typeface="Tahoma" pitchFamily="34" charset="0"/>
              </a:rPr>
              <a:t> </a:t>
            </a:r>
            <a:r>
              <a:rPr lang="fr-FR" sz="1600" kern="0" dirty="0" err="1">
                <a:cs typeface="Tahoma" pitchFamily="34" charset="0"/>
              </a:rPr>
              <a:t>Generic</a:t>
            </a:r>
            <a:r>
              <a:rPr lang="fr-FR" sz="1600" kern="0" dirty="0">
                <a:cs typeface="Tahoma" pitchFamily="34" charset="0"/>
              </a:rPr>
              <a:t> </a:t>
            </a:r>
            <a:r>
              <a:rPr lang="fr-FR" sz="1600" kern="0" dirty="0" err="1">
                <a:cs typeface="Tahoma" pitchFamily="34" charset="0"/>
              </a:rPr>
              <a:t>interworking</a:t>
            </a:r>
            <a:endParaRPr lang="fr-FR" sz="1400" kern="0" dirty="0"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dirty="0"/>
              <a:t> </a:t>
            </a:r>
            <a:r>
              <a:rPr lang="fr-FR" sz="1600" dirty="0" err="1"/>
              <a:t>AllJoyn</a:t>
            </a:r>
            <a:r>
              <a:rPr lang="fr-FR" sz="1600" dirty="0"/>
              <a:t>/</a:t>
            </a:r>
            <a:r>
              <a:rPr lang="fr-FR" sz="1600" dirty="0" err="1"/>
              <a:t>AllSeen</a:t>
            </a:r>
            <a:r>
              <a:rPr lang="fr-FR" sz="1600" dirty="0"/>
              <a:t> and/or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OIC and/or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 OMA </a:t>
            </a:r>
            <a:r>
              <a:rPr lang="fr-FR" sz="1600" kern="0" dirty="0" err="1">
                <a:cs typeface="Tahoma" pitchFamily="34" charset="0"/>
              </a:rPr>
              <a:t>LightWeight</a:t>
            </a:r>
            <a:r>
              <a:rPr lang="fr-FR" sz="1600" kern="0" dirty="0">
                <a:cs typeface="Tahoma" pitchFamily="34" charset="0"/>
              </a:rPr>
              <a:t> M2M (OMA LWM2M) </a:t>
            </a:r>
            <a:br>
              <a:rPr lang="fr-FR" sz="1600" kern="0" dirty="0">
                <a:cs typeface="Tahoma" pitchFamily="34" charset="0"/>
              </a:rPr>
            </a:br>
            <a:r>
              <a:rPr lang="fr-FR" sz="1600" kern="0" dirty="0">
                <a:cs typeface="Tahoma" pitchFamily="34" charset="0"/>
              </a:rPr>
              <a:t>and/or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1600" kern="0" dirty="0">
                <a:cs typeface="Tahoma" pitchFamily="34" charset="0"/>
              </a:rPr>
              <a:t>3GPP Rel.13 </a:t>
            </a:r>
            <a:r>
              <a:rPr lang="fr-FR" sz="1600" kern="0" dirty="0" err="1">
                <a:cs typeface="Tahoma" pitchFamily="34" charset="0"/>
              </a:rPr>
              <a:t>Interworking</a:t>
            </a:r>
            <a:endParaRPr lang="fr-FR" sz="1600" kern="0" dirty="0"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en-US" sz="2000" kern="0" dirty="0">
              <a:solidFill>
                <a:srgbClr val="FF0000"/>
              </a:solidFill>
              <a:latin typeface="+mn-lt"/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en-US" sz="2000" kern="0" dirty="0">
              <a:latin typeface="+mn-lt"/>
              <a:cs typeface="Tahoma" pitchFamily="34" charset="0"/>
            </a:endParaRPr>
          </a:p>
        </p:txBody>
      </p:sp>
      <p:sp>
        <p:nvSpPr>
          <p:cNvPr id="29" name="TextBox 59"/>
          <p:cNvSpPr txBox="1">
            <a:spLocks noChangeArrowheads="1"/>
          </p:cNvSpPr>
          <p:nvPr/>
        </p:nvSpPr>
        <p:spPr bwMode="auto">
          <a:xfrm>
            <a:off x="4419600" y="823913"/>
            <a:ext cx="2595563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fr-FR" sz="2000" kern="0" dirty="0">
                <a:solidFill>
                  <a:srgbClr val="FF0000"/>
                </a:solidFill>
                <a:latin typeface="+mn-lt"/>
                <a:cs typeface="Tahoma" pitchFamily="34" charset="0"/>
              </a:rPr>
              <a:t>Home </a:t>
            </a:r>
            <a:r>
              <a:rPr lang="fr-FR" sz="2000" kern="0" dirty="0" err="1">
                <a:solidFill>
                  <a:srgbClr val="FF0000"/>
                </a:solidFill>
                <a:latin typeface="+mn-lt"/>
                <a:cs typeface="Tahoma" pitchFamily="34" charset="0"/>
              </a:rPr>
              <a:t>domain</a:t>
            </a:r>
            <a:r>
              <a:rPr lang="fr-FR" sz="2000" kern="0" dirty="0">
                <a:solidFill>
                  <a:srgbClr val="FF0000"/>
                </a:solidFill>
                <a:latin typeface="+mn-lt"/>
                <a:cs typeface="Tahoma" pitchFamily="34" charset="0"/>
              </a:rPr>
              <a:t> </a:t>
            </a:r>
            <a:r>
              <a:rPr lang="fr-FR" sz="2000" kern="0" dirty="0" err="1" smtClean="0">
                <a:solidFill>
                  <a:srgbClr val="FF0000"/>
                </a:solidFill>
                <a:latin typeface="+mn-lt"/>
                <a:cs typeface="Tahoma" pitchFamily="34" charset="0"/>
              </a:rPr>
              <a:t>enablement</a:t>
            </a:r>
            <a:endParaRPr lang="fr-FR" sz="2000" kern="0" dirty="0" smtClean="0">
              <a:solidFill>
                <a:srgbClr val="FF0000"/>
              </a:solidFill>
              <a:latin typeface="+mn-lt"/>
              <a:cs typeface="Tahoma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fr-FR" sz="1400" dirty="0" smtClean="0"/>
              <a:t> </a:t>
            </a:r>
            <a:r>
              <a:rPr lang="fr-FR" sz="1600" dirty="0" smtClean="0"/>
              <a:t>Home </a:t>
            </a:r>
            <a:r>
              <a:rPr lang="fr-FR" sz="1600" dirty="0" err="1" smtClean="0"/>
              <a:t>appliance</a:t>
            </a:r>
            <a:r>
              <a:rPr lang="fr-FR" sz="1600" dirty="0" smtClean="0"/>
              <a:t> information </a:t>
            </a:r>
            <a:r>
              <a:rPr lang="fr-FR" sz="1600" dirty="0" err="1" smtClean="0"/>
              <a:t>models</a:t>
            </a:r>
            <a:endParaRPr lang="fr-FR" sz="1600" dirty="0" smtClean="0"/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fr-FR" sz="2000" kern="0" dirty="0">
              <a:solidFill>
                <a:srgbClr val="FF0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30" name="TextBox 59"/>
          <p:cNvSpPr txBox="1">
            <a:spLocks noChangeArrowheads="1"/>
          </p:cNvSpPr>
          <p:nvPr/>
        </p:nvSpPr>
        <p:spPr bwMode="auto">
          <a:xfrm>
            <a:off x="6019800" y="2743200"/>
            <a:ext cx="2595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kern="0" dirty="0">
                <a:solidFill>
                  <a:srgbClr val="FF0000"/>
                </a:solidFill>
                <a:latin typeface="+mn-lt"/>
                <a:cs typeface="Tahoma" pitchFamily="34" charset="0"/>
              </a:rPr>
              <a:t>oneM2M Application Identification Registry established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en-US" sz="2000" kern="0" dirty="0">
              <a:latin typeface="+mn-lt"/>
              <a:cs typeface="Tahoma" pitchFamily="34" charset="0"/>
            </a:endParaRPr>
          </a:p>
        </p:txBody>
      </p:sp>
      <p:sp>
        <p:nvSpPr>
          <p:cNvPr id="9226" name="TextBox 59"/>
          <p:cNvSpPr txBox="1">
            <a:spLocks noChangeArrowheads="1"/>
          </p:cNvSpPr>
          <p:nvPr/>
        </p:nvSpPr>
        <p:spPr bwMode="auto">
          <a:xfrm>
            <a:off x="609600" y="4970463"/>
            <a:ext cx="333533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1079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FF0000"/>
                </a:solidFill>
              </a:rPr>
              <a:t>Advanced protocol binding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1600"/>
              <a:t>WebSocket</a:t>
            </a:r>
            <a:endParaRPr lang="en-US" altLang="en-US" sz="1400"/>
          </a:p>
          <a:p>
            <a:pPr eaLnBrk="1" hangingPunct="1">
              <a:lnSpc>
                <a:spcPct val="90000"/>
              </a:lnSpc>
            </a:pPr>
            <a:endParaRPr lang="fr-FR" altLang="en-US" sz="1400"/>
          </a:p>
        </p:txBody>
      </p:sp>
      <p:pic>
        <p:nvPicPr>
          <p:cNvPr id="28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4575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757" y="5691231"/>
            <a:ext cx="7977243" cy="119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 bwMode="auto">
          <a:xfrm>
            <a:off x="1143000" y="5432958"/>
            <a:ext cx="2454839" cy="4344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rgbClr val="F79646">
                <a:shade val="50000"/>
              </a:srgbClr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NSE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" y="1508422"/>
            <a:ext cx="1219200" cy="36731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410" y="2721668"/>
            <a:ext cx="9629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Things:</a:t>
            </a:r>
          </a:p>
          <a:p>
            <a:pPr algn="ctr"/>
            <a:r>
              <a:rPr lang="en-US" dirty="0" smtClean="0"/>
              <a:t>Sensors,</a:t>
            </a:r>
          </a:p>
          <a:p>
            <a:pPr algn="ctr"/>
            <a:r>
              <a:rPr lang="en-US" dirty="0" smtClean="0"/>
              <a:t>Devices,</a:t>
            </a:r>
          </a:p>
          <a:p>
            <a:pPr algn="ctr"/>
            <a:r>
              <a:rPr lang="en-US" dirty="0" smtClean="0"/>
              <a:t>MEMS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752600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altLang="en-US" b="1" dirty="0" smtClean="0"/>
              <a:t>Conceptual</a:t>
            </a:r>
            <a:br>
              <a:rPr lang="en-US" altLang="en-US" b="1" dirty="0" smtClean="0"/>
            </a:br>
            <a:r>
              <a:rPr lang="en-US" altLang="en-US" b="1" dirty="0" smtClean="0"/>
              <a:t>Architecture  </a:t>
            </a:r>
            <a:r>
              <a:rPr lang="en-US" altLang="en-US" b="1" dirty="0"/>
              <a:t>View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5410200" y="1508422"/>
            <a:ext cx="1711043" cy="3190905"/>
          </a:xfrm>
          <a:prstGeom prst="roundRect">
            <a:avLst>
              <a:gd name="adj" fmla="val 6324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Infrastructure Node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124200" y="1981200"/>
            <a:ext cx="1864715" cy="2413574"/>
          </a:xfrm>
          <a:prstGeom prst="roundRect">
            <a:avLst>
              <a:gd name="adj" fmla="val 6324"/>
            </a:avLst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Middle Node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371600" y="3133627"/>
            <a:ext cx="1249191" cy="24001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Service Node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1532850" y="4114800"/>
            <a:ext cx="926694" cy="444545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3300610" y="3669548"/>
            <a:ext cx="1515470" cy="4344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1532851" y="4943821"/>
            <a:ext cx="926694" cy="43444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3593779" y="2691576"/>
            <a:ext cx="929131" cy="398336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8" name="Straight Arrow Connector 47"/>
          <p:cNvCxnSpPr>
            <a:stCxn id="47" idx="2"/>
            <a:endCxn id="41" idx="0"/>
          </p:cNvCxnSpPr>
          <p:nvPr/>
        </p:nvCxnSpPr>
        <p:spPr bwMode="auto">
          <a:xfrm>
            <a:off x="4058345" y="3089912"/>
            <a:ext cx="0" cy="579636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49" name="TextBox 21"/>
          <p:cNvSpPr txBox="1"/>
          <p:nvPr/>
        </p:nvSpPr>
        <p:spPr>
          <a:xfrm>
            <a:off x="4153561" y="329995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API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4" name="TextBox 26"/>
          <p:cNvSpPr txBox="1"/>
          <p:nvPr/>
        </p:nvSpPr>
        <p:spPr>
          <a:xfrm>
            <a:off x="1532850" y="4573684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API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382753" y="1508422"/>
            <a:ext cx="1249191" cy="152161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Dedicated Node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1544001" y="2509197"/>
            <a:ext cx="926694" cy="424943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>
            <a:off x="1996194" y="4538050"/>
            <a:ext cx="1" cy="384476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63" name="Rounded Rectangle 62"/>
          <p:cNvSpPr/>
          <p:nvPr/>
        </p:nvSpPr>
        <p:spPr bwMode="auto">
          <a:xfrm>
            <a:off x="5486775" y="3196771"/>
            <a:ext cx="1515470" cy="4344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CSE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5779944" y="2218799"/>
            <a:ext cx="929131" cy="398336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5" name="Straight Arrow Connector 64"/>
          <p:cNvCxnSpPr>
            <a:stCxn id="64" idx="2"/>
            <a:endCxn id="63" idx="0"/>
          </p:cNvCxnSpPr>
          <p:nvPr/>
        </p:nvCxnSpPr>
        <p:spPr bwMode="auto">
          <a:xfrm>
            <a:off x="6244510" y="2617135"/>
            <a:ext cx="0" cy="579636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66" name="TextBox 21"/>
          <p:cNvSpPr txBox="1"/>
          <p:nvPr/>
        </p:nvSpPr>
        <p:spPr>
          <a:xfrm>
            <a:off x="6339726" y="2827173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API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812699" y="1402075"/>
            <a:ext cx="1066800" cy="36731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 bwMode="auto">
          <a:xfrm>
            <a:off x="7584944" y="2209800"/>
            <a:ext cx="926694" cy="333540"/>
          </a:xfrm>
          <a:prstGeom prst="roundRect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12990" y="2721667"/>
            <a:ext cx="1005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Apps</a:t>
            </a:r>
            <a:br>
              <a:rPr lang="en-US" b="1" dirty="0" smtClean="0"/>
            </a:br>
            <a:r>
              <a:rPr lang="en-US" dirty="0" smtClean="0"/>
              <a:t>Cloud</a:t>
            </a:r>
            <a:br>
              <a:rPr lang="en-US" dirty="0" smtClean="0"/>
            </a:br>
            <a:r>
              <a:rPr lang="en-US" dirty="0" smtClean="0"/>
              <a:t>Services,</a:t>
            </a:r>
          </a:p>
          <a:p>
            <a:pPr algn="ctr"/>
            <a:r>
              <a:rPr lang="en-US" dirty="0" smtClean="0"/>
              <a:t>BSS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48" y="5950803"/>
            <a:ext cx="17168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Sensor Area</a:t>
            </a:r>
            <a:br>
              <a:rPr lang="en-US" sz="2400" b="1" dirty="0" smtClean="0"/>
            </a:br>
            <a:r>
              <a:rPr lang="en-US" sz="2400" b="1" dirty="0" smtClean="0"/>
              <a:t>Networks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517560" y="4889956"/>
            <a:ext cx="1295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Network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75915" y="5950803"/>
            <a:ext cx="918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Cloud</a:t>
            </a:r>
            <a:endParaRPr lang="en-US" sz="2400" b="1" dirty="0"/>
          </a:p>
        </p:txBody>
      </p:sp>
      <p:sp>
        <p:nvSpPr>
          <p:cNvPr id="42" name="Rounded Rectangle 41"/>
          <p:cNvSpPr/>
          <p:nvPr/>
        </p:nvSpPr>
        <p:spPr bwMode="auto">
          <a:xfrm>
            <a:off x="4532947" y="5432958"/>
            <a:ext cx="1515470" cy="4344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rgbClr val="F79646">
                <a:shade val="50000"/>
              </a:srgbClr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NSE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6838473" y="5432958"/>
            <a:ext cx="1515470" cy="4344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rgbClr val="F79646">
                <a:shade val="50000"/>
              </a:srgbClr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NSE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7839" y="6239116"/>
            <a:ext cx="200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AE: Application Entity</a:t>
            </a:r>
            <a:br>
              <a:rPr lang="en-US" sz="1200" dirty="0" smtClean="0">
                <a:solidFill>
                  <a:srgbClr val="C00000"/>
                </a:solidFill>
              </a:rPr>
            </a:br>
            <a:r>
              <a:rPr lang="en-US" sz="1200" dirty="0" smtClean="0">
                <a:solidFill>
                  <a:srgbClr val="C00000"/>
                </a:solidFill>
              </a:rPr>
              <a:t>CSE: Common Services Entity</a:t>
            </a:r>
            <a:br>
              <a:rPr lang="en-US" sz="1200" dirty="0" smtClean="0">
                <a:solidFill>
                  <a:srgbClr val="C00000"/>
                </a:solidFill>
              </a:rPr>
            </a:br>
            <a:r>
              <a:rPr lang="en-US" sz="1200" dirty="0" smtClean="0">
                <a:solidFill>
                  <a:srgbClr val="C00000"/>
                </a:solidFill>
              </a:rPr>
              <a:t>NSE: Network Services Entity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02382" y="4889956"/>
            <a:ext cx="1427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Gateways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1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573466"/>
          </a:xfrm>
        </p:spPr>
        <p:txBody>
          <a:bodyPr/>
          <a:lstStyle/>
          <a:p>
            <a:pPr algn="l"/>
            <a:r>
              <a:rPr lang="en-GB" sz="3600" dirty="0"/>
              <a:t>Ongoing collaborations </a:t>
            </a:r>
            <a:r>
              <a:rPr lang="en-GB" sz="3600" dirty="0" smtClean="0"/>
              <a:t>in 3 key topic areas</a:t>
            </a:r>
            <a:endParaRPr lang="en-GB" sz="3600" dirty="0"/>
          </a:p>
        </p:txBody>
      </p:sp>
      <p:cxnSp>
        <p:nvCxnSpPr>
          <p:cNvPr id="5" name="Connecteur droit 61"/>
          <p:cNvCxnSpPr/>
          <p:nvPr/>
        </p:nvCxnSpPr>
        <p:spPr>
          <a:xfrm>
            <a:off x="3693755" y="2206692"/>
            <a:ext cx="2957595" cy="1786316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65"/>
          <p:cNvCxnSpPr/>
          <p:nvPr/>
        </p:nvCxnSpPr>
        <p:spPr>
          <a:xfrm>
            <a:off x="4531794" y="2308525"/>
            <a:ext cx="2107204" cy="1672317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7"/>
          <p:cNvCxnSpPr/>
          <p:nvPr/>
        </p:nvCxnSpPr>
        <p:spPr>
          <a:xfrm>
            <a:off x="6086985" y="2308526"/>
            <a:ext cx="564365" cy="1696444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68"/>
          <p:cNvCxnSpPr>
            <a:stCxn id="33" idx="2"/>
          </p:cNvCxnSpPr>
          <p:nvPr/>
        </p:nvCxnSpPr>
        <p:spPr>
          <a:xfrm flipH="1">
            <a:off x="6651350" y="2308525"/>
            <a:ext cx="993603" cy="1672317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à coins arrondis 38"/>
          <p:cNvSpPr/>
          <p:nvPr/>
        </p:nvSpPr>
        <p:spPr>
          <a:xfrm>
            <a:off x="2598526" y="4572234"/>
            <a:ext cx="1674000" cy="79926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200" dirty="0" err="1"/>
          </a:p>
        </p:txBody>
      </p:sp>
      <p:sp>
        <p:nvSpPr>
          <p:cNvPr id="10" name="Rectangle à coins arrondis 37"/>
          <p:cNvSpPr/>
          <p:nvPr/>
        </p:nvSpPr>
        <p:spPr>
          <a:xfrm>
            <a:off x="2598526" y="3691590"/>
            <a:ext cx="1674000" cy="71471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200" dirty="0" err="1"/>
          </a:p>
        </p:txBody>
      </p:sp>
      <p:sp>
        <p:nvSpPr>
          <p:cNvPr id="11" name="Rectangle à coins arrondis 36"/>
          <p:cNvSpPr/>
          <p:nvPr/>
        </p:nvSpPr>
        <p:spPr>
          <a:xfrm>
            <a:off x="2598526" y="2888780"/>
            <a:ext cx="1674000" cy="623773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200" dirty="0" err="1"/>
          </a:p>
        </p:txBody>
      </p:sp>
      <p:sp>
        <p:nvSpPr>
          <p:cNvPr id="12" name="Rectangle à coins arrondis 35"/>
          <p:cNvSpPr/>
          <p:nvPr/>
        </p:nvSpPr>
        <p:spPr>
          <a:xfrm>
            <a:off x="5814348" y="2878942"/>
            <a:ext cx="1674000" cy="623773"/>
          </a:xfrm>
          <a:prstGeom prst="round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200" dirty="0" err="1"/>
          </a:p>
        </p:txBody>
      </p:sp>
      <p:sp>
        <p:nvSpPr>
          <p:cNvPr id="13" name="Rectangle à coins arrondis 34"/>
          <p:cNvSpPr/>
          <p:nvPr/>
        </p:nvSpPr>
        <p:spPr>
          <a:xfrm>
            <a:off x="5814348" y="4884168"/>
            <a:ext cx="1674000" cy="623773"/>
          </a:xfrm>
          <a:prstGeom prst="round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200" dirty="0" err="1"/>
          </a:p>
        </p:txBody>
      </p:sp>
      <p:sp>
        <p:nvSpPr>
          <p:cNvPr id="14" name="Rectangle à coins arrondis 14"/>
          <p:cNvSpPr/>
          <p:nvPr/>
        </p:nvSpPr>
        <p:spPr>
          <a:xfrm>
            <a:off x="5814348" y="3697718"/>
            <a:ext cx="1674000" cy="102600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200" dirty="0" err="1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45" y="1660993"/>
            <a:ext cx="647708" cy="7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http://www.ieee.org/documents/ieee_mb_blu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203" y="1858071"/>
            <a:ext cx="1175285" cy="34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automatedhome.co.uk/wp-content/uploads/2013/12/allseen-alliance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349" y="4990313"/>
            <a:ext cx="1620000" cy="41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349" y="2961263"/>
            <a:ext cx="1620000" cy="45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7"/>
          <p:cNvCxnSpPr/>
          <p:nvPr/>
        </p:nvCxnSpPr>
        <p:spPr>
          <a:xfrm>
            <a:off x="2356710" y="2532895"/>
            <a:ext cx="570667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ZoneTexte 16"/>
          <p:cNvSpPr txBox="1"/>
          <p:nvPr/>
        </p:nvSpPr>
        <p:spPr>
          <a:xfrm>
            <a:off x="381000" y="1720492"/>
            <a:ext cx="2415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1. Guidelines &amp; Reference Architecture</a:t>
            </a:r>
          </a:p>
        </p:txBody>
      </p:sp>
      <p:cxnSp>
        <p:nvCxnSpPr>
          <p:cNvPr id="21" name="Connecteur droit 25"/>
          <p:cNvCxnSpPr/>
          <p:nvPr/>
        </p:nvCxnSpPr>
        <p:spPr>
          <a:xfrm>
            <a:off x="4717139" y="2949609"/>
            <a:ext cx="0" cy="25633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ZoneTexte 29"/>
          <p:cNvSpPr txBox="1"/>
          <p:nvPr/>
        </p:nvSpPr>
        <p:spPr>
          <a:xfrm>
            <a:off x="2509328" y="2546399"/>
            <a:ext cx="1763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2. Protocols</a:t>
            </a:r>
          </a:p>
        </p:txBody>
      </p:sp>
      <p:sp>
        <p:nvSpPr>
          <p:cNvPr id="23" name="ZoneTexte 30"/>
          <p:cNvSpPr txBox="1"/>
          <p:nvPr/>
        </p:nvSpPr>
        <p:spPr>
          <a:xfrm>
            <a:off x="5913384" y="2552738"/>
            <a:ext cx="145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3. Platforms</a:t>
            </a:r>
          </a:p>
        </p:txBody>
      </p:sp>
      <p:grpSp>
        <p:nvGrpSpPr>
          <p:cNvPr id="24" name="Groupe 6"/>
          <p:cNvGrpSpPr/>
          <p:nvPr/>
        </p:nvGrpSpPr>
        <p:grpSpPr>
          <a:xfrm>
            <a:off x="2768596" y="2986391"/>
            <a:ext cx="1333988" cy="530326"/>
            <a:chOff x="477911" y="2731366"/>
            <a:chExt cx="1778650" cy="707101"/>
          </a:xfrm>
        </p:grpSpPr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11" y="2731366"/>
              <a:ext cx="1778650" cy="46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ZoneTexte 20"/>
            <p:cNvSpPr txBox="1"/>
            <p:nvPr/>
          </p:nvSpPr>
          <p:spPr>
            <a:xfrm>
              <a:off x="814343" y="3130691"/>
              <a:ext cx="110578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MQTT</a:t>
              </a:r>
            </a:p>
          </p:txBody>
        </p:sp>
      </p:grpSp>
      <p:grpSp>
        <p:nvGrpSpPr>
          <p:cNvPr id="27" name="Groupe 11"/>
          <p:cNvGrpSpPr/>
          <p:nvPr/>
        </p:nvGrpSpPr>
        <p:grpSpPr>
          <a:xfrm>
            <a:off x="2703550" y="3752805"/>
            <a:ext cx="1463954" cy="676580"/>
            <a:chOff x="1644317" y="3712914"/>
            <a:chExt cx="1951938" cy="902106"/>
          </a:xfrm>
        </p:grpSpPr>
        <p:pic>
          <p:nvPicPr>
            <p:cNvPr id="28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317" y="3712914"/>
              <a:ext cx="1951938" cy="690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ZoneTexte 32"/>
            <p:cNvSpPr txBox="1"/>
            <p:nvPr/>
          </p:nvSpPr>
          <p:spPr>
            <a:xfrm>
              <a:off x="1776954" y="4307244"/>
              <a:ext cx="168666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OMADM    LWM2M</a:t>
              </a:r>
            </a:p>
          </p:txBody>
        </p:sp>
      </p:grpSp>
      <p:grpSp>
        <p:nvGrpSpPr>
          <p:cNvPr id="30" name="Groupe 13"/>
          <p:cNvGrpSpPr/>
          <p:nvPr/>
        </p:nvGrpSpPr>
        <p:grpSpPr>
          <a:xfrm>
            <a:off x="2678020" y="4616221"/>
            <a:ext cx="1515140" cy="790478"/>
            <a:chOff x="256113" y="4709686"/>
            <a:chExt cx="2020186" cy="1053970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55" y="4709686"/>
              <a:ext cx="1395302" cy="738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ZoneTexte 33"/>
            <p:cNvSpPr txBox="1"/>
            <p:nvPr/>
          </p:nvSpPr>
          <p:spPr>
            <a:xfrm>
              <a:off x="256113" y="5455880"/>
              <a:ext cx="202018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/>
                <a:t>HTTP  </a:t>
              </a:r>
              <a:r>
                <a:rPr lang="en-US" sz="900" b="1" dirty="0" err="1"/>
                <a:t>CoAP</a:t>
              </a:r>
              <a:r>
                <a:rPr lang="en-US" sz="900" b="1" dirty="0"/>
                <a:t>  TLS  DTLS</a:t>
              </a:r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569" y="1748451"/>
            <a:ext cx="746767" cy="56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348" y="3722504"/>
            <a:ext cx="1620000" cy="10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Connecteur droit 18"/>
          <p:cNvCxnSpPr>
            <a:stCxn id="12" idx="2"/>
            <a:endCxn id="14" idx="0"/>
          </p:cNvCxnSpPr>
          <p:nvPr/>
        </p:nvCxnSpPr>
        <p:spPr>
          <a:xfrm>
            <a:off x="6651348" y="3502715"/>
            <a:ext cx="0" cy="195004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41"/>
          <p:cNvCxnSpPr>
            <a:stCxn id="14" idx="1"/>
            <a:endCxn id="10" idx="3"/>
          </p:cNvCxnSpPr>
          <p:nvPr/>
        </p:nvCxnSpPr>
        <p:spPr>
          <a:xfrm flipH="1" flipV="1">
            <a:off x="4272526" y="4048946"/>
            <a:ext cx="1541822" cy="161772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42"/>
          <p:cNvCxnSpPr>
            <a:stCxn id="9" idx="3"/>
            <a:endCxn id="14" idx="1"/>
          </p:cNvCxnSpPr>
          <p:nvPr/>
        </p:nvCxnSpPr>
        <p:spPr>
          <a:xfrm flipV="1">
            <a:off x="4272526" y="4210718"/>
            <a:ext cx="1541822" cy="761148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43"/>
          <p:cNvCxnSpPr>
            <a:stCxn id="11" idx="3"/>
            <a:endCxn id="14" idx="1"/>
          </p:cNvCxnSpPr>
          <p:nvPr/>
        </p:nvCxnSpPr>
        <p:spPr>
          <a:xfrm>
            <a:off x="4272526" y="3200666"/>
            <a:ext cx="1541822" cy="1010052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44"/>
          <p:cNvCxnSpPr>
            <a:stCxn id="14" idx="2"/>
            <a:endCxn id="13" idx="0"/>
          </p:cNvCxnSpPr>
          <p:nvPr/>
        </p:nvCxnSpPr>
        <p:spPr>
          <a:xfrm>
            <a:off x="6651348" y="4723718"/>
            <a:ext cx="0" cy="160450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59"/>
          <p:cNvSpPr txBox="1"/>
          <p:nvPr/>
        </p:nvSpPr>
        <p:spPr>
          <a:xfrm>
            <a:off x="4322405" y="4156761"/>
            <a:ext cx="106180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/>
              <a:t>Uses/interworks</a:t>
            </a:r>
          </a:p>
        </p:txBody>
      </p:sp>
      <p:sp>
        <p:nvSpPr>
          <p:cNvPr id="41" name="ZoneTexte 62"/>
          <p:cNvSpPr txBox="1"/>
          <p:nvPr/>
        </p:nvSpPr>
        <p:spPr>
          <a:xfrm>
            <a:off x="4292022" y="3326537"/>
            <a:ext cx="37069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/>
              <a:t>uses</a:t>
            </a:r>
          </a:p>
        </p:txBody>
      </p:sp>
      <p:sp>
        <p:nvSpPr>
          <p:cNvPr id="42" name="ZoneTexte 63"/>
          <p:cNvSpPr txBox="1"/>
          <p:nvPr/>
        </p:nvSpPr>
        <p:spPr>
          <a:xfrm>
            <a:off x="4346449" y="4842967"/>
            <a:ext cx="37069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/>
              <a:t>uses</a:t>
            </a:r>
          </a:p>
        </p:txBody>
      </p:sp>
      <p:sp>
        <p:nvSpPr>
          <p:cNvPr id="43" name="ZoneTexte 64"/>
          <p:cNvSpPr txBox="1"/>
          <p:nvPr/>
        </p:nvSpPr>
        <p:spPr>
          <a:xfrm>
            <a:off x="6638997" y="4706191"/>
            <a:ext cx="810000" cy="2192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825" dirty="0"/>
              <a:t>interworks with</a:t>
            </a:r>
          </a:p>
        </p:txBody>
      </p:sp>
      <p:sp>
        <p:nvSpPr>
          <p:cNvPr id="44" name="ZoneTexte 66"/>
          <p:cNvSpPr txBox="1"/>
          <p:nvPr/>
        </p:nvSpPr>
        <p:spPr>
          <a:xfrm>
            <a:off x="6638997" y="3496248"/>
            <a:ext cx="810000" cy="2192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825" dirty="0"/>
              <a:t>interworks with</a:t>
            </a:r>
          </a:p>
        </p:txBody>
      </p:sp>
      <p:sp>
        <p:nvSpPr>
          <p:cNvPr id="45" name="ZoneTexte 73"/>
          <p:cNvSpPr txBox="1"/>
          <p:nvPr/>
        </p:nvSpPr>
        <p:spPr>
          <a:xfrm>
            <a:off x="4811959" y="2338546"/>
            <a:ext cx="1138646" cy="2192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825" dirty="0"/>
              <a:t>collaborations</a:t>
            </a: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5455" y="1881651"/>
            <a:ext cx="593741" cy="32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ZoneTexte 48"/>
          <p:cNvSpPr txBox="1"/>
          <p:nvPr/>
        </p:nvSpPr>
        <p:spPr>
          <a:xfrm>
            <a:off x="7514199" y="3010143"/>
            <a:ext cx="9131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b="1" i="1" dirty="0" err="1"/>
              <a:t>Now</a:t>
            </a:r>
            <a:r>
              <a:rPr lang="fr-FR" sz="1500" b="1" i="1" dirty="0"/>
              <a:t> OCF</a:t>
            </a:r>
            <a:endParaRPr lang="en-US" sz="1500" b="1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381000" y="6172200"/>
            <a:ext cx="327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/>
              <a:t>SOURCE: oneM2M presentation to NIST IES Smart city Framework </a:t>
            </a:r>
          </a:p>
          <a:p>
            <a:r>
              <a:rPr lang="en-GB" sz="900" i="1" dirty="0"/>
              <a:t>                 Omar </a:t>
            </a:r>
            <a:r>
              <a:rPr lang="en-GB" sz="900" i="1" dirty="0" err="1"/>
              <a:t>Elloumi</a:t>
            </a:r>
            <a:r>
              <a:rPr lang="en-GB" sz="900" i="1" dirty="0"/>
              <a:t>, Nokia-Bell Labs (April 2016)</a:t>
            </a:r>
          </a:p>
        </p:txBody>
      </p:sp>
    </p:spTree>
    <p:extLst>
      <p:ext uri="{BB962C8B-B14F-4D97-AF65-F5344CB8AC3E}">
        <p14:creationId xmlns:p14="http://schemas.microsoft.com/office/powerpoint/2010/main" val="12460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FDF21-FADD-47C3-984E-E0D681A96497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15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59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 Project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03" t="28922" r="18107" b="13807"/>
          <a:stretch/>
        </p:blipFill>
        <p:spPr>
          <a:xfrm>
            <a:off x="-19050" y="1600200"/>
            <a:ext cx="9163050" cy="3809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FDF21-FADD-47C3-984E-E0D681A96497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16</a:t>
            </a:fld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676400"/>
            <a:ext cx="1524000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65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oneM2M?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18945" y="6154389"/>
            <a:ext cx="2133600" cy="365125"/>
          </a:xfrm>
        </p:spPr>
        <p:txBody>
          <a:bodyPr/>
          <a:lstStyle/>
          <a:p>
            <a:pPr>
              <a:defRPr/>
            </a:pPr>
            <a:fld id="{E9BC1647-9AEE-46B6-9E4F-9E134BBDAC6F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2</a:t>
            </a:fld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2768" y="1295400"/>
            <a:ext cx="51001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Covers: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/>
              <a:t>Requirements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/>
              <a:t>Architecture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/>
              <a:t>API specifications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/>
              <a:t>Security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/>
              <a:t>Interoperability</a:t>
            </a:r>
          </a:p>
          <a:p>
            <a:pPr lvl="0"/>
            <a:endParaRPr lang="en-US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0" y="4693898"/>
            <a:ext cx="9144000" cy="646331"/>
            <a:chOff x="0" y="4693898"/>
            <a:chExt cx="9144000" cy="646331"/>
          </a:xfrm>
        </p:grpSpPr>
        <p:sp>
          <p:nvSpPr>
            <p:cNvPr id="8" name="TextBox 7"/>
            <p:cNvSpPr txBox="1"/>
            <p:nvPr/>
          </p:nvSpPr>
          <p:spPr>
            <a:xfrm>
              <a:off x="3564169" y="4693898"/>
              <a:ext cx="55798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Facilitate</a:t>
              </a:r>
              <a:r>
                <a:rPr lang="en-US" i="1" dirty="0"/>
                <a:t>, implement and </a:t>
              </a:r>
              <a:r>
                <a:rPr lang="en-US" i="1" dirty="0" smtClean="0"/>
                <a:t>promote IoT </a:t>
              </a:r>
              <a:r>
                <a:rPr lang="en-US" i="1" dirty="0"/>
                <a:t>standardization and interoperability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796558"/>
              <a:ext cx="3124200" cy="4410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Mission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0" y="1295400"/>
            <a:ext cx="3124200" cy="2743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initiative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drive </a:t>
            </a:r>
            <a:b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IoT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interoperability through the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development and implementation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5387252"/>
            <a:ext cx="9125824" cy="646331"/>
            <a:chOff x="0" y="5415515"/>
            <a:chExt cx="9125824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3564169" y="5415515"/>
              <a:ext cx="55616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To </a:t>
              </a:r>
              <a:r>
                <a:rPr lang="en-US" i="1" dirty="0"/>
                <a:t>specify, promote and maintain </a:t>
              </a:r>
              <a:r>
                <a:rPr lang="en-US" i="1" dirty="0" smtClean="0"/>
                <a:t>a Common </a:t>
              </a:r>
              <a:r>
                <a:rPr lang="en-US" i="1" dirty="0"/>
                <a:t>IoT Services Layer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5518175"/>
              <a:ext cx="3124200" cy="4410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Purpose</a:t>
              </a:r>
              <a:endParaRPr lang="en-US" sz="2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6116445"/>
            <a:ext cx="8745769" cy="441010"/>
            <a:chOff x="0" y="6116445"/>
            <a:chExt cx="8745769" cy="441010"/>
          </a:xfrm>
        </p:grpSpPr>
        <p:sp>
          <p:nvSpPr>
            <p:cNvPr id="14" name="TextBox 13"/>
            <p:cNvSpPr txBox="1"/>
            <p:nvPr/>
          </p:nvSpPr>
          <p:spPr>
            <a:xfrm>
              <a:off x="3564169" y="6152284"/>
              <a:ext cx="518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Technical </a:t>
              </a:r>
              <a:r>
                <a:rPr lang="en-US" i="1" dirty="0"/>
                <a:t>Reports &amp; Technical Specifications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6116445"/>
              <a:ext cx="3124200" cy="44101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Deliverables</a:t>
              </a:r>
              <a:endParaRPr lang="en-US" sz="2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19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267200" cy="2620963"/>
          </a:xfrm>
        </p:spPr>
        <p:txBody>
          <a:bodyPr/>
          <a:lstStyle/>
          <a:p>
            <a:r>
              <a:rPr lang="en-US" sz="2400" dirty="0"/>
              <a:t>The Internet of Things (IoT) ecosystem promises tremendous </a:t>
            </a:r>
            <a:r>
              <a:rPr lang="en-US" sz="2400" dirty="0" smtClean="0"/>
              <a:t>opportunity </a:t>
            </a:r>
            <a:r>
              <a:rPr lang="en-US" sz="2400" dirty="0"/>
              <a:t>but only if everything works as </a:t>
            </a:r>
            <a:r>
              <a:rPr lang="en-US" sz="2400" b="1" dirty="0">
                <a:solidFill>
                  <a:srgbClr val="C00000"/>
                </a:solidFill>
              </a:rPr>
              <a:t>one</a:t>
            </a:r>
            <a:r>
              <a:rPr lang="en-US" sz="2400" dirty="0"/>
              <a:t>.</a:t>
            </a:r>
          </a:p>
          <a:p>
            <a:r>
              <a:rPr lang="en-US" sz="2400" dirty="0"/>
              <a:t>Optimum solution: A common service layer so applications and devices can communicate.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oneM2M</a:t>
            </a:r>
            <a:r>
              <a:rPr lang="en-US" sz="2400" dirty="0"/>
              <a:t> is facilitating, implementing and promoting IoT standardization and interoperability.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BC1647-9AEE-46B6-9E4F-9E134BBDAC6F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3</a:t>
            </a:fld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76" name="Picture 75" descr="fleet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578" y="2014851"/>
            <a:ext cx="784257" cy="729172"/>
          </a:xfrm>
          <a:prstGeom prst="rect">
            <a:avLst/>
          </a:prstGeom>
        </p:spPr>
      </p:pic>
      <p:sp>
        <p:nvSpPr>
          <p:cNvPr id="74" name="Cross 73"/>
          <p:cNvSpPr/>
          <p:nvPr/>
        </p:nvSpPr>
        <p:spPr>
          <a:xfrm>
            <a:off x="7769511" y="2775518"/>
            <a:ext cx="443041" cy="430645"/>
          </a:xfrm>
          <a:prstGeom prst="plus">
            <a:avLst>
              <a:gd name="adj" fmla="val 28389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809" y="4465862"/>
            <a:ext cx="970673" cy="74964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456" y="2662955"/>
            <a:ext cx="731558" cy="711092"/>
          </a:xfrm>
          <a:prstGeom prst="rect">
            <a:avLst/>
          </a:prstGeom>
        </p:spPr>
      </p:pic>
      <p:pic>
        <p:nvPicPr>
          <p:cNvPr id="66" name="Picture 65" descr="tablet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14" y="3879188"/>
            <a:ext cx="659966" cy="613608"/>
          </a:xfrm>
          <a:prstGeom prst="rect">
            <a:avLst/>
          </a:prstGeom>
        </p:spPr>
      </p:pic>
      <p:pic>
        <p:nvPicPr>
          <p:cNvPr id="60" name="Picture 59" descr="gauge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532" y="3913132"/>
            <a:ext cx="641815" cy="59673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242046" y="1828800"/>
            <a:ext cx="1300794" cy="130079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256168" y="4120194"/>
            <a:ext cx="1300794" cy="130079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221959" y="2426622"/>
            <a:ext cx="1300794" cy="130079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309806" y="2368104"/>
            <a:ext cx="1300794" cy="130079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248769" y="3515249"/>
            <a:ext cx="1300794" cy="130079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302816" y="3515249"/>
            <a:ext cx="1300794" cy="130079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077794" y="2848671"/>
            <a:ext cx="1629299" cy="1577964"/>
          </a:xfrm>
          <a:prstGeom prst="ellipse">
            <a:avLst/>
          </a:prstGeom>
          <a:solidFill>
            <a:srgbClr val="C0000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06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oneM2M</a:t>
            </a:r>
          </a:p>
          <a:p>
            <a:pPr algn="ctr" defTabSz="914306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Beyond </a:t>
            </a:r>
          </a:p>
          <a:p>
            <a:pPr algn="ctr" defTabSz="914306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initial release</a:t>
            </a:r>
            <a:endParaRPr lang="en-US" b="1" kern="0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04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BC1647-9AEE-46B6-9E4F-9E134BBDAC6F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4</a:t>
            </a:fld>
            <a:endParaRPr lang="en-US" altLang="en-US" dirty="0"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219200"/>
            <a:ext cx="4191000" cy="5116922"/>
            <a:chOff x="0" y="1219200"/>
            <a:chExt cx="4191000" cy="5116922"/>
          </a:xfrm>
        </p:grpSpPr>
        <p:sp>
          <p:nvSpPr>
            <p:cNvPr id="7" name="Rectangle 6"/>
            <p:cNvSpPr/>
            <p:nvPr/>
          </p:nvSpPr>
          <p:spPr>
            <a:xfrm>
              <a:off x="0" y="1219200"/>
              <a:ext cx="4191000" cy="511692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	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8600" y="1676400"/>
              <a:ext cx="3733799" cy="4431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Created in 2012 by </a:t>
              </a:r>
              <a:b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ICT standards organizations on 3 continents</a:t>
              </a:r>
            </a:p>
            <a:p>
              <a:pPr algn="ctr">
                <a:lnSpc>
                  <a:spcPct val="300000"/>
                </a:lnSpc>
              </a:pP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Working in concert 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</a:t>
              </a:r>
              <a:b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industry organizations</a:t>
              </a:r>
            </a:p>
            <a:p>
              <a:pPr algn="ctr"/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200+ Members </a:t>
              </a:r>
            </a:p>
            <a:p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191000" y="1219200"/>
            <a:ext cx="4724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Standard Bodies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05302" y="1775500"/>
            <a:ext cx="23621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lvl="0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ARIB </a:t>
            </a:r>
            <a:r>
              <a:rPr lang="en-US" i="1" dirty="0"/>
              <a:t>(Japan)</a:t>
            </a:r>
          </a:p>
          <a:p>
            <a:pPr marL="3460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ATIS </a:t>
            </a:r>
            <a:r>
              <a:rPr lang="en-US" i="1" dirty="0"/>
              <a:t>(N. America)</a:t>
            </a:r>
          </a:p>
          <a:p>
            <a:pPr marL="3460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CCSA </a:t>
            </a:r>
            <a:r>
              <a:rPr lang="en-US" i="1" dirty="0"/>
              <a:t>(China)</a:t>
            </a:r>
          </a:p>
          <a:p>
            <a:pPr marL="346075" lvl="0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ETSI </a:t>
            </a:r>
            <a:r>
              <a:rPr lang="en-US" i="1" dirty="0"/>
              <a:t>(Europe)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91000" y="3923407"/>
            <a:ext cx="4724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Industry Organizations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72083" y="4516008"/>
            <a:ext cx="22954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lvl="0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Broadband Forum</a:t>
            </a:r>
          </a:p>
          <a:p>
            <a:pPr marL="346075" lvl="0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CEN</a:t>
            </a:r>
          </a:p>
          <a:p>
            <a:pPr marL="346075" lvl="0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CENELEC</a:t>
            </a:r>
          </a:p>
          <a:p>
            <a:pPr marL="742950" lvl="0" indent="-74295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6667501" y="1760374"/>
            <a:ext cx="236219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TIA </a:t>
            </a:r>
            <a:r>
              <a:rPr lang="en-US" i="1" dirty="0"/>
              <a:t>(N. America)</a:t>
            </a:r>
          </a:p>
          <a:p>
            <a:pPr marL="3460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TSDSI </a:t>
            </a:r>
            <a:r>
              <a:rPr lang="en-US" i="1" dirty="0"/>
              <a:t>(India)</a:t>
            </a:r>
          </a:p>
          <a:p>
            <a:pPr marL="3460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TTA </a:t>
            </a:r>
            <a:r>
              <a:rPr lang="en-US" i="1" dirty="0"/>
              <a:t>(Korea)</a:t>
            </a:r>
          </a:p>
          <a:p>
            <a:pPr marL="3460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TTC </a:t>
            </a:r>
            <a:r>
              <a:rPr lang="en-US" i="1" dirty="0"/>
              <a:t>(Japan)</a:t>
            </a:r>
          </a:p>
          <a:p>
            <a:pPr marL="742950" lvl="0" indent="-742950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6734282" y="4530601"/>
            <a:ext cx="229541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lvl="0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GlobalPlatform</a:t>
            </a:r>
            <a:endParaRPr lang="en-US" dirty="0"/>
          </a:p>
          <a:p>
            <a:pPr marL="3460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Next </a:t>
            </a:r>
            <a:r>
              <a:rPr lang="en-US" dirty="0"/>
              <a:t>Generation M2M Consortium</a:t>
            </a:r>
          </a:p>
          <a:p>
            <a:pPr marL="3460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OMA</a:t>
            </a:r>
          </a:p>
          <a:p>
            <a:pPr marL="742950" lvl="0" indent="-742950">
              <a:buFont typeface="+mj-lt"/>
              <a:buAutoNum type="arabicPeriod"/>
            </a:pPr>
            <a:endParaRPr lang="en-US" sz="16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667501" y="1775500"/>
            <a:ext cx="0" cy="20313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54802" y="4512473"/>
            <a:ext cx="12699" cy="171201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51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Implementation 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FDF21-FADD-47C3-984E-E0D681A96497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5</a:t>
            </a:fld>
            <a:endParaRPr lang="en-US" altLang="en-US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372" t="65270" r="28311" b="16621"/>
          <a:stretch/>
        </p:blipFill>
        <p:spPr>
          <a:xfrm>
            <a:off x="997604" y="4244261"/>
            <a:ext cx="7486650" cy="13786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131887"/>
            <a:ext cx="9144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Industry-driven Open 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Source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mplementations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977" t="36150" r="28299" b="45741"/>
          <a:stretch/>
        </p:blipFill>
        <p:spPr>
          <a:xfrm>
            <a:off x="1215621" y="1922462"/>
            <a:ext cx="7268633" cy="12827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443287"/>
            <a:ext cx="9144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Examples of Commercial implementations / </a:t>
            </a:r>
            <a:r>
              <a:rPr lang="en-US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Demos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000" t="85373" r="67803" b="7383"/>
          <a:stretch/>
        </p:blipFill>
        <p:spPr>
          <a:xfrm>
            <a:off x="228600" y="6081712"/>
            <a:ext cx="327618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3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BC1647-9AEE-46B6-9E4F-9E134BBDAC6F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6</a:t>
            </a:fld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066800"/>
            <a:ext cx="9144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Lower Costs</a:t>
            </a:r>
          </a:p>
        </p:txBody>
      </p:sp>
      <p:sp>
        <p:nvSpPr>
          <p:cNvPr id="6" name="Rectangle 5"/>
          <p:cNvSpPr/>
          <p:nvPr/>
        </p:nvSpPr>
        <p:spPr>
          <a:xfrm>
            <a:off x="-19050" y="3962400"/>
            <a:ext cx="9144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Simplifies the development of applications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2400" y="1561305"/>
            <a:ext cx="9048750" cy="1791495"/>
            <a:chOff x="152400" y="1695052"/>
            <a:chExt cx="9048750" cy="1791495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152400" y="1695052"/>
              <a:ext cx="4572000" cy="1791495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000"/>
                </a:lnSpc>
                <a:buNone/>
              </a:pPr>
              <a:r>
                <a:rPr lang="en-US" sz="2000" b="1" dirty="0"/>
                <a:t>CAPEX </a:t>
              </a:r>
              <a:r>
                <a:rPr lang="en-US" sz="2000" dirty="0"/>
                <a:t>	</a:t>
              </a:r>
            </a:p>
            <a:p>
              <a:pPr lvl="1">
                <a:lnSpc>
                  <a:spcPts val="2000"/>
                </a:lnSpc>
              </a:pPr>
              <a:r>
                <a:rPr lang="en-US" sz="1800" dirty="0"/>
                <a:t>Lower cost of deployment (library of functions) </a:t>
              </a:r>
            </a:p>
            <a:p>
              <a:pPr lvl="1">
                <a:lnSpc>
                  <a:spcPts val="2000"/>
                </a:lnSpc>
              </a:pPr>
              <a:r>
                <a:rPr lang="en-US" sz="1800" dirty="0"/>
                <a:t>Programmers can focus on applications (not on underlying communications) </a:t>
              </a:r>
            </a:p>
            <a:p>
              <a:pPr lvl="1">
                <a:lnSpc>
                  <a:spcPts val="2000"/>
                </a:lnSpc>
              </a:pPr>
              <a:r>
                <a:rPr lang="en-US" sz="1800" dirty="0"/>
                <a:t>Scale economies of horizontal service layer (common functions for diverse use-cases) 	</a:t>
              </a: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4629150" y="1695052"/>
              <a:ext cx="4572000" cy="1791495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000"/>
                </a:lnSpc>
                <a:buNone/>
              </a:pPr>
              <a:r>
                <a:rPr lang="en-US" sz="2000" b="1" dirty="0"/>
                <a:t>OPEX </a:t>
              </a:r>
              <a:r>
                <a:rPr lang="en-US" sz="2000" dirty="0"/>
                <a:t>	</a:t>
              </a:r>
            </a:p>
            <a:p>
              <a:pPr lvl="1"/>
              <a:r>
                <a:rPr lang="en-US" sz="1800" dirty="0"/>
                <a:t>Efficient communications (policy-driven and event triggered) </a:t>
              </a:r>
            </a:p>
            <a:p>
              <a:pPr lvl="1"/>
              <a:r>
                <a:rPr lang="en-US" sz="1800" dirty="0"/>
                <a:t>Sensor data sharing (produce once, consume many times) </a:t>
              </a:r>
            </a:p>
            <a:p>
              <a:pPr lvl="1"/>
              <a:r>
                <a:rPr lang="en-US" sz="1800" dirty="0"/>
                <a:t>Transport economics (use best transport network for business needs) 		</a:t>
              </a: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171450" y="4152105"/>
            <a:ext cx="8820150" cy="179149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None/>
            </a:pPr>
            <a:r>
              <a:rPr lang="en-US" sz="2000" dirty="0"/>
              <a:t>	</a:t>
            </a:r>
          </a:p>
          <a:p>
            <a:pPr lvl="1"/>
            <a:r>
              <a:rPr lang="en-US" sz="1800" dirty="0"/>
              <a:t>Common services layer for different verticals and segments eliminates the need for application-specific platforms 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807076"/>
            <a:ext cx="9144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Accelerates 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adoption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9050" y="5213352"/>
            <a:ext cx="91440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Creates mass-market economies of scale</a:t>
            </a:r>
          </a:p>
        </p:txBody>
      </p:sp>
    </p:spTree>
    <p:extLst>
      <p:ext uri="{BB962C8B-B14F-4D97-AF65-F5344CB8AC3E}">
        <p14:creationId xmlns:p14="http://schemas.microsoft.com/office/powerpoint/2010/main" val="326854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696766" y="1523999"/>
            <a:ext cx="1219200" cy="3137747"/>
          </a:xfrm>
          <a:prstGeom prst="roundRect">
            <a:avLst/>
          </a:prstGeom>
          <a:solidFill>
            <a:srgbClr val="F7EAE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524000" y="1514474"/>
            <a:ext cx="1143000" cy="3137747"/>
          </a:xfrm>
          <a:prstGeom prst="roundRect">
            <a:avLst/>
          </a:prstGeom>
          <a:solidFill>
            <a:srgbClr val="F7EAE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4800" y="1508124"/>
            <a:ext cx="1219200" cy="3137747"/>
          </a:xfrm>
          <a:prstGeom prst="roundRect">
            <a:avLst/>
          </a:prstGeom>
          <a:solidFill>
            <a:srgbClr val="F7EAE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itre 1"/>
          <p:cNvSpPr>
            <a:spLocks noGrp="1"/>
          </p:cNvSpPr>
          <p:nvPr>
            <p:ph type="title"/>
          </p:nvPr>
        </p:nvSpPr>
        <p:spPr bwMode="auto">
          <a:xfrm>
            <a:off x="304800" y="130175"/>
            <a:ext cx="7342188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z="3600" dirty="0" err="1" smtClean="0"/>
              <a:t>Ultimate</a:t>
            </a:r>
            <a:r>
              <a:rPr lang="fr-FR" altLang="fr-FR" sz="3600" dirty="0" smtClean="0"/>
              <a:t> Goal: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sz="3200" i="1" dirty="0" smtClean="0"/>
              <a:t>IoT cross-</a:t>
            </a:r>
            <a:r>
              <a:rPr lang="fr-FR" altLang="fr-FR" sz="3200" i="1" dirty="0" err="1" smtClean="0"/>
              <a:t>domain</a:t>
            </a:r>
            <a:r>
              <a:rPr lang="fr-FR" altLang="fr-FR" sz="3200" i="1" dirty="0" smtClean="0"/>
              <a:t> </a:t>
            </a:r>
            <a:r>
              <a:rPr lang="fr-FR" altLang="fr-FR" sz="3200" i="1" dirty="0" err="1" smtClean="0"/>
              <a:t>interoperability</a:t>
            </a:r>
            <a:endParaRPr lang="fr-FR" altLang="fr-FR" sz="3200" i="1" dirty="0"/>
          </a:p>
        </p:txBody>
      </p:sp>
      <p:sp>
        <p:nvSpPr>
          <p:cNvPr id="10243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xfrm>
            <a:off x="6553200" y="67976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C80433E-1EA0-4192-88FE-72B6832AE4A9}" type="slidenum">
              <a:rPr lang="en-US" altLang="en-US" smtClean="0">
                <a:solidFill>
                  <a:srgbClr val="898989"/>
                </a:solidFill>
              </a:rPr>
              <a:pPr/>
              <a:t>7</a:t>
            </a:fld>
            <a:endParaRPr lang="en-US" altLang="en-US" dirty="0">
              <a:solidFill>
                <a:srgbClr val="898989"/>
              </a:solidFill>
            </a:endParaRPr>
          </a:p>
        </p:txBody>
      </p:sp>
      <p:pic>
        <p:nvPicPr>
          <p:cNvPr id="10244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84325"/>
            <a:ext cx="8382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06363" y="5054600"/>
            <a:ext cx="4389437" cy="1858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fr-FR" sz="1800" dirty="0"/>
              <a:t>Highly fragmented market with limited vendor-specific applications</a:t>
            </a:r>
          </a:p>
          <a:p>
            <a:pPr>
              <a:lnSpc>
                <a:spcPct val="90000"/>
              </a:lnSpc>
            </a:pPr>
            <a:r>
              <a:rPr lang="en-US" altLang="fr-FR" sz="1800" dirty="0"/>
              <a:t>Reinventing the wheel: Same services developed again and again</a:t>
            </a:r>
          </a:p>
          <a:p>
            <a:pPr>
              <a:lnSpc>
                <a:spcPct val="90000"/>
              </a:lnSpc>
            </a:pPr>
            <a:r>
              <a:rPr lang="en-US" altLang="fr-FR" sz="1800" dirty="0"/>
              <a:t>Each silo contains its own technologies without </a:t>
            </a:r>
            <a:r>
              <a:rPr lang="en-US" altLang="fr-FR" sz="1800" dirty="0" err="1"/>
              <a:t>interop</a:t>
            </a:r>
            <a:endParaRPr lang="en-US" altLang="fr-FR" sz="1800" dirty="0"/>
          </a:p>
        </p:txBody>
      </p:sp>
      <p:sp>
        <p:nvSpPr>
          <p:cNvPr id="10247" name="Espace réservé du contenu 2"/>
          <p:cNvSpPr txBox="1">
            <a:spLocks/>
          </p:cNvSpPr>
          <p:nvPr/>
        </p:nvSpPr>
        <p:spPr bwMode="auto">
          <a:xfrm>
            <a:off x="4800600" y="5013325"/>
            <a:ext cx="43434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fr-FR" dirty="0">
                <a:solidFill>
                  <a:prstClr val="black"/>
                </a:solidFill>
              </a:rPr>
              <a:t>End-to-end platform: common service capabilities layer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fr-FR" dirty="0">
                <a:solidFill>
                  <a:prstClr val="black"/>
                </a:solidFill>
                <a:ea typeface="ＭＳ Ｐゴシック" panose="020B0600070205080204" pitchFamily="34" charset="-128"/>
              </a:rPr>
              <a:t>Interoperability at the level of </a:t>
            </a:r>
            <a:r>
              <a:rPr lang="en-US" altLang="fr-FR" dirty="0">
                <a:solidFill>
                  <a:prstClr val="black"/>
                </a:solidFill>
              </a:rPr>
              <a:t>communications and data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altLang="fr-FR" dirty="0">
                <a:solidFill>
                  <a:prstClr val="black"/>
                </a:solidFill>
              </a:rPr>
              <a:t>Seamless interaction between heterogeneous  applications and devices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4648200" y="4708525"/>
            <a:ext cx="0" cy="2362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14400" y="4708525"/>
            <a:ext cx="251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2000" b="1" dirty="0">
                <a:solidFill>
                  <a:prstClr val="black"/>
                </a:solidFill>
              </a:rPr>
              <a:t>Without oneM2M</a:t>
            </a:r>
            <a:endParaRPr lang="fr-FR" altLang="fr-FR" sz="2000" b="1" dirty="0">
              <a:solidFill>
                <a:prstClr val="black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647531" y="4645872"/>
            <a:ext cx="251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fr-FR" sz="2000" b="1" dirty="0">
                <a:solidFill>
                  <a:prstClr val="black"/>
                </a:solidFill>
              </a:rPr>
              <a:t>With oneM2M</a:t>
            </a:r>
            <a:endParaRPr lang="fr-FR" altLang="fr-FR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3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Technical/Product Backup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FDF21-FADD-47C3-984E-E0D681A96497}" type="slidenum">
              <a:rPr lang="en-US" altLang="en-US" smtClean="0">
                <a:cs typeface="Arial" panose="020B0604020202020204" pitchFamily="34" charset="0"/>
              </a:rPr>
              <a:pPr>
                <a:defRPr/>
              </a:pPr>
              <a:t>8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37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IoT Service </a:t>
            </a:r>
            <a:r>
              <a:rPr lang="en-US" b="1" dirty="0"/>
              <a:t>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2800" b="1" i="1" dirty="0"/>
              <a:t>Middleware - </a:t>
            </a:r>
            <a:r>
              <a:rPr lang="en-US" sz="2800" i="1" dirty="0"/>
              <a:t>supporting secure end-to-end data/control exchange between </a:t>
            </a:r>
            <a:r>
              <a:rPr lang="en-US" sz="2800" i="1" dirty="0" smtClean="0"/>
              <a:t>IoT devices </a:t>
            </a:r>
            <a:r>
              <a:rPr lang="en-US" sz="2800" i="1" dirty="0"/>
              <a:t>and customer applications by providing functions for remote provisioning &amp; activation, authentication, encryption, connectivity setup, buffering, synchronization, aggregation and device management</a:t>
            </a:r>
          </a:p>
          <a:p>
            <a:pPr marL="400050" lvl="1" indent="0">
              <a:buNone/>
              <a:defRPr/>
            </a:pPr>
            <a:r>
              <a:rPr lang="en-US" sz="2400" dirty="0"/>
              <a:t>- </a:t>
            </a:r>
            <a:r>
              <a:rPr lang="en-US" sz="2400" b="1" dirty="0"/>
              <a:t>software layer</a:t>
            </a:r>
          </a:p>
          <a:p>
            <a:pPr marL="577850" lvl="1" indent="-177800">
              <a:buNone/>
              <a:defRPr/>
            </a:pPr>
            <a:r>
              <a:rPr lang="en-US" sz="2400" b="1" dirty="0"/>
              <a:t>- sits between </a:t>
            </a:r>
            <a:r>
              <a:rPr lang="en-US" sz="2400" b="1" dirty="0" smtClean="0"/>
              <a:t>IoT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applications </a:t>
            </a:r>
            <a:r>
              <a:rPr lang="en-US" sz="2400" b="1" dirty="0"/>
              <a:t>and </a:t>
            </a:r>
            <a:br>
              <a:rPr lang="en-US" sz="2400" b="1" dirty="0"/>
            </a:br>
            <a:r>
              <a:rPr lang="en-US" sz="2400" b="1" dirty="0"/>
              <a:t>communication elements  that provides data transport</a:t>
            </a:r>
          </a:p>
          <a:p>
            <a:pPr marL="400050" lvl="1" indent="0">
              <a:buNone/>
              <a:defRPr/>
            </a:pPr>
            <a:r>
              <a:rPr lang="en-US" sz="2400" b="1" dirty="0"/>
              <a:t>- normally rides on top of IP</a:t>
            </a:r>
          </a:p>
          <a:p>
            <a:pPr marL="577850" lvl="1" indent="-177800">
              <a:buNone/>
              <a:defRPr/>
            </a:pPr>
            <a:r>
              <a:rPr lang="en-US" sz="2400" b="1" dirty="0"/>
              <a:t>- provides commonly needed functions for </a:t>
            </a:r>
            <a:r>
              <a:rPr lang="en-US" sz="2400" b="1" dirty="0" smtClean="0"/>
              <a:t>IoT applications </a:t>
            </a:r>
            <a:r>
              <a:rPr lang="en-US" sz="2400" b="1" dirty="0"/>
              <a:t>across different industry segments</a:t>
            </a:r>
            <a:endParaRPr lang="en-US" sz="24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4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neM2M Content Theme">
  <a:themeElements>
    <a:clrScheme name="oneM2M">
      <a:dk1>
        <a:srgbClr val="000000"/>
      </a:dk1>
      <a:lt1>
        <a:sysClr val="window" lastClr="FFFFFF"/>
      </a:lt1>
      <a:dk2>
        <a:srgbClr val="505450"/>
      </a:dk2>
      <a:lt2>
        <a:srgbClr val="A0A0A3"/>
      </a:lt2>
      <a:accent1>
        <a:srgbClr val="B42025"/>
      </a:accent1>
      <a:accent2>
        <a:srgbClr val="F6921E"/>
      </a:accent2>
      <a:accent3>
        <a:srgbClr val="005480"/>
      </a:accent3>
      <a:accent4>
        <a:srgbClr val="668C97"/>
      </a:accent4>
      <a:accent5>
        <a:srgbClr val="716896"/>
      </a:accent5>
      <a:accent6>
        <a:srgbClr val="008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550</Words>
  <Application>Microsoft Office PowerPoint</Application>
  <PresentationFormat>On-screen Show (4:3)</PresentationFormat>
  <Paragraphs>212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ＭＳ Ｐゴシック</vt:lpstr>
      <vt:lpstr>Arial</vt:lpstr>
      <vt:lpstr>Calibri</vt:lpstr>
      <vt:lpstr>Tahoma</vt:lpstr>
      <vt:lpstr>1_Office Theme</vt:lpstr>
      <vt:lpstr>Office Theme</vt:lpstr>
      <vt:lpstr>oneM2M Content Theme</vt:lpstr>
      <vt:lpstr>www.oneM2M.org </vt:lpstr>
      <vt:lpstr>What is oneM2M?</vt:lpstr>
      <vt:lpstr>Why Now?</vt:lpstr>
      <vt:lpstr>Overview</vt:lpstr>
      <vt:lpstr>Growing Implementation Base</vt:lpstr>
      <vt:lpstr>Benefits</vt:lpstr>
      <vt:lpstr>Ultimate Goal: IoT cross-domain interoperability</vt:lpstr>
      <vt:lpstr>Technical/Product Backup</vt:lpstr>
      <vt:lpstr>IoT Service Layer</vt:lpstr>
      <vt:lpstr>Common oneM2m   </vt:lpstr>
      <vt:lpstr>Release 1 Specifications </vt:lpstr>
      <vt:lpstr>oneM2M Release 2</vt:lpstr>
      <vt:lpstr>Conceptual Architecture  View</vt:lpstr>
      <vt:lpstr>Ongoing collaborations in 3 key topic areas</vt:lpstr>
      <vt:lpstr>Alternate Slides</vt:lpstr>
      <vt:lpstr>Partnership Project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oneM2M</dc:creator>
  <cp:lastModifiedBy>Oddy, Sharon</cp:lastModifiedBy>
  <cp:revision>158</cp:revision>
  <cp:lastPrinted>2016-06-28T20:41:41Z</cp:lastPrinted>
  <dcterms:created xsi:type="dcterms:W3CDTF">2011-08-18T14:43:33Z</dcterms:created>
  <dcterms:modified xsi:type="dcterms:W3CDTF">2016-08-01T16:15:17Z</dcterms:modified>
</cp:coreProperties>
</file>