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73" r:id="rId3"/>
    <p:sldId id="274" r:id="rId4"/>
    <p:sldId id="275" r:id="rId5"/>
    <p:sldId id="276" r:id="rId6"/>
    <p:sldId id="277" r:id="rId7"/>
    <p:sldId id="278" r:id="rId8"/>
    <p:sldId id="279" r:id="rId9"/>
    <p:sldId id="280" r:id="rId10"/>
    <p:sldId id="281" r:id="rId11"/>
    <p:sldId id="288" r:id="rId12"/>
    <p:sldId id="283" r:id="rId13"/>
    <p:sldId id="284" r:id="rId14"/>
    <p:sldId id="285" r:id="rId15"/>
    <p:sldId id="286" r:id="rId16"/>
    <p:sldId id="289" r:id="rId17"/>
    <p:sldId id="290" r:id="rId18"/>
    <p:sldId id="291" r:id="rId19"/>
    <p:sldId id="292" r:id="rId20"/>
    <p:sldId id="299" r:id="rId21"/>
    <p:sldId id="293" r:id="rId22"/>
    <p:sldId id="300" r:id="rId23"/>
    <p:sldId id="294" r:id="rId24"/>
    <p:sldId id="301" r:id="rId25"/>
    <p:sldId id="295" r:id="rId26"/>
    <p:sldId id="302" r:id="rId27"/>
    <p:sldId id="296" r:id="rId28"/>
    <p:sldId id="297" r:id="rId29"/>
    <p:sldId id="29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 O'Brien Jr. (fobrienj)" initials="FOJ(" lastIdx="3" clrIdx="0">
    <p:extLst>
      <p:ext uri="{19B8F6BF-5375-455C-9EA6-DF929625EA0E}">
        <p15:presenceInfo xmlns:p15="http://schemas.microsoft.com/office/powerpoint/2012/main" userId="S-1-5-21-1708537768-1303643608-725345543-91703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16" autoAdjust="0"/>
    <p:restoredTop sz="94660"/>
  </p:normalViewPr>
  <p:slideViewPr>
    <p:cSldViewPr snapToGrid="0">
      <p:cViewPr varScale="1">
        <p:scale>
          <a:sx n="65" d="100"/>
          <a:sy n="65" d="100"/>
        </p:scale>
        <p:origin x="412" y="-112"/>
      </p:cViewPr>
      <p:guideLst/>
    </p:cSldViewPr>
  </p:slideViewPr>
  <p:notesTextViewPr>
    <p:cViewPr>
      <p:scale>
        <a:sx n="1" d="1"/>
        <a:sy n="1" d="1"/>
      </p:scale>
      <p:origin x="0" y="0"/>
    </p:cViewPr>
  </p:notesTextViewPr>
  <p:sorterViewPr>
    <p:cViewPr>
      <p:scale>
        <a:sx n="100" d="100"/>
        <a:sy n="100" d="100"/>
      </p:scale>
      <p:origin x="0" y="-593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5T05:19:15.049" idx="1">
    <p:pos x="7160" y="2266"/>
    <p:text>Add something: why should someone do this??  Avoiding lockin, long term view/futureproof, needed by industry (can’t do it alone).  Do we need a different value offer – less telco specific,  need standards in support of a long term business goal
We are focusing on these aspects….</p:text>
    <p:extLst>
      <p:ext uri="{C676402C-5697-4E1C-873F-D02D1690AC5C}">
        <p15:threadingInfo xmlns:p15="http://schemas.microsoft.com/office/powerpoint/2012/main" timeZoneBias="240"/>
      </p:ext>
    </p:extLst>
  </p:cm>
  <p:cm authorId="1" dt="2017-09-25T05:19:30.590" idx="2">
    <p:pos x="2836" y="3322"/>
    <p:text>is this a marketing objective?
Engage other verticals sectors (get them on board) – so they understand what they need for their business and how it aligns with what we are doing?  What is in it for them?</p:text>
    <p:extLst>
      <p:ext uri="{C676402C-5697-4E1C-873F-D02D1690AC5C}">
        <p15:threadingInfo xmlns:p15="http://schemas.microsoft.com/office/powerpoint/2012/main" timeZoneBias="240"/>
      </p:ext>
    </p:extLst>
  </p:cm>
  <p:cm authorId="1" dt="2017-09-25T05:26:54.335" idx="3">
    <p:pos x="5798" y="1054"/>
    <p:text>add sectors to goal</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476E104-A5DC-4A22-9AAC-D95008815A3E}" type="slidenum">
              <a:rPr lang="en-GB" altLang="en-US" smtClean="0"/>
              <a:pPr/>
              <a:t>2</a:t>
            </a:fld>
            <a:endParaRPr lang="en-GB" altLang="en-US" smtClean="0"/>
          </a:p>
        </p:txBody>
      </p:sp>
    </p:spTree>
    <p:extLst>
      <p:ext uri="{BB962C8B-B14F-4D97-AF65-F5344CB8AC3E}">
        <p14:creationId xmlns:p14="http://schemas.microsoft.com/office/powerpoint/2010/main" val="323792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570775D-C125-4793-8B7D-A9AC6263308C}" type="slidenum">
              <a:rPr lang="en-GB" altLang="en-US" smtClean="0"/>
              <a:pPr/>
              <a:t>3</a:t>
            </a:fld>
            <a:endParaRPr lang="en-GB" altLang="en-US" smtClean="0"/>
          </a:p>
        </p:txBody>
      </p:sp>
    </p:spTree>
    <p:extLst>
      <p:ext uri="{BB962C8B-B14F-4D97-AF65-F5344CB8AC3E}">
        <p14:creationId xmlns:p14="http://schemas.microsoft.com/office/powerpoint/2010/main" val="176095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6C14CE0-8854-4BDB-83AB-454A3B427585}" type="slidenum">
              <a:rPr lang="en-GB" altLang="en-US" smtClean="0"/>
              <a:pPr/>
              <a:t>5</a:t>
            </a:fld>
            <a:endParaRPr lang="en-GB" altLang="en-US" smtClean="0"/>
          </a:p>
        </p:txBody>
      </p:sp>
    </p:spTree>
    <p:extLst>
      <p:ext uri="{BB962C8B-B14F-4D97-AF65-F5344CB8AC3E}">
        <p14:creationId xmlns:p14="http://schemas.microsoft.com/office/powerpoint/2010/main" val="2553634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3C3676-268C-43E7-9C5A-45E44A388936}" type="slidenum">
              <a:rPr lang="en-US" smtClean="0"/>
              <a:t>16</a:t>
            </a:fld>
            <a:endParaRPr lang="en-US" dirty="0"/>
          </a:p>
        </p:txBody>
      </p:sp>
    </p:spTree>
    <p:extLst>
      <p:ext uri="{BB962C8B-B14F-4D97-AF65-F5344CB8AC3E}">
        <p14:creationId xmlns:p14="http://schemas.microsoft.com/office/powerpoint/2010/main" val="316311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79383-E4C0-4FC2-A15A-FDB41178610A}" type="slidenum">
              <a:rPr lang="en-US" smtClean="0"/>
              <a:t>19</a:t>
            </a:fld>
            <a:endParaRPr lang="en-US"/>
          </a:p>
        </p:txBody>
      </p:sp>
    </p:spTree>
    <p:extLst>
      <p:ext uri="{BB962C8B-B14F-4D97-AF65-F5344CB8AC3E}">
        <p14:creationId xmlns:p14="http://schemas.microsoft.com/office/powerpoint/2010/main" val="4172295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887A5FC-7B11-4C12-AE6F-9B6F6F6EE3F1}" type="datetime1">
              <a:rPr lang="en-US" smtClean="0"/>
              <a:t>10/4/2017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80C754-5D11-462B-AE53-CFD28B04E3D8}" type="datetime1">
              <a:rPr lang="en-US" smtClean="0"/>
              <a:t>10/4/2017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EF76C1A-89F5-4018-9023-E54DF1ECC294}" type="datetime1">
              <a:rPr lang="en-US" smtClean="0"/>
              <a:t>10/4/2017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409F21E-46B5-4BDD-9AA6-37B5F39DCF40}" type="datetime1">
              <a:rPr lang="en-US" smtClean="0"/>
              <a:t>10/4/2017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545E05C-B047-437D-8F59-0B8D831484B7}" type="datetime1">
              <a:rPr lang="en-US" smtClean="0"/>
              <a:t>10/4/2017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smtClean="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kadiumpublishing.com/archive/2017/NAWC1707.pdf" TargetMode="External"/><Relationship Id="rId2" Type="http://schemas.openxmlformats.org/officeDocument/2006/relationships/hyperlink" Target="https://www.asmag.com/showpost/22679.aspx" TargetMode="External"/><Relationship Id="rId1" Type="http://schemas.openxmlformats.org/officeDocument/2006/relationships/slideLayout" Target="../slideLayouts/slideLayout4.xml"/><Relationship Id="rId4" Type="http://schemas.openxmlformats.org/officeDocument/2006/relationships/hyperlink" Target="http://www.intercomms.net/issue-29/sc-3.html"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hyperlink" Target="http://www.onem2m.org/insights/webinars" TargetMode="External"/><Relationship Id="rId2" Type="http://schemas.openxmlformats.org/officeDocument/2006/relationships/hyperlink" Target="https://www.brighttalk.com/webcast/11949/260469"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609380"/>
            <a:ext cx="11296184" cy="2387600"/>
          </a:xfrm>
        </p:spPr>
        <p:txBody>
          <a:bodyPr>
            <a:normAutofit/>
          </a:bodyPr>
          <a:lstStyle/>
          <a:p>
            <a:r>
              <a:rPr lang="en-US" sz="4800" dirty="0"/>
              <a:t>Report of oneM2M MARCOM subcommittee</a:t>
            </a:r>
          </a:p>
        </p:txBody>
      </p:sp>
      <p:sp>
        <p:nvSpPr>
          <p:cNvPr id="3" name="Text Placeholder 2"/>
          <p:cNvSpPr>
            <a:spLocks noGrp="1"/>
          </p:cNvSpPr>
          <p:nvPr>
            <p:ph type="subTitle" idx="1"/>
          </p:nvPr>
        </p:nvSpPr>
        <p:spPr>
          <a:xfrm>
            <a:off x="1424609" y="4751318"/>
            <a:ext cx="9144000" cy="1655762"/>
          </a:xfrm>
        </p:spPr>
        <p:txBody>
          <a:bodyPr>
            <a:normAutofit/>
          </a:bodyPr>
          <a:lstStyle/>
          <a:p>
            <a:r>
              <a:rPr lang="en-US" sz="2000" dirty="0"/>
              <a:t>Group Name: oneM2M Steering Committee #</a:t>
            </a:r>
            <a:r>
              <a:rPr lang="en-US" sz="2000" dirty="0" smtClean="0"/>
              <a:t>38</a:t>
            </a:r>
            <a:endParaRPr lang="en-US" sz="2000" dirty="0"/>
          </a:p>
          <a:p>
            <a:r>
              <a:rPr lang="en-US" sz="2000" dirty="0"/>
              <a:t>Source: Sharon Oddy, </a:t>
            </a:r>
            <a:r>
              <a:rPr lang="en-US" sz="2000" dirty="0" err="1"/>
              <a:t>iconectiv</a:t>
            </a:r>
            <a:r>
              <a:rPr lang="en-US" sz="2000" dirty="0"/>
              <a:t> (MARCOM chair)</a:t>
            </a:r>
          </a:p>
          <a:p>
            <a:r>
              <a:rPr lang="en-US" sz="2000" dirty="0"/>
              <a:t>Meeting Date: 2017-09-26</a:t>
            </a:r>
          </a:p>
          <a:p>
            <a:r>
              <a:rPr lang="en-US" sz="2000" dirty="0"/>
              <a:t>Agenda </a:t>
            </a:r>
            <a:r>
              <a:rPr lang="en-US" sz="2000" dirty="0" smtClean="0"/>
              <a:t>Items: 3.4 &amp; 7.1 MARCOM Report and Plan</a:t>
            </a:r>
            <a:endParaRPr lang="en-US" sz="2000"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Upcoming Speaking Slots</a:t>
            </a:r>
          </a:p>
        </p:txBody>
      </p:sp>
      <p:sp>
        <p:nvSpPr>
          <p:cNvPr id="11267" name="Content Placeholder 2">
            <a:extLst>
              <a:ext uri="{FF2B5EF4-FFF2-40B4-BE49-F238E27FC236}">
                <a16:creationId xmlns:a16="http://schemas.microsoft.com/office/drawing/2014/main" id="{9BB6DF98-9054-4D96-8B7E-91C969AA69A1}"/>
              </a:ext>
            </a:extLst>
          </p:cNvPr>
          <p:cNvSpPr>
            <a:spLocks noGrp="1"/>
          </p:cNvSpPr>
          <p:nvPr>
            <p:ph idx="1"/>
          </p:nvPr>
        </p:nvSpPr>
        <p:spPr/>
        <p:txBody>
          <a:bodyPr>
            <a:noAutofit/>
          </a:bodyPr>
          <a:lstStyle/>
          <a:p>
            <a:r>
              <a:rPr lang="en-GB" altLang="en-US" sz="2000" dirty="0" smtClean="0"/>
              <a:t>UCAAT 2017, Berlin, Germany, 11-13 October 2017</a:t>
            </a:r>
          </a:p>
          <a:p>
            <a:pPr lvl="1"/>
            <a:r>
              <a:rPr lang="en-GB" altLang="en-US" sz="1600" dirty="0" smtClean="0"/>
              <a:t>Dr Omar </a:t>
            </a:r>
            <a:r>
              <a:rPr lang="en-GB" altLang="en-US" sz="1600" dirty="0" err="1" smtClean="0"/>
              <a:t>Elloumi</a:t>
            </a:r>
            <a:r>
              <a:rPr lang="en-GB" altLang="en-US" sz="1600" dirty="0" smtClean="0"/>
              <a:t> speaking on the role of interoperability in the </a:t>
            </a:r>
            <a:r>
              <a:rPr lang="en-GB" altLang="en-US" sz="1600" dirty="0" err="1" smtClean="0"/>
              <a:t>IoT</a:t>
            </a:r>
            <a:r>
              <a:rPr lang="en-GB" altLang="en-US" sz="1600" dirty="0" smtClean="0"/>
              <a:t> </a:t>
            </a:r>
          </a:p>
          <a:p>
            <a:r>
              <a:rPr lang="en-GB" altLang="en-US" sz="2000" dirty="0" smtClean="0"/>
              <a:t>Smart Cities Summit, Chicago, U.S., 16-17 October 2017</a:t>
            </a:r>
          </a:p>
          <a:p>
            <a:pPr lvl="1"/>
            <a:r>
              <a:rPr lang="en-GB" altLang="en-US" sz="1600" dirty="0" smtClean="0"/>
              <a:t>Moderator position offered, yet to be filled </a:t>
            </a:r>
          </a:p>
          <a:p>
            <a:r>
              <a:rPr lang="en-GB" altLang="en-US" sz="2000" dirty="0" err="1" smtClean="0"/>
              <a:t>IoT</a:t>
            </a:r>
            <a:r>
              <a:rPr lang="en-GB" altLang="en-US" sz="2000" dirty="0" smtClean="0"/>
              <a:t> Security Summit, Washington DC, U.S., 23-24 October 2017</a:t>
            </a:r>
          </a:p>
          <a:p>
            <a:pPr lvl="1"/>
            <a:r>
              <a:rPr lang="en-GB" altLang="en-US" sz="1600" dirty="0" smtClean="0"/>
              <a:t>-    Moderator position offered, yet to be filled</a:t>
            </a:r>
          </a:p>
          <a:p>
            <a:r>
              <a:rPr lang="en-GB" altLang="en-US" sz="2000" dirty="0" err="1" smtClean="0"/>
              <a:t>Telesemana</a:t>
            </a:r>
            <a:r>
              <a:rPr lang="en-GB" altLang="en-US" sz="2000" dirty="0" smtClean="0"/>
              <a:t> </a:t>
            </a:r>
            <a:r>
              <a:rPr lang="en-GB" altLang="en-US" sz="2000" dirty="0" err="1" smtClean="0"/>
              <a:t>IoT</a:t>
            </a:r>
            <a:r>
              <a:rPr lang="en-GB" altLang="en-US" sz="2000" dirty="0" smtClean="0"/>
              <a:t> LATAM Summit, online, 1 November 2017 </a:t>
            </a:r>
          </a:p>
          <a:p>
            <a:pPr lvl="1"/>
            <a:r>
              <a:rPr lang="en-GB" altLang="en-US" sz="1600" dirty="0" smtClean="0"/>
              <a:t>Rafael </a:t>
            </a:r>
            <a:r>
              <a:rPr lang="en-GB" altLang="en-US" sz="1600" dirty="0" err="1" smtClean="0"/>
              <a:t>Cepeda</a:t>
            </a:r>
            <a:r>
              <a:rPr lang="en-GB" altLang="en-US" sz="1600" dirty="0" smtClean="0"/>
              <a:t>, </a:t>
            </a:r>
            <a:r>
              <a:rPr lang="en-GB" altLang="en-US" sz="1600" dirty="0" err="1" smtClean="0"/>
              <a:t>InterDigital</a:t>
            </a:r>
            <a:r>
              <a:rPr lang="en-GB" altLang="en-US" sz="1600" dirty="0" smtClean="0"/>
              <a:t>, will speak </a:t>
            </a:r>
          </a:p>
          <a:p>
            <a:r>
              <a:rPr lang="en-GB" altLang="en-US" sz="2000" dirty="0" smtClean="0"/>
              <a:t>Berlin 5G Week / Industrial </a:t>
            </a:r>
            <a:r>
              <a:rPr lang="en-GB" altLang="en-US" sz="2000" dirty="0" err="1" smtClean="0"/>
              <a:t>IoT</a:t>
            </a:r>
            <a:r>
              <a:rPr lang="en-GB" altLang="en-US" sz="2000" dirty="0" smtClean="0"/>
              <a:t> Forum </a:t>
            </a:r>
          </a:p>
          <a:p>
            <a:pPr lvl="1"/>
            <a:r>
              <a:rPr lang="en-GB" altLang="en-US" sz="1600" dirty="0" smtClean="0"/>
              <a:t>Alan Carlton, Interdigital, will speak </a:t>
            </a:r>
          </a:p>
          <a:p>
            <a:r>
              <a:rPr lang="en-GB" altLang="en-US" sz="2000" dirty="0" smtClean="0"/>
              <a:t>Smart Home Summit, Silicon Valley, U.S., 15-16 November 2017 </a:t>
            </a:r>
          </a:p>
          <a:p>
            <a:pPr lvl="1"/>
            <a:r>
              <a:rPr lang="en-GB" altLang="en-US" sz="1600" dirty="0" smtClean="0"/>
              <a:t>Moderator position offered, yet to be filled</a:t>
            </a:r>
          </a:p>
          <a:p>
            <a:r>
              <a:rPr lang="en-GB" altLang="en-US" sz="2000" dirty="0" err="1" smtClean="0"/>
              <a:t>IoT</a:t>
            </a:r>
            <a:r>
              <a:rPr lang="en-GB" altLang="en-US" sz="2000" dirty="0" smtClean="0"/>
              <a:t> Tech Expo, Santa Clara, U.S., 29-30 November 2017 </a:t>
            </a:r>
          </a:p>
          <a:p>
            <a:pPr lvl="1"/>
            <a:r>
              <a:rPr lang="en-GB" altLang="en-US" sz="1600" dirty="0" smtClean="0"/>
              <a:t>Panel positions offered. Speaker TBC. </a:t>
            </a:r>
          </a:p>
          <a:p>
            <a:endParaRPr lang="en-GB" altLang="en-US" sz="2000"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10</a:t>
            </a:fld>
            <a:endParaRPr lang="en-US"/>
          </a:p>
        </p:txBody>
      </p:sp>
    </p:spTree>
    <p:extLst>
      <p:ext uri="{BB962C8B-B14F-4D97-AF65-F5344CB8AC3E}">
        <p14:creationId xmlns:p14="http://schemas.microsoft.com/office/powerpoint/2010/main" val="3603804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altLang="en-US" dirty="0"/>
              <a:t>Activities: Editorial</a:t>
            </a:r>
            <a:endParaRPr lang="en-US" dirty="0"/>
          </a:p>
        </p:txBody>
      </p:sp>
      <p:sp>
        <p:nvSpPr>
          <p:cNvPr id="14" name="Slide Number Placeholder 13"/>
          <p:cNvSpPr>
            <a:spLocks noGrp="1"/>
          </p:cNvSpPr>
          <p:nvPr>
            <p:ph type="sldNum" sz="quarter" idx="12"/>
          </p:nvPr>
        </p:nvSpPr>
        <p:spPr/>
        <p:txBody>
          <a:bodyPr/>
          <a:lstStyle/>
          <a:p>
            <a:fld id="{CF81B550-7CF2-4283-9092-C0AEF1549117}" type="slidenum">
              <a:rPr lang="en-US" smtClean="0"/>
              <a:t>11</a:t>
            </a:fld>
            <a:endParaRPr lang="en-US"/>
          </a:p>
        </p:txBody>
      </p:sp>
      <p:grpSp>
        <p:nvGrpSpPr>
          <p:cNvPr id="32" name="Group 31"/>
          <p:cNvGrpSpPr/>
          <p:nvPr/>
        </p:nvGrpSpPr>
        <p:grpSpPr>
          <a:xfrm>
            <a:off x="325243" y="1636294"/>
            <a:ext cx="5658462" cy="4620127"/>
            <a:chOff x="325243" y="1636294"/>
            <a:chExt cx="5658462" cy="4620127"/>
          </a:xfrm>
        </p:grpSpPr>
        <p:sp>
          <p:nvSpPr>
            <p:cNvPr id="31" name="Rounded Rectangle 30"/>
            <p:cNvSpPr/>
            <p:nvPr/>
          </p:nvSpPr>
          <p:spPr>
            <a:xfrm>
              <a:off x="325243" y="1947025"/>
              <a:ext cx="5658461" cy="4309396"/>
            </a:xfrm>
            <a:prstGeom prst="roundRect">
              <a:avLst>
                <a:gd name="adj" fmla="val 605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lumMod val="95000"/>
                    <a:lumOff val="5000"/>
                  </a:schemeClr>
                </a:solidFill>
                <a:latin typeface="Myriad Pro" panose="020B0503030403020204" pitchFamily="34" charset="0"/>
              </a:endParaRPr>
            </a:p>
            <a:p>
              <a:pPr algn="ctr"/>
              <a:endParaRPr lang="en-US" dirty="0">
                <a:solidFill>
                  <a:schemeClr val="tx1">
                    <a:lumMod val="95000"/>
                    <a:lumOff val="5000"/>
                  </a:schemeClr>
                </a:solidFill>
                <a:latin typeface="Myriad Pro" panose="020B0503030403020204" pitchFamily="34" charset="0"/>
              </a:endParaRPr>
            </a:p>
            <a:p>
              <a:pPr algn="ctr"/>
              <a:r>
                <a:rPr lang="en-US" dirty="0" smtClean="0">
                  <a:solidFill>
                    <a:schemeClr val="tx1">
                      <a:lumMod val="95000"/>
                      <a:lumOff val="5000"/>
                    </a:schemeClr>
                  </a:solidFill>
                  <a:latin typeface="Myriad Pro" panose="020B0503030403020204" pitchFamily="34" charset="0"/>
                </a:rPr>
                <a:t>Interop </a:t>
              </a:r>
              <a:r>
                <a:rPr lang="en-US" dirty="0">
                  <a:solidFill>
                    <a:schemeClr val="tx1">
                      <a:lumMod val="95000"/>
                      <a:lumOff val="5000"/>
                    </a:schemeClr>
                  </a:solidFill>
                  <a:latin typeface="Myriad Pro" panose="020B0503030403020204" pitchFamily="34" charset="0"/>
                </a:rPr>
                <a:t>4 Event (released 4 May)</a:t>
              </a:r>
            </a:p>
            <a:p>
              <a:pPr algn="ctr"/>
              <a:r>
                <a:rPr lang="en-US" dirty="0">
                  <a:solidFill>
                    <a:schemeClr val="tx1">
                      <a:lumMod val="95000"/>
                      <a:lumOff val="5000"/>
                    </a:schemeClr>
                  </a:solidFill>
                  <a:latin typeface="Myriad Pro" panose="020B0503030403020204" pitchFamily="34" charset="0"/>
                </a:rPr>
                <a:t>HPE Webinar PR (released 11 May)</a:t>
              </a:r>
            </a:p>
            <a:p>
              <a:pPr algn="ctr"/>
              <a:r>
                <a:rPr lang="en-US" dirty="0">
                  <a:solidFill>
                    <a:schemeClr val="tx1">
                      <a:lumMod val="95000"/>
                      <a:lumOff val="5000"/>
                    </a:schemeClr>
                  </a:solidFill>
                  <a:latin typeface="Myriad Pro" panose="020B0503030403020204" pitchFamily="34" charset="0"/>
                </a:rPr>
                <a:t>Shenzhen Industry Day (released 8 June)</a:t>
              </a:r>
            </a:p>
            <a:p>
              <a:pPr algn="ctr"/>
              <a:r>
                <a:rPr lang="en-US" dirty="0" err="1">
                  <a:solidFill>
                    <a:schemeClr val="tx1">
                      <a:lumMod val="95000"/>
                      <a:lumOff val="5000"/>
                    </a:schemeClr>
                  </a:solidFill>
                  <a:latin typeface="Myriad Pro" panose="020B0503030403020204" pitchFamily="34" charset="0"/>
                </a:rPr>
                <a:t>IoT</a:t>
              </a:r>
              <a:r>
                <a:rPr lang="en-US" dirty="0">
                  <a:solidFill>
                    <a:schemeClr val="tx1">
                      <a:lumMod val="95000"/>
                      <a:lumOff val="5000"/>
                    </a:schemeClr>
                  </a:solidFill>
                  <a:latin typeface="Myriad Pro" panose="020B0503030403020204" pitchFamily="34" charset="0"/>
                </a:rPr>
                <a:t> World Europe participation (released 12 June)</a:t>
              </a:r>
            </a:p>
            <a:p>
              <a:pPr algn="ctr"/>
              <a:r>
                <a:rPr lang="en-US" dirty="0" err="1">
                  <a:solidFill>
                    <a:schemeClr val="tx1">
                      <a:lumMod val="95000"/>
                      <a:lumOff val="5000"/>
                    </a:schemeClr>
                  </a:solidFill>
                  <a:latin typeface="Myriad Pro" panose="020B0503030403020204" pitchFamily="34" charset="0"/>
                </a:rPr>
                <a:t>IoT</a:t>
              </a:r>
              <a:r>
                <a:rPr lang="en-US" dirty="0">
                  <a:solidFill>
                    <a:schemeClr val="tx1">
                      <a:lumMod val="95000"/>
                      <a:lumOff val="5000"/>
                    </a:schemeClr>
                  </a:solidFill>
                  <a:latin typeface="Myriad Pro" panose="020B0503030403020204" pitchFamily="34" charset="0"/>
                </a:rPr>
                <a:t> Evangelist of the Year award (released 15 June)</a:t>
              </a:r>
            </a:p>
            <a:p>
              <a:pPr algn="ctr"/>
              <a:r>
                <a:rPr lang="en-US" dirty="0">
                  <a:solidFill>
                    <a:schemeClr val="tx1">
                      <a:lumMod val="95000"/>
                      <a:lumOff val="5000"/>
                    </a:schemeClr>
                  </a:solidFill>
                  <a:latin typeface="Myriad Pro" panose="020B0503030403020204" pitchFamily="34" charset="0"/>
                </a:rPr>
                <a:t>Interop 4 (released 19 June)</a:t>
              </a:r>
            </a:p>
            <a:p>
              <a:pPr algn="ctr"/>
              <a:r>
                <a:rPr lang="en-US" dirty="0">
                  <a:solidFill>
                    <a:schemeClr val="tx1">
                      <a:lumMod val="95000"/>
                      <a:lumOff val="5000"/>
                    </a:schemeClr>
                  </a:solidFill>
                  <a:latin typeface="Myriad Pro" panose="020B0503030403020204" pitchFamily="34" charset="0"/>
                </a:rPr>
                <a:t>Memphis Industry Day (released 20 June </a:t>
              </a:r>
              <a:r>
                <a:rPr lang="en-US" dirty="0" smtClean="0">
                  <a:solidFill>
                    <a:schemeClr val="tx1">
                      <a:lumMod val="95000"/>
                      <a:lumOff val="5000"/>
                    </a:schemeClr>
                  </a:solidFill>
                  <a:latin typeface="Myriad Pro" panose="020B0503030403020204" pitchFamily="34" charset="0"/>
                </a:rPr>
                <a:t>&amp; </a:t>
              </a:r>
              <a:r>
                <a:rPr lang="en-US" dirty="0">
                  <a:solidFill>
                    <a:schemeClr val="tx1">
                      <a:lumMod val="95000"/>
                      <a:lumOff val="5000"/>
                    </a:schemeClr>
                  </a:solidFill>
                  <a:latin typeface="Myriad Pro" panose="020B0503030403020204" pitchFamily="34" charset="0"/>
                </a:rPr>
                <a:t>24 July)</a:t>
              </a:r>
            </a:p>
            <a:p>
              <a:pPr algn="ctr"/>
              <a:r>
                <a:rPr lang="en-US" dirty="0">
                  <a:solidFill>
                    <a:schemeClr val="tx1">
                      <a:lumMod val="95000"/>
                      <a:lumOff val="5000"/>
                    </a:schemeClr>
                  </a:solidFill>
                  <a:latin typeface="Myriad Pro" panose="020B0503030403020204" pitchFamily="34" charset="0"/>
                </a:rPr>
                <a:t>India Developer Event (released 27 July)</a:t>
              </a:r>
            </a:p>
            <a:p>
              <a:pPr algn="ctr"/>
              <a:r>
                <a:rPr lang="en-US" dirty="0">
                  <a:solidFill>
                    <a:schemeClr val="tx1">
                      <a:lumMod val="95000"/>
                      <a:lumOff val="5000"/>
                    </a:schemeClr>
                  </a:solidFill>
                  <a:latin typeface="Myriad Pro" panose="020B0503030403020204" pitchFamily="34" charset="0"/>
                </a:rPr>
                <a:t>IEEE Hackathon (released 29 August) </a:t>
              </a:r>
            </a:p>
            <a:p>
              <a:pPr algn="ctr"/>
              <a:r>
                <a:rPr lang="en-US" dirty="0">
                  <a:solidFill>
                    <a:schemeClr val="tx1">
                      <a:lumMod val="95000"/>
                      <a:lumOff val="5000"/>
                    </a:schemeClr>
                  </a:solidFill>
                  <a:latin typeface="Myriad Pro" panose="020B0503030403020204" pitchFamily="34" charset="0"/>
                </a:rPr>
                <a:t>MWC Americas (released 5 September)</a:t>
              </a:r>
            </a:p>
            <a:p>
              <a:pPr algn="ctr"/>
              <a:r>
                <a:rPr lang="en-US" dirty="0">
                  <a:solidFill>
                    <a:schemeClr val="tx1">
                      <a:lumMod val="95000"/>
                      <a:lumOff val="5000"/>
                    </a:schemeClr>
                  </a:solidFill>
                  <a:latin typeface="Myriad Pro" panose="020B0503030403020204" pitchFamily="34" charset="0"/>
                </a:rPr>
                <a:t>India Industry Day (released 13 September) </a:t>
              </a:r>
            </a:p>
            <a:p>
              <a:pPr algn="ctr"/>
              <a:r>
                <a:rPr lang="en-US" dirty="0">
                  <a:solidFill>
                    <a:schemeClr val="tx1">
                      <a:lumMod val="95000"/>
                      <a:lumOff val="5000"/>
                    </a:schemeClr>
                  </a:solidFill>
                  <a:latin typeface="Myriad Pro" panose="020B0503030403020204" pitchFamily="34" charset="0"/>
                </a:rPr>
                <a:t>Call for collaboration (released 18 September) </a:t>
              </a:r>
            </a:p>
          </p:txBody>
        </p:sp>
        <p:sp>
          <p:nvSpPr>
            <p:cNvPr id="24" name="Rounded Rectangle 23"/>
            <p:cNvSpPr/>
            <p:nvPr/>
          </p:nvSpPr>
          <p:spPr>
            <a:xfrm>
              <a:off x="325244" y="1636294"/>
              <a:ext cx="5658461" cy="834190"/>
            </a:xfrm>
            <a:prstGeom prst="roundRect">
              <a:avLst>
                <a:gd name="adj" fmla="val 22436"/>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yriad Pro" panose="020B0503030403020204" pitchFamily="34" charset="0"/>
                </a:rPr>
                <a:t>Press Releases issued: </a:t>
              </a:r>
            </a:p>
          </p:txBody>
        </p:sp>
      </p:grpSp>
      <p:grpSp>
        <p:nvGrpSpPr>
          <p:cNvPr id="33" name="Group 32"/>
          <p:cNvGrpSpPr/>
          <p:nvPr/>
        </p:nvGrpSpPr>
        <p:grpSpPr>
          <a:xfrm>
            <a:off x="6220716" y="1636294"/>
            <a:ext cx="5658462" cy="4620127"/>
            <a:chOff x="325243" y="1636294"/>
            <a:chExt cx="5658462" cy="4620127"/>
          </a:xfrm>
        </p:grpSpPr>
        <p:sp>
          <p:nvSpPr>
            <p:cNvPr id="34" name="Rounded Rectangle 33"/>
            <p:cNvSpPr/>
            <p:nvPr/>
          </p:nvSpPr>
          <p:spPr>
            <a:xfrm>
              <a:off x="325243" y="1947025"/>
              <a:ext cx="5658461" cy="4309396"/>
            </a:xfrm>
            <a:prstGeom prst="roundRect">
              <a:avLst>
                <a:gd name="adj" fmla="val 605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lumMod val="95000"/>
                      <a:lumOff val="5000"/>
                    </a:schemeClr>
                  </a:solidFill>
                  <a:latin typeface="Myriad Pro" panose="020B0503030403020204" pitchFamily="34" charset="0"/>
                </a:rPr>
                <a:t>Global Platform webinar</a:t>
              </a:r>
            </a:p>
            <a:p>
              <a:pPr algn="ctr"/>
              <a:r>
                <a:rPr lang="en-US" sz="2400" dirty="0">
                  <a:solidFill>
                    <a:schemeClr val="tx1">
                      <a:lumMod val="95000"/>
                      <a:lumOff val="5000"/>
                    </a:schemeClr>
                  </a:solidFill>
                  <a:latin typeface="Myriad Pro" panose="020B0503030403020204" pitchFamily="34" charset="0"/>
                </a:rPr>
                <a:t>LPWA white paper </a:t>
              </a:r>
            </a:p>
            <a:p>
              <a:pPr algn="ctr"/>
              <a:r>
                <a:rPr lang="en-US" sz="2400" dirty="0">
                  <a:solidFill>
                    <a:schemeClr val="tx1">
                      <a:lumMod val="95000"/>
                      <a:lumOff val="5000"/>
                    </a:schemeClr>
                  </a:solidFill>
                  <a:latin typeface="Myriad Pro" panose="020B0503030403020204" pitchFamily="34" charset="0"/>
                </a:rPr>
                <a:t>IIC liaison</a:t>
              </a:r>
            </a:p>
            <a:p>
              <a:pPr algn="ctr"/>
              <a:r>
                <a:rPr lang="en-US" sz="2400" dirty="0">
                  <a:solidFill>
                    <a:schemeClr val="tx1">
                      <a:lumMod val="95000"/>
                      <a:lumOff val="5000"/>
                    </a:schemeClr>
                  </a:solidFill>
                  <a:latin typeface="Myriad Pro" panose="020B0503030403020204" pitchFamily="34" charset="0"/>
                </a:rPr>
                <a:t>ITU liaison</a:t>
              </a:r>
            </a:p>
          </p:txBody>
        </p:sp>
        <p:sp>
          <p:nvSpPr>
            <p:cNvPr id="35" name="Rounded Rectangle 34"/>
            <p:cNvSpPr/>
            <p:nvPr/>
          </p:nvSpPr>
          <p:spPr>
            <a:xfrm>
              <a:off x="325244" y="1636294"/>
              <a:ext cx="5658461" cy="834190"/>
            </a:xfrm>
            <a:prstGeom prst="roundRect">
              <a:avLst>
                <a:gd name="adj" fmla="val 22436"/>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yriad Pro" panose="020B0503030403020204" pitchFamily="34" charset="0"/>
                </a:rPr>
                <a:t>Press Releases planned: </a:t>
              </a:r>
            </a:p>
          </p:txBody>
        </p:sp>
      </p:grpSp>
    </p:spTree>
    <p:extLst>
      <p:ext uri="{BB962C8B-B14F-4D97-AF65-F5344CB8AC3E}">
        <p14:creationId xmlns:p14="http://schemas.microsoft.com/office/powerpoint/2010/main" val="294077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Activities: Editorial</a:t>
            </a:r>
          </a:p>
        </p:txBody>
      </p:sp>
      <p:sp>
        <p:nvSpPr>
          <p:cNvPr id="19459" name="Content Placeholder 2"/>
          <p:cNvSpPr>
            <a:spLocks noGrp="1"/>
          </p:cNvSpPr>
          <p:nvPr>
            <p:ph idx="1"/>
          </p:nvPr>
        </p:nvSpPr>
        <p:spPr/>
        <p:txBody>
          <a:bodyPr/>
          <a:lstStyle/>
          <a:p>
            <a:r>
              <a:rPr lang="en-US" altLang="en-US" dirty="0" smtClean="0"/>
              <a:t>Feature Media Coverage: </a:t>
            </a:r>
          </a:p>
          <a:p>
            <a:pPr lvl="1"/>
            <a:r>
              <a:rPr lang="en-US" altLang="en-US" dirty="0" smtClean="0"/>
              <a:t>A&amp;S International Magazine </a:t>
            </a:r>
            <a:r>
              <a:rPr lang="en-US" altLang="en-US" dirty="0" smtClean="0">
                <a:hlinkClick r:id="rId2"/>
              </a:rPr>
              <a:t>https://www.asmag.com/showpost/22679.aspx</a:t>
            </a:r>
            <a:r>
              <a:rPr lang="en-US" altLang="en-US" dirty="0" smtClean="0"/>
              <a:t> </a:t>
            </a:r>
          </a:p>
          <a:p>
            <a:pPr lvl="1"/>
            <a:endParaRPr lang="en-US" altLang="en-US" dirty="0" smtClean="0"/>
          </a:p>
          <a:p>
            <a:pPr lvl="1"/>
            <a:r>
              <a:rPr lang="en-US" altLang="en-US" dirty="0"/>
              <a:t>Northern</a:t>
            </a:r>
            <a:r>
              <a:rPr lang="en-US" altLang="en-US" dirty="0" smtClean="0"/>
              <a:t> African Wireless Communications </a:t>
            </a:r>
            <a:r>
              <a:rPr lang="en-GB" altLang="en-US" dirty="0" smtClean="0">
                <a:hlinkClick r:id="rId3"/>
              </a:rPr>
              <a:t>http://kadiumpublishing.com/archive/2017/NAWC1707.pdf</a:t>
            </a:r>
            <a:endParaRPr lang="en-GB" altLang="en-US" dirty="0" smtClean="0"/>
          </a:p>
          <a:p>
            <a:pPr lvl="1"/>
            <a:endParaRPr lang="en-GB" altLang="en-US" dirty="0" smtClean="0"/>
          </a:p>
          <a:p>
            <a:pPr lvl="1"/>
            <a:r>
              <a:rPr lang="en-US" altLang="en-US" sz="2800" dirty="0" smtClean="0"/>
              <a:t>Inter</a:t>
            </a:r>
            <a:r>
              <a:rPr lang="en-US" altLang="en-US" dirty="0" smtClean="0"/>
              <a:t> </a:t>
            </a:r>
            <a:r>
              <a:rPr lang="en-US" altLang="en-US" dirty="0" err="1" smtClean="0"/>
              <a:t>Comms</a:t>
            </a:r>
            <a:r>
              <a:rPr lang="en-US" altLang="en-US" dirty="0" smtClean="0"/>
              <a:t> </a:t>
            </a:r>
            <a:r>
              <a:rPr lang="en-US" altLang="en-US" dirty="0" smtClean="0">
                <a:hlinkClick r:id="rId4"/>
              </a:rPr>
              <a:t>http://www.intercomms.net/issue-29/sc-3.html</a:t>
            </a:r>
            <a:r>
              <a:rPr lang="en-US" altLang="en-US" dirty="0" smtClean="0"/>
              <a:t> </a:t>
            </a:r>
            <a:endParaRPr lang="en-US"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12</a:t>
            </a:fld>
            <a:endParaRPr lang="en-US"/>
          </a:p>
        </p:txBody>
      </p:sp>
    </p:spTree>
    <p:extLst>
      <p:ext uri="{BB962C8B-B14F-4D97-AF65-F5344CB8AC3E}">
        <p14:creationId xmlns:p14="http://schemas.microsoft.com/office/powerpoint/2010/main" val="3203705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34696" y="0"/>
            <a:ext cx="9323654" cy="1173570"/>
          </a:xfrm>
        </p:spPr>
        <p:txBody>
          <a:bodyPr>
            <a:normAutofit/>
          </a:bodyPr>
          <a:lstStyle/>
          <a:p>
            <a:r>
              <a:rPr lang="en-GB" altLang="en-US" dirty="0" smtClean="0"/>
              <a:t>Press Release Coverage Highlights</a:t>
            </a:r>
            <a:endParaRPr lang="en-GB"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13</a:t>
            </a:fld>
            <a:endParaRPr lang="en-US"/>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164" y="1973264"/>
            <a:ext cx="1582737"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2688" y="1635126"/>
            <a:ext cx="18097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350" y="3913188"/>
            <a:ext cx="1239838"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3290889"/>
            <a:ext cx="19796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7989" y="5403851"/>
            <a:ext cx="1443037"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2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46601" y="5130800"/>
            <a:ext cx="102552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3476" y="1565275"/>
            <a:ext cx="26717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5239" y="3230564"/>
            <a:ext cx="2528887"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1"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13476" y="4621213"/>
            <a:ext cx="1520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2"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45450" y="4662488"/>
            <a:ext cx="13017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3"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1026" y="2657475"/>
            <a:ext cx="153352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30913" y="2538413"/>
            <a:ext cx="6921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38600" y="2514600"/>
            <a:ext cx="1722438"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6"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6601" y="1576389"/>
            <a:ext cx="14652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62401" y="3856038"/>
            <a:ext cx="15017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8" name="Picture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41600" y="2174876"/>
            <a:ext cx="40894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92389" y="4513264"/>
            <a:ext cx="82867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0" name="Picture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21064" y="4518026"/>
            <a:ext cx="25304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1" name="Picture 2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892801" y="5210176"/>
            <a:ext cx="114141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2" name="Picture 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13600" y="3798889"/>
            <a:ext cx="24447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3" name="Picture 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904163" y="3340100"/>
            <a:ext cx="16954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4" name="Picture 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18226" y="4340226"/>
            <a:ext cx="324326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5" name="Picture 2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643563" y="3751264"/>
            <a:ext cx="14398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6" name="Picture 27"/>
          <p:cNvPicPr>
            <a:picLocks noChangeAspect="1" noChangeArrowheads="1"/>
          </p:cNvPicPr>
          <p:nvPr/>
        </p:nvPicPr>
        <p:blipFill>
          <a:blip r:embed="rId25">
            <a:extLst>
              <a:ext uri="{28A0092B-C50C-407E-A947-70E740481C1C}">
                <a14:useLocalDpi xmlns:a14="http://schemas.microsoft.com/office/drawing/2010/main" val="0"/>
              </a:ext>
            </a:extLst>
          </a:blip>
          <a:srcRect l="5414"/>
          <a:stretch>
            <a:fillRect/>
          </a:stretch>
        </p:blipFill>
        <p:spPr bwMode="auto">
          <a:xfrm>
            <a:off x="8785225" y="2613026"/>
            <a:ext cx="674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7" name="Picture 2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316789" y="5237164"/>
            <a:ext cx="16351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8" name="Picture 2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382839" y="2643189"/>
            <a:ext cx="13938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9" name="Picture 3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869114" y="2041525"/>
            <a:ext cx="8842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0279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mtClean="0"/>
              <a:t>Activities: Webinars</a:t>
            </a:r>
          </a:p>
        </p:txBody>
      </p:sp>
      <p:sp>
        <p:nvSpPr>
          <p:cNvPr id="14339" name="Content Placeholder 2">
            <a:extLst>
              <a:ext uri="{FF2B5EF4-FFF2-40B4-BE49-F238E27FC236}">
                <a16:creationId xmlns:a16="http://schemas.microsoft.com/office/drawing/2014/main" id="{5CCD49A7-37F0-4E0C-AF9B-684732BA77E4}"/>
              </a:ext>
            </a:extLst>
          </p:cNvPr>
          <p:cNvSpPr>
            <a:spLocks noGrp="1"/>
          </p:cNvSpPr>
          <p:nvPr>
            <p:ph idx="1"/>
          </p:nvPr>
        </p:nvSpPr>
        <p:spPr/>
        <p:txBody>
          <a:bodyPr/>
          <a:lstStyle/>
          <a:p>
            <a:r>
              <a:rPr lang="en-GB" altLang="en-US" dirty="0" smtClean="0"/>
              <a:t>Nearly 2,000  followers on oneM2M </a:t>
            </a:r>
            <a:r>
              <a:rPr lang="en-GB" altLang="en-US" dirty="0" err="1" smtClean="0"/>
              <a:t>BrightTalk</a:t>
            </a:r>
            <a:r>
              <a:rPr lang="en-GB" altLang="en-US" dirty="0" smtClean="0"/>
              <a:t> channel</a:t>
            </a:r>
          </a:p>
          <a:p>
            <a:pPr lvl="1"/>
            <a:r>
              <a:rPr lang="en-US" altLang="en-US" dirty="0" smtClean="0"/>
              <a:t>HPE webinar took place on May 18: </a:t>
            </a:r>
            <a:r>
              <a:rPr lang="en-US" altLang="en-US" dirty="0" smtClean="0">
                <a:hlinkClick r:id="rId2"/>
              </a:rPr>
              <a:t>https://www.brighttalk.com/webcast/11949/260469</a:t>
            </a:r>
            <a:r>
              <a:rPr lang="en-US" altLang="en-US" dirty="0" smtClean="0"/>
              <a:t> </a:t>
            </a:r>
          </a:p>
          <a:p>
            <a:pPr lvl="1"/>
            <a:r>
              <a:rPr lang="en-US" altLang="en-US" dirty="0" smtClean="0"/>
              <a:t>Global Platform webinar planned for October 19: </a:t>
            </a:r>
            <a:r>
              <a:rPr lang="en-US" altLang="en-US" dirty="0" smtClean="0">
                <a:hlinkClick r:id="rId3"/>
              </a:rPr>
              <a:t>http://www.oneM2M.org/insights/webinars</a:t>
            </a:r>
            <a:r>
              <a:rPr lang="en-US" altLang="en-US" dirty="0" smtClean="0"/>
              <a:t> </a:t>
            </a:r>
            <a:endParaRPr lang="en-US"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14</a:t>
            </a:fld>
            <a:endParaRPr lang="en-US"/>
          </a:p>
        </p:txBody>
      </p:sp>
    </p:spTree>
    <p:extLst>
      <p:ext uri="{BB962C8B-B14F-4D97-AF65-F5344CB8AC3E}">
        <p14:creationId xmlns:p14="http://schemas.microsoft.com/office/powerpoint/2010/main" val="3143925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MARCOM Schedule</a:t>
            </a:r>
            <a:endParaRPr lang="en-GB" altLang="en-US" smtClean="0"/>
          </a:p>
        </p:txBody>
      </p:sp>
      <p:sp>
        <p:nvSpPr>
          <p:cNvPr id="22531" name="Content Placeholder 2"/>
          <p:cNvSpPr>
            <a:spLocks noGrp="1"/>
          </p:cNvSpPr>
          <p:nvPr>
            <p:ph idx="1"/>
          </p:nvPr>
        </p:nvSpPr>
        <p:spPr/>
        <p:txBody>
          <a:bodyPr/>
          <a:lstStyle/>
          <a:p>
            <a:pPr lvl="1"/>
            <a:r>
              <a:rPr lang="en-US" altLang="en-US" dirty="0" smtClean="0"/>
              <a:t>MARCOM - 2017 Meetings</a:t>
            </a:r>
          </a:p>
          <a:p>
            <a:pPr lvl="1"/>
            <a:endParaRPr lang="en-US" altLang="en-US" dirty="0" smtClean="0"/>
          </a:p>
          <a:p>
            <a:pPr lvl="1"/>
            <a:r>
              <a:rPr lang="en-US" altLang="en-US" dirty="0" err="1" smtClean="0"/>
              <a:t>Marcom</a:t>
            </a:r>
            <a:r>
              <a:rPr lang="en-US" altLang="en-US" dirty="0" smtClean="0"/>
              <a:t> #66: October 4, 2017</a:t>
            </a:r>
          </a:p>
          <a:p>
            <a:pPr lvl="1"/>
            <a:r>
              <a:rPr lang="en-US" altLang="en-US" dirty="0" err="1" smtClean="0"/>
              <a:t>Marcom</a:t>
            </a:r>
            <a:r>
              <a:rPr lang="en-US" altLang="en-US" dirty="0" smtClean="0"/>
              <a:t> #67: November 1, 2017</a:t>
            </a:r>
          </a:p>
          <a:p>
            <a:pPr lvl="1"/>
            <a:r>
              <a:rPr lang="en-US" altLang="en-US" dirty="0" err="1" smtClean="0"/>
              <a:t>Marcom</a:t>
            </a:r>
            <a:r>
              <a:rPr lang="en-US" altLang="en-US" dirty="0" smtClean="0"/>
              <a:t> #68: December 6, 2017</a:t>
            </a:r>
          </a:p>
          <a:p>
            <a:pPr lvl="1"/>
            <a:endParaRPr lang="en-US" altLang="en-US" dirty="0" smtClean="0"/>
          </a:p>
          <a:p>
            <a:pPr lvl="1"/>
            <a:endParaRPr lang="en-US" altLang="en-US" dirty="0" smtClean="0"/>
          </a:p>
          <a:p>
            <a:endParaRPr lang="en-GB" altLang="en-US" dirty="0" smtClean="0"/>
          </a:p>
        </p:txBody>
      </p:sp>
      <p:sp>
        <p:nvSpPr>
          <p:cNvPr id="2" name="Slide Number Placeholder 1"/>
          <p:cNvSpPr>
            <a:spLocks noGrp="1"/>
          </p:cNvSpPr>
          <p:nvPr>
            <p:ph type="sldNum" sz="quarter" idx="12"/>
          </p:nvPr>
        </p:nvSpPr>
        <p:spPr/>
        <p:txBody>
          <a:bodyPr/>
          <a:lstStyle/>
          <a:p>
            <a:fld id="{163F5A94-8458-4F17-AD3C-1A083E20221D}" type="slidenum">
              <a:rPr lang="en-US" smtClean="0"/>
              <a:pPr/>
              <a:t>15</a:t>
            </a:fld>
            <a:endParaRPr lang="en-US"/>
          </a:p>
        </p:txBody>
      </p:sp>
    </p:spTree>
    <p:extLst>
      <p:ext uri="{BB962C8B-B14F-4D97-AF65-F5344CB8AC3E}">
        <p14:creationId xmlns:p14="http://schemas.microsoft.com/office/powerpoint/2010/main" val="1344193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dirty="0" smtClean="0"/>
              <a:t>2018 marketing planning</a:t>
            </a:r>
            <a:endParaRPr lang="de-DE" dirty="0"/>
          </a:p>
        </p:txBody>
      </p:sp>
      <p:sp>
        <p:nvSpPr>
          <p:cNvPr id="3" name="Subtitle 2"/>
          <p:cNvSpPr>
            <a:spLocks noGrp="1"/>
          </p:cNvSpPr>
          <p:nvPr>
            <p:ph type="subTitle" idx="1"/>
          </p:nvPr>
        </p:nvSpPr>
        <p:spPr/>
        <p:txBody>
          <a:bodyPr/>
          <a:lstStyle/>
          <a:p>
            <a:r>
              <a:rPr lang="de-DE" dirty="0" smtClean="0"/>
              <a:t>steering committee meeting</a:t>
            </a:r>
          </a:p>
          <a:p>
            <a:endParaRPr lang="de-DE" dirty="0"/>
          </a:p>
          <a:p>
            <a:r>
              <a:rPr lang="de-DE" dirty="0" smtClean="0"/>
              <a:t>september 2017</a:t>
            </a:r>
            <a:endParaRPr lang="de-DE" dirty="0"/>
          </a:p>
        </p:txBody>
      </p:sp>
      <p:sp>
        <p:nvSpPr>
          <p:cNvPr id="4" name="Slide Number Placeholder 3"/>
          <p:cNvSpPr>
            <a:spLocks noGrp="1"/>
          </p:cNvSpPr>
          <p:nvPr>
            <p:ph type="sldNum" sz="quarter" idx="12"/>
          </p:nvPr>
        </p:nvSpPr>
        <p:spPr/>
        <p:txBody>
          <a:bodyPr/>
          <a:lstStyle/>
          <a:p>
            <a:fld id="{163F5A94-8458-4F17-AD3C-1A083E20221D}" type="slidenum">
              <a:rPr lang="en-US" smtClean="0"/>
              <a:t>16</a:t>
            </a:fld>
            <a:endParaRPr lang="en-US"/>
          </a:p>
        </p:txBody>
      </p:sp>
    </p:spTree>
    <p:extLst>
      <p:ext uri="{BB962C8B-B14F-4D97-AF65-F5344CB8AC3E}">
        <p14:creationId xmlns:p14="http://schemas.microsoft.com/office/powerpoint/2010/main" val="1662828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today’s workshop</a:t>
            </a:r>
            <a:endParaRPr lang="en-US" dirty="0"/>
          </a:p>
        </p:txBody>
      </p:sp>
      <p:sp>
        <p:nvSpPr>
          <p:cNvPr id="3" name="Slide Number Placeholder 2"/>
          <p:cNvSpPr>
            <a:spLocks noGrp="1"/>
          </p:cNvSpPr>
          <p:nvPr>
            <p:ph type="sldNum" sz="quarter" idx="4294967295"/>
          </p:nvPr>
        </p:nvSpPr>
        <p:spPr>
          <a:xfrm>
            <a:off x="11400006" y="6390506"/>
            <a:ext cx="438768" cy="215444"/>
          </a:xfrm>
          <a:prstGeom prst="rect">
            <a:avLst/>
          </a:prstGeom>
        </p:spPr>
        <p:txBody>
          <a:bodyPr/>
          <a:lstStyle/>
          <a:p>
            <a:fld id="{23331C8C-FA04-451E-8E18-09B309337E5D}" type="slidenum">
              <a:rPr lang="en-US" smtClean="0"/>
              <a:pPr/>
              <a:t>17</a:t>
            </a:fld>
            <a:endParaRPr lang="en-US" dirty="0"/>
          </a:p>
        </p:txBody>
      </p:sp>
      <p:sp>
        <p:nvSpPr>
          <p:cNvPr id="4" name="Content Placeholder 3"/>
          <p:cNvSpPr>
            <a:spLocks noGrp="1"/>
          </p:cNvSpPr>
          <p:nvPr>
            <p:ph idx="1"/>
          </p:nvPr>
        </p:nvSpPr>
        <p:spPr/>
        <p:txBody>
          <a:bodyPr>
            <a:normAutofit/>
          </a:bodyPr>
          <a:lstStyle/>
          <a:p>
            <a:pPr marL="514350" indent="-514350">
              <a:lnSpc>
                <a:spcPct val="100000"/>
              </a:lnSpc>
              <a:spcBef>
                <a:spcPts val="0"/>
              </a:spcBef>
              <a:spcAft>
                <a:spcPts val="1200"/>
              </a:spcAft>
              <a:buFont typeface="+mj-lt"/>
              <a:buAutoNum type="arabicPeriod"/>
            </a:pPr>
            <a:r>
              <a:rPr lang="en-US" dirty="0" smtClean="0"/>
              <a:t>align marketing objectives with oneM2M priorities</a:t>
            </a:r>
          </a:p>
          <a:p>
            <a:pPr marL="514350" indent="-514350">
              <a:lnSpc>
                <a:spcPct val="100000"/>
              </a:lnSpc>
              <a:spcBef>
                <a:spcPts val="0"/>
              </a:spcBef>
              <a:spcAft>
                <a:spcPts val="1200"/>
              </a:spcAft>
              <a:buFont typeface="+mj-lt"/>
              <a:buAutoNum type="arabicPeriod"/>
            </a:pPr>
            <a:r>
              <a:rPr lang="en-US" dirty="0" smtClean="0"/>
              <a:t>understand our audiences</a:t>
            </a:r>
          </a:p>
          <a:p>
            <a:pPr marL="514350" indent="-514350">
              <a:lnSpc>
                <a:spcPct val="100000"/>
              </a:lnSpc>
              <a:spcBef>
                <a:spcPts val="0"/>
              </a:spcBef>
              <a:spcAft>
                <a:spcPts val="1200"/>
              </a:spcAft>
              <a:buFont typeface="+mj-lt"/>
              <a:buAutoNum type="arabicPeriod"/>
            </a:pPr>
            <a:r>
              <a:rPr lang="en-US" dirty="0" smtClean="0"/>
              <a:t>articulate and prioritize marketing and </a:t>
            </a:r>
            <a:r>
              <a:rPr lang="en-US" dirty="0" err="1" smtClean="0"/>
              <a:t>marcom</a:t>
            </a:r>
            <a:r>
              <a:rPr lang="en-US" dirty="0" smtClean="0"/>
              <a:t> objectives globally and regionally and by audience type</a:t>
            </a:r>
            <a:endParaRPr lang="en-US" dirty="0"/>
          </a:p>
        </p:txBody>
      </p:sp>
    </p:spTree>
    <p:extLst>
      <p:ext uri="{BB962C8B-B14F-4D97-AF65-F5344CB8AC3E}">
        <p14:creationId xmlns:p14="http://schemas.microsoft.com/office/powerpoint/2010/main" val="19953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4" name="Content Placeholder 3"/>
          <p:cNvSpPr>
            <a:spLocks noGrp="1"/>
          </p:cNvSpPr>
          <p:nvPr>
            <p:ph idx="1"/>
          </p:nvPr>
        </p:nvSpPr>
        <p:spPr/>
        <p:txBody>
          <a:bodyPr/>
          <a:lstStyle/>
          <a:p>
            <a:r>
              <a:rPr lang="en-US" b="1" dirty="0" smtClean="0"/>
              <a:t>We are a global organization. </a:t>
            </a:r>
            <a:r>
              <a:rPr lang="en-US" dirty="0" smtClean="0"/>
              <a:t>We have members around the world and need to service a diverse set of needs.</a:t>
            </a:r>
          </a:p>
          <a:p>
            <a:r>
              <a:rPr lang="en-US" b="1" dirty="0" smtClean="0"/>
              <a:t>We are a volunteer-driven organization. </a:t>
            </a:r>
            <a:r>
              <a:rPr lang="en-US" dirty="0" smtClean="0"/>
              <a:t>We need to be ambitious but also realistic about investment of time and dollars.</a:t>
            </a:r>
          </a:p>
          <a:p>
            <a:r>
              <a:rPr lang="en-US" b="1" dirty="0" smtClean="0"/>
              <a:t>We may have competing priorities. </a:t>
            </a:r>
            <a:r>
              <a:rPr lang="en-US" dirty="0" smtClean="0"/>
              <a:t>We need to have consensus on purpose, goals and deliverables.</a:t>
            </a:r>
          </a:p>
          <a:p>
            <a:r>
              <a:rPr lang="en-US" b="1" dirty="0" smtClean="0"/>
              <a:t>Marketing is a support function.  </a:t>
            </a:r>
            <a:r>
              <a:rPr lang="en-US" dirty="0" smtClean="0"/>
              <a:t>We need to remember that marketing articulates the goals of the initiative but doesn’t define the strategic mission.</a:t>
            </a:r>
          </a:p>
          <a:p>
            <a:endParaRPr lang="en-US" dirty="0"/>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18</a:t>
            </a:fld>
            <a:endParaRPr lang="en-US" dirty="0"/>
          </a:p>
        </p:txBody>
      </p:sp>
    </p:spTree>
    <p:extLst>
      <p:ext uri="{BB962C8B-B14F-4D97-AF65-F5344CB8AC3E}">
        <p14:creationId xmlns:p14="http://schemas.microsoft.com/office/powerpoint/2010/main" val="3956607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69622" y="4694608"/>
            <a:ext cx="11271173" cy="1100725"/>
            <a:chOff x="469622" y="4694608"/>
            <a:chExt cx="11271173" cy="1100725"/>
          </a:xfrm>
        </p:grpSpPr>
        <p:sp>
          <p:nvSpPr>
            <p:cNvPr id="6" name="Rounded Rectangle 5"/>
            <p:cNvSpPr/>
            <p:nvPr/>
          </p:nvSpPr>
          <p:spPr>
            <a:xfrm>
              <a:off x="2101514" y="4694608"/>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6125"/>
              <a:r>
                <a:rPr lang="en-US" sz="1600" dirty="0">
                  <a:solidFill>
                    <a:schemeClr val="tx1">
                      <a:lumMod val="95000"/>
                      <a:lumOff val="5000"/>
                    </a:schemeClr>
                  </a:solidFill>
                  <a:latin typeface="Myriad Pro" panose="020B0503030403020204" pitchFamily="34" charset="0"/>
                </a:rPr>
                <a:t>drive awareness of </a:t>
              </a:r>
              <a:r>
                <a:rPr lang="en-US" sz="1600" dirty="0" smtClean="0">
                  <a:solidFill>
                    <a:schemeClr val="tx1">
                      <a:lumMod val="95000"/>
                      <a:lumOff val="5000"/>
                    </a:schemeClr>
                  </a:solidFill>
                  <a:latin typeface="Myriad Pro" panose="020B0503030403020204" pitchFamily="34" charset="0"/>
                </a:rPr>
                <a:t>oneM2M </a:t>
              </a:r>
              <a:r>
                <a:rPr lang="en-US" sz="1600" dirty="0">
                  <a:solidFill>
                    <a:schemeClr val="tx1">
                      <a:lumMod val="95000"/>
                      <a:lumOff val="5000"/>
                    </a:schemeClr>
                  </a:solidFill>
                  <a:latin typeface="Myriad Pro" panose="020B0503030403020204" pitchFamily="34" charset="0"/>
                </a:rPr>
                <a:t>specifications among target </a:t>
              </a:r>
              <a:r>
                <a:rPr lang="en-US" sz="1600" dirty="0" smtClean="0">
                  <a:solidFill>
                    <a:schemeClr val="tx1">
                      <a:lumMod val="95000"/>
                      <a:lumOff val="5000"/>
                    </a:schemeClr>
                  </a:solidFill>
                  <a:latin typeface="Myriad Pro" panose="020B0503030403020204" pitchFamily="34" charset="0"/>
                </a:rPr>
                <a:t>audiences/decision makers </a:t>
              </a:r>
              <a:br>
                <a:rPr lang="en-US" sz="1600" dirty="0" smtClean="0">
                  <a:solidFill>
                    <a:schemeClr val="tx1">
                      <a:lumMod val="95000"/>
                      <a:lumOff val="5000"/>
                    </a:schemeClr>
                  </a:solidFill>
                  <a:latin typeface="Myriad Pro" panose="020B0503030403020204" pitchFamily="34" charset="0"/>
                </a:rPr>
              </a:br>
              <a:r>
                <a:rPr lang="en-US" sz="1600" dirty="0" smtClean="0">
                  <a:solidFill>
                    <a:schemeClr val="tx1">
                      <a:lumMod val="95000"/>
                      <a:lumOff val="5000"/>
                    </a:schemeClr>
                  </a:solidFill>
                  <a:latin typeface="Myriad Pro" panose="020B0503030403020204" pitchFamily="34" charset="0"/>
                </a:rPr>
                <a:t>(</a:t>
              </a:r>
              <a:r>
                <a:rPr lang="en-US" sz="1600" dirty="0">
                  <a:solidFill>
                    <a:schemeClr val="tx1">
                      <a:lumMod val="95000"/>
                      <a:lumOff val="5000"/>
                    </a:schemeClr>
                  </a:solidFill>
                  <a:latin typeface="Myriad Pro" panose="020B0503030403020204" pitchFamily="34" charset="0"/>
                </a:rPr>
                <a:t>regulators, developers, enterprises, members and partners</a:t>
              </a:r>
              <a:r>
                <a:rPr lang="en-US" sz="1600" dirty="0" smtClean="0">
                  <a:solidFill>
                    <a:schemeClr val="tx1">
                      <a:lumMod val="95000"/>
                      <a:lumOff val="5000"/>
                    </a:schemeClr>
                  </a:solidFill>
                  <a:latin typeface="Myriad Pro" panose="020B0503030403020204" pitchFamily="34" charset="0"/>
                </a:rPr>
                <a:t>) </a:t>
              </a:r>
              <a:r>
                <a:rPr lang="en-US" sz="1100" i="1" dirty="0" smtClean="0">
                  <a:solidFill>
                    <a:schemeClr val="tx1">
                      <a:lumMod val="95000"/>
                      <a:lumOff val="5000"/>
                    </a:schemeClr>
                  </a:solidFill>
                  <a:latin typeface="Myriad Pro" panose="020B0503030403020204" pitchFamily="34" charset="0"/>
                </a:rPr>
                <a:t>– enablers who provide in-roads into other sectors</a:t>
              </a:r>
              <a:endParaRPr lang="en-US" sz="1100" i="1" dirty="0">
                <a:solidFill>
                  <a:schemeClr val="tx1">
                    <a:lumMod val="95000"/>
                    <a:lumOff val="5000"/>
                  </a:schemeClr>
                </a:solidFill>
                <a:latin typeface="Myriad Pro" panose="020B0503030403020204" pitchFamily="34" charset="0"/>
              </a:endParaRPr>
            </a:p>
            <a:p>
              <a:pPr marL="742950" indent="3175"/>
              <a:r>
                <a:rPr lang="en-US" sz="1600" dirty="0">
                  <a:solidFill>
                    <a:schemeClr val="tx1">
                      <a:lumMod val="95000"/>
                      <a:lumOff val="5000"/>
                    </a:schemeClr>
                  </a:solidFill>
                  <a:latin typeface="Myriad Pro" panose="020B0503030403020204" pitchFamily="34" charset="0"/>
                </a:rPr>
                <a:t>accelerate adoption of </a:t>
              </a:r>
              <a:r>
                <a:rPr lang="en-US" sz="1600" dirty="0" smtClean="0">
                  <a:solidFill>
                    <a:schemeClr val="tx1">
                      <a:lumMod val="95000"/>
                      <a:lumOff val="5000"/>
                    </a:schemeClr>
                  </a:solidFill>
                  <a:latin typeface="Myriad Pro" panose="020B0503030403020204" pitchFamily="34" charset="0"/>
                </a:rPr>
                <a:t>oneM2M </a:t>
              </a:r>
              <a:r>
                <a:rPr lang="en-US" sz="1600" dirty="0">
                  <a:solidFill>
                    <a:schemeClr val="tx1">
                      <a:lumMod val="95000"/>
                      <a:lumOff val="5000"/>
                    </a:schemeClr>
                  </a:solidFill>
                  <a:latin typeface="Myriad Pro" panose="020B0503030403020204" pitchFamily="34" charset="0"/>
                </a:rPr>
                <a:t>specifications among </a:t>
              </a:r>
              <a:r>
                <a:rPr lang="en-US" sz="1600" dirty="0" smtClean="0">
                  <a:solidFill>
                    <a:schemeClr val="tx1">
                      <a:lumMod val="95000"/>
                      <a:lumOff val="5000"/>
                    </a:schemeClr>
                  </a:solidFill>
                  <a:latin typeface="Myriad Pro" panose="020B0503030403020204" pitchFamily="34" charset="0"/>
                </a:rPr>
                <a:t>enterprises by promoting deployments and awareness among key audiences</a:t>
              </a:r>
              <a:endParaRPr lang="en-US" sz="1600" dirty="0">
                <a:solidFill>
                  <a:schemeClr val="tx1">
                    <a:lumMod val="95000"/>
                    <a:lumOff val="5000"/>
                  </a:schemeClr>
                </a:solidFill>
                <a:latin typeface="Myriad Pro" panose="020B0503030403020204" pitchFamily="34" charset="0"/>
              </a:endParaRPr>
            </a:p>
            <a:p>
              <a:pPr indent="746125"/>
              <a:r>
                <a:rPr lang="en-US" sz="1600" dirty="0">
                  <a:solidFill>
                    <a:schemeClr val="tx1">
                      <a:lumMod val="95000"/>
                      <a:lumOff val="5000"/>
                    </a:schemeClr>
                  </a:solidFill>
                  <a:latin typeface="Myriad Pro" panose="020B0503030403020204" pitchFamily="34" charset="0"/>
                </a:rPr>
                <a:t>spearhead inclusion of specs in global </a:t>
              </a:r>
              <a:r>
                <a:rPr lang="en-US" sz="1600" dirty="0" smtClean="0">
                  <a:solidFill>
                    <a:schemeClr val="tx1">
                      <a:lumMod val="95000"/>
                      <a:lumOff val="5000"/>
                    </a:schemeClr>
                  </a:solidFill>
                  <a:latin typeface="Myriad Pro" panose="020B0503030403020204" pitchFamily="34" charset="0"/>
                </a:rPr>
                <a:t>standards through awareness and education of progress</a:t>
              </a:r>
            </a:p>
            <a:p>
              <a:pPr indent="746125"/>
              <a:r>
                <a:rPr lang="en-US" sz="1600" dirty="0">
                  <a:solidFill>
                    <a:schemeClr val="tx1">
                      <a:lumMod val="95000"/>
                      <a:lumOff val="5000"/>
                    </a:schemeClr>
                  </a:solidFill>
                  <a:latin typeface="Myriad Pro" panose="020B0503030403020204" pitchFamily="34" charset="0"/>
                </a:rPr>
                <a:t>	</a:t>
              </a:r>
              <a:r>
                <a:rPr lang="en-US" sz="1100" i="1" dirty="0" smtClean="0">
                  <a:solidFill>
                    <a:schemeClr val="tx1">
                      <a:lumMod val="95000"/>
                      <a:lumOff val="5000"/>
                    </a:schemeClr>
                  </a:solidFill>
                  <a:latin typeface="Myriad Pro" panose="020B0503030403020204" pitchFamily="34" charset="0"/>
                </a:rPr>
                <a:t>is this a marketing objective?</a:t>
              </a:r>
            </a:p>
            <a:p>
              <a:pPr indent="746125"/>
              <a:r>
                <a:rPr lang="en-US" sz="1100" i="1" dirty="0" smtClean="0">
                  <a:solidFill>
                    <a:schemeClr val="tx1">
                      <a:lumMod val="95000"/>
                      <a:lumOff val="5000"/>
                    </a:schemeClr>
                  </a:solidFill>
                  <a:latin typeface="Myriad Pro" panose="020B0503030403020204" pitchFamily="34" charset="0"/>
                </a:rPr>
                <a:t>Engage other </a:t>
              </a:r>
              <a:r>
                <a:rPr lang="en-US" sz="1200" i="1" dirty="0" smtClean="0">
                  <a:solidFill>
                    <a:schemeClr val="tx1">
                      <a:lumMod val="95000"/>
                      <a:lumOff val="5000"/>
                    </a:schemeClr>
                  </a:solidFill>
                  <a:latin typeface="Myriad Pro" panose="020B0503030403020204" pitchFamily="34" charset="0"/>
                </a:rPr>
                <a:t>verticals</a:t>
              </a:r>
              <a:r>
                <a:rPr lang="en-US" sz="1100" i="1" dirty="0" smtClean="0">
                  <a:solidFill>
                    <a:schemeClr val="tx1">
                      <a:lumMod val="95000"/>
                      <a:lumOff val="5000"/>
                    </a:schemeClr>
                  </a:solidFill>
                  <a:latin typeface="Myriad Pro" panose="020B0503030403020204" pitchFamily="34" charset="0"/>
                </a:rPr>
                <a:t> sectors (get them on board) – so they understand what they need for their business and how it aligns with what we are doing?  What is in it for them? </a:t>
              </a:r>
              <a:endParaRPr lang="en-US" sz="1100" i="1" dirty="0">
                <a:solidFill>
                  <a:schemeClr val="tx1">
                    <a:lumMod val="95000"/>
                    <a:lumOff val="5000"/>
                  </a:schemeClr>
                </a:solidFill>
                <a:latin typeface="Myriad Pro" panose="020B0503030403020204" pitchFamily="34" charset="0"/>
              </a:endParaRPr>
            </a:p>
          </p:txBody>
        </p:sp>
        <p:sp>
          <p:nvSpPr>
            <p:cNvPr id="7" name="Rounded Rectangle 6"/>
            <p:cNvSpPr/>
            <p:nvPr/>
          </p:nvSpPr>
          <p:spPr>
            <a:xfrm>
              <a:off x="469622" y="4696331"/>
              <a:ext cx="2021305" cy="1097280"/>
            </a:xfrm>
            <a:prstGeom prst="roundRect">
              <a:avLst/>
            </a:prstGeom>
            <a:solidFill>
              <a:srgbClr val="716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objectives</a:t>
              </a:r>
              <a:endParaRPr lang="en-US" sz="2400" dirty="0">
                <a:latin typeface="Myriad Pro" panose="020B0503030403020204" pitchFamily="34" charset="0"/>
              </a:endParaRPr>
            </a:p>
          </p:txBody>
        </p:sp>
      </p:grpSp>
      <p:grpSp>
        <p:nvGrpSpPr>
          <p:cNvPr id="8" name="Group 7"/>
          <p:cNvGrpSpPr/>
          <p:nvPr/>
        </p:nvGrpSpPr>
        <p:grpSpPr>
          <a:xfrm>
            <a:off x="573628" y="1411765"/>
            <a:ext cx="11556580" cy="1440193"/>
            <a:chOff x="469621" y="1661638"/>
            <a:chExt cx="11556580" cy="1440193"/>
          </a:xfrm>
        </p:grpSpPr>
        <p:sp>
          <p:nvSpPr>
            <p:cNvPr id="9" name="Rounded Rectangle 8"/>
            <p:cNvSpPr/>
            <p:nvPr/>
          </p:nvSpPr>
          <p:spPr>
            <a:xfrm>
              <a:off x="2386920" y="2001106"/>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46125"/>
              <a:r>
                <a:rPr lang="en-US" dirty="0">
                  <a:solidFill>
                    <a:schemeClr val="tx1">
                      <a:lumMod val="95000"/>
                      <a:lumOff val="5000"/>
                    </a:schemeClr>
                  </a:solidFill>
                  <a:latin typeface="Myriad Pro" panose="020B0503030403020204" pitchFamily="34" charset="0"/>
                </a:rPr>
                <a:t>have </a:t>
              </a:r>
              <a:r>
                <a:rPr lang="en-US" dirty="0" smtClean="0">
                  <a:solidFill>
                    <a:schemeClr val="tx1">
                      <a:lumMod val="95000"/>
                      <a:lumOff val="5000"/>
                    </a:schemeClr>
                  </a:solidFill>
                  <a:latin typeface="Myriad Pro" panose="020B0503030403020204" pitchFamily="34" charset="0"/>
                </a:rPr>
                <a:t>oneM2M be </a:t>
              </a:r>
              <a:r>
                <a:rPr lang="en-US" strike="sngStrike" dirty="0" smtClean="0">
                  <a:solidFill>
                    <a:schemeClr val="tx1">
                      <a:lumMod val="95000"/>
                      <a:lumOff val="5000"/>
                    </a:schemeClr>
                  </a:solidFill>
                  <a:latin typeface="Myriad Pro" panose="020B0503030403020204" pitchFamily="34" charset="0"/>
                </a:rPr>
                <a:t>one of </a:t>
              </a:r>
              <a:r>
                <a:rPr lang="en-US" dirty="0" smtClean="0">
                  <a:solidFill>
                    <a:schemeClr val="tx1">
                      <a:lumMod val="95000"/>
                      <a:lumOff val="5000"/>
                    </a:schemeClr>
                  </a:solidFill>
                  <a:latin typeface="Myriad Pro" panose="020B0503030403020204" pitchFamily="34" charset="0"/>
                </a:rPr>
                <a:t>the key global </a:t>
              </a:r>
              <a:r>
                <a:rPr lang="en-US" dirty="0" err="1">
                  <a:solidFill>
                    <a:schemeClr val="tx1">
                      <a:lumMod val="95000"/>
                      <a:lumOff val="5000"/>
                    </a:schemeClr>
                  </a:solidFill>
                  <a:latin typeface="Myriad Pro" panose="020B0503030403020204" pitchFamily="34" charset="0"/>
                </a:rPr>
                <a:t>IoT</a:t>
              </a:r>
              <a:r>
                <a:rPr lang="en-US" dirty="0">
                  <a:solidFill>
                    <a:schemeClr val="tx1">
                      <a:lumMod val="95000"/>
                      <a:lumOff val="5000"/>
                    </a:schemeClr>
                  </a:solidFill>
                  <a:latin typeface="Myriad Pro" panose="020B0503030403020204" pitchFamily="34" charset="0"/>
                </a:rPr>
                <a:t> </a:t>
              </a:r>
              <a:r>
                <a:rPr lang="en-US" dirty="0" smtClean="0">
                  <a:solidFill>
                    <a:schemeClr val="tx1">
                      <a:lumMod val="95000"/>
                      <a:lumOff val="5000"/>
                    </a:schemeClr>
                  </a:solidFill>
                  <a:latin typeface="Myriad Pro" panose="020B0503030403020204" pitchFamily="34" charset="0"/>
                </a:rPr>
                <a:t>standards </a:t>
              </a:r>
              <a:r>
                <a:rPr lang="en-US" sz="1400" i="1" dirty="0" smtClean="0">
                  <a:solidFill>
                    <a:schemeClr val="tx1">
                      <a:lumMod val="95000"/>
                      <a:lumOff val="5000"/>
                    </a:schemeClr>
                  </a:solidFill>
                  <a:latin typeface="Myriad Pro" panose="020B0503030403020204" pitchFamily="34" charset="0"/>
                </a:rPr>
                <a:t>for all relevant sectors</a:t>
              </a:r>
            </a:p>
            <a:p>
              <a:pPr indent="746125"/>
              <a:r>
                <a:rPr lang="en-US" sz="1400" i="1" dirty="0" smtClean="0">
                  <a:solidFill>
                    <a:schemeClr val="tx1">
                      <a:lumMod val="95000"/>
                      <a:lumOff val="5000"/>
                    </a:schemeClr>
                  </a:solidFill>
                  <a:latin typeface="Myriad Pro" panose="020B0503030403020204" pitchFamily="34" charset="0"/>
                </a:rPr>
                <a:t>Be specific:  at the service layer, in the platform</a:t>
              </a:r>
            </a:p>
            <a:p>
              <a:pPr indent="746125"/>
              <a:endParaRPr lang="en-US" dirty="0" smtClean="0">
                <a:solidFill>
                  <a:schemeClr val="tx1">
                    <a:lumMod val="95000"/>
                    <a:lumOff val="5000"/>
                  </a:schemeClr>
                </a:solidFill>
                <a:latin typeface="Myriad Pro" panose="020B0503030403020204" pitchFamily="34" charset="0"/>
              </a:endParaRPr>
            </a:p>
            <a:p>
              <a:pPr indent="746125"/>
              <a:r>
                <a:rPr lang="en-US" sz="1600" i="1" dirty="0" smtClean="0">
                  <a:solidFill>
                    <a:schemeClr val="tx1">
                      <a:lumMod val="95000"/>
                      <a:lumOff val="5000"/>
                    </a:schemeClr>
                  </a:solidFill>
                  <a:latin typeface="Myriad Pro" panose="020B0503030403020204" pitchFamily="34" charset="0"/>
                </a:rPr>
                <a:t>Strategy or goal?  promote oneM2M </a:t>
              </a:r>
              <a:r>
                <a:rPr lang="en-US" sz="1600" i="1" dirty="0">
                  <a:solidFill>
                    <a:schemeClr val="tx1">
                      <a:lumMod val="95000"/>
                      <a:lumOff val="5000"/>
                    </a:schemeClr>
                  </a:solidFill>
                  <a:latin typeface="Myriad Pro" panose="020B0503030403020204" pitchFamily="34" charset="0"/>
                </a:rPr>
                <a:t>specifications are </a:t>
              </a:r>
              <a:r>
                <a:rPr lang="en-US" sz="1600" i="1" dirty="0" smtClean="0">
                  <a:solidFill>
                    <a:schemeClr val="tx1">
                      <a:lumMod val="95000"/>
                      <a:lumOff val="5000"/>
                    </a:schemeClr>
                  </a:solidFill>
                  <a:latin typeface="Myriad Pro" panose="020B0503030403020204" pitchFamily="34" charset="0"/>
                </a:rPr>
                <a:t>THE global </a:t>
              </a:r>
              <a:r>
                <a:rPr lang="en-US" sz="1600" i="1" dirty="0" err="1">
                  <a:solidFill>
                    <a:schemeClr val="tx1">
                      <a:lumMod val="95000"/>
                      <a:lumOff val="5000"/>
                    </a:schemeClr>
                  </a:solidFill>
                  <a:latin typeface="Myriad Pro" panose="020B0503030403020204" pitchFamily="34" charset="0"/>
                </a:rPr>
                <a:t>IoT</a:t>
              </a:r>
              <a:r>
                <a:rPr lang="en-US" sz="1600" i="1" dirty="0">
                  <a:solidFill>
                    <a:schemeClr val="tx1">
                      <a:lumMod val="95000"/>
                      <a:lumOff val="5000"/>
                    </a:schemeClr>
                  </a:solidFill>
                  <a:latin typeface="Myriad Pro" panose="020B0503030403020204" pitchFamily="34" charset="0"/>
                </a:rPr>
                <a:t> </a:t>
              </a:r>
              <a:r>
                <a:rPr lang="en-US" sz="1600" i="1" dirty="0" smtClean="0">
                  <a:solidFill>
                    <a:schemeClr val="tx1">
                      <a:lumMod val="95000"/>
                      <a:lumOff val="5000"/>
                    </a:schemeClr>
                  </a:solidFill>
                  <a:latin typeface="Myriad Pro" panose="020B0503030403020204" pitchFamily="34" charset="0"/>
                </a:rPr>
                <a:t>deployments</a:t>
              </a:r>
            </a:p>
            <a:p>
              <a:pPr indent="746125"/>
              <a:endParaRPr lang="en-US" sz="1600" i="1" dirty="0">
                <a:solidFill>
                  <a:schemeClr val="tx1">
                    <a:lumMod val="95000"/>
                    <a:lumOff val="5000"/>
                  </a:schemeClr>
                </a:solidFill>
                <a:latin typeface="Myriad Pro" panose="020B0503030403020204" pitchFamily="34" charset="0"/>
              </a:endParaRPr>
            </a:p>
            <a:p>
              <a:pPr indent="746125"/>
              <a:r>
                <a:rPr lang="en-US" sz="1600" i="1" dirty="0" smtClean="0">
                  <a:solidFill>
                    <a:schemeClr val="tx1">
                      <a:lumMod val="95000"/>
                      <a:lumOff val="5000"/>
                    </a:schemeClr>
                  </a:solidFill>
                  <a:latin typeface="Myriad Pro" panose="020B0503030403020204" pitchFamily="34" charset="0"/>
                </a:rPr>
                <a:t>Provide the standards selected by the sectors to support the implementation of the </a:t>
              </a:r>
              <a:r>
                <a:rPr lang="en-US" sz="1600" i="1" dirty="0" err="1" smtClean="0">
                  <a:solidFill>
                    <a:schemeClr val="tx1">
                      <a:lumMod val="95000"/>
                      <a:lumOff val="5000"/>
                    </a:schemeClr>
                  </a:solidFill>
                  <a:latin typeface="Myriad Pro" panose="020B0503030403020204" pitchFamily="34" charset="0"/>
                </a:rPr>
                <a:t>IoT</a:t>
              </a:r>
              <a:endParaRPr lang="en-US" sz="1600" i="1" dirty="0">
                <a:solidFill>
                  <a:schemeClr val="tx1">
                    <a:lumMod val="95000"/>
                    <a:lumOff val="5000"/>
                  </a:schemeClr>
                </a:solidFill>
                <a:latin typeface="Myriad Pro" panose="020B0503030403020204" pitchFamily="34" charset="0"/>
              </a:endParaRPr>
            </a:p>
            <a:p>
              <a:pPr indent="746125"/>
              <a:r>
                <a:rPr lang="en-US" dirty="0" smtClean="0">
                  <a:solidFill>
                    <a:schemeClr val="tx1">
                      <a:lumMod val="95000"/>
                      <a:lumOff val="5000"/>
                    </a:schemeClr>
                  </a:solidFill>
                  <a:latin typeface="Myriad Pro" panose="020B0503030403020204" pitchFamily="34" charset="0"/>
                </a:rPr>
                <a:t> </a:t>
              </a:r>
              <a:r>
                <a:rPr lang="en-US" sz="1200" i="1" dirty="0" smtClean="0">
                  <a:solidFill>
                    <a:schemeClr val="tx1">
                      <a:lumMod val="95000"/>
                      <a:lumOff val="5000"/>
                    </a:schemeClr>
                  </a:solidFill>
                  <a:latin typeface="Myriad Pro" panose="020B0503030403020204" pitchFamily="34" charset="0"/>
                </a:rPr>
                <a:t>We are selling a full solution – part of a solution.  We are selling an important spec of the full product but our customer may need something else or they won’t buy it from us.</a:t>
              </a:r>
            </a:p>
            <a:p>
              <a:pPr indent="746125"/>
              <a:r>
                <a:rPr lang="en-US" sz="1200" i="1" dirty="0" smtClean="0">
                  <a:solidFill>
                    <a:schemeClr val="tx1">
                      <a:lumMod val="95000"/>
                      <a:lumOff val="5000"/>
                    </a:schemeClr>
                  </a:solidFill>
                  <a:latin typeface="Myriad Pro" panose="020B0503030403020204" pitchFamily="34" charset="0"/>
                </a:rPr>
                <a:t>What does our real customer look like? </a:t>
              </a:r>
            </a:p>
          </p:txBody>
        </p:sp>
        <p:sp>
          <p:nvSpPr>
            <p:cNvPr id="10" name="Rounded Rectangle 9"/>
            <p:cNvSpPr/>
            <p:nvPr/>
          </p:nvSpPr>
          <p:spPr>
            <a:xfrm>
              <a:off x="469621" y="1661638"/>
              <a:ext cx="2021305" cy="1097280"/>
            </a:xfrm>
            <a:prstGeom prst="roundRect">
              <a:avLst/>
            </a:prstGeom>
            <a:solidFill>
              <a:srgbClr val="005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goal</a:t>
              </a:r>
              <a:endParaRPr lang="en-US" sz="2400" dirty="0">
                <a:latin typeface="Myriad Pro" panose="020B0503030403020204" pitchFamily="34" charset="0"/>
              </a:endParaRPr>
            </a:p>
          </p:txBody>
        </p:sp>
      </p:grpSp>
      <p:grpSp>
        <p:nvGrpSpPr>
          <p:cNvPr id="11" name="Group 10"/>
          <p:cNvGrpSpPr/>
          <p:nvPr/>
        </p:nvGrpSpPr>
        <p:grpSpPr>
          <a:xfrm>
            <a:off x="573628" y="1827023"/>
            <a:ext cx="11271172" cy="1167005"/>
            <a:chOff x="469623" y="3109260"/>
            <a:chExt cx="11271172" cy="1167005"/>
          </a:xfrm>
        </p:grpSpPr>
        <p:sp>
          <p:nvSpPr>
            <p:cNvPr id="12" name="Rounded Rectangle 11"/>
            <p:cNvSpPr/>
            <p:nvPr/>
          </p:nvSpPr>
          <p:spPr>
            <a:xfrm>
              <a:off x="2101514" y="3109260"/>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6125"/>
              <a:r>
                <a:rPr lang="en-US" sz="1600" dirty="0" smtClean="0">
                  <a:solidFill>
                    <a:schemeClr val="tx1">
                      <a:lumMod val="95000"/>
                      <a:lumOff val="5000"/>
                    </a:schemeClr>
                  </a:solidFill>
                  <a:latin typeface="Myriad Pro" panose="020B0503030403020204" pitchFamily="34" charset="0"/>
                </a:rPr>
                <a:t>promote </a:t>
              </a:r>
              <a:r>
                <a:rPr lang="en-US" sz="1600" dirty="0">
                  <a:solidFill>
                    <a:schemeClr val="tx1">
                      <a:lumMod val="95000"/>
                      <a:lumOff val="5000"/>
                    </a:schemeClr>
                  </a:solidFill>
                  <a:latin typeface="Myriad Pro" panose="020B0503030403020204" pitchFamily="34" charset="0"/>
                </a:rPr>
                <a:t>the </a:t>
              </a:r>
              <a:r>
                <a:rPr lang="en-US" sz="1600" dirty="0" smtClean="0">
                  <a:solidFill>
                    <a:schemeClr val="tx1">
                      <a:lumMod val="95000"/>
                      <a:lumOff val="5000"/>
                    </a:schemeClr>
                  </a:solidFill>
                  <a:latin typeface="Myriad Pro" panose="020B0503030403020204" pitchFamily="34" charset="0"/>
                </a:rPr>
                <a:t>oneM2M </a:t>
              </a:r>
              <a:r>
                <a:rPr lang="en-US" sz="1600" dirty="0">
                  <a:solidFill>
                    <a:schemeClr val="tx1">
                      <a:lumMod val="95000"/>
                      <a:lumOff val="5000"/>
                    </a:schemeClr>
                  </a:solidFill>
                  <a:latin typeface="Myriad Pro" panose="020B0503030403020204" pitchFamily="34" charset="0"/>
                </a:rPr>
                <a:t>specifications </a:t>
              </a:r>
              <a:r>
                <a:rPr lang="en-US" sz="1600" dirty="0" smtClean="0">
                  <a:solidFill>
                    <a:schemeClr val="tx1">
                      <a:lumMod val="95000"/>
                      <a:lumOff val="5000"/>
                    </a:schemeClr>
                  </a:solidFill>
                  <a:latin typeface="Myriad Pro" panose="020B0503030403020204" pitchFamily="34" charset="0"/>
                </a:rPr>
                <a:t>as THE </a:t>
              </a:r>
              <a:r>
                <a:rPr lang="en-US" sz="1600" dirty="0">
                  <a:solidFill>
                    <a:schemeClr val="tx1">
                      <a:lumMod val="95000"/>
                      <a:lumOff val="5000"/>
                    </a:schemeClr>
                  </a:solidFill>
                  <a:latin typeface="Myriad Pro" panose="020B0503030403020204" pitchFamily="34" charset="0"/>
                </a:rPr>
                <a:t>global standards for </a:t>
              </a:r>
              <a:r>
                <a:rPr lang="en-US" sz="1600" dirty="0" err="1">
                  <a:solidFill>
                    <a:schemeClr val="tx1">
                      <a:lumMod val="95000"/>
                      <a:lumOff val="5000"/>
                    </a:schemeClr>
                  </a:solidFill>
                  <a:latin typeface="Myriad Pro" panose="020B0503030403020204" pitchFamily="34" charset="0"/>
                </a:rPr>
                <a:t>IoT</a:t>
              </a:r>
              <a:r>
                <a:rPr lang="en-US" sz="1600" dirty="0">
                  <a:solidFill>
                    <a:schemeClr val="tx1">
                      <a:lumMod val="95000"/>
                      <a:lumOff val="5000"/>
                    </a:schemeClr>
                  </a:solidFill>
                  <a:latin typeface="Myriad Pro" panose="020B0503030403020204" pitchFamily="34" charset="0"/>
                </a:rPr>
                <a:t> and m2m applications and platforms by engaging with standard organizations and ecosystem partners </a:t>
              </a:r>
              <a:r>
                <a:rPr lang="en-US" sz="1600" dirty="0" smtClean="0">
                  <a:solidFill>
                    <a:schemeClr val="tx1">
                      <a:lumMod val="95000"/>
                      <a:lumOff val="5000"/>
                    </a:schemeClr>
                  </a:solidFill>
                  <a:latin typeface="Myriad Pro" panose="020B0503030403020204" pitchFamily="34" charset="0"/>
                </a:rPr>
                <a:t>globally</a:t>
              </a:r>
            </a:p>
            <a:p>
              <a:pPr marL="746125"/>
              <a:endParaRPr lang="en-US" sz="1600" dirty="0">
                <a:solidFill>
                  <a:schemeClr val="tx1">
                    <a:lumMod val="95000"/>
                    <a:lumOff val="5000"/>
                  </a:schemeClr>
                </a:solidFill>
                <a:latin typeface="Myriad Pro" panose="020B0503030403020204" pitchFamily="34" charset="0"/>
              </a:endParaRPr>
            </a:p>
            <a:p>
              <a:pPr marL="746125"/>
              <a:r>
                <a:rPr lang="en-US" sz="1050" i="1" dirty="0" smtClean="0">
                  <a:solidFill>
                    <a:schemeClr val="tx1">
                      <a:lumMod val="95000"/>
                      <a:lumOff val="5000"/>
                    </a:schemeClr>
                  </a:solidFill>
                  <a:latin typeface="Myriad Pro" panose="020B0503030403020204" pitchFamily="34" charset="0"/>
                </a:rPr>
                <a:t>Add something: why should someone do this??  Avoiding </a:t>
              </a:r>
              <a:r>
                <a:rPr lang="en-US" sz="1050" i="1" dirty="0" err="1" smtClean="0">
                  <a:solidFill>
                    <a:schemeClr val="tx1">
                      <a:lumMod val="95000"/>
                      <a:lumOff val="5000"/>
                    </a:schemeClr>
                  </a:solidFill>
                  <a:latin typeface="Myriad Pro" panose="020B0503030403020204" pitchFamily="34" charset="0"/>
                </a:rPr>
                <a:t>lockin</a:t>
              </a:r>
              <a:r>
                <a:rPr lang="en-US" sz="1050" i="1" dirty="0" smtClean="0">
                  <a:solidFill>
                    <a:schemeClr val="tx1">
                      <a:lumMod val="95000"/>
                      <a:lumOff val="5000"/>
                    </a:schemeClr>
                  </a:solidFill>
                  <a:latin typeface="Myriad Pro" panose="020B0503030403020204" pitchFamily="34" charset="0"/>
                </a:rPr>
                <a:t>, long term view/futureproof, needed by industry (can’t do it alone).  Do we need a different value offer – less telco specific,  need standards in support of a long term business goal</a:t>
              </a:r>
            </a:p>
            <a:p>
              <a:pPr marL="746125"/>
              <a:r>
                <a:rPr lang="en-US" sz="1050" i="1" dirty="0" smtClean="0">
                  <a:solidFill>
                    <a:schemeClr val="tx1">
                      <a:lumMod val="95000"/>
                      <a:lumOff val="5000"/>
                    </a:schemeClr>
                  </a:solidFill>
                  <a:latin typeface="Myriad Pro" panose="020B0503030403020204" pitchFamily="34" charset="0"/>
                </a:rPr>
                <a:t>We are focusing on these aspects….</a:t>
              </a:r>
              <a:endParaRPr lang="en-US" sz="1050" i="1" dirty="0">
                <a:solidFill>
                  <a:schemeClr val="tx1">
                    <a:lumMod val="95000"/>
                    <a:lumOff val="5000"/>
                  </a:schemeClr>
                </a:solidFill>
                <a:latin typeface="Myriad Pro" panose="020B0503030403020204" pitchFamily="34" charset="0"/>
              </a:endParaRPr>
            </a:p>
          </p:txBody>
        </p:sp>
        <p:sp>
          <p:nvSpPr>
            <p:cNvPr id="13" name="Rounded Rectangle 12"/>
            <p:cNvSpPr/>
            <p:nvPr/>
          </p:nvSpPr>
          <p:spPr>
            <a:xfrm>
              <a:off x="469623" y="3178985"/>
              <a:ext cx="2021305" cy="1097280"/>
            </a:xfrm>
            <a:prstGeom prst="roundRect">
              <a:avLst/>
            </a:prstGeom>
            <a:solidFill>
              <a:srgbClr val="668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strategy</a:t>
              </a:r>
              <a:endParaRPr lang="en-US" sz="2400" dirty="0">
                <a:latin typeface="Myriad Pro" panose="020B0503030403020204" pitchFamily="34" charset="0"/>
              </a:endParaRPr>
            </a:p>
          </p:txBody>
        </p:sp>
      </p:grpSp>
      <p:sp>
        <p:nvSpPr>
          <p:cNvPr id="2" name="Title 1"/>
          <p:cNvSpPr>
            <a:spLocks noGrp="1"/>
          </p:cNvSpPr>
          <p:nvPr>
            <p:ph type="title"/>
          </p:nvPr>
        </p:nvSpPr>
        <p:spPr/>
        <p:txBody>
          <a:bodyPr/>
          <a:lstStyle/>
          <a:p>
            <a:r>
              <a:rPr lang="en-US" dirty="0" smtClean="0"/>
              <a:t>marketing/</a:t>
            </a:r>
            <a:r>
              <a:rPr lang="en-US" dirty="0" err="1" smtClean="0"/>
              <a:t>marcom</a:t>
            </a:r>
            <a:r>
              <a:rPr lang="en-US" dirty="0" smtClean="0"/>
              <a:t> edict</a:t>
            </a:r>
            <a:endParaRPr lang="en-US" dirty="0"/>
          </a:p>
        </p:txBody>
      </p:sp>
      <p:sp>
        <p:nvSpPr>
          <p:cNvPr id="16" name="Slide Number Placeholder 15"/>
          <p:cNvSpPr>
            <a:spLocks noGrp="1"/>
          </p:cNvSpPr>
          <p:nvPr>
            <p:ph type="sldNum" sz="quarter" idx="12"/>
          </p:nvPr>
        </p:nvSpPr>
        <p:spPr/>
        <p:txBody>
          <a:bodyPr/>
          <a:lstStyle/>
          <a:p>
            <a:fld id="{163F5A94-8458-4F17-AD3C-1A083E20221D}" type="slidenum">
              <a:rPr lang="en-US" smtClean="0"/>
              <a:t>19</a:t>
            </a:fld>
            <a:endParaRPr lang="en-US"/>
          </a:p>
        </p:txBody>
      </p:sp>
    </p:spTree>
    <p:extLst>
      <p:ext uri="{BB962C8B-B14F-4D97-AF65-F5344CB8AC3E}">
        <p14:creationId xmlns:p14="http://schemas.microsoft.com/office/powerpoint/2010/main" val="3725011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p:txBody>
          <a:bodyPr>
            <a:normAutofit/>
          </a:bodyPr>
          <a:lstStyle/>
          <a:p>
            <a:r>
              <a:rPr lang="en-GB" altLang="en-US" dirty="0" smtClean="0"/>
              <a:t>Agenda</a:t>
            </a:r>
            <a:endParaRPr lang="en-US" altLang="en-US" dirty="0" smtClean="0"/>
          </a:p>
        </p:txBody>
      </p:sp>
      <p:sp>
        <p:nvSpPr>
          <p:cNvPr id="3" name="Content Placeholder 2"/>
          <p:cNvSpPr>
            <a:spLocks noGrp="1"/>
          </p:cNvSpPr>
          <p:nvPr>
            <p:ph idx="1"/>
          </p:nvPr>
        </p:nvSpPr>
        <p:spPr/>
        <p:txBody>
          <a:bodyPr/>
          <a:lstStyle/>
          <a:p>
            <a:r>
              <a:rPr lang="en-GB" dirty="0" smtClean="0"/>
              <a:t>Open Items:</a:t>
            </a:r>
          </a:p>
          <a:p>
            <a:pPr lvl="1"/>
            <a:r>
              <a:rPr lang="en-GB" dirty="0" smtClean="0"/>
              <a:t>Vice Chair Nominations</a:t>
            </a:r>
            <a:endParaRPr lang="en-US" dirty="0" smtClean="0"/>
          </a:p>
          <a:p>
            <a:pPr lvl="1"/>
            <a:r>
              <a:rPr lang="en-GB" dirty="0" smtClean="0"/>
              <a:t>Budget </a:t>
            </a:r>
          </a:p>
          <a:p>
            <a:pPr lvl="1"/>
            <a:r>
              <a:rPr lang="en-GB" dirty="0" smtClean="0"/>
              <a:t>Brochure Update</a:t>
            </a:r>
          </a:p>
          <a:p>
            <a:pPr lvl="1"/>
            <a:r>
              <a:rPr lang="en-GB" dirty="0" smtClean="0"/>
              <a:t>Website Update</a:t>
            </a:r>
          </a:p>
          <a:p>
            <a:pPr lvl="1"/>
            <a:r>
              <a:rPr lang="en-GB" dirty="0" smtClean="0"/>
              <a:t>PPT Update</a:t>
            </a:r>
          </a:p>
          <a:p>
            <a:r>
              <a:rPr lang="en-GB" dirty="0" smtClean="0"/>
              <a:t>Year in Review</a:t>
            </a:r>
          </a:p>
          <a:p>
            <a:r>
              <a:rPr lang="en-GB" dirty="0" smtClean="0"/>
              <a:t>2018 Priorities and Planning</a:t>
            </a:r>
            <a:endParaRPr lang="en-US" dirty="0" smtClean="0"/>
          </a:p>
          <a:p>
            <a:r>
              <a:rPr lang="en-US" dirty="0" smtClean="0"/>
              <a:t>Next Steps</a:t>
            </a:r>
          </a:p>
          <a:p>
            <a:endParaRPr lang="en-GB" dirty="0" smtClean="0"/>
          </a:p>
          <a:p>
            <a:endParaRPr lang="en-GB" dirty="0"/>
          </a:p>
        </p:txBody>
      </p:sp>
      <p:sp>
        <p:nvSpPr>
          <p:cNvPr id="5" name="Slide Number Placeholder 4"/>
          <p:cNvSpPr>
            <a:spLocks noGrp="1"/>
          </p:cNvSpPr>
          <p:nvPr>
            <p:ph type="sldNum" sz="quarter" idx="12"/>
          </p:nvPr>
        </p:nvSpPr>
        <p:spPr/>
        <p:txBody>
          <a:bodyPr/>
          <a:lstStyle/>
          <a:p>
            <a:fld id="{163F5A94-8458-4F17-AD3C-1A083E20221D}" type="slidenum">
              <a:rPr lang="en-US" smtClean="0"/>
              <a:t>2</a:t>
            </a:fld>
            <a:endParaRPr lang="en-US"/>
          </a:p>
        </p:txBody>
      </p:sp>
    </p:spTree>
    <p:extLst>
      <p:ext uri="{BB962C8B-B14F-4D97-AF65-F5344CB8AC3E}">
        <p14:creationId xmlns:p14="http://schemas.microsoft.com/office/powerpoint/2010/main" val="743373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barriers?</a:t>
            </a:r>
          </a:p>
          <a:p>
            <a:r>
              <a:rPr lang="en-US" dirty="0" smtClean="0"/>
              <a:t>What else is needed to get the insight/info needed to drive the strategy/tactics to align with the priorities of the initiative.</a:t>
            </a:r>
          </a:p>
          <a:p>
            <a:endParaRPr lang="en-US" dirty="0"/>
          </a:p>
          <a:p>
            <a:r>
              <a:rPr lang="en-US" dirty="0" smtClean="0"/>
              <a:t>What are the other sectors (verticals and enablers) – how do they reference oneM2M as the system?</a:t>
            </a:r>
            <a:endParaRPr lang="en-US" dirty="0"/>
          </a:p>
        </p:txBody>
      </p:sp>
      <p:sp>
        <p:nvSpPr>
          <p:cNvPr id="4" name="Slide Number Placeholder 3"/>
          <p:cNvSpPr>
            <a:spLocks noGrp="1"/>
          </p:cNvSpPr>
          <p:nvPr>
            <p:ph type="sldNum" sz="quarter" idx="12"/>
          </p:nvPr>
        </p:nvSpPr>
        <p:spPr/>
        <p:txBody>
          <a:bodyPr/>
          <a:lstStyle/>
          <a:p>
            <a:fld id="{163F5A94-8458-4F17-AD3C-1A083E20221D}" type="slidenum">
              <a:rPr lang="en-US" smtClean="0"/>
              <a:t>20</a:t>
            </a:fld>
            <a:endParaRPr lang="en-US"/>
          </a:p>
        </p:txBody>
      </p:sp>
    </p:spTree>
    <p:extLst>
      <p:ext uri="{BB962C8B-B14F-4D97-AF65-F5344CB8AC3E}">
        <p14:creationId xmlns:p14="http://schemas.microsoft.com/office/powerpoint/2010/main" val="3398835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marketing priorities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2797958"/>
              </p:ext>
            </p:extLst>
          </p:nvPr>
        </p:nvGraphicFramePr>
        <p:xfrm>
          <a:off x="334963" y="1493838"/>
          <a:ext cx="11458506" cy="5953328"/>
        </p:xfrm>
        <a:graphic>
          <a:graphicData uri="http://schemas.openxmlformats.org/drawingml/2006/table">
            <a:tbl>
              <a:tblPr firstRow="1" bandRow="1">
                <a:tableStyleId>{5C22544A-7EE6-4342-B048-85BDC9FD1C3A}</a:tableStyleId>
              </a:tblPr>
              <a:tblGrid>
                <a:gridCol w="3819502">
                  <a:extLst>
                    <a:ext uri="{9D8B030D-6E8A-4147-A177-3AD203B41FA5}">
                      <a16:colId xmlns:a16="http://schemas.microsoft.com/office/drawing/2014/main" val="20000"/>
                    </a:ext>
                  </a:extLst>
                </a:gridCol>
                <a:gridCol w="3819502">
                  <a:extLst>
                    <a:ext uri="{9D8B030D-6E8A-4147-A177-3AD203B41FA5}">
                      <a16:colId xmlns:a16="http://schemas.microsoft.com/office/drawing/2014/main" val="20001"/>
                    </a:ext>
                  </a:extLst>
                </a:gridCol>
                <a:gridCol w="3819502">
                  <a:extLst>
                    <a:ext uri="{9D8B030D-6E8A-4147-A177-3AD203B41FA5}">
                      <a16:colId xmlns:a16="http://schemas.microsoft.com/office/drawing/2014/main" val="20002"/>
                    </a:ext>
                  </a:extLst>
                </a:gridCol>
              </a:tblGrid>
              <a:tr h="756176">
                <a:tc>
                  <a:txBody>
                    <a:bodyPr/>
                    <a:lstStyle/>
                    <a:p>
                      <a:pPr algn="ctr"/>
                      <a:r>
                        <a:rPr lang="en-US" dirty="0" smtClean="0">
                          <a:latin typeface="Myriad Pro" panose="020B0503030403020204" pitchFamily="34" charset="0"/>
                        </a:rPr>
                        <a:t>stated m2m goal </a:t>
                      </a:r>
                      <a:endParaRPr lang="en-US" dirty="0">
                        <a:latin typeface="Myriad Pro" panose="020B0503030403020204" pitchFamily="34" charset="0"/>
                      </a:endParaRPr>
                    </a:p>
                  </a:txBody>
                  <a:tcPr anchor="ctr"/>
                </a:tc>
                <a:tc>
                  <a:txBody>
                    <a:bodyPr/>
                    <a:lstStyle/>
                    <a:p>
                      <a:pPr algn="ctr"/>
                      <a:r>
                        <a:rPr lang="en-US" dirty="0" smtClean="0">
                          <a:latin typeface="Myriad Pro" panose="020B0503030403020204" pitchFamily="34" charset="0"/>
                        </a:rPr>
                        <a:t>can marketing meaningfully</a:t>
                      </a:r>
                      <a:r>
                        <a:rPr lang="en-US" baseline="0" dirty="0" smtClean="0">
                          <a:latin typeface="Myriad Pro" panose="020B0503030403020204" pitchFamily="34" charset="0"/>
                        </a:rPr>
                        <a:t> </a:t>
                      </a:r>
                      <a:r>
                        <a:rPr lang="en-US" dirty="0" smtClean="0">
                          <a:latin typeface="Myriad Pro" panose="020B0503030403020204" pitchFamily="34" charset="0"/>
                        </a:rPr>
                        <a:t>influence</a:t>
                      </a:r>
                      <a:r>
                        <a:rPr lang="en-US" baseline="0" dirty="0" smtClean="0">
                          <a:latin typeface="Myriad Pro" panose="020B0503030403020204" pitchFamily="34" charset="0"/>
                        </a:rPr>
                        <a:t> this goal? (yes or no)</a:t>
                      </a:r>
                      <a:endParaRPr lang="en-US" dirty="0">
                        <a:latin typeface="Myriad Pro" panose="020B0503030403020204" pitchFamily="34" charset="0"/>
                      </a:endParaRPr>
                    </a:p>
                  </a:txBody>
                  <a:tcPr anchor="ctr"/>
                </a:tc>
                <a:tc>
                  <a:txBody>
                    <a:bodyPr/>
                    <a:lstStyle/>
                    <a:p>
                      <a:pPr algn="ctr"/>
                      <a:r>
                        <a:rPr lang="en-US" dirty="0" smtClean="0">
                          <a:latin typeface="Myriad Pro" panose="020B0503030403020204" pitchFamily="34" charset="0"/>
                        </a:rPr>
                        <a:t>how? specifically,</a:t>
                      </a:r>
                      <a:r>
                        <a:rPr lang="en-US" baseline="0" dirty="0" smtClean="0">
                          <a:latin typeface="Myriad Pro" panose="020B0503030403020204" pitchFamily="34" charset="0"/>
                        </a:rPr>
                        <a:t> no generalities</a:t>
                      </a:r>
                      <a:endParaRPr lang="en-US" dirty="0">
                        <a:latin typeface="Myriad Pro" panose="020B0503030403020204" pitchFamily="34" charset="0"/>
                      </a:endParaRPr>
                    </a:p>
                  </a:txBody>
                  <a:tcPr anchor="ctr"/>
                </a:tc>
                <a:extLst>
                  <a:ext uri="{0D108BD9-81ED-4DB2-BD59-A6C34878D82A}">
                    <a16:rowId xmlns:a16="http://schemas.microsoft.com/office/drawing/2014/main" val="10000"/>
                  </a:ext>
                </a:extLst>
              </a:tr>
              <a:tr h="990231">
                <a:tc>
                  <a:txBody>
                    <a:bodyPr/>
                    <a:lstStyle/>
                    <a:p>
                      <a:pPr algn="l">
                        <a:lnSpc>
                          <a:spcPct val="100000"/>
                        </a:lnSpc>
                        <a:spcBef>
                          <a:spcPts val="0"/>
                        </a:spcBef>
                        <a:spcAft>
                          <a:spcPts val="600"/>
                        </a:spcAft>
                      </a:pPr>
                      <a:r>
                        <a:rPr lang="en-US" sz="1800" dirty="0" smtClean="0">
                          <a:latin typeface="Myriad Pro" panose="020B0503030403020204" pitchFamily="34" charset="0"/>
                        </a:rPr>
                        <a:t>drive awareness of oneM2M specifications among target audiences</a:t>
                      </a:r>
                    </a:p>
                    <a:p>
                      <a:pPr algn="l">
                        <a:lnSpc>
                          <a:spcPct val="100000"/>
                        </a:lnSpc>
                        <a:spcBef>
                          <a:spcPts val="0"/>
                        </a:spcBef>
                        <a:spcAft>
                          <a:spcPts val="600"/>
                        </a:spcAft>
                      </a:pPr>
                      <a:endParaRPr lang="en-US" sz="800" dirty="0" smtClean="0">
                        <a:latin typeface="Myriad Pro" panose="020B0503030403020204" pitchFamily="34" charset="0"/>
                      </a:endParaRPr>
                    </a:p>
                  </a:txBody>
                  <a:tcPr anchor="ctr"/>
                </a:tc>
                <a:tc>
                  <a:txBody>
                    <a:bodyPr/>
                    <a:lstStyle/>
                    <a:p>
                      <a:pPr algn="ctr"/>
                      <a:r>
                        <a:rPr lang="en-US" dirty="0" smtClean="0">
                          <a:latin typeface="Myriad Pro" panose="020B0503030403020204" pitchFamily="34" charset="0"/>
                        </a:rPr>
                        <a:t>yes</a:t>
                      </a:r>
                      <a:endParaRPr lang="en-US" dirty="0">
                        <a:latin typeface="Myriad Pro" panose="020B0503030403020204" pitchFamily="34" charset="0"/>
                      </a:endParaRPr>
                    </a:p>
                  </a:txBody>
                  <a:tcPr anchor="ctr"/>
                </a:tc>
                <a:tc>
                  <a:txBody>
                    <a:bodyPr/>
                    <a:lstStyle/>
                    <a:p>
                      <a:pPr algn="l"/>
                      <a:r>
                        <a:rPr lang="en-US" sz="1600" dirty="0" smtClean="0">
                          <a:latin typeface="Myriad Pro" panose="020B0503030403020204" pitchFamily="34" charset="0"/>
                        </a:rPr>
                        <a:t>Awareness comes from the stories,  Need more case studies. </a:t>
                      </a:r>
                    </a:p>
                    <a:p>
                      <a:pPr algn="l"/>
                      <a:r>
                        <a:rPr lang="en-US" sz="1600" dirty="0" smtClean="0">
                          <a:latin typeface="Myriad Pro" panose="020B0503030403020204" pitchFamily="34" charset="0"/>
                        </a:rPr>
                        <a:t>i.e.</a:t>
                      </a:r>
                      <a:r>
                        <a:rPr lang="en-US" sz="1600" baseline="0" dirty="0" smtClean="0">
                          <a:latin typeface="Myriad Pro" panose="020B0503030403020204" pitchFamily="34" charset="0"/>
                        </a:rPr>
                        <a:t> IIC testbed – very influential for all sectors.   Ensure reference architecture</a:t>
                      </a:r>
                    </a:p>
                    <a:p>
                      <a:pPr algn="l"/>
                      <a:endParaRPr lang="en-US" sz="1600" baseline="0" dirty="0" smtClean="0">
                        <a:latin typeface="Myriad Pro" panose="020B0503030403020204" pitchFamily="34" charset="0"/>
                      </a:endParaRPr>
                    </a:p>
                    <a:p>
                      <a:pPr algn="l"/>
                      <a:r>
                        <a:rPr lang="en-US" sz="1100" i="1" baseline="0" dirty="0" smtClean="0">
                          <a:latin typeface="Myriad Pro" panose="020B0503030403020204" pitchFamily="34" charset="0"/>
                        </a:rPr>
                        <a:t>India specifically: Telecom Engineering Center (TEC) working on smart city infrastructure and apps.  Does not benefit app developers in the short terms – shying away from it because TEC has not determined it as the standard.  Need to showcase the apps that actually showcase the strength of this common platform. </a:t>
                      </a:r>
                      <a:endParaRPr lang="en-US" sz="1100" i="1" dirty="0">
                        <a:latin typeface="Myriad Pro" panose="020B0503030403020204" pitchFamily="34" charset="0"/>
                      </a:endParaRPr>
                    </a:p>
                  </a:txBody>
                  <a:tcPr anchor="ctr"/>
                </a:tc>
                <a:extLst>
                  <a:ext uri="{0D108BD9-81ED-4DB2-BD59-A6C34878D82A}">
                    <a16:rowId xmlns:a16="http://schemas.microsoft.com/office/drawing/2014/main" val="10001"/>
                  </a:ext>
                </a:extLst>
              </a:tr>
              <a:tr h="990231">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800" kern="1200" dirty="0" smtClean="0">
                          <a:solidFill>
                            <a:schemeClr val="dk1"/>
                          </a:solidFill>
                          <a:latin typeface="Myriad Pro" panose="020B0503030403020204" pitchFamily="34" charset="0"/>
                          <a:ea typeface="+mn-ea"/>
                          <a:cs typeface="+mn-cs"/>
                        </a:rPr>
                        <a:t>Drive/promote inclusion of specs in global standards</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800" dirty="0">
                        <a:latin typeface="Myriad Pro" panose="020B0503030403020204" pitchFamily="34" charset="0"/>
                      </a:endParaRPr>
                    </a:p>
                  </a:txBody>
                  <a:tcPr anchor="ctr"/>
                </a:tc>
                <a:tc>
                  <a:txBody>
                    <a:bodyPr/>
                    <a:lstStyle/>
                    <a:p>
                      <a:pPr algn="ctr"/>
                      <a:r>
                        <a:rPr lang="en-US" dirty="0" smtClean="0">
                          <a:latin typeface="Myriad Pro" panose="020B0503030403020204" pitchFamily="34" charset="0"/>
                        </a:rPr>
                        <a:t>Yes – from a promotion perspective</a:t>
                      </a:r>
                      <a:endParaRPr lang="en-US" dirty="0">
                        <a:latin typeface="Myriad Pro" panose="020B0503030403020204" pitchFamily="34" charset="0"/>
                      </a:endParaRPr>
                    </a:p>
                  </a:txBody>
                  <a:tcPr anchor="ctr"/>
                </a:tc>
                <a:tc>
                  <a:txBody>
                    <a:bodyPr/>
                    <a:lstStyle/>
                    <a:p>
                      <a:pPr algn="l"/>
                      <a:r>
                        <a:rPr lang="en-US" dirty="0" smtClean="0">
                          <a:latin typeface="Myriad Pro" panose="020B0503030403020204" pitchFamily="34" charset="0"/>
                        </a:rPr>
                        <a:t>Drafting</a:t>
                      </a:r>
                      <a:r>
                        <a:rPr lang="en-US" baseline="0" dirty="0" smtClean="0">
                          <a:latin typeface="Myriad Pro" panose="020B0503030403020204" pitchFamily="34" charset="0"/>
                        </a:rPr>
                        <a:t> right message to right audience</a:t>
                      </a:r>
                    </a:p>
                    <a:p>
                      <a:pPr algn="l"/>
                      <a:endParaRPr lang="en-US" dirty="0">
                        <a:latin typeface="Myriad Pro" panose="020B0503030403020204" pitchFamily="34" charset="0"/>
                      </a:endParaRPr>
                    </a:p>
                  </a:txBody>
                  <a:tcPr anchor="ctr"/>
                </a:tc>
                <a:extLst>
                  <a:ext uri="{0D108BD9-81ED-4DB2-BD59-A6C34878D82A}">
                    <a16:rowId xmlns:a16="http://schemas.microsoft.com/office/drawing/2014/main" val="10002"/>
                  </a:ext>
                </a:extLst>
              </a:tr>
              <a:tr h="990231">
                <a:tc>
                  <a:txBody>
                    <a:bodyPr/>
                    <a:lstStyle/>
                    <a:p>
                      <a:pPr algn="l">
                        <a:lnSpc>
                          <a:spcPct val="100000"/>
                        </a:lnSpc>
                        <a:spcBef>
                          <a:spcPts val="0"/>
                        </a:spcBef>
                        <a:spcAft>
                          <a:spcPts val="600"/>
                        </a:spcAft>
                      </a:pPr>
                      <a:r>
                        <a:rPr lang="en-US" sz="1800" dirty="0" smtClean="0">
                          <a:latin typeface="Myriad Pro" panose="020B0503030403020204" pitchFamily="34" charset="0"/>
                        </a:rPr>
                        <a:t>Drive/promote adoption of oneM2M specifications </a:t>
                      </a:r>
                    </a:p>
                    <a:p>
                      <a:pPr algn="l">
                        <a:lnSpc>
                          <a:spcPct val="100000"/>
                        </a:lnSpc>
                        <a:spcBef>
                          <a:spcPts val="0"/>
                        </a:spcBef>
                        <a:spcAft>
                          <a:spcPts val="600"/>
                        </a:spcAft>
                      </a:pPr>
                      <a:endParaRPr lang="en-US" sz="800" kern="1200" baseline="0" dirty="0" smtClean="0">
                        <a:solidFill>
                          <a:schemeClr val="dk1"/>
                        </a:solidFill>
                        <a:latin typeface="Myriad Pro" panose="020B0503030403020204" pitchFamily="34" charset="0"/>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yriad Pro" panose="020B0503030403020204" pitchFamily="34" charset="0"/>
                        </a:rPr>
                        <a:t>Yes – from a promotion perspective</a:t>
                      </a:r>
                    </a:p>
                    <a:p>
                      <a:pPr algn="ctr"/>
                      <a:endParaRPr lang="en-US" dirty="0">
                        <a:latin typeface="Myriad Pro" panose="020B0503030403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yriad Pro" panose="020B0503030403020204" pitchFamily="34" charset="0"/>
                        </a:rPr>
                        <a:t>Drafting</a:t>
                      </a:r>
                      <a:r>
                        <a:rPr lang="en-US" baseline="0" dirty="0" smtClean="0">
                          <a:latin typeface="Myriad Pro" panose="020B0503030403020204" pitchFamily="34" charset="0"/>
                        </a:rPr>
                        <a:t> right message to right audience</a:t>
                      </a:r>
                    </a:p>
                    <a:p>
                      <a:pPr algn="l"/>
                      <a:endParaRPr lang="en-US" dirty="0">
                        <a:latin typeface="Myriad Pro" panose="020B0503030403020204" pitchFamily="34" charset="0"/>
                      </a:endParaRPr>
                    </a:p>
                  </a:txBody>
                  <a:tcPr anchor="ctr"/>
                </a:tc>
                <a:extLst>
                  <a:ext uri="{0D108BD9-81ED-4DB2-BD59-A6C34878D82A}">
                    <a16:rowId xmlns:a16="http://schemas.microsoft.com/office/drawing/2014/main" val="10003"/>
                  </a:ext>
                </a:extLst>
              </a:tr>
              <a:tr h="900210">
                <a:tc>
                  <a:txBody>
                    <a:bodyPr/>
                    <a:lstStyle/>
                    <a:p>
                      <a:pPr algn="l"/>
                      <a:r>
                        <a:rPr lang="en-US" dirty="0" smtClean="0">
                          <a:latin typeface="Myriad Pro" panose="020B0503030403020204" pitchFamily="34" charset="0"/>
                        </a:rPr>
                        <a:t>collaborate</a:t>
                      </a:r>
                      <a:r>
                        <a:rPr lang="en-US" baseline="0" dirty="0" smtClean="0">
                          <a:latin typeface="Myriad Pro" panose="020B0503030403020204" pitchFamily="34" charset="0"/>
                        </a:rPr>
                        <a:t> with </a:t>
                      </a:r>
                      <a:r>
                        <a:rPr lang="en-US" baseline="0" dirty="0" err="1" smtClean="0">
                          <a:latin typeface="Myriad Pro" panose="020B0503030403020204" pitchFamily="34" charset="0"/>
                        </a:rPr>
                        <a:t>IoT</a:t>
                      </a:r>
                      <a:r>
                        <a:rPr lang="en-US" baseline="0" dirty="0" smtClean="0">
                          <a:latin typeface="Myriad Pro" panose="020B0503030403020204" pitchFamily="34" charset="0"/>
                        </a:rPr>
                        <a:t> industry ecosystem associations</a:t>
                      </a:r>
                    </a:p>
                    <a:p>
                      <a:pPr algn="l"/>
                      <a:endParaRPr lang="en-US" sz="800" dirty="0">
                        <a:latin typeface="Myriad Pro" panose="020B0503030403020204" pitchFamily="34" charset="0"/>
                      </a:endParaRPr>
                    </a:p>
                  </a:txBody>
                  <a:tcPr anchor="ctr"/>
                </a:tc>
                <a:tc>
                  <a:txBody>
                    <a:bodyPr/>
                    <a:lstStyle/>
                    <a:p>
                      <a:pPr algn="ctr"/>
                      <a:endParaRPr lang="en-US" dirty="0">
                        <a:latin typeface="Myriad Pro" panose="020B0503030403020204" pitchFamily="34" charset="0"/>
                      </a:endParaRPr>
                    </a:p>
                  </a:txBody>
                  <a:tcPr anchor="ctr"/>
                </a:tc>
                <a:tc>
                  <a:txBody>
                    <a:bodyPr/>
                    <a:lstStyle/>
                    <a:p>
                      <a:pPr algn="ctr"/>
                      <a:endParaRPr lang="en-US" dirty="0">
                        <a:latin typeface="Myriad Pro" panose="020B0503030403020204" pitchFamily="34" charset="0"/>
                      </a:endParaRPr>
                    </a:p>
                  </a:txBody>
                  <a:tcPr anchor="ctr"/>
                </a:tc>
                <a:extLst>
                  <a:ext uri="{0D108BD9-81ED-4DB2-BD59-A6C34878D82A}">
                    <a16:rowId xmlns:a16="http://schemas.microsoft.com/office/drawing/2014/main" val="10005"/>
                  </a:ext>
                </a:extLst>
              </a:tr>
            </a:tbl>
          </a:graphicData>
        </a:graphic>
      </p:graphicFrame>
      <p:sp>
        <p:nvSpPr>
          <p:cNvPr id="4" name="TextBox 3"/>
          <p:cNvSpPr txBox="1"/>
          <p:nvPr/>
        </p:nvSpPr>
        <p:spPr>
          <a:xfrm>
            <a:off x="334696" y="6243206"/>
            <a:ext cx="10341429" cy="261610"/>
          </a:xfrm>
          <a:prstGeom prst="rect">
            <a:avLst/>
          </a:prstGeom>
          <a:noFill/>
        </p:spPr>
        <p:txBody>
          <a:bodyPr vert="horz" wrap="square" rtlCol="0">
            <a:spAutoFit/>
          </a:bodyPr>
          <a:lstStyle/>
          <a:p>
            <a:r>
              <a:rPr lang="en-US" sz="1100" b="0" i="0" u="none" baseline="0" dirty="0" smtClean="0">
                <a:solidFill>
                  <a:srgbClr val="667175"/>
                </a:solidFill>
                <a:latin typeface="Calibri" panose="020F0502020204030204" pitchFamily="34" charset="0"/>
              </a:rPr>
              <a:t>Note: During</a:t>
            </a:r>
            <a:r>
              <a:rPr lang="en-US" sz="1100" b="0" i="0" u="none" dirty="0" smtClean="0">
                <a:solidFill>
                  <a:srgbClr val="667175"/>
                </a:solidFill>
                <a:latin typeface="Calibri" panose="020F0502020204030204" pitchFamily="34" charset="0"/>
              </a:rPr>
              <a:t> session </a:t>
            </a:r>
            <a:r>
              <a:rPr lang="en-US" sz="1100" b="0" i="0" u="none" baseline="0" dirty="0" smtClean="0">
                <a:solidFill>
                  <a:srgbClr val="667175"/>
                </a:solidFill>
                <a:latin typeface="Calibri" panose="020F0502020204030204" pitchFamily="34" charset="0"/>
              </a:rPr>
              <a:t>need</a:t>
            </a:r>
            <a:r>
              <a:rPr lang="en-US" sz="1100" b="0" i="0" u="none" dirty="0" smtClean="0">
                <a:solidFill>
                  <a:srgbClr val="667175"/>
                </a:solidFill>
                <a:latin typeface="Calibri" panose="020F0502020204030204" pitchFamily="34" charset="0"/>
              </a:rPr>
              <a:t> feedback on the how, not tactics but the strategy, expected outcomes and associated costs</a:t>
            </a:r>
            <a:endParaRPr lang="en-US" sz="1100" b="0" i="0" u="none" baseline="0" dirty="0" smtClean="0">
              <a:solidFill>
                <a:srgbClr val="667175"/>
              </a:solidFill>
              <a:latin typeface="Calibri" panose="020F0502020204030204" pitchFamily="34" charset="0"/>
            </a:endParaRPr>
          </a:p>
        </p:txBody>
      </p:sp>
      <p:sp>
        <p:nvSpPr>
          <p:cNvPr id="8" name="Slide Number Placeholder 7"/>
          <p:cNvSpPr>
            <a:spLocks noGrp="1"/>
          </p:cNvSpPr>
          <p:nvPr>
            <p:ph type="sldNum" sz="quarter" idx="12"/>
          </p:nvPr>
        </p:nvSpPr>
        <p:spPr/>
        <p:txBody>
          <a:bodyPr/>
          <a:lstStyle/>
          <a:p>
            <a:fld id="{163F5A94-8458-4F17-AD3C-1A083E20221D}" type="slidenum">
              <a:rPr lang="en-US" smtClean="0"/>
              <a:t>21</a:t>
            </a:fld>
            <a:endParaRPr lang="en-US"/>
          </a:p>
        </p:txBody>
      </p:sp>
    </p:spTree>
    <p:extLst>
      <p:ext uri="{BB962C8B-B14F-4D97-AF65-F5344CB8AC3E}">
        <p14:creationId xmlns:p14="http://schemas.microsoft.com/office/powerpoint/2010/main" val="559974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Early pilots</a:t>
            </a:r>
          </a:p>
          <a:p>
            <a:r>
              <a:rPr lang="en-US" dirty="0" smtClean="0"/>
              <a:t>Open source – community needs to drive among developers and adopters of this.  And open source that meets </a:t>
            </a:r>
            <a:r>
              <a:rPr lang="en-US" dirty="0" err="1" smtClean="0"/>
              <a:t>theneed</a:t>
            </a:r>
            <a:r>
              <a:rPr lang="en-US" dirty="0" smtClean="0"/>
              <a:t> for a particular purpose</a:t>
            </a:r>
          </a:p>
          <a:p>
            <a:endParaRPr lang="en-US" dirty="0"/>
          </a:p>
          <a:p>
            <a:r>
              <a:rPr lang="en-US" dirty="0" smtClean="0"/>
              <a:t>Test beds</a:t>
            </a:r>
          </a:p>
          <a:p>
            <a:endParaRPr lang="en-US" dirty="0"/>
          </a:p>
          <a:p>
            <a:r>
              <a:rPr lang="en-US" dirty="0" smtClean="0"/>
              <a:t>Audience: Service Providers/Operators in NA that there is value in oneM2M – same globally or just NA specifically?  Need message to convince them of the value?</a:t>
            </a:r>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163F5A94-8458-4F17-AD3C-1A083E20221D}" type="slidenum">
              <a:rPr lang="en-US" smtClean="0"/>
              <a:t>22</a:t>
            </a:fld>
            <a:endParaRPr lang="en-US"/>
          </a:p>
        </p:txBody>
      </p:sp>
    </p:spTree>
    <p:extLst>
      <p:ext uri="{BB962C8B-B14F-4D97-AF65-F5344CB8AC3E}">
        <p14:creationId xmlns:p14="http://schemas.microsoft.com/office/powerpoint/2010/main" val="3125608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oneM2M regional priorities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2428295"/>
              </p:ext>
            </p:extLst>
          </p:nvPr>
        </p:nvGraphicFramePr>
        <p:xfrm>
          <a:off x="334963" y="1493838"/>
          <a:ext cx="11449836" cy="9794240"/>
        </p:xfrm>
        <a:graphic>
          <a:graphicData uri="http://schemas.openxmlformats.org/drawingml/2006/table">
            <a:tbl>
              <a:tblPr firstRow="1" bandRow="1">
                <a:tableStyleId>{5C22544A-7EE6-4342-B048-85BDC9FD1C3A}</a:tableStyleId>
              </a:tblPr>
              <a:tblGrid>
                <a:gridCol w="2862459">
                  <a:extLst>
                    <a:ext uri="{9D8B030D-6E8A-4147-A177-3AD203B41FA5}">
                      <a16:colId xmlns:a16="http://schemas.microsoft.com/office/drawing/2014/main" val="20000"/>
                    </a:ext>
                  </a:extLst>
                </a:gridCol>
                <a:gridCol w="2862459">
                  <a:extLst>
                    <a:ext uri="{9D8B030D-6E8A-4147-A177-3AD203B41FA5}">
                      <a16:colId xmlns:a16="http://schemas.microsoft.com/office/drawing/2014/main" val="20001"/>
                    </a:ext>
                  </a:extLst>
                </a:gridCol>
                <a:gridCol w="2862459">
                  <a:extLst>
                    <a:ext uri="{9D8B030D-6E8A-4147-A177-3AD203B41FA5}">
                      <a16:colId xmlns:a16="http://schemas.microsoft.com/office/drawing/2014/main" val="3465820211"/>
                    </a:ext>
                  </a:extLst>
                </a:gridCol>
                <a:gridCol w="2862459">
                  <a:extLst>
                    <a:ext uri="{9D8B030D-6E8A-4147-A177-3AD203B41FA5}">
                      <a16:colId xmlns:a16="http://schemas.microsoft.com/office/drawing/2014/main" val="20002"/>
                    </a:ext>
                  </a:extLst>
                </a:gridCol>
              </a:tblGrid>
              <a:tr h="370840">
                <a:tc>
                  <a:txBody>
                    <a:bodyPr/>
                    <a:lstStyle/>
                    <a:p>
                      <a:r>
                        <a:rPr lang="en-US" dirty="0" smtClean="0">
                          <a:latin typeface="Myriad Pro" panose="020B0503030403020204" pitchFamily="34" charset="0"/>
                        </a:rPr>
                        <a:t>priorities</a:t>
                      </a:r>
                      <a:endParaRPr lang="en-US" dirty="0">
                        <a:latin typeface="Myriad Pro" panose="020B0503030403020204" pitchFamily="34" charset="0"/>
                      </a:endParaRPr>
                    </a:p>
                  </a:txBody>
                  <a:tcPr/>
                </a:tc>
                <a:tc>
                  <a:txBody>
                    <a:bodyPr/>
                    <a:lstStyle/>
                    <a:p>
                      <a:r>
                        <a:rPr lang="en-US" dirty="0" smtClean="0">
                          <a:latin typeface="Myriad Pro" panose="020B0503030403020204" pitchFamily="34" charset="0"/>
                        </a:rPr>
                        <a:t>key</a:t>
                      </a:r>
                      <a:r>
                        <a:rPr lang="en-US" baseline="0" dirty="0" smtClean="0">
                          <a:latin typeface="Myriad Pro" panose="020B0503030403020204" pitchFamily="34" charset="0"/>
                        </a:rPr>
                        <a:t> audience</a:t>
                      </a:r>
                      <a:endParaRPr lang="en-US" dirty="0">
                        <a:latin typeface="Myriad Pro" panose="020B0503030403020204" pitchFamily="34" charset="0"/>
                      </a:endParaRPr>
                    </a:p>
                  </a:txBody>
                  <a:tcPr/>
                </a:tc>
                <a:tc>
                  <a:txBody>
                    <a:bodyPr/>
                    <a:lstStyle/>
                    <a:p>
                      <a:r>
                        <a:rPr lang="en-US" dirty="0" smtClean="0">
                          <a:latin typeface="Myriad Pro" panose="020B0503030403020204" pitchFamily="34" charset="0"/>
                        </a:rPr>
                        <a:t>business driver</a:t>
                      </a:r>
                      <a:endParaRPr lang="en-US" dirty="0">
                        <a:latin typeface="Myriad Pro" panose="020B0503030403020204" pitchFamily="34" charset="0"/>
                      </a:endParaRPr>
                    </a:p>
                  </a:txBody>
                  <a:tcPr/>
                </a:tc>
                <a:tc>
                  <a:txBody>
                    <a:bodyPr/>
                    <a:lstStyle/>
                    <a:p>
                      <a:r>
                        <a:rPr lang="en-US" dirty="0" smtClean="0">
                          <a:latin typeface="Myriad Pro" panose="020B0503030403020204" pitchFamily="34" charset="0"/>
                        </a:rPr>
                        <a:t>how can</a:t>
                      </a:r>
                      <a:r>
                        <a:rPr lang="en-US" baseline="0" dirty="0" smtClean="0">
                          <a:latin typeface="Myriad Pro" panose="020B0503030403020204" pitchFamily="34" charset="0"/>
                        </a:rPr>
                        <a:t> we influence</a:t>
                      </a:r>
                      <a:endParaRPr lang="en-US" dirty="0">
                        <a:latin typeface="Myriad Pro" panose="020B0503030403020204" pitchFamily="34" charset="0"/>
                      </a:endParaRPr>
                    </a:p>
                  </a:txBody>
                  <a:tcPr/>
                </a:tc>
                <a:extLst>
                  <a:ext uri="{0D108BD9-81ED-4DB2-BD59-A6C34878D82A}">
                    <a16:rowId xmlns:a16="http://schemas.microsoft.com/office/drawing/2014/main" val="10000"/>
                  </a:ext>
                </a:extLst>
              </a:tr>
              <a:tr h="370840">
                <a:tc>
                  <a:txBody>
                    <a:bodyPr/>
                    <a:lstStyle/>
                    <a:p>
                      <a:r>
                        <a:rPr lang="en-US" dirty="0" smtClean="0">
                          <a:latin typeface="Myriad Pro" panose="020B0503030403020204" pitchFamily="34" charset="0"/>
                        </a:rPr>
                        <a:t>EMEA</a:t>
                      </a:r>
                      <a:endParaRPr lang="en-US" dirty="0">
                        <a:latin typeface="Myriad Pro" panose="020B0503030403020204" pitchFamily="34" charset="0"/>
                      </a:endParaRPr>
                    </a:p>
                  </a:txBody>
                  <a:tcPr/>
                </a:tc>
                <a:tc>
                  <a:txBody>
                    <a:bodyPr/>
                    <a:lstStyle/>
                    <a:p>
                      <a:endParaRPr lang="en-US" dirty="0" smtClean="0">
                        <a:latin typeface="Myriad Pro" panose="020B0503030403020204" pitchFamily="34" charset="0"/>
                      </a:endParaRPr>
                    </a:p>
                    <a:p>
                      <a:endParaRPr lang="en-US" dirty="0" smtClean="0">
                        <a:latin typeface="Myriad Pro" panose="020B0503030403020204" pitchFamily="34" charset="0"/>
                      </a:endParaRPr>
                    </a:p>
                    <a:p>
                      <a:endParaRPr lang="en-US" dirty="0" smtClean="0">
                        <a:latin typeface="Myriad Pro" panose="020B0503030403020204" pitchFamily="34" charset="0"/>
                      </a:endParaRPr>
                    </a:p>
                    <a:p>
                      <a:endParaRPr lang="en-US" dirty="0" smtClean="0">
                        <a:latin typeface="Myriad Pro" panose="020B0503030403020204" pitchFamily="34" charset="0"/>
                      </a:endParaRPr>
                    </a:p>
                  </a:txBody>
                  <a:tcPr/>
                </a:tc>
                <a:tc>
                  <a:txBody>
                    <a:bodyPr/>
                    <a:lstStyle/>
                    <a:p>
                      <a:r>
                        <a:rPr lang="en-US" sz="1600" i="1" dirty="0" smtClean="0">
                          <a:latin typeface="Myriad Pro" panose="020B0503030403020204" pitchFamily="34" charset="0"/>
                        </a:rPr>
                        <a:t>We solve</a:t>
                      </a:r>
                      <a:r>
                        <a:rPr lang="en-US" sz="1600" i="1" baseline="0" dirty="0" smtClean="0">
                          <a:latin typeface="Myriad Pro" panose="020B0503030403020204" pitchFamily="34" charset="0"/>
                        </a:rPr>
                        <a:t> the problem for oneM2M implementation globally</a:t>
                      </a:r>
                    </a:p>
                    <a:p>
                      <a:r>
                        <a:rPr lang="en-US" sz="1600" i="1" baseline="0" dirty="0" smtClean="0">
                          <a:latin typeface="Myriad Pro" panose="020B0503030403020204" pitchFamily="34" charset="0"/>
                        </a:rPr>
                        <a:t>Value will come from small </a:t>
                      </a:r>
                      <a:r>
                        <a:rPr lang="en-US" sz="1600" i="1" baseline="0" dirty="0" err="1" smtClean="0">
                          <a:latin typeface="Myriad Pro" panose="020B0503030403020204" pitchFamily="34" charset="0"/>
                        </a:rPr>
                        <a:t>implemenations</a:t>
                      </a:r>
                      <a:endParaRPr lang="en-US" sz="1600" i="1" baseline="0" dirty="0" smtClean="0">
                        <a:latin typeface="Myriad Pro" panose="020B0503030403020204" pitchFamily="34" charset="0"/>
                      </a:endParaRPr>
                    </a:p>
                    <a:p>
                      <a:r>
                        <a:rPr lang="en-US" sz="1600" i="1" baseline="0" dirty="0" smtClean="0">
                          <a:latin typeface="Myriad Pro" panose="020B0503030403020204" pitchFamily="34" charset="0"/>
                        </a:rPr>
                        <a:t>Regulators – focus on those who have the most pain w/o interoperability.  i.e. manufacturers in Germany and system integrators </a:t>
                      </a:r>
                      <a:endParaRPr lang="en-US" sz="1600" i="1"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10001"/>
                  </a:ext>
                </a:extLst>
              </a:tr>
              <a:tr h="365418">
                <a:tc>
                  <a:txBody>
                    <a:bodyPr/>
                    <a:lstStyle/>
                    <a:p>
                      <a:r>
                        <a:rPr lang="en-US" dirty="0" smtClean="0">
                          <a:latin typeface="Myriad Pro" panose="020B0503030403020204" pitchFamily="34" charset="0"/>
                        </a:rPr>
                        <a:t>Americas</a:t>
                      </a:r>
                      <a:endParaRPr lang="en-US" dirty="0">
                        <a:latin typeface="Myriad Pro" panose="020B0503030403020204" pitchFamily="34" charset="0"/>
                      </a:endParaRPr>
                    </a:p>
                  </a:txBody>
                  <a:tcPr/>
                </a:tc>
                <a:tc>
                  <a:txBody>
                    <a:bodyPr/>
                    <a:lstStyle/>
                    <a:p>
                      <a:endParaRPr lang="en-US" dirty="0" smtClean="0">
                        <a:latin typeface="Myriad Pro" panose="020B0503030403020204" pitchFamily="34" charset="0"/>
                      </a:endParaRPr>
                    </a:p>
                    <a:p>
                      <a:endParaRPr lang="en-US" dirty="0" smtClean="0">
                        <a:latin typeface="Myriad Pro" panose="020B0503030403020204" pitchFamily="34" charset="0"/>
                      </a:endParaRPr>
                    </a:p>
                    <a:p>
                      <a:r>
                        <a:rPr lang="en-US" dirty="0" smtClean="0">
                          <a:latin typeface="Myriad Pro" panose="020B0503030403020204" pitchFamily="34" charset="0"/>
                        </a:rPr>
                        <a:t>Service Providers</a:t>
                      </a:r>
                    </a:p>
                    <a:p>
                      <a:r>
                        <a:rPr lang="en-US" dirty="0" smtClean="0">
                          <a:latin typeface="Myriad Pro" panose="020B0503030403020204" pitchFamily="34" charset="0"/>
                        </a:rPr>
                        <a:t>Ecosystem</a:t>
                      </a:r>
                      <a:r>
                        <a:rPr lang="en-US" baseline="0" dirty="0" smtClean="0">
                          <a:latin typeface="Myriad Pro" panose="020B0503030403020204" pitchFamily="34" charset="0"/>
                        </a:rPr>
                        <a:t> partners</a:t>
                      </a:r>
                      <a:endParaRPr lang="en-US" dirty="0" smtClean="0">
                        <a:latin typeface="Myriad Pro" panose="020B0503030403020204" pitchFamily="34" charset="0"/>
                      </a:endParaRPr>
                    </a:p>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10002"/>
                  </a:ext>
                </a:extLst>
              </a:tr>
              <a:tr h="370840">
                <a:tc>
                  <a:txBody>
                    <a:bodyPr/>
                    <a:lstStyle/>
                    <a:p>
                      <a:r>
                        <a:rPr lang="en-US" dirty="0" smtClean="0">
                          <a:latin typeface="Myriad Pro" panose="020B0503030403020204" pitchFamily="34" charset="0"/>
                        </a:rPr>
                        <a:t>APAC</a:t>
                      </a:r>
                      <a:endParaRPr lang="en-US" dirty="0">
                        <a:latin typeface="Myriad Pro" panose="020B0503030403020204" pitchFamily="34" charset="0"/>
                      </a:endParaRPr>
                    </a:p>
                  </a:txBody>
                  <a:tcPr/>
                </a:tc>
                <a:tc>
                  <a:txBody>
                    <a:bodyPr/>
                    <a:lstStyle/>
                    <a:p>
                      <a:pPr marL="285750" indent="-285750">
                        <a:buFont typeface="Arial" panose="020B0604020202020204" pitchFamily="34" charset="0"/>
                        <a:buChar char="•"/>
                      </a:pPr>
                      <a:r>
                        <a:rPr lang="en-US" sz="1400" i="1" dirty="0" smtClean="0">
                          <a:latin typeface="Myriad Pro" panose="020B0503030403020204" pitchFamily="34" charset="0"/>
                        </a:rPr>
                        <a:t>India:</a:t>
                      </a:r>
                      <a:r>
                        <a:rPr lang="en-US" sz="1400" i="1" baseline="0" dirty="0" smtClean="0">
                          <a:latin typeface="Myriad Pro" panose="020B0503030403020204" pitchFamily="34" charset="0"/>
                        </a:rPr>
                        <a:t> </a:t>
                      </a:r>
                      <a:r>
                        <a:rPr lang="en-US" sz="1400" i="1" dirty="0" smtClean="0">
                          <a:latin typeface="Myriad Pro" panose="020B0503030403020204" pitchFamily="34" charset="0"/>
                        </a:rPr>
                        <a:t>Standards bodies, Service</a:t>
                      </a:r>
                      <a:r>
                        <a:rPr lang="en-US" sz="1400" i="1" baseline="0" dirty="0" smtClean="0">
                          <a:latin typeface="Myriad Pro" panose="020B0503030403020204" pitchFamily="34" charset="0"/>
                        </a:rPr>
                        <a:t> Providers, Consultants that are influencing the SPs</a:t>
                      </a:r>
                    </a:p>
                    <a:p>
                      <a:pPr marL="285750" indent="-285750">
                        <a:buFont typeface="Arial" panose="020B0604020202020204" pitchFamily="34" charset="0"/>
                        <a:buChar char="•"/>
                      </a:pPr>
                      <a:r>
                        <a:rPr lang="en-US" sz="1400" i="1" baseline="0" dirty="0" smtClean="0">
                          <a:latin typeface="Myriad Pro" panose="020B0503030403020204" pitchFamily="34" charset="0"/>
                        </a:rPr>
                        <a:t>One national focus (China)</a:t>
                      </a:r>
                    </a:p>
                    <a:p>
                      <a:pPr marL="285750" indent="-285750">
                        <a:buFont typeface="Arial" panose="020B0604020202020204" pitchFamily="34" charset="0"/>
                        <a:buChar char="•"/>
                      </a:pPr>
                      <a:r>
                        <a:rPr lang="en-US" sz="1400" i="1" baseline="0" dirty="0" err="1" smtClean="0">
                          <a:latin typeface="Myriad Pro" panose="020B0503030403020204" pitchFamily="34" charset="0"/>
                        </a:rPr>
                        <a:t>Manufacturiing</a:t>
                      </a:r>
                      <a:r>
                        <a:rPr lang="en-US" sz="1400" i="1" baseline="0" dirty="0" smtClean="0">
                          <a:latin typeface="Myriad Pro" panose="020B0503030403020204" pitchFamily="34" charset="0"/>
                        </a:rPr>
                        <a:t> (China)</a:t>
                      </a:r>
                      <a:endParaRPr lang="en-US" sz="1400" i="1" dirty="0" smtClean="0">
                        <a:latin typeface="Myriad Pro" panose="020B0503030403020204" pitchFamily="34" charset="0"/>
                      </a:endParaRPr>
                    </a:p>
                    <a:p>
                      <a:endParaRPr lang="en-US" sz="1400" i="1" dirty="0" smtClean="0">
                        <a:latin typeface="Myriad Pro" panose="020B0503030403020204" pitchFamily="34" charset="0"/>
                      </a:endParaRPr>
                    </a:p>
                    <a:p>
                      <a:endParaRPr lang="en-US" dirty="0" smtClean="0">
                        <a:latin typeface="Myriad Pro" panose="020B0503030403020204" pitchFamily="34" charset="0"/>
                      </a:endParaRPr>
                    </a:p>
                    <a:p>
                      <a:endParaRPr lang="en-US" dirty="0">
                        <a:latin typeface="Myriad Pro" panose="020B0503030403020204" pitchFamily="34" charset="0"/>
                      </a:endParaRPr>
                    </a:p>
                  </a:txBody>
                  <a:tcPr/>
                </a:tc>
                <a:tc>
                  <a:txBody>
                    <a:bodyPr/>
                    <a:lstStyle/>
                    <a:p>
                      <a:pPr marL="112713" indent="-112713">
                        <a:buFont typeface="Arial" panose="020B0604020202020204" pitchFamily="34" charset="0"/>
                        <a:buChar char="•"/>
                      </a:pPr>
                      <a:r>
                        <a:rPr lang="en-US" sz="1200" i="1" dirty="0" smtClean="0">
                          <a:latin typeface="Myriad Pro" panose="020B0503030403020204" pitchFamily="34" charset="0"/>
                        </a:rPr>
                        <a:t>They have the biggest influence over the adoption</a:t>
                      </a:r>
                    </a:p>
                    <a:p>
                      <a:pPr marL="112713" indent="-112713">
                        <a:buFont typeface="Arial" panose="020B0604020202020204" pitchFamily="34" charset="0"/>
                        <a:buChar char="•"/>
                      </a:pPr>
                      <a:r>
                        <a:rPr lang="en-US" sz="1200" i="1" dirty="0" smtClean="0">
                          <a:latin typeface="Myriad Pro" panose="020B0503030403020204" pitchFamily="34" charset="0"/>
                        </a:rPr>
                        <a:t>They drive the RFP requirements</a:t>
                      </a:r>
                    </a:p>
                    <a:p>
                      <a:pPr marL="112713" indent="-112713">
                        <a:buFont typeface="Arial" panose="020B0604020202020204" pitchFamily="34" charset="0"/>
                        <a:buChar char="•"/>
                      </a:pPr>
                      <a:r>
                        <a:rPr lang="en-US" sz="1200" i="1" dirty="0" smtClean="0">
                          <a:latin typeface="Myriad Pro" panose="020B0503030403020204" pitchFamily="34" charset="0"/>
                        </a:rPr>
                        <a:t>They influence what technology is used for implementations</a:t>
                      </a:r>
                    </a:p>
                    <a:p>
                      <a:pPr marL="112713" indent="-112713">
                        <a:buFont typeface="Arial" panose="020B0604020202020204" pitchFamily="34" charset="0"/>
                        <a:buChar char="•"/>
                      </a:pPr>
                      <a:r>
                        <a:rPr lang="en-US" sz="1200" i="1" dirty="0" smtClean="0">
                          <a:latin typeface="Myriad Pro" panose="020B0503030403020204" pitchFamily="34" charset="0"/>
                        </a:rPr>
                        <a:t>China:</a:t>
                      </a:r>
                      <a:r>
                        <a:rPr lang="en-US" sz="1200" i="1" baseline="0" dirty="0" smtClean="0">
                          <a:latin typeface="Myriad Pro" panose="020B0503030403020204" pitchFamily="34" charset="0"/>
                        </a:rPr>
                        <a:t> Influence the major players/giants</a:t>
                      </a:r>
                    </a:p>
                    <a:p>
                      <a:pPr marL="112713" indent="-112713">
                        <a:buFont typeface="Arial" panose="020B0604020202020204" pitchFamily="34" charset="0"/>
                        <a:buChar char="•"/>
                      </a:pPr>
                      <a:r>
                        <a:rPr lang="en-US" sz="1200" i="1" baseline="0" dirty="0" smtClean="0">
                          <a:latin typeface="Myriad Pro" panose="020B0503030403020204" pitchFamily="34" charset="0"/>
                        </a:rPr>
                        <a:t>PC124 – local SDO – these orgs represent all manufacturers in China and then we can influence their </a:t>
                      </a:r>
                    </a:p>
                    <a:p>
                      <a:pPr marL="112713" indent="-112713">
                        <a:buFont typeface="Arial" panose="020B0604020202020204" pitchFamily="34" charset="0"/>
                        <a:buChar char="•"/>
                      </a:pPr>
                      <a:r>
                        <a:rPr lang="en-US" sz="1200" i="1" baseline="0" dirty="0" smtClean="0">
                          <a:latin typeface="Myriad Pro" panose="020B0503030403020204" pitchFamily="34" charset="0"/>
                        </a:rPr>
                        <a:t>Highlight our strengths in the market – interoperability.  We have very strong testing and certification program.  Other standards only create reference architectures – ours is deployable and we have a program for testing and certification (South Korea)</a:t>
                      </a:r>
                    </a:p>
                    <a:p>
                      <a:pPr marL="112713" indent="-112713">
                        <a:buFont typeface="Arial" panose="020B0604020202020204" pitchFamily="34" charset="0"/>
                        <a:buChar char="•"/>
                      </a:pPr>
                      <a:r>
                        <a:rPr lang="en-US" sz="1200" i="1" baseline="0" dirty="0" smtClean="0">
                          <a:latin typeface="Myriad Pro" panose="020B0503030403020204" pitchFamily="34" charset="0"/>
                        </a:rPr>
                        <a:t>Government – work through them to drive adoption of onem2m in gov’t programs</a:t>
                      </a:r>
                    </a:p>
                    <a:p>
                      <a:pPr marL="112713" indent="-112713">
                        <a:buFont typeface="Arial" panose="020B0604020202020204" pitchFamily="34" charset="0"/>
                        <a:buChar char="•"/>
                      </a:pPr>
                      <a:r>
                        <a:rPr lang="en-US" sz="1200" i="1" baseline="0" dirty="0" smtClean="0">
                          <a:latin typeface="Myriad Pro" panose="020B0503030403020204" pitchFamily="34" charset="0"/>
                        </a:rPr>
                        <a:t>Extend certification program for onem2m interoperability – sooner or later than need to think of global implementations – not just local or regional ones.</a:t>
                      </a:r>
                      <a:endParaRPr lang="en-US" sz="1200" i="1" dirty="0" smtClean="0">
                        <a:latin typeface="Myriad Pro" panose="020B0503030403020204" pitchFamily="34" charset="0"/>
                      </a:endParaRPr>
                    </a:p>
                    <a:p>
                      <a:endParaRPr lang="en-US" sz="1400" i="1" dirty="0">
                        <a:latin typeface="Myriad Pro" panose="020B0503030403020204" pitchFamily="34" charset="0"/>
                      </a:endParaRPr>
                    </a:p>
                  </a:txBody>
                  <a:tcPr/>
                </a:tc>
                <a:tc>
                  <a:txBody>
                    <a:bodyPr/>
                    <a:lstStyle/>
                    <a:p>
                      <a:r>
                        <a:rPr lang="en-US" sz="1600" i="1" dirty="0" smtClean="0">
                          <a:latin typeface="Myriad Pro" panose="020B0503030403020204" pitchFamily="34" charset="0"/>
                        </a:rPr>
                        <a:t>Push a horizontal service layer</a:t>
                      </a:r>
                    </a:p>
                    <a:p>
                      <a:r>
                        <a:rPr lang="en-US" sz="1600" i="1" dirty="0" smtClean="0">
                          <a:latin typeface="Myriad Pro" panose="020B0503030403020204" pitchFamily="34" charset="0"/>
                        </a:rPr>
                        <a:t>Awareness so they understand the benefit</a:t>
                      </a:r>
                      <a:r>
                        <a:rPr lang="en-US" sz="1600" i="1" baseline="0" dirty="0" smtClean="0">
                          <a:latin typeface="Myriad Pro" panose="020B0503030403020204" pitchFamily="34" charset="0"/>
                        </a:rPr>
                        <a:t>/value of onem2m</a:t>
                      </a:r>
                    </a:p>
                    <a:p>
                      <a:endParaRPr lang="en-US" sz="1600" i="1" baseline="0" dirty="0" smtClean="0">
                        <a:latin typeface="Myriad Pro" panose="020B0503030403020204" pitchFamily="34" charset="0"/>
                      </a:endParaRPr>
                    </a:p>
                    <a:p>
                      <a:r>
                        <a:rPr lang="en-US" sz="1600" i="1" baseline="0" dirty="0" smtClean="0">
                          <a:latin typeface="Myriad Pro" panose="020B0503030403020204" pitchFamily="34" charset="0"/>
                        </a:rPr>
                        <a:t>Increase awareness of open source progress/projects</a:t>
                      </a:r>
                    </a:p>
                    <a:p>
                      <a:endParaRPr lang="en-US" sz="1600" i="1" baseline="0" dirty="0" smtClean="0">
                        <a:latin typeface="Myriad Pro" panose="020B0503030403020204" pitchFamily="34" charset="0"/>
                      </a:endParaRPr>
                    </a:p>
                    <a:p>
                      <a:r>
                        <a:rPr lang="en-US" sz="1600" i="1" baseline="0" dirty="0" smtClean="0">
                          <a:latin typeface="Myriad Pro" panose="020B0503030403020204" pitchFamily="34" charset="0"/>
                        </a:rPr>
                        <a:t>Global showcases</a:t>
                      </a:r>
                      <a:endParaRPr lang="en-US" sz="1600" i="1" dirty="0">
                        <a:latin typeface="Myriad Pro" panose="020B0503030403020204" pitchFamily="34" charset="0"/>
                      </a:endParaRPr>
                    </a:p>
                  </a:txBody>
                  <a:tcPr/>
                </a:tc>
                <a:extLst>
                  <a:ext uri="{0D108BD9-81ED-4DB2-BD59-A6C34878D82A}">
                    <a16:rowId xmlns:a16="http://schemas.microsoft.com/office/drawing/2014/main" val="10003"/>
                  </a:ext>
                </a:extLst>
              </a:tr>
              <a:tr h="370840">
                <a:tc>
                  <a:txBody>
                    <a:bodyPr/>
                    <a:lstStyle/>
                    <a:p>
                      <a:r>
                        <a:rPr lang="en-US" dirty="0" smtClean="0">
                          <a:latin typeface="Myriad Pro" panose="020B0503030403020204" pitchFamily="34" charset="0"/>
                        </a:rPr>
                        <a:t>Global</a:t>
                      </a:r>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642456701"/>
                  </a:ext>
                </a:extLst>
              </a:tr>
            </a:tbl>
          </a:graphicData>
        </a:graphic>
      </p:graphicFrame>
      <p:sp>
        <p:nvSpPr>
          <p:cNvPr id="4" name="TextBox 3"/>
          <p:cNvSpPr txBox="1"/>
          <p:nvPr/>
        </p:nvSpPr>
        <p:spPr>
          <a:xfrm>
            <a:off x="9149103" y="1656765"/>
            <a:ext cx="2928778" cy="3200876"/>
          </a:xfrm>
          <a:prstGeom prst="rect">
            <a:avLst/>
          </a:prstGeom>
          <a:noFill/>
        </p:spPr>
        <p:txBody>
          <a:bodyPr vert="horz" wrap="square" rtlCol="0">
            <a:spAutoFit/>
          </a:bodyPr>
          <a:lstStyle/>
          <a:p>
            <a:pPr>
              <a:spcAft>
                <a:spcPts val="1200"/>
              </a:spcAft>
            </a:pPr>
            <a:r>
              <a:rPr lang="en-US" sz="1600" b="0" i="0" u="none" baseline="0" dirty="0" smtClean="0">
                <a:latin typeface="Calibri" panose="020F0502020204030204" pitchFamily="34" charset="0"/>
              </a:rPr>
              <a:t>Audience Types: </a:t>
            </a:r>
          </a:p>
          <a:p>
            <a:pPr marL="285750" indent="-285750">
              <a:buFont typeface="Arial" panose="020B0604020202020204" pitchFamily="34" charset="0"/>
              <a:buChar char="•"/>
            </a:pPr>
            <a:r>
              <a:rPr lang="en-US" sz="1600" dirty="0"/>
              <a:t>Partners</a:t>
            </a:r>
          </a:p>
          <a:p>
            <a:pPr marL="285750" indent="-285750">
              <a:buFont typeface="Arial" panose="020B0604020202020204" pitchFamily="34" charset="0"/>
              <a:buChar char="•"/>
            </a:pPr>
            <a:r>
              <a:rPr lang="en-US" sz="1600" dirty="0"/>
              <a:t>Members</a:t>
            </a:r>
          </a:p>
          <a:p>
            <a:pPr marL="285750" indent="-285750">
              <a:buFont typeface="Arial" panose="020B0604020202020204" pitchFamily="34" charset="0"/>
              <a:buChar char="•"/>
            </a:pPr>
            <a:r>
              <a:rPr lang="en-US" sz="1600" dirty="0"/>
              <a:t>Regulators</a:t>
            </a:r>
          </a:p>
          <a:p>
            <a:pPr marL="285750" indent="-285750">
              <a:buFont typeface="Arial" panose="020B0604020202020204" pitchFamily="34" charset="0"/>
              <a:buChar char="•"/>
            </a:pPr>
            <a:r>
              <a:rPr lang="en-US" sz="1600" dirty="0"/>
              <a:t>Standards Bodies</a:t>
            </a:r>
          </a:p>
          <a:p>
            <a:pPr marL="285750" indent="-285750">
              <a:buFont typeface="Arial" panose="020B0604020202020204" pitchFamily="34" charset="0"/>
              <a:buChar char="•"/>
            </a:pPr>
            <a:r>
              <a:rPr lang="en-US" sz="1600" dirty="0"/>
              <a:t>Developers</a:t>
            </a:r>
          </a:p>
          <a:p>
            <a:pPr marL="285750" indent="-285750">
              <a:buFont typeface="Arial" panose="020B0604020202020204" pitchFamily="34" charset="0"/>
              <a:buChar char="•"/>
            </a:pPr>
            <a:r>
              <a:rPr lang="en-US" sz="1600" dirty="0"/>
              <a:t>Ecosystem </a:t>
            </a:r>
            <a:r>
              <a:rPr lang="en-US" sz="1600" dirty="0" smtClean="0"/>
              <a:t>Partners</a:t>
            </a:r>
          </a:p>
          <a:p>
            <a:pPr marL="285750" lvl="1" indent="-285750">
              <a:buFont typeface="Arial" panose="020B0604020202020204" pitchFamily="34" charset="0"/>
              <a:buChar char="•"/>
            </a:pPr>
            <a:r>
              <a:rPr lang="en-US" sz="1600" dirty="0" smtClean="0"/>
              <a:t>Consultancies/systems integrators</a:t>
            </a:r>
            <a:endParaRPr lang="en-US" sz="1600" dirty="0"/>
          </a:p>
          <a:p>
            <a:pPr marL="285750" lvl="1" indent="-285750">
              <a:buFont typeface="Arial" panose="020B0604020202020204" pitchFamily="34" charset="0"/>
              <a:buChar char="•"/>
            </a:pPr>
            <a:r>
              <a:rPr lang="en-US" sz="1600" dirty="0"/>
              <a:t>Manufacturing</a:t>
            </a:r>
          </a:p>
          <a:p>
            <a:pPr marL="285750" indent="-285750">
              <a:buFont typeface="Arial" panose="020B0604020202020204" pitchFamily="34" charset="0"/>
              <a:buChar char="•"/>
            </a:pPr>
            <a:r>
              <a:rPr lang="en-US" sz="1600" dirty="0"/>
              <a:t>Service </a:t>
            </a:r>
            <a:r>
              <a:rPr lang="en-US" sz="1600" dirty="0" smtClean="0"/>
              <a:t>Providers</a:t>
            </a:r>
          </a:p>
          <a:p>
            <a:pPr marL="285750" indent="-285750">
              <a:buFont typeface="Arial" panose="020B0604020202020204" pitchFamily="34" charset="0"/>
              <a:buChar char="•"/>
            </a:pPr>
            <a:r>
              <a:rPr lang="en-US" sz="1600" dirty="0" smtClean="0"/>
              <a:t>Global </a:t>
            </a:r>
            <a:endParaRPr lang="en-US" sz="1600" dirty="0"/>
          </a:p>
        </p:txBody>
      </p:sp>
      <p:sp>
        <p:nvSpPr>
          <p:cNvPr id="6" name="TextBox 5"/>
          <p:cNvSpPr txBox="1"/>
          <p:nvPr/>
        </p:nvSpPr>
        <p:spPr>
          <a:xfrm>
            <a:off x="440113" y="1173570"/>
            <a:ext cx="8852847" cy="307777"/>
          </a:xfrm>
          <a:prstGeom prst="rect">
            <a:avLst/>
          </a:prstGeom>
          <a:noFill/>
        </p:spPr>
        <p:txBody>
          <a:bodyPr vert="horz" wrap="square" rtlCol="0">
            <a:spAutoFit/>
          </a:bodyPr>
          <a:lstStyle/>
          <a:p>
            <a:r>
              <a:rPr lang="en-US" sz="1400" b="0" i="0" u="none" baseline="0" dirty="0" smtClean="0">
                <a:solidFill>
                  <a:srgbClr val="667175"/>
                </a:solidFill>
                <a:latin typeface="Calibri" panose="020F0502020204030204" pitchFamily="34" charset="0"/>
              </a:rPr>
              <a:t>Note: During</a:t>
            </a:r>
            <a:r>
              <a:rPr lang="en-US" sz="1400" b="0" i="0" u="none" dirty="0" smtClean="0">
                <a:solidFill>
                  <a:srgbClr val="667175"/>
                </a:solidFill>
                <a:latin typeface="Calibri" panose="020F0502020204030204" pitchFamily="34" charset="0"/>
              </a:rPr>
              <a:t> session </a:t>
            </a:r>
            <a:r>
              <a:rPr lang="en-US" sz="1400" b="0" i="0" u="none" baseline="0" dirty="0" smtClean="0">
                <a:solidFill>
                  <a:srgbClr val="667175"/>
                </a:solidFill>
                <a:latin typeface="Calibri" panose="020F0502020204030204" pitchFamily="34" charset="0"/>
              </a:rPr>
              <a:t>need</a:t>
            </a:r>
            <a:r>
              <a:rPr lang="en-US" sz="1400" b="0" i="0" u="none" dirty="0" smtClean="0">
                <a:solidFill>
                  <a:srgbClr val="667175"/>
                </a:solidFill>
                <a:latin typeface="Calibri" panose="020F0502020204030204" pitchFamily="34" charset="0"/>
              </a:rPr>
              <a:t> feedback on the how, not tactics but the strategy, expected outcomes and associated costs,</a:t>
            </a:r>
            <a:endParaRPr lang="en-US" sz="1400" b="0" i="0" u="none" baseline="0" dirty="0" smtClean="0">
              <a:solidFill>
                <a:srgbClr val="667175"/>
              </a:solidFill>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163F5A94-8458-4F17-AD3C-1A083E20221D}" type="slidenum">
              <a:rPr lang="en-US" smtClean="0"/>
              <a:t>23</a:t>
            </a:fld>
            <a:endParaRPr lang="en-US"/>
          </a:p>
        </p:txBody>
      </p:sp>
    </p:spTree>
    <p:extLst>
      <p:ext uri="{BB962C8B-B14F-4D97-AF65-F5344CB8AC3E}">
        <p14:creationId xmlns:p14="http://schemas.microsoft.com/office/powerpoint/2010/main" val="2381963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41637" y="1597927"/>
            <a:ext cx="10515600" cy="4351338"/>
          </a:xfrm>
        </p:spPr>
        <p:txBody>
          <a:bodyPr/>
          <a:lstStyle/>
          <a:p>
            <a:endParaRPr lang="en-US"/>
          </a:p>
        </p:txBody>
      </p:sp>
      <p:sp>
        <p:nvSpPr>
          <p:cNvPr id="4" name="Slide Number Placeholder 3"/>
          <p:cNvSpPr>
            <a:spLocks noGrp="1"/>
          </p:cNvSpPr>
          <p:nvPr>
            <p:ph type="sldNum" sz="quarter" idx="12"/>
          </p:nvPr>
        </p:nvSpPr>
        <p:spPr/>
        <p:txBody>
          <a:bodyPr/>
          <a:lstStyle/>
          <a:p>
            <a:fld id="{163F5A94-8458-4F17-AD3C-1A083E20221D}" type="slidenum">
              <a:rPr lang="en-US" smtClean="0"/>
              <a:t>24</a:t>
            </a:fld>
            <a:endParaRPr lang="en-US"/>
          </a:p>
        </p:txBody>
      </p:sp>
      <p:sp>
        <p:nvSpPr>
          <p:cNvPr id="5" name="TextBox 4"/>
          <p:cNvSpPr txBox="1"/>
          <p:nvPr/>
        </p:nvSpPr>
        <p:spPr>
          <a:xfrm>
            <a:off x="1760231" y="1682767"/>
            <a:ext cx="7492110" cy="4985980"/>
          </a:xfrm>
          <a:prstGeom prst="rect">
            <a:avLst/>
          </a:prstGeom>
          <a:noFill/>
        </p:spPr>
        <p:txBody>
          <a:bodyPr vert="horz" wrap="square" rtlCol="0">
            <a:spAutoFit/>
          </a:bodyPr>
          <a:lstStyle/>
          <a:p>
            <a:pPr>
              <a:spcAft>
                <a:spcPts val="1200"/>
              </a:spcAft>
            </a:pPr>
            <a:r>
              <a:rPr lang="en-US" sz="2800" b="0" i="0" u="none" baseline="0" dirty="0" smtClean="0">
                <a:latin typeface="Calibri" panose="020F0502020204030204" pitchFamily="34" charset="0"/>
              </a:rPr>
              <a:t>Audience Types: </a:t>
            </a:r>
          </a:p>
          <a:p>
            <a:pPr marL="285750" indent="-285750">
              <a:buFont typeface="Arial" panose="020B0604020202020204" pitchFamily="34" charset="0"/>
              <a:buChar char="•"/>
            </a:pPr>
            <a:r>
              <a:rPr lang="en-US" sz="2800" dirty="0"/>
              <a:t>Partners</a:t>
            </a:r>
          </a:p>
          <a:p>
            <a:pPr marL="285750" indent="-285750">
              <a:buFont typeface="Arial" panose="020B0604020202020204" pitchFamily="34" charset="0"/>
              <a:buChar char="•"/>
            </a:pPr>
            <a:r>
              <a:rPr lang="en-US" sz="2800" dirty="0"/>
              <a:t>Members</a:t>
            </a:r>
          </a:p>
          <a:p>
            <a:pPr marL="285750" indent="-285750">
              <a:buFont typeface="Arial" panose="020B0604020202020204" pitchFamily="34" charset="0"/>
              <a:buChar char="•"/>
            </a:pPr>
            <a:r>
              <a:rPr lang="en-US" sz="2800" dirty="0"/>
              <a:t>Regulators</a:t>
            </a:r>
          </a:p>
          <a:p>
            <a:pPr marL="285750" indent="-285750">
              <a:buFont typeface="Arial" panose="020B0604020202020204" pitchFamily="34" charset="0"/>
              <a:buChar char="•"/>
            </a:pPr>
            <a:r>
              <a:rPr lang="en-US" sz="2800" dirty="0"/>
              <a:t>Standards Bodies</a:t>
            </a:r>
          </a:p>
          <a:p>
            <a:pPr marL="285750" indent="-285750">
              <a:buFont typeface="Arial" panose="020B0604020202020204" pitchFamily="34" charset="0"/>
              <a:buChar char="•"/>
            </a:pPr>
            <a:r>
              <a:rPr lang="en-US" sz="2800" dirty="0"/>
              <a:t>Developers</a:t>
            </a:r>
          </a:p>
          <a:p>
            <a:pPr marL="285750" indent="-285750">
              <a:buFont typeface="Arial" panose="020B0604020202020204" pitchFamily="34" charset="0"/>
              <a:buChar char="•"/>
            </a:pPr>
            <a:r>
              <a:rPr lang="en-US" sz="2800" dirty="0"/>
              <a:t>Ecosystem </a:t>
            </a:r>
            <a:r>
              <a:rPr lang="en-US" sz="2800" dirty="0" smtClean="0"/>
              <a:t>Partners</a:t>
            </a:r>
          </a:p>
          <a:p>
            <a:pPr marL="285750" lvl="1" indent="-285750">
              <a:buFont typeface="Arial" panose="020B0604020202020204" pitchFamily="34" charset="0"/>
              <a:buChar char="•"/>
            </a:pPr>
            <a:r>
              <a:rPr lang="en-US" sz="2800" dirty="0"/>
              <a:t>Consultancies</a:t>
            </a:r>
          </a:p>
          <a:p>
            <a:pPr marL="285750" lvl="1" indent="-285750">
              <a:buFont typeface="Arial" panose="020B0604020202020204" pitchFamily="34" charset="0"/>
              <a:buChar char="•"/>
            </a:pPr>
            <a:r>
              <a:rPr lang="en-US" sz="2800" dirty="0"/>
              <a:t>Manufacturing</a:t>
            </a:r>
          </a:p>
          <a:p>
            <a:pPr marL="285750" indent="-285750">
              <a:buFont typeface="Arial" panose="020B0604020202020204" pitchFamily="34" charset="0"/>
              <a:buChar char="•"/>
            </a:pPr>
            <a:r>
              <a:rPr lang="en-US" sz="2800" dirty="0"/>
              <a:t>Service </a:t>
            </a:r>
            <a:r>
              <a:rPr lang="en-US" sz="2800" dirty="0" smtClean="0"/>
              <a:t>Providers</a:t>
            </a:r>
          </a:p>
          <a:p>
            <a:pPr marL="285750" indent="-285750">
              <a:buFont typeface="Arial" panose="020B0604020202020204" pitchFamily="34" charset="0"/>
              <a:buChar char="•"/>
            </a:pPr>
            <a:r>
              <a:rPr lang="en-US" sz="2800" dirty="0" smtClean="0"/>
              <a:t>Global </a:t>
            </a:r>
            <a:endParaRPr lang="en-US" sz="2800" dirty="0"/>
          </a:p>
        </p:txBody>
      </p:sp>
    </p:spTree>
    <p:extLst>
      <p:ext uri="{BB962C8B-B14F-4D97-AF65-F5344CB8AC3E}">
        <p14:creationId xmlns:p14="http://schemas.microsoft.com/office/powerpoint/2010/main" val="3699077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oneM2M audiences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0552231"/>
              </p:ext>
            </p:extLst>
          </p:nvPr>
        </p:nvGraphicFramePr>
        <p:xfrm>
          <a:off x="334696" y="1295804"/>
          <a:ext cx="11428689" cy="6801472"/>
        </p:xfrm>
        <a:graphic>
          <a:graphicData uri="http://schemas.openxmlformats.org/drawingml/2006/table">
            <a:tbl>
              <a:tblPr firstRow="1" bandRow="1">
                <a:tableStyleId>{5C22544A-7EE6-4342-B048-85BDC9FD1C3A}</a:tableStyleId>
              </a:tblPr>
              <a:tblGrid>
                <a:gridCol w="3809563">
                  <a:extLst>
                    <a:ext uri="{9D8B030D-6E8A-4147-A177-3AD203B41FA5}">
                      <a16:colId xmlns:a16="http://schemas.microsoft.com/office/drawing/2014/main" val="20000"/>
                    </a:ext>
                  </a:extLst>
                </a:gridCol>
                <a:gridCol w="822103">
                  <a:extLst>
                    <a:ext uri="{9D8B030D-6E8A-4147-A177-3AD203B41FA5}">
                      <a16:colId xmlns:a16="http://schemas.microsoft.com/office/drawing/2014/main" val="20001"/>
                    </a:ext>
                  </a:extLst>
                </a:gridCol>
                <a:gridCol w="6797023">
                  <a:extLst>
                    <a:ext uri="{9D8B030D-6E8A-4147-A177-3AD203B41FA5}">
                      <a16:colId xmlns:a16="http://schemas.microsoft.com/office/drawing/2014/main" val="20002"/>
                    </a:ext>
                  </a:extLst>
                </a:gridCol>
              </a:tblGrid>
              <a:tr h="688016">
                <a:tc>
                  <a:txBody>
                    <a:bodyPr/>
                    <a:lstStyle/>
                    <a:p>
                      <a:r>
                        <a:rPr lang="en-US" sz="1400" dirty="0" smtClean="0">
                          <a:latin typeface="Myriad Pro" panose="020B0503030403020204" pitchFamily="34" charset="0"/>
                        </a:rPr>
                        <a:t>influencers</a:t>
                      </a:r>
                      <a:endParaRPr lang="en-US" sz="1400" dirty="0">
                        <a:latin typeface="Myriad Pro" panose="020B0503030403020204" pitchFamily="34" charset="0"/>
                      </a:endParaRPr>
                    </a:p>
                  </a:txBody>
                  <a:tcPr/>
                </a:tc>
                <a:tc>
                  <a:txBody>
                    <a:bodyPr/>
                    <a:lstStyle/>
                    <a:p>
                      <a:r>
                        <a:rPr lang="en-US" sz="1400" dirty="0" smtClean="0">
                          <a:latin typeface="Myriad Pro" panose="020B0503030403020204" pitchFamily="34" charset="0"/>
                        </a:rPr>
                        <a:t>can marketing meaningfully</a:t>
                      </a:r>
                      <a:r>
                        <a:rPr lang="en-US" sz="1400" baseline="0" dirty="0" smtClean="0">
                          <a:latin typeface="Myriad Pro" panose="020B0503030403020204" pitchFamily="34" charset="0"/>
                        </a:rPr>
                        <a:t> </a:t>
                      </a:r>
                      <a:r>
                        <a:rPr lang="en-US" sz="1400" dirty="0" smtClean="0">
                          <a:latin typeface="Myriad Pro" panose="020B0503030403020204" pitchFamily="34" charset="0"/>
                        </a:rPr>
                        <a:t>influence</a:t>
                      </a:r>
                      <a:r>
                        <a:rPr lang="en-US" sz="1400" baseline="0" dirty="0" smtClean="0">
                          <a:latin typeface="Myriad Pro" panose="020B0503030403020204" pitchFamily="34" charset="0"/>
                        </a:rPr>
                        <a:t> this audience (yes or no)</a:t>
                      </a:r>
                      <a:endParaRPr lang="en-US" sz="1400" dirty="0">
                        <a:latin typeface="Myriad Pro" panose="020B0503030403020204" pitchFamily="34" charset="0"/>
                      </a:endParaRPr>
                    </a:p>
                  </a:txBody>
                  <a:tcPr/>
                </a:tc>
                <a:tc>
                  <a:txBody>
                    <a:bodyPr/>
                    <a:lstStyle/>
                    <a:p>
                      <a:r>
                        <a:rPr lang="en-US" dirty="0" smtClean="0">
                          <a:latin typeface="Myriad Pro" panose="020B0503030403020204" pitchFamily="34" charset="0"/>
                        </a:rPr>
                        <a:t>how?</a:t>
                      </a:r>
                      <a:endParaRPr lang="en-US" dirty="0">
                        <a:latin typeface="Myriad Pro" panose="020B0503030403020204" pitchFamily="34" charset="0"/>
                      </a:endParaRPr>
                    </a:p>
                  </a:txBody>
                  <a:tcPr/>
                </a:tc>
                <a:extLst>
                  <a:ext uri="{0D108BD9-81ED-4DB2-BD59-A6C34878D82A}">
                    <a16:rowId xmlns:a16="http://schemas.microsoft.com/office/drawing/2014/main" val="10000"/>
                  </a:ext>
                </a:extLst>
              </a:tr>
              <a:tr h="282679">
                <a:tc>
                  <a:txBody>
                    <a:bodyPr/>
                    <a:lstStyle/>
                    <a:p>
                      <a:r>
                        <a:rPr lang="en-US" sz="1400" dirty="0" smtClean="0">
                          <a:latin typeface="Myriad Pro" panose="020B0503030403020204" pitchFamily="34" charset="0"/>
                        </a:rPr>
                        <a:t>Partners</a:t>
                      </a:r>
                      <a:endParaRPr lang="en-US" sz="1400" dirty="0">
                        <a:latin typeface="Myriad Pro" panose="020B0503030403020204" pitchFamily="34" charset="0"/>
                      </a:endParaRPr>
                    </a:p>
                  </a:txBody>
                  <a:tcPr/>
                </a:tc>
                <a:tc>
                  <a:txBody>
                    <a:bodyPr/>
                    <a:lstStyle/>
                    <a:p>
                      <a:endParaRPr lang="en-US" sz="1400" dirty="0">
                        <a:latin typeface="Myriad Pro" panose="020B0503030403020204" pitchFamily="34" charset="0"/>
                      </a:endParaRPr>
                    </a:p>
                  </a:txBody>
                  <a:tcPr/>
                </a:tc>
                <a:tc>
                  <a:txBody>
                    <a:bodyPr/>
                    <a:lstStyle/>
                    <a:p>
                      <a:endParaRPr lang="en-US" sz="800" dirty="0">
                        <a:latin typeface="Myriad Pro" panose="020B0503030403020204" pitchFamily="34" charset="0"/>
                      </a:endParaRPr>
                    </a:p>
                  </a:txBody>
                  <a:tcPr/>
                </a:tc>
                <a:extLst>
                  <a:ext uri="{0D108BD9-81ED-4DB2-BD59-A6C34878D82A}">
                    <a16:rowId xmlns:a16="http://schemas.microsoft.com/office/drawing/2014/main" val="10001"/>
                  </a:ext>
                </a:extLst>
              </a:tr>
              <a:tr h="311570">
                <a:tc>
                  <a:txBody>
                    <a:bodyPr/>
                    <a:lstStyle/>
                    <a:p>
                      <a:r>
                        <a:rPr lang="en-US" sz="1400" dirty="0" smtClean="0">
                          <a:latin typeface="Myriad Pro" panose="020B0503030403020204" pitchFamily="34" charset="0"/>
                        </a:rPr>
                        <a:t>Members</a:t>
                      </a:r>
                    </a:p>
                    <a:p>
                      <a:endParaRPr lang="en-US" sz="1400" dirty="0">
                        <a:latin typeface="Myriad Pro" panose="020B0503030403020204" pitchFamily="34" charset="0"/>
                      </a:endParaRPr>
                    </a:p>
                  </a:txBody>
                  <a:tcPr/>
                </a:tc>
                <a:tc>
                  <a:txBody>
                    <a:bodyPr/>
                    <a:lstStyle/>
                    <a:p>
                      <a:endParaRPr lang="en-US" sz="1400" dirty="0">
                        <a:latin typeface="Myriad Pro" panose="020B0503030403020204" pitchFamily="34" charset="0"/>
                      </a:endParaRPr>
                    </a:p>
                  </a:txBody>
                  <a:tcPr/>
                </a:tc>
                <a:tc>
                  <a:txBody>
                    <a:bodyPr/>
                    <a:lstStyle/>
                    <a:p>
                      <a:endParaRPr lang="en-US" sz="1400" dirty="0">
                        <a:latin typeface="Myriad Pro" panose="020B0503030403020204" pitchFamily="34" charset="0"/>
                      </a:endParaRPr>
                    </a:p>
                  </a:txBody>
                  <a:tcPr/>
                </a:tc>
                <a:extLst>
                  <a:ext uri="{0D108BD9-81ED-4DB2-BD59-A6C34878D82A}">
                    <a16:rowId xmlns:a16="http://schemas.microsoft.com/office/drawing/2014/main" val="10002"/>
                  </a:ext>
                </a:extLst>
              </a:tr>
              <a:tr h="885489">
                <a:tc>
                  <a:txBody>
                    <a:bodyPr/>
                    <a:lstStyle/>
                    <a:p>
                      <a:r>
                        <a:rPr lang="en-US" dirty="0" smtClean="0">
                          <a:latin typeface="Myriad Pro" panose="020B0503030403020204" pitchFamily="34" charset="0"/>
                        </a:rPr>
                        <a:t>Regulators</a:t>
                      </a:r>
                    </a:p>
                    <a:p>
                      <a:endParaRPr lang="en-US" dirty="0" smtClean="0">
                        <a:latin typeface="Myriad Pro" panose="020B0503030403020204" pitchFamily="34" charset="0"/>
                      </a:endParaRPr>
                    </a:p>
                    <a:p>
                      <a:r>
                        <a:rPr lang="en-US" dirty="0" smtClean="0">
                          <a:latin typeface="Myriad Pro" panose="020B0503030403020204" pitchFamily="34" charset="0"/>
                        </a:rPr>
                        <a:t>And or policy makers</a:t>
                      </a:r>
                    </a:p>
                    <a:p>
                      <a:endParaRPr lang="en-US" dirty="0" smtClean="0">
                        <a:latin typeface="Myriad Pro" panose="020B0503030403020204" pitchFamily="34" charset="0"/>
                      </a:endParaRPr>
                    </a:p>
                    <a:p>
                      <a:r>
                        <a:rPr lang="en-US" dirty="0" smtClean="0">
                          <a:latin typeface="Myriad Pro" panose="020B0503030403020204" pitchFamily="34" charset="0"/>
                        </a:rPr>
                        <a:t>Government </a:t>
                      </a:r>
                      <a:r>
                        <a:rPr lang="en-US" dirty="0" err="1" smtClean="0">
                          <a:latin typeface="Myriad Pro" panose="020B0503030403020204" pitchFamily="34" charset="0"/>
                        </a:rPr>
                        <a:t>influcencers</a:t>
                      </a:r>
                      <a:endParaRPr lang="en-US" dirty="0" smtClean="0">
                        <a:latin typeface="Myriad Pro" panose="020B0503030403020204" pitchFamily="34" charset="0"/>
                      </a:endParaRPr>
                    </a:p>
                    <a:p>
                      <a:endParaRPr lang="en-US" dirty="0">
                        <a:latin typeface="Myriad Pro" panose="020B0503030403020204" pitchFamily="34" charset="0"/>
                      </a:endParaRPr>
                    </a:p>
                  </a:txBody>
                  <a:tcPr/>
                </a:tc>
                <a:tc>
                  <a:txBody>
                    <a:bodyPr/>
                    <a:lstStyle/>
                    <a:p>
                      <a:r>
                        <a:rPr lang="en-US" dirty="0" smtClean="0">
                          <a:latin typeface="Myriad Pro" panose="020B0503030403020204" pitchFamily="34" charset="0"/>
                        </a:rPr>
                        <a:t>Yes</a:t>
                      </a:r>
                      <a:endParaRPr lang="en-US" dirty="0">
                        <a:latin typeface="Myriad Pro" panose="020B0503030403020204" pitchFamily="34" charset="0"/>
                      </a:endParaRPr>
                    </a:p>
                  </a:txBody>
                  <a:tcPr/>
                </a:tc>
                <a:tc>
                  <a:txBody>
                    <a:bodyPr/>
                    <a:lstStyle/>
                    <a:p>
                      <a:r>
                        <a:rPr lang="en-US" sz="1100" i="1" dirty="0" smtClean="0">
                          <a:latin typeface="Myriad Pro" panose="020B0503030403020204" pitchFamily="34" charset="0"/>
                        </a:rPr>
                        <a:t>APAC</a:t>
                      </a:r>
                      <a:r>
                        <a:rPr lang="en-US" sz="1100" i="1" baseline="0" dirty="0" smtClean="0">
                          <a:latin typeface="Myriad Pro" panose="020B0503030403020204" pitchFamily="34" charset="0"/>
                        </a:rPr>
                        <a:t> – India: RFP influence and Platform drivers.  India: Security testing/standardization for all devices.  DOT.  China: Manufacturing influence – let them know the value that can be provided to support their existing strategy.  Gov’t initiative needs to be influenced/made </a:t>
                      </a:r>
                      <a:r>
                        <a:rPr lang="en-US" sz="1100" i="1" baseline="0" dirty="0" err="1" smtClean="0">
                          <a:latin typeface="Myriad Pro" panose="020B0503030403020204" pitchFamily="34" charset="0"/>
                        </a:rPr>
                        <a:t>awre</a:t>
                      </a:r>
                      <a:r>
                        <a:rPr lang="en-US" sz="1100" i="1" baseline="0" dirty="0" smtClean="0">
                          <a:latin typeface="Myriad Pro" panose="020B0503030403020204" pitchFamily="34" charset="0"/>
                        </a:rPr>
                        <a:t>.</a:t>
                      </a:r>
                    </a:p>
                    <a:p>
                      <a:endParaRPr lang="en-US" sz="1100" i="1" baseline="0" dirty="0" smtClean="0">
                        <a:latin typeface="Myriad Pro" panose="020B0503030403020204" pitchFamily="34" charset="0"/>
                      </a:endParaRPr>
                    </a:p>
                    <a:p>
                      <a:r>
                        <a:rPr lang="en-US" sz="1100" i="1" baseline="0" dirty="0" smtClean="0">
                          <a:latin typeface="Myriad Pro" panose="020B0503030403020204" pitchFamily="34" charset="0"/>
                        </a:rPr>
                        <a:t>EMEA – thought leadership to let gov’t know that standards are the way</a:t>
                      </a:r>
                    </a:p>
                    <a:p>
                      <a:endParaRPr lang="en-US" sz="1100" i="1" baseline="0" dirty="0" smtClean="0">
                        <a:latin typeface="Myriad Pro" panose="020B0503030403020204" pitchFamily="34" charset="0"/>
                      </a:endParaRPr>
                    </a:p>
                    <a:p>
                      <a:r>
                        <a:rPr lang="en-US" sz="1100" i="1" baseline="0" dirty="0" smtClean="0">
                          <a:latin typeface="Myriad Pro" panose="020B0503030403020204" pitchFamily="34" charset="0"/>
                        </a:rPr>
                        <a:t>NA – deployments influence </a:t>
                      </a:r>
                      <a:r>
                        <a:rPr lang="en-US" sz="1100" i="1" baseline="0" dirty="0" err="1" smtClean="0">
                          <a:latin typeface="Myriad Pro" panose="020B0503030403020204" pitchFamily="34" charset="0"/>
                        </a:rPr>
                        <a:t>ie</a:t>
                      </a:r>
                      <a:r>
                        <a:rPr lang="en-US" sz="1100" i="1" baseline="0" dirty="0" smtClean="0">
                          <a:latin typeface="Myriad Pro" panose="020B0503030403020204" pitchFamily="34" charset="0"/>
                        </a:rPr>
                        <a:t> public safety/wireless alerts – they will push standards based so that there is </a:t>
                      </a:r>
                      <a:r>
                        <a:rPr lang="en-US" sz="1100" i="1" baseline="0" dirty="0" err="1" smtClean="0">
                          <a:latin typeface="Myriad Pro" panose="020B0503030403020204" pitchFamily="34" charset="0"/>
                        </a:rPr>
                        <a:t>interoperatibility</a:t>
                      </a:r>
                      <a:r>
                        <a:rPr lang="en-US" sz="1100" i="1" baseline="0" dirty="0" smtClean="0">
                          <a:latin typeface="Myriad Pro" panose="020B0503030403020204" pitchFamily="34" charset="0"/>
                        </a:rPr>
                        <a:t> and </a:t>
                      </a:r>
                      <a:r>
                        <a:rPr lang="en-US" sz="1100" i="1" baseline="0" dirty="0" err="1" smtClean="0">
                          <a:latin typeface="Myriad Pro" panose="020B0503030403020204" pitchFamily="34" charset="0"/>
                        </a:rPr>
                        <a:t>ubquitity</a:t>
                      </a:r>
                      <a:r>
                        <a:rPr lang="en-US" sz="1100" i="1" baseline="0" dirty="0" smtClean="0">
                          <a:latin typeface="Myriad Pro" panose="020B0503030403020204" pitchFamily="34" charset="0"/>
                        </a:rPr>
                        <a:t>, cost factors, economy of scale.  NIST can influence. </a:t>
                      </a:r>
                    </a:p>
                    <a:p>
                      <a:r>
                        <a:rPr lang="en-US" sz="1100" i="1" baseline="0" dirty="0" smtClean="0">
                          <a:latin typeface="Myriad Pro" panose="020B0503030403020204" pitchFamily="34" charset="0"/>
                        </a:rPr>
                        <a:t>What is the intend:  to inform/awareness – need regional specific tactics</a:t>
                      </a:r>
                      <a:endParaRPr lang="en-US" sz="1100" i="1" dirty="0">
                        <a:latin typeface="Myriad Pro" panose="020B0503030403020204" pitchFamily="34" charset="0"/>
                      </a:endParaRPr>
                    </a:p>
                  </a:txBody>
                  <a:tcPr/>
                </a:tc>
                <a:extLst>
                  <a:ext uri="{0D108BD9-81ED-4DB2-BD59-A6C34878D82A}">
                    <a16:rowId xmlns:a16="http://schemas.microsoft.com/office/drawing/2014/main" val="10003"/>
                  </a:ext>
                </a:extLst>
              </a:tr>
              <a:tr h="688016">
                <a:tc>
                  <a:txBody>
                    <a:bodyPr/>
                    <a:lstStyle/>
                    <a:p>
                      <a:r>
                        <a:rPr lang="en-US" sz="1800" kern="1200" dirty="0" smtClean="0">
                          <a:solidFill>
                            <a:schemeClr val="dk1"/>
                          </a:solidFill>
                          <a:latin typeface="Myriad Pro" panose="020B0503030403020204" pitchFamily="34" charset="0"/>
                          <a:ea typeface="+mn-ea"/>
                          <a:cs typeface="+mn-cs"/>
                        </a:rPr>
                        <a:t>Standards Bodies</a:t>
                      </a:r>
                    </a:p>
                    <a:p>
                      <a:endParaRPr lang="en-US" sz="1800" kern="1200" dirty="0">
                        <a:solidFill>
                          <a:schemeClr val="dk1"/>
                        </a:solidFill>
                        <a:latin typeface="Myriad Pro" panose="020B0503030403020204" pitchFamily="34" charset="0"/>
                        <a:ea typeface="+mn-ea"/>
                        <a:cs typeface="+mn-cs"/>
                      </a:endParaRPr>
                    </a:p>
                  </a:txBody>
                  <a:tcPr/>
                </a:tc>
                <a:tc>
                  <a:txBody>
                    <a:bodyPr/>
                    <a:lstStyle/>
                    <a:p>
                      <a:endParaRPr lang="en-US" dirty="0">
                        <a:latin typeface="Myriad Pro" panose="020B0503030403020204" pitchFamily="34" charset="0"/>
                      </a:endParaRPr>
                    </a:p>
                  </a:txBody>
                  <a:tcPr/>
                </a:tc>
                <a:tc>
                  <a:txBody>
                    <a:bodyPr/>
                    <a:lstStyle/>
                    <a:p>
                      <a:r>
                        <a:rPr lang="en-US" sz="1100" i="1" dirty="0" smtClean="0">
                          <a:latin typeface="Myriad Pro" panose="020B0503030403020204" pitchFamily="34" charset="0"/>
                        </a:rPr>
                        <a:t>ETSI – right message to right audience.  This will help in all audiences.</a:t>
                      </a:r>
                      <a:r>
                        <a:rPr lang="en-US" sz="1100" i="1" baseline="0" dirty="0" smtClean="0">
                          <a:latin typeface="Myriad Pro" panose="020B0503030403020204" pitchFamily="34" charset="0"/>
                        </a:rPr>
                        <a:t>  Awareness/understanding and have the members and partners push the message to these other bodies</a:t>
                      </a:r>
                      <a:endParaRPr lang="en-US" sz="1100" i="1" dirty="0">
                        <a:latin typeface="Myriad Pro" panose="020B0503030403020204" pitchFamily="34" charset="0"/>
                      </a:endParaRPr>
                    </a:p>
                  </a:txBody>
                  <a:tcPr/>
                </a:tc>
                <a:extLst>
                  <a:ext uri="{0D108BD9-81ED-4DB2-BD59-A6C34878D82A}">
                    <a16:rowId xmlns:a16="http://schemas.microsoft.com/office/drawing/2014/main" val="10004"/>
                  </a:ext>
                </a:extLst>
              </a:tr>
              <a:tr h="688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yriad Pro" panose="020B0503030403020204" pitchFamily="34" charset="0"/>
                        </a:rPr>
                        <a:t>Developers</a:t>
                      </a:r>
                    </a:p>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10005"/>
                  </a:ext>
                </a:extLst>
              </a:tr>
              <a:tr h="398613">
                <a:tc>
                  <a:txBody>
                    <a:bodyPr/>
                    <a:lstStyle/>
                    <a:p>
                      <a:r>
                        <a:rPr lang="en-US" dirty="0" smtClean="0">
                          <a:latin typeface="Myriad Pro" panose="020B0503030403020204" pitchFamily="34" charset="0"/>
                        </a:rPr>
                        <a:t>Ecosystem partners</a:t>
                      </a:r>
                    </a:p>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57665065"/>
                  </a:ext>
                </a:extLst>
              </a:tr>
            </a:tbl>
          </a:graphicData>
        </a:graphic>
      </p:graphicFrame>
      <p:sp>
        <p:nvSpPr>
          <p:cNvPr id="6" name="TextBox 5"/>
          <p:cNvSpPr txBox="1"/>
          <p:nvPr/>
        </p:nvSpPr>
        <p:spPr>
          <a:xfrm>
            <a:off x="273736" y="6182390"/>
            <a:ext cx="10341429" cy="307777"/>
          </a:xfrm>
          <a:prstGeom prst="rect">
            <a:avLst/>
          </a:prstGeom>
          <a:noFill/>
        </p:spPr>
        <p:txBody>
          <a:bodyPr vert="horz" wrap="square" rtlCol="0">
            <a:spAutoFit/>
          </a:bodyPr>
          <a:lstStyle/>
          <a:p>
            <a:r>
              <a:rPr lang="en-US" sz="1400" b="0" i="0" u="none" baseline="0" dirty="0" smtClean="0">
                <a:solidFill>
                  <a:srgbClr val="667175"/>
                </a:solidFill>
                <a:latin typeface="Calibri" panose="020F0502020204030204" pitchFamily="34" charset="0"/>
              </a:rPr>
              <a:t>Note: During</a:t>
            </a:r>
            <a:r>
              <a:rPr lang="en-US" sz="1400" b="0" i="0" u="none" dirty="0" smtClean="0">
                <a:solidFill>
                  <a:srgbClr val="667175"/>
                </a:solidFill>
                <a:latin typeface="Calibri" panose="020F0502020204030204" pitchFamily="34" charset="0"/>
              </a:rPr>
              <a:t> session </a:t>
            </a:r>
            <a:r>
              <a:rPr lang="en-US" sz="1400" b="0" i="0" u="none" baseline="0" dirty="0" smtClean="0">
                <a:solidFill>
                  <a:srgbClr val="667175"/>
                </a:solidFill>
                <a:latin typeface="Calibri" panose="020F0502020204030204" pitchFamily="34" charset="0"/>
              </a:rPr>
              <a:t>need</a:t>
            </a:r>
            <a:r>
              <a:rPr lang="en-US" sz="1400" b="0" i="0" u="none" dirty="0" smtClean="0">
                <a:solidFill>
                  <a:srgbClr val="667175"/>
                </a:solidFill>
                <a:latin typeface="Calibri" panose="020F0502020204030204" pitchFamily="34" charset="0"/>
              </a:rPr>
              <a:t> feedback on the how, not tactics but the strategy, expected outcomes and associated costs,</a:t>
            </a:r>
            <a:endParaRPr lang="en-US" sz="1400" b="0" i="0" u="none" baseline="0" dirty="0" smtClean="0">
              <a:solidFill>
                <a:srgbClr val="667175"/>
              </a:solidFill>
              <a:latin typeface="Calibri" panose="020F0502020204030204" pitchFamily="34" charset="0"/>
            </a:endParaRPr>
          </a:p>
        </p:txBody>
      </p:sp>
      <p:sp>
        <p:nvSpPr>
          <p:cNvPr id="8" name="Slide Number Placeholder 7"/>
          <p:cNvSpPr>
            <a:spLocks noGrp="1"/>
          </p:cNvSpPr>
          <p:nvPr>
            <p:ph type="sldNum" sz="quarter" idx="12"/>
          </p:nvPr>
        </p:nvSpPr>
        <p:spPr/>
        <p:txBody>
          <a:bodyPr/>
          <a:lstStyle/>
          <a:p>
            <a:fld id="{163F5A94-8458-4F17-AD3C-1A083E20221D}" type="slidenum">
              <a:rPr lang="en-US" smtClean="0"/>
              <a:t>25</a:t>
            </a:fld>
            <a:endParaRPr lang="en-US"/>
          </a:p>
        </p:txBody>
      </p:sp>
    </p:spTree>
    <p:extLst>
      <p:ext uri="{BB962C8B-B14F-4D97-AF65-F5344CB8AC3E}">
        <p14:creationId xmlns:p14="http://schemas.microsoft.com/office/powerpoint/2010/main" val="1521433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oneM2M audiences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0638603"/>
              </p:ext>
            </p:extLst>
          </p:nvPr>
        </p:nvGraphicFramePr>
        <p:xfrm>
          <a:off x="334696" y="1295804"/>
          <a:ext cx="11428689" cy="9107301"/>
        </p:xfrm>
        <a:graphic>
          <a:graphicData uri="http://schemas.openxmlformats.org/drawingml/2006/table">
            <a:tbl>
              <a:tblPr firstRow="1" bandRow="1">
                <a:tableStyleId>{5C22544A-7EE6-4342-B048-85BDC9FD1C3A}</a:tableStyleId>
              </a:tblPr>
              <a:tblGrid>
                <a:gridCol w="3809563">
                  <a:extLst>
                    <a:ext uri="{9D8B030D-6E8A-4147-A177-3AD203B41FA5}">
                      <a16:colId xmlns:a16="http://schemas.microsoft.com/office/drawing/2014/main" val="20000"/>
                    </a:ext>
                  </a:extLst>
                </a:gridCol>
                <a:gridCol w="1168795">
                  <a:extLst>
                    <a:ext uri="{9D8B030D-6E8A-4147-A177-3AD203B41FA5}">
                      <a16:colId xmlns:a16="http://schemas.microsoft.com/office/drawing/2014/main" val="20001"/>
                    </a:ext>
                  </a:extLst>
                </a:gridCol>
                <a:gridCol w="6450331">
                  <a:extLst>
                    <a:ext uri="{9D8B030D-6E8A-4147-A177-3AD203B41FA5}">
                      <a16:colId xmlns:a16="http://schemas.microsoft.com/office/drawing/2014/main" val="20002"/>
                    </a:ext>
                  </a:extLst>
                </a:gridCol>
              </a:tblGrid>
              <a:tr h="688016">
                <a:tc>
                  <a:txBody>
                    <a:bodyPr/>
                    <a:lstStyle/>
                    <a:p>
                      <a:r>
                        <a:rPr lang="en-US" dirty="0" smtClean="0">
                          <a:latin typeface="Myriad Pro" panose="020B0503030403020204" pitchFamily="34" charset="0"/>
                        </a:rPr>
                        <a:t>influencers</a:t>
                      </a:r>
                      <a:endParaRPr lang="en-US" dirty="0">
                        <a:latin typeface="Myriad Pro" panose="020B0503030403020204" pitchFamily="34" charset="0"/>
                      </a:endParaRPr>
                    </a:p>
                  </a:txBody>
                  <a:tcPr/>
                </a:tc>
                <a:tc>
                  <a:txBody>
                    <a:bodyPr/>
                    <a:lstStyle/>
                    <a:p>
                      <a:r>
                        <a:rPr lang="en-US" sz="1000" dirty="0" smtClean="0">
                          <a:latin typeface="Myriad Pro" panose="020B0503030403020204" pitchFamily="34" charset="0"/>
                        </a:rPr>
                        <a:t>can marketing meaningfully</a:t>
                      </a:r>
                      <a:r>
                        <a:rPr lang="en-US" sz="1000" baseline="0" dirty="0" smtClean="0">
                          <a:latin typeface="Myriad Pro" panose="020B0503030403020204" pitchFamily="34" charset="0"/>
                        </a:rPr>
                        <a:t> </a:t>
                      </a:r>
                      <a:r>
                        <a:rPr lang="en-US" sz="1000" dirty="0" smtClean="0">
                          <a:latin typeface="Myriad Pro" panose="020B0503030403020204" pitchFamily="34" charset="0"/>
                        </a:rPr>
                        <a:t>influence</a:t>
                      </a:r>
                      <a:r>
                        <a:rPr lang="en-US" sz="1000" baseline="0" dirty="0" smtClean="0">
                          <a:latin typeface="Myriad Pro" panose="020B0503030403020204" pitchFamily="34" charset="0"/>
                        </a:rPr>
                        <a:t> this audience (yes or no)</a:t>
                      </a:r>
                      <a:endParaRPr lang="en-US" sz="1000" dirty="0">
                        <a:latin typeface="Myriad Pro" panose="020B0503030403020204" pitchFamily="34" charset="0"/>
                      </a:endParaRPr>
                    </a:p>
                  </a:txBody>
                  <a:tcPr/>
                </a:tc>
                <a:tc>
                  <a:txBody>
                    <a:bodyPr/>
                    <a:lstStyle/>
                    <a:p>
                      <a:r>
                        <a:rPr lang="en-US" dirty="0" smtClean="0">
                          <a:latin typeface="Myriad Pro" panose="020B0503030403020204" pitchFamily="34" charset="0"/>
                        </a:rPr>
                        <a:t>how?</a:t>
                      </a:r>
                      <a:endParaRPr lang="en-US" dirty="0">
                        <a:latin typeface="Myriad Pro" panose="020B0503030403020204" pitchFamily="34" charset="0"/>
                      </a:endParaRPr>
                    </a:p>
                  </a:txBody>
                  <a:tcPr/>
                </a:tc>
                <a:extLst>
                  <a:ext uri="{0D108BD9-81ED-4DB2-BD59-A6C34878D82A}">
                    <a16:rowId xmlns:a16="http://schemas.microsoft.com/office/drawing/2014/main" val="10000"/>
                  </a:ext>
                </a:extLst>
              </a:tr>
              <a:tr h="838081">
                <a:tc>
                  <a:txBody>
                    <a:bodyPr/>
                    <a:lstStyle/>
                    <a:p>
                      <a:r>
                        <a:rPr lang="en-US" dirty="0" smtClean="0">
                          <a:latin typeface="Myriad Pro" panose="020B0503030403020204" pitchFamily="34" charset="0"/>
                        </a:rPr>
                        <a:t>Service</a:t>
                      </a:r>
                      <a:r>
                        <a:rPr lang="en-US" baseline="0" dirty="0" smtClean="0">
                          <a:latin typeface="Myriad Pro" panose="020B0503030403020204" pitchFamily="34" charset="0"/>
                        </a:rPr>
                        <a:t> Providers</a:t>
                      </a:r>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r>
                        <a:rPr lang="en-US" sz="1000" dirty="0" smtClean="0">
                          <a:latin typeface="Myriad Pro" panose="020B0503030403020204" pitchFamily="34" charset="0"/>
                        </a:rPr>
                        <a:t>APAC – SPS can provide onem2m as a service or have</a:t>
                      </a:r>
                      <a:r>
                        <a:rPr lang="en-US" sz="1000" baseline="0" dirty="0" smtClean="0">
                          <a:latin typeface="Myriad Pro" panose="020B0503030403020204" pitchFamily="34" charset="0"/>
                        </a:rPr>
                        <a:t> their own services.  These audiences need to be </a:t>
                      </a:r>
                      <a:r>
                        <a:rPr lang="en-US" sz="1000" baseline="0" dirty="0" err="1" smtClean="0">
                          <a:latin typeface="Myriad Pro" panose="020B0503030403020204" pitchFamily="34" charset="0"/>
                        </a:rPr>
                        <a:t>distinquished</a:t>
                      </a:r>
                      <a:r>
                        <a:rPr lang="en-US" sz="1000" baseline="0" dirty="0" smtClean="0">
                          <a:latin typeface="Myriad Pro" panose="020B0503030403020204" pitchFamily="34" charset="0"/>
                        </a:rPr>
                        <a:t>.  Onem2m has to be considered</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NA – no NA operator has adopted oneM2M – the are monitoring it but they don’t seem to be leaning toward it – they don’t appear to have business motivation.  May take time.  They have their own systems</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Telecom Italia is furthest ahead</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Missing OTTs (Amazon, et. al.) – they may not need to adopt as they are operating in ways that are desirable to the NA operators.  They don’t need to change their business – it’s a long shot. Key constituency is not at the table.   Good to show them what others in the ecosystem are doing </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EMEA – OTTs are trying to connect but they recognize that there is no incentive by the SPS.  SPs are now looking for solutions now that would go on top.  oneM2m has the solution</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Get the industry interested in using onem2m in the middle layer – decision makers in SPs are needed to progress this  onem2m is the tool – not the strategy for SPs.  Standards make life easier for the overall solution.  The </a:t>
                      </a:r>
                      <a:r>
                        <a:rPr lang="en-US" sz="1000" baseline="0" dirty="0" err="1" smtClean="0">
                          <a:latin typeface="Myriad Pro" panose="020B0503030403020204" pitchFamily="34" charset="0"/>
                        </a:rPr>
                        <a:t>IoT</a:t>
                      </a:r>
                      <a:r>
                        <a:rPr lang="en-US" sz="1000" baseline="0" dirty="0" smtClean="0">
                          <a:latin typeface="Myriad Pro" panose="020B0503030403020204" pitchFamily="34" charset="0"/>
                        </a:rPr>
                        <a:t> game is still long and so there isn’t an urgency on the timeframe.  The standard makes connectivity and services easier for SPs.</a:t>
                      </a:r>
                    </a:p>
                    <a:p>
                      <a:endParaRPr lang="en-US" sz="1000" baseline="0" dirty="0" smtClean="0">
                        <a:latin typeface="Myriad Pro" panose="020B0503030403020204" pitchFamily="34" charset="0"/>
                      </a:endParaRPr>
                    </a:p>
                    <a:p>
                      <a:r>
                        <a:rPr lang="en-US" sz="1000" baseline="0" dirty="0" smtClean="0">
                          <a:latin typeface="Myriad Pro" panose="020B0503030403020204" pitchFamily="34" charset="0"/>
                        </a:rPr>
                        <a:t>Platform provider??  We can’t see the IT deployment – crossing industry/business/sectors.  </a:t>
                      </a:r>
                      <a:r>
                        <a:rPr lang="en-US" sz="1000" baseline="0" dirty="0" err="1" smtClean="0">
                          <a:latin typeface="Myriad Pro" panose="020B0503030403020204" pitchFamily="34" charset="0"/>
                        </a:rPr>
                        <a:t>Sepearate</a:t>
                      </a:r>
                      <a:r>
                        <a:rPr lang="en-US" sz="1000" baseline="0" dirty="0" smtClean="0">
                          <a:latin typeface="Myriad Pro" panose="020B0503030403020204" pitchFamily="34" charset="0"/>
                        </a:rPr>
                        <a:t> the platform fro </a:t>
                      </a:r>
                      <a:r>
                        <a:rPr lang="en-US" sz="1000" baseline="0" dirty="0" err="1" smtClean="0">
                          <a:latin typeface="Myriad Pro" panose="020B0503030403020204" pitchFamily="34" charset="0"/>
                        </a:rPr>
                        <a:t>mthe</a:t>
                      </a:r>
                      <a:r>
                        <a:rPr lang="en-US" sz="1000" baseline="0" dirty="0" smtClean="0">
                          <a:latin typeface="Myriad Pro" panose="020B0503030403020204" pitchFamily="34" charset="0"/>
                        </a:rPr>
                        <a:t> connection layer in </a:t>
                      </a:r>
                      <a:r>
                        <a:rPr lang="en-US" sz="1000" baseline="0" dirty="0" err="1" smtClean="0">
                          <a:latin typeface="Myriad Pro" panose="020B0503030403020204" pitchFamily="34" charset="0"/>
                        </a:rPr>
                        <a:t>Cihna</a:t>
                      </a:r>
                      <a:r>
                        <a:rPr lang="en-US" sz="1000" baseline="0" dirty="0" smtClean="0">
                          <a:latin typeface="Myriad Pro" panose="020B0503030403020204" pitchFamily="34" charset="0"/>
                        </a:rPr>
                        <a:t>. China wants to </a:t>
                      </a:r>
                      <a:r>
                        <a:rPr lang="en-US" sz="1000" baseline="0" smtClean="0">
                          <a:latin typeface="Myriad Pro" panose="020B0503030403020204" pitchFamily="34" charset="0"/>
                        </a:rPr>
                        <a:t>persaude</a:t>
                      </a:r>
                      <a:r>
                        <a:rPr lang="en-US" sz="1000" baseline="0" dirty="0" smtClean="0">
                          <a:latin typeface="Myriad Pro" panose="020B0503030403020204" pitchFamily="34" charset="0"/>
                        </a:rPr>
                        <a:t> the SPs to move the layer one layer up to use the oneM2M standard.  Similar issues in other APAC countries that are trying to influence this direction.  Economic benefits will follow later.   In APAC, government uses it’s power to influence.  Three </a:t>
                      </a:r>
                      <a:r>
                        <a:rPr lang="en-US" sz="1000" baseline="0" dirty="0" err="1" smtClean="0">
                          <a:latin typeface="Myriad Pro" panose="020B0503030403020204" pitchFamily="34" charset="0"/>
                        </a:rPr>
                        <a:t>audeinces</a:t>
                      </a:r>
                      <a:r>
                        <a:rPr lang="en-US" sz="1000" baseline="0" dirty="0" smtClean="0">
                          <a:latin typeface="Myriad Pro" panose="020B0503030403020204" pitchFamily="34" charset="0"/>
                        </a:rPr>
                        <a:t>:  Government, platform provider, end user.</a:t>
                      </a:r>
                    </a:p>
                    <a:p>
                      <a:endParaRPr lang="en-US" sz="1000" dirty="0">
                        <a:latin typeface="Myriad Pro" panose="020B0503030403020204" pitchFamily="34" charset="0"/>
                      </a:endParaRPr>
                    </a:p>
                  </a:txBody>
                  <a:tcPr/>
                </a:tc>
                <a:extLst>
                  <a:ext uri="{0D108BD9-81ED-4DB2-BD59-A6C34878D82A}">
                    <a16:rowId xmlns:a16="http://schemas.microsoft.com/office/drawing/2014/main" val="10001"/>
                  </a:ext>
                </a:extLst>
              </a:tr>
              <a:tr h="688016">
                <a:tc>
                  <a:txBody>
                    <a:bodyPr/>
                    <a:lstStyle/>
                    <a:p>
                      <a:r>
                        <a:rPr lang="en-US" dirty="0" smtClean="0">
                          <a:latin typeface="Myriad Pro" panose="020B0503030403020204" pitchFamily="34" charset="0"/>
                        </a:rPr>
                        <a:t>Consultancies</a:t>
                      </a:r>
                    </a:p>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10002"/>
                  </a:ext>
                </a:extLst>
              </a:tr>
              <a:tr h="688016">
                <a:tc>
                  <a:txBody>
                    <a:bodyPr/>
                    <a:lstStyle/>
                    <a:p>
                      <a:r>
                        <a:rPr lang="en-US" dirty="0" smtClean="0">
                          <a:latin typeface="Myriad Pro" panose="020B0503030403020204" pitchFamily="34" charset="0"/>
                        </a:rPr>
                        <a:t>Systems Integrators</a:t>
                      </a:r>
                    </a:p>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10003"/>
                  </a:ext>
                </a:extLst>
              </a:tr>
              <a:tr h="688016">
                <a:tc>
                  <a:txBody>
                    <a:bodyPr/>
                    <a:lstStyle/>
                    <a:p>
                      <a:r>
                        <a:rPr lang="en-US" sz="1800" kern="1200" dirty="0" smtClean="0">
                          <a:solidFill>
                            <a:schemeClr val="dk1"/>
                          </a:solidFill>
                          <a:latin typeface="Myriad Pro" panose="020B0503030403020204" pitchFamily="34" charset="0"/>
                          <a:ea typeface="+mn-ea"/>
                          <a:cs typeface="+mn-cs"/>
                        </a:rPr>
                        <a:t>Manufacturers</a:t>
                      </a:r>
                      <a:endParaRPr lang="en-US" sz="1800" kern="1200" dirty="0">
                        <a:solidFill>
                          <a:schemeClr val="dk1"/>
                        </a:solidFill>
                        <a:latin typeface="Myriad Pro" panose="020B0503030403020204" pitchFamily="34" charset="0"/>
                        <a:ea typeface="+mn-ea"/>
                        <a:cs typeface="+mn-cs"/>
                      </a:endParaRPr>
                    </a:p>
                  </a:txBody>
                  <a:tcPr/>
                </a:tc>
                <a:tc>
                  <a:txBody>
                    <a:bodyPr/>
                    <a:lstStyle/>
                    <a:p>
                      <a:endParaRPr lang="en-US" dirty="0">
                        <a:latin typeface="Myriad Pro" panose="020B0503030403020204" pitchFamily="34" charset="0"/>
                      </a:endParaRPr>
                    </a:p>
                  </a:txBody>
                  <a:tcPr/>
                </a:tc>
                <a:tc>
                  <a:txBody>
                    <a:bodyPr/>
                    <a:lstStyle/>
                    <a:p>
                      <a:endParaRPr lang="en-US" sz="1400" dirty="0">
                        <a:latin typeface="Myriad Pro" panose="020B0503030403020204" pitchFamily="34" charset="0"/>
                      </a:endParaRPr>
                    </a:p>
                  </a:txBody>
                  <a:tcPr/>
                </a:tc>
                <a:extLst>
                  <a:ext uri="{0D108BD9-81ED-4DB2-BD59-A6C34878D82A}">
                    <a16:rowId xmlns:a16="http://schemas.microsoft.com/office/drawing/2014/main" val="10004"/>
                  </a:ext>
                </a:extLst>
              </a:tr>
              <a:tr h="688016">
                <a:tc>
                  <a:txBody>
                    <a:bodyPr/>
                    <a:lstStyle/>
                    <a:p>
                      <a:r>
                        <a:rPr lang="en-US" dirty="0" smtClean="0">
                          <a:latin typeface="Myriad Pro" panose="020B0503030403020204" pitchFamily="34" charset="0"/>
                        </a:rPr>
                        <a:t>Developers</a:t>
                      </a:r>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r>
                        <a:rPr lang="en-US" sz="1200" i="1" dirty="0" smtClean="0">
                          <a:latin typeface="Myriad Pro" panose="020B0503030403020204" pitchFamily="34" charset="0"/>
                        </a:rPr>
                        <a:t>Ed</a:t>
                      </a:r>
                      <a:r>
                        <a:rPr lang="en-US" sz="1200" i="1" baseline="0" dirty="0" smtClean="0">
                          <a:latin typeface="Myriad Pro" panose="020B0503030403020204" pitchFamily="34" charset="0"/>
                        </a:rPr>
                        <a:t> – focus on this community.  Perhaps do Open Days. We need </a:t>
                      </a:r>
                      <a:r>
                        <a:rPr lang="en-US" sz="1200" i="1" baseline="0" dirty="0" err="1" smtClean="0">
                          <a:latin typeface="Myriad Pro" panose="020B0503030403020204" pitchFamily="34" charset="0"/>
                        </a:rPr>
                        <a:t>tomake</a:t>
                      </a:r>
                      <a:r>
                        <a:rPr lang="en-US" sz="1200" i="1" baseline="0" dirty="0" smtClean="0">
                          <a:latin typeface="Myriad Pro" panose="020B0503030403020204" pitchFamily="34" charset="0"/>
                        </a:rPr>
                        <a:t> them aware of onem2m and the capabilities and that means going out and approaching </a:t>
                      </a:r>
                      <a:r>
                        <a:rPr lang="en-US" sz="1200" i="1" baseline="0" dirty="0" err="1" smtClean="0">
                          <a:latin typeface="Myriad Pro" panose="020B0503030403020204" pitchFamily="34" charset="0"/>
                        </a:rPr>
                        <a:t>htings</a:t>
                      </a:r>
                      <a:r>
                        <a:rPr lang="en-US" sz="1200" i="1" baseline="0" dirty="0" smtClean="0">
                          <a:latin typeface="Myriad Pro" panose="020B0503030403020204" pitchFamily="34" charset="0"/>
                        </a:rPr>
                        <a:t> in a different way.  Bottom up approach.  </a:t>
                      </a:r>
                      <a:r>
                        <a:rPr lang="en-US" sz="1200" i="1" baseline="0" dirty="0" err="1" smtClean="0">
                          <a:latin typeface="Myriad Pro" panose="020B0503030403020204" pitchFamily="34" charset="0"/>
                        </a:rPr>
                        <a:t>IoT</a:t>
                      </a:r>
                      <a:r>
                        <a:rPr lang="en-US" sz="1200" i="1" baseline="0" dirty="0" smtClean="0">
                          <a:latin typeface="Myriad Pro" panose="020B0503030403020204" pitchFamily="34" charset="0"/>
                        </a:rPr>
                        <a:t> conferences.    Developer wants a platform that is readily available and we are not currently operating that.  If we had some out there it would help the developers.  Do the developers really get to chose the </a:t>
                      </a:r>
                      <a:r>
                        <a:rPr lang="en-US" sz="1200" i="1" baseline="0" dirty="0" err="1" smtClean="0">
                          <a:latin typeface="Myriad Pro" panose="020B0503030403020204" pitchFamily="34" charset="0"/>
                        </a:rPr>
                        <a:t>iot</a:t>
                      </a:r>
                      <a:r>
                        <a:rPr lang="en-US" sz="1200" i="1" baseline="0" dirty="0" smtClean="0">
                          <a:latin typeface="Myriad Pro" panose="020B0503030403020204" pitchFamily="34" charset="0"/>
                        </a:rPr>
                        <a:t> platform or is it dictated?  Strategy decision makers are </a:t>
                      </a:r>
                      <a:r>
                        <a:rPr lang="en-US" sz="1200" i="1" baseline="0" dirty="0" err="1" smtClean="0">
                          <a:latin typeface="Myriad Pro" panose="020B0503030403020204" pitchFamily="34" charset="0"/>
                        </a:rPr>
                        <a:t>chosing</a:t>
                      </a:r>
                      <a:r>
                        <a:rPr lang="en-US" sz="1200" i="1" baseline="0" dirty="0" smtClean="0">
                          <a:latin typeface="Myriad Pro" panose="020B0503030403020204" pitchFamily="34" charset="0"/>
                        </a:rPr>
                        <a:t> the platform. Need to find the decision makers in the more strategic areas and influence them</a:t>
                      </a:r>
                    </a:p>
                    <a:p>
                      <a:r>
                        <a:rPr lang="en-US" sz="1200" i="1" baseline="0" dirty="0" smtClean="0">
                          <a:latin typeface="Myriad Pro" panose="020B0503030403020204" pitchFamily="34" charset="0"/>
                        </a:rPr>
                        <a:t>Developers: Academia and start ups – a developer’s kit would help.  Events focused on these communities</a:t>
                      </a:r>
                      <a:endParaRPr lang="en-US" sz="1200" i="1" dirty="0">
                        <a:latin typeface="Myriad Pro" panose="020B0503030403020204" pitchFamily="34" charset="0"/>
                      </a:endParaRPr>
                    </a:p>
                  </a:txBody>
                  <a:tcPr/>
                </a:tc>
                <a:extLst>
                  <a:ext uri="{0D108BD9-81ED-4DB2-BD59-A6C34878D82A}">
                    <a16:rowId xmlns:a16="http://schemas.microsoft.com/office/drawing/2014/main" val="10005"/>
                  </a:ext>
                </a:extLst>
              </a:tr>
              <a:tr h="398613">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tc>
                  <a:txBody>
                    <a:bodyPr/>
                    <a:lstStyle/>
                    <a:p>
                      <a:endParaRPr lang="en-US" dirty="0">
                        <a:latin typeface="Myriad Pro" panose="020B0503030403020204" pitchFamily="34" charset="0"/>
                      </a:endParaRPr>
                    </a:p>
                  </a:txBody>
                  <a:tcPr/>
                </a:tc>
                <a:extLst>
                  <a:ext uri="{0D108BD9-81ED-4DB2-BD59-A6C34878D82A}">
                    <a16:rowId xmlns:a16="http://schemas.microsoft.com/office/drawing/2014/main" val="57665065"/>
                  </a:ext>
                </a:extLst>
              </a:tr>
            </a:tbl>
          </a:graphicData>
        </a:graphic>
      </p:graphicFrame>
      <p:sp>
        <p:nvSpPr>
          <p:cNvPr id="8" name="Slide Number Placeholder 7"/>
          <p:cNvSpPr>
            <a:spLocks noGrp="1"/>
          </p:cNvSpPr>
          <p:nvPr>
            <p:ph type="sldNum" sz="quarter" idx="12"/>
          </p:nvPr>
        </p:nvSpPr>
        <p:spPr/>
        <p:txBody>
          <a:bodyPr/>
          <a:lstStyle/>
          <a:p>
            <a:fld id="{163F5A94-8458-4F17-AD3C-1A083E20221D}" type="slidenum">
              <a:rPr lang="en-US" smtClean="0"/>
              <a:t>26</a:t>
            </a:fld>
            <a:endParaRPr lang="en-US"/>
          </a:p>
        </p:txBody>
      </p:sp>
    </p:spTree>
    <p:extLst>
      <p:ext uri="{BB962C8B-B14F-4D97-AF65-F5344CB8AC3E}">
        <p14:creationId xmlns:p14="http://schemas.microsoft.com/office/powerpoint/2010/main" val="1247787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tactical priorities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1427079"/>
              </p:ext>
            </p:extLst>
          </p:nvPr>
        </p:nvGraphicFramePr>
        <p:xfrm>
          <a:off x="334963" y="1493838"/>
          <a:ext cx="11449836" cy="4721090"/>
        </p:xfrm>
        <a:graphic>
          <a:graphicData uri="http://schemas.openxmlformats.org/drawingml/2006/table">
            <a:tbl>
              <a:tblPr firstRow="1" bandRow="1">
                <a:tableStyleId>{5C22544A-7EE6-4342-B048-85BDC9FD1C3A}</a:tableStyleId>
              </a:tblPr>
              <a:tblGrid>
                <a:gridCol w="2862459">
                  <a:extLst>
                    <a:ext uri="{9D8B030D-6E8A-4147-A177-3AD203B41FA5}">
                      <a16:colId xmlns:a16="http://schemas.microsoft.com/office/drawing/2014/main" val="20000"/>
                    </a:ext>
                  </a:extLst>
                </a:gridCol>
                <a:gridCol w="2862459">
                  <a:extLst>
                    <a:ext uri="{9D8B030D-6E8A-4147-A177-3AD203B41FA5}">
                      <a16:colId xmlns:a16="http://schemas.microsoft.com/office/drawing/2014/main" val="20001"/>
                    </a:ext>
                  </a:extLst>
                </a:gridCol>
                <a:gridCol w="2862459">
                  <a:extLst>
                    <a:ext uri="{9D8B030D-6E8A-4147-A177-3AD203B41FA5}">
                      <a16:colId xmlns:a16="http://schemas.microsoft.com/office/drawing/2014/main" val="20002"/>
                    </a:ext>
                  </a:extLst>
                </a:gridCol>
                <a:gridCol w="2862459">
                  <a:extLst>
                    <a:ext uri="{9D8B030D-6E8A-4147-A177-3AD203B41FA5}">
                      <a16:colId xmlns:a16="http://schemas.microsoft.com/office/drawing/2014/main" val="20003"/>
                    </a:ext>
                  </a:extLst>
                </a:gridCol>
              </a:tblGrid>
              <a:tr h="600866">
                <a:tc>
                  <a:txBody>
                    <a:bodyPr/>
                    <a:lstStyle/>
                    <a:p>
                      <a:r>
                        <a:rPr lang="en-US" sz="1600" dirty="0" smtClean="0">
                          <a:latin typeface="Myriad Pro" panose="020B0503030403020204" pitchFamily="34" charset="0"/>
                        </a:rPr>
                        <a:t>How?</a:t>
                      </a:r>
                      <a:endParaRPr lang="en-US" sz="1600" dirty="0">
                        <a:latin typeface="Myriad Pro" panose="020B0503030403020204" pitchFamily="34" charset="0"/>
                      </a:endParaRPr>
                    </a:p>
                  </a:txBody>
                  <a:tcPr/>
                </a:tc>
                <a:tc>
                  <a:txBody>
                    <a:bodyPr/>
                    <a:lstStyle/>
                    <a:p>
                      <a:r>
                        <a:rPr lang="en-US" sz="1600" dirty="0" smtClean="0">
                          <a:latin typeface="Myriad Pro" panose="020B0503030403020204" pitchFamily="34" charset="0"/>
                        </a:rPr>
                        <a:t>Mission Criticality (1-5)</a:t>
                      </a:r>
                      <a:endParaRPr lang="en-US" sz="1600" dirty="0">
                        <a:latin typeface="Myriad Pro" panose="020B0503030403020204" pitchFamily="34" charset="0"/>
                      </a:endParaRPr>
                    </a:p>
                  </a:txBody>
                  <a:tcPr/>
                </a:tc>
                <a:tc>
                  <a:txBody>
                    <a:bodyPr/>
                    <a:lstStyle/>
                    <a:p>
                      <a:r>
                        <a:rPr lang="en-US" sz="1600" dirty="0" smtClean="0">
                          <a:latin typeface="Myriad Pro" panose="020B0503030403020204" pitchFamily="34" charset="0"/>
                        </a:rPr>
                        <a:t>Difficulty (1-5)</a:t>
                      </a:r>
                      <a:endParaRPr lang="en-US" sz="1600" dirty="0">
                        <a:latin typeface="Myriad Pro" panose="020B0503030403020204" pitchFamily="34" charset="0"/>
                      </a:endParaRPr>
                    </a:p>
                  </a:txBody>
                  <a:tcPr/>
                </a:tc>
                <a:tc>
                  <a:txBody>
                    <a:bodyPr/>
                    <a:lstStyle/>
                    <a:p>
                      <a:r>
                        <a:rPr lang="en-US" sz="1600" dirty="0" smtClean="0">
                          <a:latin typeface="Myriad Pro" panose="020B0503030403020204" pitchFamily="34" charset="0"/>
                        </a:rPr>
                        <a:t>Time and Budget  Investment (1-5)</a:t>
                      </a:r>
                      <a:endParaRPr lang="en-US" sz="1600" dirty="0">
                        <a:latin typeface="Myriad Pro" panose="020B0503030403020204" pitchFamily="34" charset="0"/>
                      </a:endParaRPr>
                    </a:p>
                  </a:txBody>
                  <a:tcPr/>
                </a:tc>
                <a:extLst>
                  <a:ext uri="{0D108BD9-81ED-4DB2-BD59-A6C34878D82A}">
                    <a16:rowId xmlns:a16="http://schemas.microsoft.com/office/drawing/2014/main" val="10000"/>
                  </a:ext>
                </a:extLst>
              </a:tr>
              <a:tr h="343352">
                <a:tc>
                  <a:txBody>
                    <a:bodyPr/>
                    <a:lstStyle/>
                    <a:p>
                      <a:r>
                        <a:rPr lang="en-US" sz="1600" dirty="0" smtClean="0">
                          <a:latin typeface="Myriad Pro" panose="020B0503030403020204" pitchFamily="34" charset="0"/>
                        </a:rPr>
                        <a:t>Website</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10001"/>
                  </a:ext>
                </a:extLst>
              </a:tr>
              <a:tr h="343352">
                <a:tc>
                  <a:txBody>
                    <a:bodyPr/>
                    <a:lstStyle/>
                    <a:p>
                      <a:r>
                        <a:rPr lang="en-US" sz="1600" dirty="0" smtClean="0">
                          <a:latin typeface="Myriad Pro" panose="020B0503030403020204" pitchFamily="34" charset="0"/>
                        </a:rPr>
                        <a:t>Media/Analyst Relations</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a:latin typeface="Myriad Pro" panose="020B0503030403020204" pitchFamily="34" charset="0"/>
                      </a:endParaRPr>
                    </a:p>
                  </a:txBody>
                  <a:tcPr/>
                </a:tc>
                <a:extLst>
                  <a:ext uri="{0D108BD9-81ED-4DB2-BD59-A6C34878D82A}">
                    <a16:rowId xmlns:a16="http://schemas.microsoft.com/office/drawing/2014/main" val="10002"/>
                  </a:ext>
                </a:extLst>
              </a:tr>
              <a:tr h="343352">
                <a:tc>
                  <a:txBody>
                    <a:bodyPr/>
                    <a:lstStyle/>
                    <a:p>
                      <a:r>
                        <a:rPr lang="en-US" sz="1600" dirty="0" smtClean="0">
                          <a:latin typeface="Myriad Pro" panose="020B0503030403020204" pitchFamily="34" charset="0"/>
                        </a:rPr>
                        <a:t>Social Amplification</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3471820390"/>
                  </a:ext>
                </a:extLst>
              </a:tr>
              <a:tr h="343352">
                <a:tc>
                  <a:txBody>
                    <a:bodyPr/>
                    <a:lstStyle/>
                    <a:p>
                      <a:r>
                        <a:rPr lang="en-US" sz="1600" dirty="0" smtClean="0">
                          <a:latin typeface="Myriad Pro" panose="020B0503030403020204" pitchFamily="34" charset="0"/>
                        </a:rPr>
                        <a:t>Collateral </a:t>
                      </a:r>
                      <a:r>
                        <a:rPr lang="en-US" sz="1400" dirty="0" smtClean="0">
                          <a:latin typeface="Myriad Pro" panose="020B0503030403020204" pitchFamily="34" charset="0"/>
                        </a:rPr>
                        <a:t>(brochures, PPT)</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10004"/>
                  </a:ext>
                </a:extLst>
              </a:tr>
              <a:tr h="343352">
                <a:tc>
                  <a:txBody>
                    <a:bodyPr/>
                    <a:lstStyle/>
                    <a:p>
                      <a:r>
                        <a:rPr lang="en-US" sz="1600" dirty="0" smtClean="0">
                          <a:latin typeface="Myriad Pro" panose="020B0503030403020204" pitchFamily="34" charset="0"/>
                        </a:rPr>
                        <a:t>Speaking</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a:latin typeface="Myriad Pro" panose="020B0503030403020204" pitchFamily="34" charset="0"/>
                      </a:endParaRPr>
                    </a:p>
                  </a:txBody>
                  <a:tcPr/>
                </a:tc>
                <a:extLst>
                  <a:ext uri="{0D108BD9-81ED-4DB2-BD59-A6C34878D82A}">
                    <a16:rowId xmlns:a16="http://schemas.microsoft.com/office/drawing/2014/main" val="10005"/>
                  </a:ext>
                </a:extLst>
              </a:tr>
              <a:tr h="343352">
                <a:tc>
                  <a:txBody>
                    <a:bodyPr/>
                    <a:lstStyle/>
                    <a:p>
                      <a:r>
                        <a:rPr lang="en-US" sz="1600" dirty="0" smtClean="0">
                          <a:latin typeface="Myriad Pro" panose="020B0503030403020204" pitchFamily="34" charset="0"/>
                        </a:rPr>
                        <a:t>Event Contras</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10006"/>
                  </a:ext>
                </a:extLst>
              </a:tr>
              <a:tr h="343352">
                <a:tc>
                  <a:txBody>
                    <a:bodyPr/>
                    <a:lstStyle/>
                    <a:p>
                      <a:r>
                        <a:rPr lang="en-US" sz="1600" dirty="0" smtClean="0">
                          <a:latin typeface="Myriad Pro" panose="020B0503030403020204" pitchFamily="34" charset="0"/>
                        </a:rPr>
                        <a:t>Industry</a:t>
                      </a:r>
                      <a:r>
                        <a:rPr lang="en-US" sz="1600" baseline="0" dirty="0" smtClean="0">
                          <a:latin typeface="Myriad Pro" panose="020B0503030403020204" pitchFamily="34" charset="0"/>
                        </a:rPr>
                        <a:t> Collaboration</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78540724"/>
                  </a:ext>
                </a:extLst>
              </a:tr>
              <a:tr h="343352">
                <a:tc>
                  <a:txBody>
                    <a:bodyPr/>
                    <a:lstStyle/>
                    <a:p>
                      <a:r>
                        <a:rPr lang="en-US" sz="1600" dirty="0" smtClean="0">
                          <a:latin typeface="Myriad Pro" panose="020B0503030403020204" pitchFamily="34" charset="0"/>
                        </a:rPr>
                        <a:t>Regulator</a:t>
                      </a:r>
                      <a:r>
                        <a:rPr lang="en-US" sz="1600" baseline="0" dirty="0" smtClean="0">
                          <a:latin typeface="Myriad Pro" panose="020B0503030403020204" pitchFamily="34" charset="0"/>
                        </a:rPr>
                        <a:t> workshops</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3852326906"/>
                  </a:ext>
                </a:extLst>
              </a:tr>
              <a:tr h="343352">
                <a:tc>
                  <a:txBody>
                    <a:bodyPr/>
                    <a:lstStyle/>
                    <a:p>
                      <a:r>
                        <a:rPr lang="en-US" sz="1600" dirty="0" smtClean="0">
                          <a:latin typeface="Myriad Pro" panose="020B0503030403020204" pitchFamily="34" charset="0"/>
                        </a:rPr>
                        <a:t>Developer workshops</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3207417521"/>
                  </a:ext>
                </a:extLst>
              </a:tr>
              <a:tr h="343352">
                <a:tc>
                  <a:txBody>
                    <a:bodyPr/>
                    <a:lstStyle/>
                    <a:p>
                      <a:r>
                        <a:rPr lang="en-US" sz="1600" dirty="0" smtClean="0">
                          <a:latin typeface="Myriad Pro" panose="020B0503030403020204" pitchFamily="34" charset="0"/>
                        </a:rPr>
                        <a:t>Partner</a:t>
                      </a:r>
                      <a:r>
                        <a:rPr lang="en-US" sz="1600" baseline="0" dirty="0" smtClean="0">
                          <a:latin typeface="Myriad Pro" panose="020B0503030403020204" pitchFamily="34" charset="0"/>
                        </a:rPr>
                        <a:t> Advocates</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1722546190"/>
                  </a:ext>
                </a:extLst>
              </a:tr>
              <a:tr h="343352">
                <a:tc>
                  <a:txBody>
                    <a:bodyPr/>
                    <a:lstStyle/>
                    <a:p>
                      <a:r>
                        <a:rPr lang="en-US" sz="1600" dirty="0" smtClean="0">
                          <a:latin typeface="Myriad Pro" panose="020B0503030403020204" pitchFamily="34" charset="0"/>
                        </a:rPr>
                        <a:t>Deployment Amplification</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1852322335"/>
                  </a:ext>
                </a:extLst>
              </a:tr>
              <a:tr h="343352">
                <a:tc>
                  <a:txBody>
                    <a:bodyPr/>
                    <a:lstStyle/>
                    <a:p>
                      <a:r>
                        <a:rPr lang="en-US" sz="1600" dirty="0" smtClean="0">
                          <a:latin typeface="Myriad Pro" panose="020B0503030403020204" pitchFamily="34" charset="0"/>
                        </a:rPr>
                        <a:t>Other</a:t>
                      </a:r>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tc>
                  <a:txBody>
                    <a:bodyPr/>
                    <a:lstStyle/>
                    <a:p>
                      <a:endParaRPr lang="en-US" sz="1600" dirty="0">
                        <a:latin typeface="Myriad Pro" panose="020B0503030403020204" pitchFamily="34" charset="0"/>
                      </a:endParaRPr>
                    </a:p>
                  </a:txBody>
                  <a:tcPr/>
                </a:tc>
                <a:extLst>
                  <a:ext uri="{0D108BD9-81ED-4DB2-BD59-A6C34878D82A}">
                    <a16:rowId xmlns:a16="http://schemas.microsoft.com/office/drawing/2014/main" val="2651773554"/>
                  </a:ext>
                </a:extLst>
              </a:tr>
            </a:tbl>
          </a:graphicData>
        </a:graphic>
      </p:graphicFrame>
      <p:sp>
        <p:nvSpPr>
          <p:cNvPr id="6" name="TextBox 5"/>
          <p:cNvSpPr txBox="1"/>
          <p:nvPr/>
        </p:nvSpPr>
        <p:spPr>
          <a:xfrm>
            <a:off x="334696" y="6116951"/>
            <a:ext cx="2822984" cy="307777"/>
          </a:xfrm>
          <a:prstGeom prst="rect">
            <a:avLst/>
          </a:prstGeom>
          <a:noFill/>
        </p:spPr>
        <p:txBody>
          <a:bodyPr vert="horz" wrap="square" rtlCol="0">
            <a:spAutoFit/>
          </a:bodyPr>
          <a:lstStyle/>
          <a:p>
            <a:r>
              <a:rPr lang="en-US" sz="1400" b="0" i="0" u="none" baseline="0" dirty="0" smtClean="0">
                <a:solidFill>
                  <a:srgbClr val="667175"/>
                </a:solidFill>
                <a:latin typeface="Calibri" panose="020F0502020204030204" pitchFamily="34" charset="0"/>
              </a:rPr>
              <a:t>Scale: </a:t>
            </a:r>
            <a:r>
              <a:rPr lang="en-US" sz="1400" dirty="0" smtClean="0">
                <a:solidFill>
                  <a:srgbClr val="667175"/>
                </a:solidFill>
                <a:latin typeface="Calibri" panose="020F0502020204030204" pitchFamily="34" charset="0"/>
              </a:rPr>
              <a:t>5 highest, 1 lowest criticality</a:t>
            </a:r>
            <a:endParaRPr lang="en-US" sz="1800" b="0" i="0" u="none" baseline="0" dirty="0" smtClean="0">
              <a:solidFill>
                <a:srgbClr val="667175"/>
              </a:solidFill>
              <a:latin typeface="Calibri" panose="020F0502020204030204" pitchFamily="34" charset="0"/>
            </a:endParaRPr>
          </a:p>
        </p:txBody>
      </p:sp>
      <p:sp>
        <p:nvSpPr>
          <p:cNvPr id="8" name="Slide Number Placeholder 7"/>
          <p:cNvSpPr>
            <a:spLocks noGrp="1"/>
          </p:cNvSpPr>
          <p:nvPr>
            <p:ph type="sldNum" sz="quarter" idx="12"/>
          </p:nvPr>
        </p:nvSpPr>
        <p:spPr/>
        <p:txBody>
          <a:bodyPr/>
          <a:lstStyle/>
          <a:p>
            <a:fld id="{163F5A94-8458-4F17-AD3C-1A083E20221D}" type="slidenum">
              <a:rPr lang="en-US" smtClean="0"/>
              <a:t>27</a:t>
            </a:fld>
            <a:endParaRPr lang="en-US"/>
          </a:p>
        </p:txBody>
      </p:sp>
    </p:spTree>
    <p:extLst>
      <p:ext uri="{BB962C8B-B14F-4D97-AF65-F5344CB8AC3E}">
        <p14:creationId xmlns:p14="http://schemas.microsoft.com/office/powerpoint/2010/main" val="2070814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marketing tactical focus areas</a:t>
            </a:r>
            <a:endParaRPr lang="en-US" dirty="0"/>
          </a:p>
        </p:txBody>
      </p:sp>
      <p:graphicFrame>
        <p:nvGraphicFramePr>
          <p:cNvPr id="5" name="Content Placeholder 4"/>
          <p:cNvGraphicFramePr>
            <a:graphicFrameLocks noGrp="1"/>
          </p:cNvGraphicFramePr>
          <p:nvPr>
            <p:ph idx="1"/>
            <p:extLst/>
          </p:nvPr>
        </p:nvGraphicFramePr>
        <p:xfrm>
          <a:off x="334963" y="1493838"/>
          <a:ext cx="11011068" cy="4714240"/>
        </p:xfrm>
        <a:graphic>
          <a:graphicData uri="http://schemas.openxmlformats.org/drawingml/2006/table">
            <a:tbl>
              <a:tblPr firstRow="1" bandRow="1">
                <a:tableStyleId>{5C22544A-7EE6-4342-B048-85BDC9FD1C3A}</a:tableStyleId>
              </a:tblPr>
              <a:tblGrid>
                <a:gridCol w="3670356">
                  <a:extLst>
                    <a:ext uri="{9D8B030D-6E8A-4147-A177-3AD203B41FA5}">
                      <a16:colId xmlns:a16="http://schemas.microsoft.com/office/drawing/2014/main" val="20000"/>
                    </a:ext>
                  </a:extLst>
                </a:gridCol>
                <a:gridCol w="5494009">
                  <a:extLst>
                    <a:ext uri="{9D8B030D-6E8A-4147-A177-3AD203B41FA5}">
                      <a16:colId xmlns:a16="http://schemas.microsoft.com/office/drawing/2014/main" val="20001"/>
                    </a:ext>
                  </a:extLst>
                </a:gridCol>
                <a:gridCol w="1846703">
                  <a:extLst>
                    <a:ext uri="{9D8B030D-6E8A-4147-A177-3AD203B41FA5}">
                      <a16:colId xmlns:a16="http://schemas.microsoft.com/office/drawing/2014/main" val="2744815817"/>
                    </a:ext>
                  </a:extLst>
                </a:gridCol>
              </a:tblGrid>
              <a:tr h="370840">
                <a:tc>
                  <a:txBody>
                    <a:bodyPr/>
                    <a:lstStyle/>
                    <a:p>
                      <a:r>
                        <a:rPr lang="en-US" dirty="0" smtClean="0"/>
                        <a:t>How</a:t>
                      </a:r>
                      <a:r>
                        <a:rPr lang="en-US" baseline="0" dirty="0" smtClean="0"/>
                        <a:t> (Now in Ranked Order)</a:t>
                      </a:r>
                      <a:endParaRPr lang="en-US" dirty="0"/>
                    </a:p>
                  </a:txBody>
                  <a:tcPr/>
                </a:tc>
                <a:tc>
                  <a:txBody>
                    <a:bodyPr/>
                    <a:lstStyle/>
                    <a:p>
                      <a:r>
                        <a:rPr lang="en-US" dirty="0" smtClean="0"/>
                        <a:t>What Needs to be Done</a:t>
                      </a:r>
                      <a:endParaRPr lang="en-US" dirty="0"/>
                    </a:p>
                  </a:txBody>
                  <a:tcPr/>
                </a:tc>
                <a:tc>
                  <a:txBody>
                    <a:bodyPr/>
                    <a:lstStyle/>
                    <a:p>
                      <a:r>
                        <a:rPr lang="en-US" dirty="0" smtClean="0"/>
                        <a:t>Cost</a:t>
                      </a:r>
                      <a:r>
                        <a:rPr lang="en-US" baseline="0" dirty="0" smtClean="0"/>
                        <a:t> Estimate</a:t>
                      </a:r>
                      <a:endParaRPr lang="en-US" dirty="0"/>
                    </a:p>
                  </a:txBody>
                  <a:tcPr/>
                </a:tc>
                <a:extLst>
                  <a:ext uri="{0D108BD9-81ED-4DB2-BD59-A6C34878D82A}">
                    <a16:rowId xmlns:a16="http://schemas.microsoft.com/office/drawing/2014/main" val="10000"/>
                  </a:ext>
                </a:extLst>
              </a:tr>
              <a:tr h="370840">
                <a:tc>
                  <a:txBody>
                    <a:bodyPr/>
                    <a:lstStyle/>
                    <a:p>
                      <a:r>
                        <a:rPr lang="en-US" dirty="0" smtClean="0"/>
                        <a:t>[[we will list</a:t>
                      </a:r>
                      <a:r>
                        <a:rPr lang="en-US" baseline="0" dirty="0" smtClean="0"/>
                        <a:t> the priorities from he previous slide}}</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57897550"/>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19441047"/>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0062590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8743949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65298665"/>
                  </a:ext>
                </a:extLst>
              </a:tr>
            </a:tbl>
          </a:graphicData>
        </a:graphic>
      </p:graphicFrame>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28</a:t>
            </a:fld>
            <a:endParaRPr lang="en-US" dirty="0"/>
          </a:p>
        </p:txBody>
      </p:sp>
    </p:spTree>
    <p:extLst>
      <p:ext uri="{BB962C8B-B14F-4D97-AF65-F5344CB8AC3E}">
        <p14:creationId xmlns:p14="http://schemas.microsoft.com/office/powerpoint/2010/main" val="2218563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Slide Number Placeholder 2"/>
          <p:cNvSpPr>
            <a:spLocks noGrp="1"/>
          </p:cNvSpPr>
          <p:nvPr>
            <p:ph type="sldNum" sz="quarter" idx="4294967295"/>
          </p:nvPr>
        </p:nvSpPr>
        <p:spPr>
          <a:xfrm>
            <a:off x="11400006" y="6390506"/>
            <a:ext cx="438768" cy="215444"/>
          </a:xfrm>
          <a:prstGeom prst="rect">
            <a:avLst/>
          </a:prstGeom>
        </p:spPr>
        <p:txBody>
          <a:bodyPr/>
          <a:lstStyle/>
          <a:p>
            <a:fld id="{23331C8C-FA04-451E-8E18-09B309337E5D}" type="slidenum">
              <a:rPr lang="en-US" smtClean="0"/>
              <a:pPr/>
              <a:t>29</a:t>
            </a:fld>
            <a:endParaRPr lang="en-US" dirty="0"/>
          </a:p>
        </p:txBody>
      </p:sp>
    </p:spTree>
    <p:extLst>
      <p:ext uri="{BB962C8B-B14F-4D97-AF65-F5344CB8AC3E}">
        <p14:creationId xmlns:p14="http://schemas.microsoft.com/office/powerpoint/2010/main" val="37474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GB" altLang="en-US" smtClean="0"/>
              <a:t>Open Items</a:t>
            </a:r>
            <a:endParaRPr lang="en-US" altLang="en-US" dirty="0" smtClean="0"/>
          </a:p>
        </p:txBody>
      </p:sp>
      <p:sp>
        <p:nvSpPr>
          <p:cNvPr id="8195" name="Content Placeholder 2"/>
          <p:cNvSpPr>
            <a:spLocks noGrp="1"/>
          </p:cNvSpPr>
          <p:nvPr>
            <p:ph idx="1"/>
          </p:nvPr>
        </p:nvSpPr>
        <p:spPr/>
        <p:txBody>
          <a:bodyPr>
            <a:normAutofit fontScale="92500" lnSpcReduction="20000"/>
          </a:bodyPr>
          <a:lstStyle/>
          <a:p>
            <a:pPr>
              <a:lnSpc>
                <a:spcPct val="110000"/>
              </a:lnSpc>
              <a:spcBef>
                <a:spcPts val="0"/>
              </a:spcBef>
              <a:spcAft>
                <a:spcPts val="600"/>
              </a:spcAft>
            </a:pPr>
            <a:r>
              <a:rPr lang="en-GB" altLang="en-US" dirty="0" smtClean="0"/>
              <a:t>Vice Chair Nominations</a:t>
            </a:r>
            <a:endParaRPr lang="en-US" altLang="en-US" dirty="0" smtClean="0"/>
          </a:p>
          <a:p>
            <a:pPr lvl="1">
              <a:lnSpc>
                <a:spcPct val="110000"/>
              </a:lnSpc>
              <a:spcBef>
                <a:spcPts val="0"/>
              </a:spcBef>
              <a:spcAft>
                <a:spcPts val="600"/>
              </a:spcAft>
            </a:pPr>
            <a:r>
              <a:rPr lang="en-US" altLang="en-US" dirty="0" smtClean="0"/>
              <a:t>Chris </a:t>
            </a:r>
            <a:r>
              <a:rPr lang="en-US" altLang="en-US" dirty="0" err="1" smtClean="0"/>
              <a:t>Meering</a:t>
            </a:r>
            <a:r>
              <a:rPr lang="en-US" altLang="en-US" dirty="0" smtClean="0"/>
              <a:t> from HPE (nominated by ATIS) for </a:t>
            </a:r>
            <a:r>
              <a:rPr lang="en-US" altLang="en-US" dirty="0" err="1" smtClean="0"/>
              <a:t>Marcom</a:t>
            </a:r>
            <a:r>
              <a:rPr lang="en-US" altLang="en-US" dirty="0" smtClean="0"/>
              <a:t> Vice Chair -- EMEA</a:t>
            </a:r>
          </a:p>
          <a:p>
            <a:pPr>
              <a:lnSpc>
                <a:spcPct val="110000"/>
              </a:lnSpc>
              <a:spcBef>
                <a:spcPts val="0"/>
              </a:spcBef>
              <a:spcAft>
                <a:spcPts val="600"/>
              </a:spcAft>
            </a:pPr>
            <a:r>
              <a:rPr lang="en-GB" altLang="en-US" dirty="0" smtClean="0"/>
              <a:t>Budget</a:t>
            </a:r>
          </a:p>
          <a:p>
            <a:pPr lvl="1">
              <a:lnSpc>
                <a:spcPct val="110000"/>
              </a:lnSpc>
              <a:spcBef>
                <a:spcPts val="0"/>
              </a:spcBef>
              <a:spcAft>
                <a:spcPts val="600"/>
              </a:spcAft>
            </a:pPr>
            <a:r>
              <a:rPr lang="en-US" altLang="en-US" dirty="0" smtClean="0">
                <a:latin typeface="Myriad Pro" panose="020B0503030403020204"/>
              </a:rPr>
              <a:t>Request for approval for increase to PPR budget for 2017</a:t>
            </a:r>
          </a:p>
          <a:p>
            <a:pPr lvl="2">
              <a:lnSpc>
                <a:spcPct val="110000"/>
              </a:lnSpc>
              <a:spcBef>
                <a:spcPts val="0"/>
              </a:spcBef>
              <a:spcAft>
                <a:spcPts val="600"/>
              </a:spcAft>
            </a:pPr>
            <a:r>
              <a:rPr lang="en-US" altLang="en-US" dirty="0" smtClean="0">
                <a:latin typeface="Myriad Pro" panose="020B0503030403020204"/>
              </a:rPr>
              <a:t>£8000 (existing budget exists to support it)</a:t>
            </a:r>
          </a:p>
          <a:p>
            <a:pPr lvl="1">
              <a:lnSpc>
                <a:spcPct val="110000"/>
              </a:lnSpc>
              <a:spcBef>
                <a:spcPts val="0"/>
              </a:spcBef>
              <a:spcAft>
                <a:spcPts val="600"/>
              </a:spcAft>
            </a:pPr>
            <a:r>
              <a:rPr lang="en-US" altLang="en-US" dirty="0" smtClean="0">
                <a:latin typeface="Myriad Pro" panose="020B0503030403020204"/>
              </a:rPr>
              <a:t>Request for approval for budget to cover brochure redesign</a:t>
            </a:r>
          </a:p>
          <a:p>
            <a:pPr lvl="2">
              <a:lnSpc>
                <a:spcPct val="110000"/>
              </a:lnSpc>
              <a:spcBef>
                <a:spcPts val="0"/>
              </a:spcBef>
              <a:spcAft>
                <a:spcPts val="600"/>
              </a:spcAft>
            </a:pPr>
            <a:r>
              <a:rPr lang="en-US" altLang="en-US" dirty="0" smtClean="0">
                <a:latin typeface="Myriad Pro" panose="020B0503030403020204"/>
              </a:rPr>
              <a:t>USD $1200 (existing budget exists to support it)</a:t>
            </a:r>
          </a:p>
          <a:p>
            <a:r>
              <a:rPr lang="en-GB" altLang="en-US" dirty="0" smtClean="0"/>
              <a:t>Brochure Update</a:t>
            </a:r>
          </a:p>
          <a:p>
            <a:r>
              <a:rPr lang="en-GB" altLang="en-US" dirty="0" smtClean="0"/>
              <a:t>Website Update</a:t>
            </a:r>
          </a:p>
          <a:p>
            <a:r>
              <a:rPr lang="en-GB" altLang="en-US" dirty="0" smtClean="0"/>
              <a:t>PPT Update</a:t>
            </a:r>
            <a:endParaRPr lang="en-GB"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3</a:t>
            </a:fld>
            <a:endParaRPr lang="en-US"/>
          </a:p>
        </p:txBody>
      </p:sp>
    </p:spTree>
    <p:extLst>
      <p:ext uri="{BB962C8B-B14F-4D97-AF65-F5344CB8AC3E}">
        <p14:creationId xmlns:p14="http://schemas.microsoft.com/office/powerpoint/2010/main" val="32747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p:txBody>
          <a:bodyPr/>
          <a:lstStyle/>
          <a:p>
            <a:r>
              <a:rPr lang="en-US" altLang="en-US" smtClean="0"/>
              <a:t>Year in Review</a:t>
            </a:r>
          </a:p>
        </p:txBody>
      </p:sp>
      <p:sp>
        <p:nvSpPr>
          <p:cNvPr id="2" name="Slide Number Placeholder 1"/>
          <p:cNvSpPr>
            <a:spLocks noGrp="1"/>
          </p:cNvSpPr>
          <p:nvPr>
            <p:ph type="sldNum" sz="quarter" idx="12"/>
          </p:nvPr>
        </p:nvSpPr>
        <p:spPr/>
        <p:txBody>
          <a:bodyPr/>
          <a:lstStyle/>
          <a:p>
            <a:fld id="{163F5A94-8458-4F17-AD3C-1A083E20221D}" type="slidenum">
              <a:rPr lang="en-US" smtClean="0"/>
              <a:pPr/>
              <a:t>4</a:t>
            </a:fld>
            <a:endParaRPr lang="en-US"/>
          </a:p>
        </p:txBody>
      </p:sp>
    </p:spTree>
    <p:extLst>
      <p:ext uri="{BB962C8B-B14F-4D97-AF65-F5344CB8AC3E}">
        <p14:creationId xmlns:p14="http://schemas.microsoft.com/office/powerpoint/2010/main" val="389626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Recent Meetings</a:t>
            </a:r>
          </a:p>
        </p:txBody>
      </p:sp>
      <p:sp>
        <p:nvSpPr>
          <p:cNvPr id="6147" name="Content Placeholder 2">
            <a:extLst>
              <a:ext uri="{FF2B5EF4-FFF2-40B4-BE49-F238E27FC236}">
                <a16:creationId xmlns:a16="http://schemas.microsoft.com/office/drawing/2014/main" id="{AD3E1EBD-6FBD-4DD6-BD8C-62DAA5631291}"/>
              </a:ext>
            </a:extLst>
          </p:cNvPr>
          <p:cNvSpPr>
            <a:spLocks noGrp="1"/>
          </p:cNvSpPr>
          <p:nvPr>
            <p:ph idx="1"/>
          </p:nvPr>
        </p:nvSpPr>
        <p:spPr/>
        <p:txBody>
          <a:bodyPr/>
          <a:lstStyle/>
          <a:p>
            <a:r>
              <a:rPr lang="en-US" altLang="en-US" dirty="0" smtClean="0"/>
              <a:t>MARCOM #63 July 2017 (face-to-face) </a:t>
            </a:r>
          </a:p>
          <a:p>
            <a:pPr lvl="1"/>
            <a:r>
              <a:rPr lang="en-US" altLang="en-US" dirty="0" smtClean="0"/>
              <a:t>Chaired by Sharon Oddy, MARCOM chair</a:t>
            </a:r>
            <a:br>
              <a:rPr lang="en-US" altLang="en-US" dirty="0" smtClean="0"/>
            </a:br>
            <a:endParaRPr lang="en-US" altLang="en-US" dirty="0" smtClean="0"/>
          </a:p>
          <a:p>
            <a:r>
              <a:rPr lang="en-US" altLang="en-US" dirty="0" smtClean="0"/>
              <a:t>MARCOM #64 August 2017 13:00 UTC</a:t>
            </a:r>
          </a:p>
          <a:p>
            <a:pPr lvl="1"/>
            <a:r>
              <a:rPr lang="en-US" altLang="en-US" dirty="0" smtClean="0"/>
              <a:t>Chaired by Sharon Oddy, MARCOM chair</a:t>
            </a:r>
            <a:br>
              <a:rPr lang="en-US" altLang="en-US" dirty="0" smtClean="0"/>
            </a:br>
            <a:endParaRPr lang="en-US" altLang="en-US" dirty="0" smtClean="0"/>
          </a:p>
          <a:p>
            <a:r>
              <a:rPr lang="en-US" altLang="en-US" dirty="0" smtClean="0"/>
              <a:t>MARCOM #65 September 2017 13:00 UTC</a:t>
            </a:r>
          </a:p>
          <a:p>
            <a:pPr lvl="1"/>
            <a:r>
              <a:rPr lang="en-US" altLang="en-US" dirty="0" smtClean="0"/>
              <a:t>Chaired by Sharon Oddy, MARCOM chair</a:t>
            </a:r>
          </a:p>
          <a:p>
            <a:pPr lvl="1"/>
            <a:endParaRPr lang="en-US" altLang="en-US" dirty="0" smtClean="0"/>
          </a:p>
          <a:p>
            <a:pPr lvl="1"/>
            <a:endParaRPr lang="en-US"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5</a:t>
            </a:fld>
            <a:endParaRPr lang="en-US"/>
          </a:p>
        </p:txBody>
      </p:sp>
    </p:spTree>
    <p:extLst>
      <p:ext uri="{BB962C8B-B14F-4D97-AF65-F5344CB8AC3E}">
        <p14:creationId xmlns:p14="http://schemas.microsoft.com/office/powerpoint/2010/main" val="1152477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t>MARCOM initiatives</a:t>
            </a:r>
          </a:p>
        </p:txBody>
      </p:sp>
      <p:sp>
        <p:nvSpPr>
          <p:cNvPr id="8195" name="Content Placeholder 2">
            <a:extLst>
              <a:ext uri="{FF2B5EF4-FFF2-40B4-BE49-F238E27FC236}">
                <a16:creationId xmlns:a16="http://schemas.microsoft.com/office/drawing/2014/main" id="{4371E093-EB4F-4FED-9C52-D69E5296A1E8}"/>
              </a:ext>
            </a:extLst>
          </p:cNvPr>
          <p:cNvSpPr>
            <a:spLocks noGrp="1"/>
          </p:cNvSpPr>
          <p:nvPr>
            <p:ph idx="1"/>
          </p:nvPr>
        </p:nvSpPr>
        <p:spPr/>
        <p:txBody>
          <a:bodyPr>
            <a:normAutofit fontScale="92500" lnSpcReduction="10000"/>
          </a:bodyPr>
          <a:lstStyle/>
          <a:p>
            <a:r>
              <a:rPr lang="en-GB" altLang="en-US" smtClean="0"/>
              <a:t>Increased level of activity as oneM2M becomes even more relevant and steps up activities</a:t>
            </a:r>
          </a:p>
          <a:p>
            <a:r>
              <a:rPr lang="en-GB" altLang="en-US" smtClean="0"/>
              <a:t>HPE Webinar took place on Thursday, May 18 at 10am ET.</a:t>
            </a:r>
          </a:p>
          <a:p>
            <a:r>
              <a:rPr lang="en-GB" altLang="en-US" smtClean="0"/>
              <a:t>First oneM2M case study produced</a:t>
            </a:r>
          </a:p>
          <a:p>
            <a:r>
              <a:rPr lang="en-GB" altLang="en-US" smtClean="0"/>
              <a:t>Omar Elloumi named IoT Evangelist of the Year at IoT World Europe Awards </a:t>
            </a:r>
          </a:p>
          <a:p>
            <a:r>
              <a:rPr lang="en-GB" altLang="en-US" smtClean="0"/>
              <a:t>Face-to-face Marcom meeting took place in July (TP30)</a:t>
            </a:r>
          </a:p>
          <a:p>
            <a:r>
              <a:rPr lang="en-GB" altLang="en-US" smtClean="0"/>
              <a:t>Promoted first three oneM2M industry days</a:t>
            </a:r>
          </a:p>
          <a:p>
            <a:r>
              <a:rPr lang="en-GB" altLang="en-US" smtClean="0"/>
              <a:t>Global Platform webinar planned for Thursday, October 19.</a:t>
            </a:r>
          </a:p>
          <a:p>
            <a:r>
              <a:rPr lang="en-US" altLang="en-US" smtClean="0"/>
              <a:t>Regular weekly calls with Proactive PR</a:t>
            </a:r>
            <a:endParaRPr lang="en-US"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6</a:t>
            </a:fld>
            <a:endParaRPr lang="en-US"/>
          </a:p>
        </p:txBody>
      </p:sp>
    </p:spTree>
    <p:extLst>
      <p:ext uri="{BB962C8B-B14F-4D97-AF65-F5344CB8AC3E}">
        <p14:creationId xmlns:p14="http://schemas.microsoft.com/office/powerpoint/2010/main" val="441153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t>MARCOM initiatives</a:t>
            </a:r>
          </a:p>
        </p:txBody>
      </p:sp>
      <p:sp>
        <p:nvSpPr>
          <p:cNvPr id="8195" name="Content Placeholder 2">
            <a:extLst>
              <a:ext uri="{FF2B5EF4-FFF2-40B4-BE49-F238E27FC236}">
                <a16:creationId xmlns:a16="http://schemas.microsoft.com/office/drawing/2014/main" id="{4371E093-EB4F-4FED-9C52-D69E5296A1E8}"/>
              </a:ext>
            </a:extLst>
          </p:cNvPr>
          <p:cNvSpPr>
            <a:spLocks noGrp="1"/>
          </p:cNvSpPr>
          <p:nvPr>
            <p:ph idx="1"/>
          </p:nvPr>
        </p:nvSpPr>
        <p:spPr/>
        <p:txBody>
          <a:bodyPr>
            <a:normAutofit fontScale="92500" lnSpcReduction="10000"/>
          </a:bodyPr>
          <a:lstStyle/>
          <a:p>
            <a:r>
              <a:rPr lang="en-US" altLang="en-US" smtClean="0"/>
              <a:t>oneM2M News e-mail list: more than 1,000 subscribers</a:t>
            </a:r>
          </a:p>
          <a:p>
            <a:r>
              <a:rPr lang="en-US" altLang="en-US" smtClean="0"/>
              <a:t>Event partnerships and speaking slots outreach ongoing</a:t>
            </a:r>
          </a:p>
          <a:p>
            <a:r>
              <a:rPr lang="en-US" altLang="en-US" smtClean="0"/>
              <a:t>MWC speaking proposal will be submitted for consideration by GSMA </a:t>
            </a:r>
          </a:p>
          <a:p>
            <a:r>
              <a:rPr lang="en-US" altLang="en-US" smtClean="0"/>
              <a:t>Ongoing press outreach has resulted in numerous bylines/features </a:t>
            </a:r>
          </a:p>
          <a:p>
            <a:r>
              <a:rPr lang="en-US" altLang="en-US" smtClean="0"/>
              <a:t>LPWA white paper is currently being drafted </a:t>
            </a:r>
          </a:p>
          <a:p>
            <a:r>
              <a:rPr lang="en-US" altLang="en-US" smtClean="0"/>
              <a:t>Core materials are being redesigned / improved, including the brochure, website and presentation template </a:t>
            </a:r>
          </a:p>
          <a:p>
            <a:r>
              <a:rPr lang="en-US" altLang="en-US" smtClean="0"/>
              <a:t>A number of analyst and press briefings were arranged at Mobile World Congress Americas </a:t>
            </a:r>
            <a:endParaRPr lang="en-US"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7</a:t>
            </a:fld>
            <a:endParaRPr lang="en-US"/>
          </a:p>
        </p:txBody>
      </p:sp>
    </p:spTree>
    <p:extLst>
      <p:ext uri="{BB962C8B-B14F-4D97-AF65-F5344CB8AC3E}">
        <p14:creationId xmlns:p14="http://schemas.microsoft.com/office/powerpoint/2010/main" val="1611669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GB" altLang="en-US" smtClean="0"/>
              <a:t>Proactive PR Report to Marcom</a:t>
            </a:r>
            <a:endParaRPr lang="en-GB" altLang="en-US"/>
          </a:p>
        </p:txBody>
      </p:sp>
      <p:sp>
        <p:nvSpPr>
          <p:cNvPr id="9219" name="Content Placeholder 2">
            <a:extLst>
              <a:ext uri="{FF2B5EF4-FFF2-40B4-BE49-F238E27FC236}">
                <a16:creationId xmlns:a16="http://schemas.microsoft.com/office/drawing/2014/main" id="{C7A586BC-F1EF-46CD-82FC-C7F1E1690F87}"/>
              </a:ext>
            </a:extLst>
          </p:cNvPr>
          <p:cNvSpPr>
            <a:spLocks noGrp="1"/>
          </p:cNvSpPr>
          <p:nvPr>
            <p:ph idx="1"/>
          </p:nvPr>
        </p:nvSpPr>
        <p:spPr/>
        <p:txBody>
          <a:bodyPr>
            <a:normAutofit fontScale="77500" lnSpcReduction="20000"/>
          </a:bodyPr>
          <a:lstStyle/>
          <a:p>
            <a:r>
              <a:rPr lang="en-GB" altLang="en-US" dirty="0" smtClean="0"/>
              <a:t>More than 15 Press Releases drafted and issued since January 2017 (14 issued in 2016). </a:t>
            </a:r>
          </a:p>
          <a:p>
            <a:r>
              <a:rPr lang="en-GB" altLang="en-US" dirty="0" smtClean="0"/>
              <a:t>More than 450 analysts and 300 journalists reached with each press release.</a:t>
            </a:r>
          </a:p>
          <a:p>
            <a:r>
              <a:rPr lang="en-GB" dirty="0" smtClean="0"/>
              <a:t>487 industry mentions and 5 top tier briefings at MWC </a:t>
            </a:r>
          </a:p>
          <a:p>
            <a:r>
              <a:rPr lang="en-GB" dirty="0" smtClean="0"/>
              <a:t>44% increase in media coverage year-over-year </a:t>
            </a:r>
          </a:p>
          <a:p>
            <a:r>
              <a:rPr lang="en-GB" altLang="en-US" dirty="0" smtClean="0"/>
              <a:t>Five feature opportunities secured so far this year. </a:t>
            </a:r>
          </a:p>
          <a:p>
            <a:r>
              <a:rPr lang="en-GB" altLang="en-US" dirty="0" smtClean="0"/>
              <a:t>4 top-tier analyst briefings at Mobile World Congress Americas.</a:t>
            </a:r>
          </a:p>
          <a:p>
            <a:r>
              <a:rPr lang="en-GB" altLang="en-US" dirty="0" smtClean="0"/>
              <a:t>More than 50 event partnerships – worth an estimated $30K - confirmed for events taking place this year and 15 speaking opportunities – worth an estimated $67K – secured.</a:t>
            </a:r>
          </a:p>
          <a:p>
            <a:r>
              <a:rPr lang="en-GB" altLang="en-US" dirty="0" smtClean="0"/>
              <a:t>First oneM2M case study created. </a:t>
            </a:r>
          </a:p>
          <a:p>
            <a:r>
              <a:rPr lang="en-GB" altLang="en-US" dirty="0" smtClean="0"/>
              <a:t>Joint HPE webinar attracted 150 viewers</a:t>
            </a:r>
          </a:p>
          <a:p>
            <a:endParaRPr lang="en-GB"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8</a:t>
            </a:fld>
            <a:endParaRPr lang="en-US"/>
          </a:p>
        </p:txBody>
      </p:sp>
    </p:spTree>
    <p:extLst>
      <p:ext uri="{BB962C8B-B14F-4D97-AF65-F5344CB8AC3E}">
        <p14:creationId xmlns:p14="http://schemas.microsoft.com/office/powerpoint/2010/main" val="1321335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mtClean="0"/>
              <a:t>Activities: Speaking Slots</a:t>
            </a:r>
          </a:p>
        </p:txBody>
      </p:sp>
      <p:sp>
        <p:nvSpPr>
          <p:cNvPr id="10243" name="Content Placeholder 2">
            <a:extLst>
              <a:ext uri="{FF2B5EF4-FFF2-40B4-BE49-F238E27FC236}">
                <a16:creationId xmlns:a16="http://schemas.microsoft.com/office/drawing/2014/main" id="{5158BB1B-14ED-43C0-8621-CC44538F181D}"/>
              </a:ext>
            </a:extLst>
          </p:cNvPr>
          <p:cNvSpPr>
            <a:spLocks noGrp="1"/>
          </p:cNvSpPr>
          <p:nvPr>
            <p:ph idx="1"/>
          </p:nvPr>
        </p:nvSpPr>
        <p:spPr/>
        <p:txBody>
          <a:bodyPr>
            <a:normAutofit fontScale="85000" lnSpcReduction="20000"/>
          </a:bodyPr>
          <a:lstStyle/>
          <a:p>
            <a:r>
              <a:rPr lang="en-GB" altLang="en-US" dirty="0" smtClean="0"/>
              <a:t>Industry 4.0 Summit, Manchester, UK, 4-5 April 2017</a:t>
            </a:r>
          </a:p>
          <a:p>
            <a:pPr lvl="1"/>
            <a:r>
              <a:rPr lang="en-GB" altLang="en-US" dirty="0" smtClean="0"/>
              <a:t>Rafael </a:t>
            </a:r>
            <a:r>
              <a:rPr lang="en-GB" altLang="en-US" dirty="0" err="1" smtClean="0"/>
              <a:t>Cepeda</a:t>
            </a:r>
            <a:r>
              <a:rPr lang="en-GB" altLang="en-US" dirty="0" smtClean="0"/>
              <a:t>, </a:t>
            </a:r>
            <a:r>
              <a:rPr lang="en-GB" altLang="en-US" dirty="0" err="1" smtClean="0"/>
              <a:t>InterDigital</a:t>
            </a:r>
            <a:r>
              <a:rPr lang="en-GB" altLang="en-US" dirty="0" smtClean="0"/>
              <a:t> Communications, hosted two roundtables</a:t>
            </a:r>
          </a:p>
          <a:p>
            <a:r>
              <a:rPr lang="en-GB" altLang="en-US" dirty="0" err="1" smtClean="0"/>
              <a:t>IoT</a:t>
            </a:r>
            <a:r>
              <a:rPr lang="en-GB" altLang="en-US" dirty="0" smtClean="0"/>
              <a:t> World, Santa Clara, 16-18 May 2017 </a:t>
            </a:r>
          </a:p>
          <a:p>
            <a:pPr lvl="1"/>
            <a:r>
              <a:rPr lang="en-GB" altLang="en-US" dirty="0" err="1" smtClean="0"/>
              <a:t>Rouzbeh</a:t>
            </a:r>
            <a:r>
              <a:rPr lang="en-GB" altLang="en-US" dirty="0" smtClean="0"/>
              <a:t> </a:t>
            </a:r>
            <a:r>
              <a:rPr lang="en-GB" altLang="en-US" dirty="0" err="1" smtClean="0"/>
              <a:t>Farhoumand</a:t>
            </a:r>
            <a:r>
              <a:rPr lang="en-GB" altLang="en-US" dirty="0" smtClean="0"/>
              <a:t>, Huawei, taking part in a panel session on smart cities</a:t>
            </a:r>
          </a:p>
          <a:p>
            <a:r>
              <a:rPr lang="en-GB" altLang="en-US" dirty="0" err="1" smtClean="0"/>
              <a:t>IoT</a:t>
            </a:r>
            <a:r>
              <a:rPr lang="en-GB" altLang="en-US" dirty="0" smtClean="0"/>
              <a:t> Tech Expo Europe, Berlin, Germany, 1-2 June 2017</a:t>
            </a:r>
          </a:p>
          <a:p>
            <a:pPr lvl="1"/>
            <a:r>
              <a:rPr lang="en-GB" altLang="en-US" dirty="0" err="1" smtClean="0"/>
              <a:t>Dr.</a:t>
            </a:r>
            <a:r>
              <a:rPr lang="en-GB" altLang="en-US" dirty="0" smtClean="0"/>
              <a:t> Josef </a:t>
            </a:r>
            <a:r>
              <a:rPr lang="en-GB" altLang="en-US" dirty="0" err="1" smtClean="0"/>
              <a:t>Blanz</a:t>
            </a:r>
            <a:r>
              <a:rPr lang="en-GB" altLang="en-US" dirty="0" smtClean="0"/>
              <a:t>, Qualcomm, took part in a panel session on the future development of the </a:t>
            </a:r>
            <a:r>
              <a:rPr lang="en-GB" altLang="en-US" dirty="0" err="1" smtClean="0"/>
              <a:t>IoT</a:t>
            </a:r>
            <a:endParaRPr lang="en-GB" altLang="en-US" dirty="0" smtClean="0"/>
          </a:p>
          <a:p>
            <a:r>
              <a:rPr lang="en-GB" altLang="en-US" dirty="0" err="1" smtClean="0"/>
              <a:t>IoT</a:t>
            </a:r>
            <a:r>
              <a:rPr lang="en-GB" altLang="en-US" dirty="0" smtClean="0"/>
              <a:t> World Europe, London, UK, 13-15 June 2017 </a:t>
            </a:r>
          </a:p>
          <a:p>
            <a:pPr lvl="1"/>
            <a:r>
              <a:rPr lang="en-GB" altLang="en-US" dirty="0" smtClean="0"/>
              <a:t>Alan Carlton, </a:t>
            </a:r>
            <a:r>
              <a:rPr lang="en-GB" altLang="en-US" dirty="0" err="1" smtClean="0"/>
              <a:t>InterDigital</a:t>
            </a:r>
            <a:r>
              <a:rPr lang="en-GB" altLang="en-US" dirty="0" smtClean="0"/>
              <a:t>, took part in a panel on creating a sustainable framework for the </a:t>
            </a:r>
            <a:r>
              <a:rPr lang="en-GB" altLang="en-US" dirty="0" err="1" smtClean="0"/>
              <a:t>IoT</a:t>
            </a:r>
            <a:r>
              <a:rPr lang="en-GB" altLang="en-US" dirty="0" smtClean="0"/>
              <a:t> </a:t>
            </a:r>
          </a:p>
          <a:p>
            <a:r>
              <a:rPr lang="en-GB" altLang="en-US" dirty="0" smtClean="0"/>
              <a:t>Smart Summit, London, UK, 19-20 September 2017</a:t>
            </a:r>
          </a:p>
          <a:p>
            <a:pPr lvl="1"/>
            <a:r>
              <a:rPr lang="en-GB" altLang="en-US" dirty="0" smtClean="0"/>
              <a:t>Chris </a:t>
            </a:r>
            <a:r>
              <a:rPr lang="en-GB" altLang="en-US" dirty="0" err="1" smtClean="0"/>
              <a:t>Meering</a:t>
            </a:r>
            <a:r>
              <a:rPr lang="en-GB" altLang="en-US" dirty="0" smtClean="0"/>
              <a:t>, HPE, took part in two smart cities panels</a:t>
            </a:r>
          </a:p>
          <a:p>
            <a:r>
              <a:rPr lang="en-GB" altLang="en-US" dirty="0" smtClean="0"/>
              <a:t>Semantics, Amsterdam, The Netherlands,  11-14 September 2017 </a:t>
            </a:r>
          </a:p>
          <a:p>
            <a:pPr lvl="1"/>
            <a:r>
              <a:rPr lang="en-GB" altLang="en-US" dirty="0" smtClean="0"/>
              <a:t> </a:t>
            </a:r>
            <a:r>
              <a:rPr lang="en-GB" altLang="en-US" dirty="0" err="1" smtClean="0"/>
              <a:t>Dr.</a:t>
            </a:r>
            <a:r>
              <a:rPr lang="en-GB" altLang="en-US" dirty="0" smtClean="0"/>
              <a:t> Omar </a:t>
            </a:r>
            <a:r>
              <a:rPr lang="en-GB" altLang="en-US" dirty="0" err="1" smtClean="0"/>
              <a:t>Elloumi</a:t>
            </a:r>
            <a:r>
              <a:rPr lang="en-GB" altLang="en-US" dirty="0" smtClean="0"/>
              <a:t>, Nokia, spoke about semantic interoperability and standardisation</a:t>
            </a:r>
          </a:p>
          <a:p>
            <a:pPr lvl="1"/>
            <a:endParaRPr lang="en-GB" altLang="en-US" dirty="0"/>
          </a:p>
        </p:txBody>
      </p:sp>
      <p:sp>
        <p:nvSpPr>
          <p:cNvPr id="2" name="Slide Number Placeholder 1"/>
          <p:cNvSpPr>
            <a:spLocks noGrp="1"/>
          </p:cNvSpPr>
          <p:nvPr>
            <p:ph type="sldNum" sz="quarter" idx="12"/>
          </p:nvPr>
        </p:nvSpPr>
        <p:spPr/>
        <p:txBody>
          <a:bodyPr/>
          <a:lstStyle/>
          <a:p>
            <a:fld id="{163F5A94-8458-4F17-AD3C-1A083E20221D}" type="slidenum">
              <a:rPr lang="en-US" smtClean="0"/>
              <a:pPr/>
              <a:t>9</a:t>
            </a:fld>
            <a:endParaRPr lang="en-US"/>
          </a:p>
        </p:txBody>
      </p:sp>
    </p:spTree>
    <p:extLst>
      <p:ext uri="{BB962C8B-B14F-4D97-AF65-F5344CB8AC3E}">
        <p14:creationId xmlns:p14="http://schemas.microsoft.com/office/powerpoint/2010/main" val="1722963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2561</Words>
  <Application>Microsoft Office PowerPoint</Application>
  <PresentationFormat>Widescreen</PresentationFormat>
  <Paragraphs>356</Paragraphs>
  <Slides>29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Myriad Pro</vt:lpstr>
      <vt:lpstr>Myriad Pro Light</vt:lpstr>
      <vt:lpstr>Office Theme</vt:lpstr>
      <vt:lpstr>Report of oneM2M MARCOM subcommittee</vt:lpstr>
      <vt:lpstr>Agenda</vt:lpstr>
      <vt:lpstr>Open Items</vt:lpstr>
      <vt:lpstr>Year in Review</vt:lpstr>
      <vt:lpstr>Recent Meetings</vt:lpstr>
      <vt:lpstr>MARCOM initiatives</vt:lpstr>
      <vt:lpstr>MARCOM initiatives</vt:lpstr>
      <vt:lpstr>Proactive PR Report to Marcom</vt:lpstr>
      <vt:lpstr>Activities: Speaking Slots</vt:lpstr>
      <vt:lpstr>Upcoming Speaking Slots</vt:lpstr>
      <vt:lpstr>Activities: Editorial</vt:lpstr>
      <vt:lpstr>Activities: Editorial</vt:lpstr>
      <vt:lpstr>Press Release Coverage Highlights</vt:lpstr>
      <vt:lpstr>Activities: Webinars</vt:lpstr>
      <vt:lpstr>MARCOM Schedule</vt:lpstr>
      <vt:lpstr>2018 marketing planning</vt:lpstr>
      <vt:lpstr>goals for today’s workshop</vt:lpstr>
      <vt:lpstr>things to remember</vt:lpstr>
      <vt:lpstr>marketing/marcom edict</vt:lpstr>
      <vt:lpstr>PowerPoint Presentation</vt:lpstr>
      <vt:lpstr>marketing priorities</vt:lpstr>
      <vt:lpstr>PowerPoint Presentation</vt:lpstr>
      <vt:lpstr>oneM2M regional priorities</vt:lpstr>
      <vt:lpstr>PowerPoint Presentation</vt:lpstr>
      <vt:lpstr>oneM2M audiences</vt:lpstr>
      <vt:lpstr>oneM2M audiences</vt:lpstr>
      <vt:lpstr>tactical priorities</vt:lpstr>
      <vt:lpstr>marketing tactical focus areas</vt:lpstr>
      <vt:lpstr>next steps?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Oddy, Sharon</cp:lastModifiedBy>
  <cp:revision>34</cp:revision>
  <dcterms:created xsi:type="dcterms:W3CDTF">2017-09-21T15:46:31Z</dcterms:created>
  <dcterms:modified xsi:type="dcterms:W3CDTF">2017-10-04T14:48:21Z</dcterms:modified>
</cp:coreProperties>
</file>