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20" r:id="rId3"/>
    <p:sldId id="358" r:id="rId4"/>
    <p:sldId id="359" r:id="rId5"/>
    <p:sldId id="333" r:id="rId6"/>
    <p:sldId id="323" r:id="rId7"/>
    <p:sldId id="356" r:id="rId8"/>
    <p:sldId id="353" r:id="rId9"/>
    <p:sldId id="355" r:id="rId10"/>
    <p:sldId id="361" r:id="rId11"/>
    <p:sldId id="360" r:id="rId12"/>
    <p:sldId id="3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" y="7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IHS, RCR, TIA, GSMA…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IHS, RCR, TIA, GSMA…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3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42381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sz="3733"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4839" y="1239433"/>
            <a:ext cx="10993437" cy="4705756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2018 InterDigital,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9899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18" Type="http://schemas.openxmlformats.org/officeDocument/2006/relationships/image" Target="../media/image20.tiff"/><Relationship Id="rId3" Type="http://schemas.openxmlformats.org/officeDocument/2006/relationships/image" Target="../media/image5.tiff"/><Relationship Id="rId21" Type="http://schemas.openxmlformats.org/officeDocument/2006/relationships/image" Target="../media/image23.tiff"/><Relationship Id="rId7" Type="http://schemas.openxmlformats.org/officeDocument/2006/relationships/image" Target="../media/image9.tif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tiff"/><Relationship Id="rId20" Type="http://schemas.openxmlformats.org/officeDocument/2006/relationships/image" Target="../media/image22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5" Type="http://schemas.openxmlformats.org/officeDocument/2006/relationships/image" Target="../media/image17.tiff"/><Relationship Id="rId23" Type="http://schemas.openxmlformats.org/officeDocument/2006/relationships/image" Target="../media/image25.tiff"/><Relationship Id="rId10" Type="http://schemas.openxmlformats.org/officeDocument/2006/relationships/image" Target="../media/image12.tiff"/><Relationship Id="rId19" Type="http://schemas.openxmlformats.org/officeDocument/2006/relationships/image" Target="../media/image21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tiff"/><Relationship Id="rId22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08" y="1994560"/>
            <a:ext cx="11296184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Integrated Partner Marketing and Communications Program</a:t>
            </a:r>
            <a:br>
              <a:rPr lang="de-DE" dirty="0"/>
            </a:b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22269"/>
            <a:ext cx="9144000" cy="165576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Marketing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695" y="1493919"/>
            <a:ext cx="10906461" cy="46701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Agreement on Marketing Edict</a:t>
            </a:r>
          </a:p>
          <a:p>
            <a:r>
              <a:rPr lang="en-US" dirty="0"/>
              <a:t>Budget to support efforts including </a:t>
            </a:r>
            <a:r>
              <a:rPr lang="en-US" sz="2100" i="1" dirty="0"/>
              <a:t>(all estimates at this time):</a:t>
            </a:r>
          </a:p>
          <a:p>
            <a:r>
              <a:rPr lang="en-US" dirty="0"/>
              <a:t>Annually ~$155K </a:t>
            </a:r>
            <a:r>
              <a:rPr lang="en-US" sz="2100" i="1" dirty="0"/>
              <a:t>(currently $92K)</a:t>
            </a:r>
          </a:p>
          <a:p>
            <a:pPr lvl="1"/>
            <a:r>
              <a:rPr lang="en-US" dirty="0"/>
              <a:t>$15K for two White Papers</a:t>
            </a:r>
          </a:p>
          <a:p>
            <a:pPr lvl="1"/>
            <a:r>
              <a:rPr lang="en-US" dirty="0"/>
              <a:t>$30K for video </a:t>
            </a:r>
          </a:p>
          <a:p>
            <a:pPr lvl="1"/>
            <a:r>
              <a:rPr lang="en-US" dirty="0"/>
              <a:t>$25K for six Case Studies</a:t>
            </a:r>
          </a:p>
          <a:p>
            <a:pPr lvl="1"/>
            <a:r>
              <a:rPr lang="en-US" dirty="0"/>
              <a:t>$10K for Member Onboarding Kit</a:t>
            </a:r>
          </a:p>
          <a:p>
            <a:pPr lvl="1"/>
            <a:r>
              <a:rPr lang="en-US" dirty="0"/>
              <a:t>$5K for collateral (banners, print, signs, etc.)</a:t>
            </a:r>
          </a:p>
          <a:p>
            <a:pPr lvl="1"/>
            <a:r>
              <a:rPr lang="en-US" dirty="0"/>
              <a:t>$5K Misc (web hosting, webinar channel, bank remittance fees, code repository)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$65K for PR support</a:t>
            </a:r>
          </a:p>
          <a:p>
            <a:r>
              <a:rPr lang="en-US" dirty="0"/>
              <a:t>Full or part time Marketing lead – cost ~$100K</a:t>
            </a:r>
            <a:endParaRPr lang="en-US" i="1" dirty="0"/>
          </a:p>
          <a:p>
            <a:endParaRPr lang="en-US" sz="1100" dirty="0"/>
          </a:p>
          <a:p>
            <a:r>
              <a:rPr lang="en-US" dirty="0"/>
              <a:t>One-time Expense</a:t>
            </a:r>
          </a:p>
          <a:p>
            <a:pPr lvl="1"/>
            <a:r>
              <a:rPr lang="en-US" dirty="0"/>
              <a:t>$100K-$125K for Web Refresh (content, design and new CMS)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98288" y="6492875"/>
            <a:ext cx="493712" cy="365125"/>
          </a:xfrm>
        </p:spPr>
        <p:txBody>
          <a:bodyPr/>
          <a:lstStyle/>
          <a:p>
            <a:fld id="{23331C8C-FA04-451E-8E18-09B309337E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2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Expansion Financials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0127AA2-3770-B947-B19B-69B054EBE62E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9" name="コンテンツ プレースホルダー 4">
            <a:extLst/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2147516"/>
              </p:ext>
            </p:extLst>
          </p:nvPr>
        </p:nvGraphicFramePr>
        <p:xfrm>
          <a:off x="355600" y="1354354"/>
          <a:ext cx="6224380" cy="5021160"/>
        </p:xfrm>
        <a:graphic>
          <a:graphicData uri="http://schemas.openxmlformats.org/drawingml/2006/table">
            <a:tbl>
              <a:tblPr/>
              <a:tblGrid>
                <a:gridCol w="281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Central budget item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2018 budget 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plan 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2019 budget plan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PR Agency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54,054*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55,717</a:t>
                      </a:r>
                      <a:r>
                        <a:rPr kumimoji="1" lang="en-US" altLang="ja-JP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**</a:t>
                      </a:r>
                      <a:endParaRPr kumimoji="1" lang="ja-JP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Webinar Channel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750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750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Speaker support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Brochure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White  papers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Web  hosting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3,050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3,050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Bank  remittance  fee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1,500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1,500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Code repository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1,800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1,800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Release3  celebration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6,000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SC meeting room  rental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Contingency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5,000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Total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93,154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88,817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430" y="2977661"/>
            <a:ext cx="1547447" cy="828431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7026029" y="1368395"/>
            <a:ext cx="430627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Deploy $20K spend to $12K yearly </a:t>
            </a:r>
            <a:r>
              <a:rPr lang="en-US" sz="2400" dirty="0" err="1">
                <a:solidFill>
                  <a:schemeClr val="tx2"/>
                </a:solidFill>
              </a:rPr>
              <a:t>Hubspot</a:t>
            </a:r>
            <a:r>
              <a:rPr lang="en-US" sz="2400" dirty="0">
                <a:solidFill>
                  <a:schemeClr val="tx2"/>
                </a:solidFill>
              </a:rPr>
              <a:t> subscription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Redeploy $8K into overall $40K website redesign on </a:t>
            </a:r>
            <a:r>
              <a:rPr lang="en-US" sz="2400" dirty="0" err="1">
                <a:solidFill>
                  <a:schemeClr val="tx2"/>
                </a:solidFill>
              </a:rPr>
              <a:t>Wordpress</a:t>
            </a:r>
            <a:r>
              <a:rPr lang="en-US" sz="2400" dirty="0">
                <a:solidFill>
                  <a:schemeClr val="tx2"/>
                </a:solidFill>
              </a:rPr>
              <a:t> template w/ firewalled marketing content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Execute on partner marketing plan w/ participant marketing depts. – total $320K content program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With partner marketing, total program valued at ~400K with no added resource</a:t>
            </a:r>
          </a:p>
        </p:txBody>
      </p:sp>
    </p:spTree>
    <p:extLst>
      <p:ext uri="{BB962C8B-B14F-4D97-AF65-F5344CB8AC3E}">
        <p14:creationId xmlns:p14="http://schemas.microsoft.com/office/powerpoint/2010/main" val="3955230554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646E-5652-7C4C-8A8D-D5892E2F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08" y="2681853"/>
            <a:ext cx="1129618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Patrick Van de Wille</a:t>
            </a:r>
            <a:br>
              <a:rPr lang="en-US" sz="2200" dirty="0"/>
            </a:br>
            <a:r>
              <a:rPr lang="en-US" sz="2200" dirty="0"/>
              <a:t>Chief Communications Officer, InterDigital</a:t>
            </a:r>
            <a:br>
              <a:rPr lang="en-US" sz="2200" dirty="0"/>
            </a:br>
            <a:r>
              <a:rPr lang="en-US" sz="2200" dirty="0"/>
              <a:t>oneM2M Marketing Chair</a:t>
            </a:r>
            <a:br>
              <a:rPr lang="en-US" sz="2200" dirty="0"/>
            </a:br>
            <a:r>
              <a:rPr lang="en-US" sz="2200" dirty="0"/>
              <a:t>patrick.vandewille@interdigital.com - +1 858 210 4814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D4C7-6B4E-674C-B193-4D3029C8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D911C-C698-2A48-BA54-724176E1F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Integrated Marketing and Communications Program – July 2018</a:t>
            </a:r>
          </a:p>
        </p:txBody>
      </p:sp>
    </p:spTree>
    <p:extLst>
      <p:ext uri="{BB962C8B-B14F-4D97-AF65-F5344CB8AC3E}">
        <p14:creationId xmlns:p14="http://schemas.microsoft.com/office/powerpoint/2010/main" val="158715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Marketing 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E4CEE-79B7-EF42-BA42-8F681A681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9" y="1239433"/>
            <a:ext cx="10993437" cy="4705756"/>
          </a:xfrm>
        </p:spPr>
        <p:txBody>
          <a:bodyPr/>
          <a:lstStyle/>
          <a:p>
            <a:pPr marL="0" indent="0">
              <a:buNone/>
            </a:pPr>
            <a:r>
              <a:rPr lang="en-US" sz="3733" dirty="0"/>
              <a:t>Drive awareness of the oneM2M brand through strategic campaigns that position the standard as THE thought leader in an industry poised for growth.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8DBACE-7E8B-4249-A23C-FEDD227156CF}"/>
              </a:ext>
            </a:extLst>
          </p:cNvPr>
          <p:cNvGrpSpPr/>
          <p:nvPr/>
        </p:nvGrpSpPr>
        <p:grpSpPr>
          <a:xfrm>
            <a:off x="1701579" y="3942306"/>
            <a:ext cx="8492453" cy="2125296"/>
            <a:chOff x="1514494" y="3197334"/>
            <a:chExt cx="6297268" cy="15759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0600C1-E832-624D-A4B4-7F33557FB4A2}"/>
                </a:ext>
              </a:extLst>
            </p:cNvPr>
            <p:cNvGrpSpPr/>
            <p:nvPr/>
          </p:nvGrpSpPr>
          <p:grpSpPr>
            <a:xfrm>
              <a:off x="1514494" y="3197334"/>
              <a:ext cx="1487156" cy="1575936"/>
              <a:chOff x="913771" y="2872290"/>
              <a:chExt cx="1487156" cy="157593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EB6C014-CD2E-F841-A321-72EFF7DAA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01750" y="2872290"/>
                <a:ext cx="711200" cy="762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AC8F3D-4FD9-CC46-A005-123C6BC2CCEC}"/>
                  </a:ext>
                </a:extLst>
              </p:cNvPr>
              <p:cNvSpPr txBox="1"/>
              <p:nvPr/>
            </p:nvSpPr>
            <p:spPr>
              <a:xfrm>
                <a:off x="913771" y="3726099"/>
                <a:ext cx="1487156" cy="72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THOUGHT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LEADERSHIP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4AFB41-1D10-8A46-9FC9-12C1278F1321}"/>
                </a:ext>
              </a:extLst>
            </p:cNvPr>
            <p:cNvGrpSpPr/>
            <p:nvPr/>
          </p:nvGrpSpPr>
          <p:grpSpPr>
            <a:xfrm>
              <a:off x="3460534" y="3197334"/>
              <a:ext cx="2023365" cy="1470005"/>
              <a:chOff x="3099215" y="2872290"/>
              <a:chExt cx="2023365" cy="147000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75C910-220E-0E41-85C5-20D146C1E830}"/>
                  </a:ext>
                </a:extLst>
              </p:cNvPr>
              <p:cNvSpPr txBox="1"/>
              <p:nvPr/>
            </p:nvSpPr>
            <p:spPr>
              <a:xfrm>
                <a:off x="3099215" y="3726099"/>
                <a:ext cx="2023365" cy="61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AUDIENCE GROWTH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NUTURING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E1523D8-DE73-BF4F-8D8E-6E5E6CA0B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3795959" y="2872290"/>
                <a:ext cx="787400" cy="7747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FF2BBD-11DB-2F43-9792-C6011680573B}"/>
                </a:ext>
              </a:extLst>
            </p:cNvPr>
            <p:cNvGrpSpPr/>
            <p:nvPr/>
          </p:nvGrpSpPr>
          <p:grpSpPr>
            <a:xfrm>
              <a:off x="5868094" y="3241784"/>
              <a:ext cx="1943668" cy="1531485"/>
              <a:chOff x="5223443" y="2916740"/>
              <a:chExt cx="1943668" cy="15314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9A0CCF-07F3-294F-9901-1B0C3172B248}"/>
                  </a:ext>
                </a:extLst>
              </p:cNvPr>
              <p:cNvSpPr txBox="1"/>
              <p:nvPr/>
            </p:nvSpPr>
            <p:spPr>
              <a:xfrm>
                <a:off x="5223443" y="3726099"/>
                <a:ext cx="1943668" cy="722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PREDICTABLE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MARKETING ROI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7FE401A-81C4-4D40-BC0B-46B9B6233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5852377" y="2916740"/>
                <a:ext cx="685800" cy="685800"/>
              </a:xfrm>
              <a:prstGeom prst="rect">
                <a:avLst/>
              </a:prstGeom>
            </p:spPr>
          </p:pic>
        </p:grp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45A8FD-77E2-FF40-843C-E3193FD1070D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685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Integrated Campaign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B1ADE2-3BFF-5240-8CB4-35F50632050B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lowchart: Document 2"/>
          <p:cNvSpPr/>
          <p:nvPr/>
        </p:nvSpPr>
        <p:spPr>
          <a:xfrm>
            <a:off x="3469710" y="1727113"/>
            <a:ext cx="1716067" cy="10083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High-quality 3</a:t>
            </a:r>
            <a:r>
              <a:rPr lang="en-US" b="1" baseline="30000" dirty="0"/>
              <a:t>rd</a:t>
            </a:r>
            <a:r>
              <a:rPr lang="en-US" b="1" dirty="0"/>
              <a:t> party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047" y="1810011"/>
            <a:ext cx="280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Gets media/analysts on board, structures program’s content agenda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3481193" y="2869968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3797477" y="3004477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Speech Bubble: Rectangle 11"/>
          <p:cNvSpPr/>
          <p:nvPr/>
        </p:nvSpPr>
        <p:spPr>
          <a:xfrm>
            <a:off x="4113761" y="3138986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Sponsored webinars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047" y="2964667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Strengthens 3</a:t>
            </a:r>
            <a:r>
              <a:rPr lang="en-US" i="1" baseline="30000" dirty="0"/>
              <a:t>rd</a:t>
            </a:r>
            <a:r>
              <a:rPr lang="en-US" i="1" dirty="0"/>
              <a:t> party relationships, drives eyes to lead property, builds audience</a:t>
            </a:r>
          </a:p>
        </p:txBody>
      </p:sp>
      <p:sp>
        <p:nvSpPr>
          <p:cNvPr id="14" name="Speech Bubble: Rectangle 13"/>
          <p:cNvSpPr/>
          <p:nvPr/>
        </p:nvSpPr>
        <p:spPr>
          <a:xfrm>
            <a:off x="3469710" y="4207383"/>
            <a:ext cx="1201454" cy="77875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Self-produced webinars</a:t>
            </a:r>
          </a:p>
        </p:txBody>
      </p:sp>
      <p:sp>
        <p:nvSpPr>
          <p:cNvPr id="15" name="Flowchart: Document 14"/>
          <p:cNvSpPr/>
          <p:nvPr/>
        </p:nvSpPr>
        <p:spPr>
          <a:xfrm>
            <a:off x="4793295" y="4207383"/>
            <a:ext cx="1125254" cy="77875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E-books</a:t>
            </a:r>
          </a:p>
        </p:txBody>
      </p:sp>
      <p:sp>
        <p:nvSpPr>
          <p:cNvPr id="8" name="Flowchart: Internal Storage 7"/>
          <p:cNvSpPr/>
          <p:nvPr/>
        </p:nvSpPr>
        <p:spPr>
          <a:xfrm>
            <a:off x="6040680" y="4207383"/>
            <a:ext cx="832980" cy="940003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Info-graphics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047" y="4135097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Provides multiple touchpoints to main content, nurtures audience</a:t>
            </a:r>
          </a:p>
        </p:txBody>
      </p:sp>
      <p:sp>
        <p:nvSpPr>
          <p:cNvPr id="16" name="Speech Bubble: Oval 15"/>
          <p:cNvSpPr/>
          <p:nvPr/>
        </p:nvSpPr>
        <p:spPr>
          <a:xfrm>
            <a:off x="3469710" y="5363228"/>
            <a:ext cx="920663" cy="6263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4572000" y="5455085"/>
            <a:ext cx="933189" cy="5031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Speaking</a:t>
            </a:r>
          </a:p>
        </p:txBody>
      </p:sp>
      <p:sp>
        <p:nvSpPr>
          <p:cNvPr id="19" name="Plaque 18"/>
          <p:cNvSpPr/>
          <p:nvPr/>
        </p:nvSpPr>
        <p:spPr>
          <a:xfrm>
            <a:off x="5686816" y="5455085"/>
            <a:ext cx="776614" cy="60124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Conf.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6772405" y="5476136"/>
            <a:ext cx="987468" cy="63030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Technical docs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93372" y="5443689"/>
            <a:ext cx="1033397" cy="695195"/>
            <a:chOff x="7196203" y="2379945"/>
            <a:chExt cx="1033397" cy="695195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7196203" y="2379945"/>
              <a:ext cx="1033397" cy="5847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Web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46515" y="3075140"/>
              <a:ext cx="707721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Direct Access Storage 24"/>
          <p:cNvSpPr/>
          <p:nvPr/>
        </p:nvSpPr>
        <p:spPr>
          <a:xfrm>
            <a:off x="8372471" y="2724420"/>
            <a:ext cx="1308595" cy="95347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793" y="5244985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Anchors multiple content </a:t>
            </a:r>
            <a:r>
              <a:rPr lang="en-US" i="1" dirty="0" err="1"/>
              <a:t>opps</a:t>
            </a:r>
            <a:r>
              <a:rPr lang="en-US" i="1" dirty="0"/>
              <a:t>, fills out messaging, drives validation</a:t>
            </a:r>
          </a:p>
        </p:txBody>
      </p:sp>
      <p:sp>
        <p:nvSpPr>
          <p:cNvPr id="26" name="Arrow: Right 25"/>
          <p:cNvSpPr/>
          <p:nvPr/>
        </p:nvSpPr>
        <p:spPr>
          <a:xfrm rot="505220">
            <a:off x="5685239" y="2313494"/>
            <a:ext cx="2376842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/>
          <p:cNvSpPr/>
          <p:nvPr/>
        </p:nvSpPr>
        <p:spPr>
          <a:xfrm>
            <a:off x="5815214" y="2960979"/>
            <a:ext cx="2178157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/>
          <p:cNvSpPr/>
          <p:nvPr/>
        </p:nvSpPr>
        <p:spPr>
          <a:xfrm rot="19761845">
            <a:off x="7121888" y="3553800"/>
            <a:ext cx="998030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/>
          <p:cNvSpPr/>
          <p:nvPr/>
        </p:nvSpPr>
        <p:spPr>
          <a:xfrm rot="17820963">
            <a:off x="7378564" y="4058646"/>
            <a:ext cx="1209665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ocument 31"/>
          <p:cNvSpPr/>
          <p:nvPr/>
        </p:nvSpPr>
        <p:spPr>
          <a:xfrm>
            <a:off x="9229406" y="5468267"/>
            <a:ext cx="987468" cy="63030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2284047972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What We Currently Have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B1ADE2-3BFF-5240-8CB4-35F50632050B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lowchart: Document 2"/>
          <p:cNvSpPr/>
          <p:nvPr/>
        </p:nvSpPr>
        <p:spPr>
          <a:xfrm>
            <a:off x="3469710" y="1727113"/>
            <a:ext cx="1716067" cy="10083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High-quality 3</a:t>
            </a:r>
            <a:r>
              <a:rPr lang="en-US" b="1" baseline="30000" dirty="0"/>
              <a:t>rd</a:t>
            </a:r>
            <a:r>
              <a:rPr lang="en-US" b="1" dirty="0"/>
              <a:t> party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047" y="1810011"/>
            <a:ext cx="280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Gets media/analysts on board, structures program’s content agenda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3481193" y="2869968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3797477" y="3004477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Speech Bubble: Rectangle 11"/>
          <p:cNvSpPr/>
          <p:nvPr/>
        </p:nvSpPr>
        <p:spPr>
          <a:xfrm>
            <a:off x="4113761" y="3138986"/>
            <a:ext cx="1308970" cy="80792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Sponsored webinars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047" y="2964667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Strengthens 3</a:t>
            </a:r>
            <a:r>
              <a:rPr lang="en-US" i="1" baseline="30000" dirty="0"/>
              <a:t>rd</a:t>
            </a:r>
            <a:r>
              <a:rPr lang="en-US" i="1" dirty="0"/>
              <a:t> party relationships, drives eyes to lead property, builds audience</a:t>
            </a:r>
          </a:p>
        </p:txBody>
      </p:sp>
      <p:sp>
        <p:nvSpPr>
          <p:cNvPr id="14" name="Speech Bubble: Rectangle 13"/>
          <p:cNvSpPr/>
          <p:nvPr/>
        </p:nvSpPr>
        <p:spPr>
          <a:xfrm>
            <a:off x="3469710" y="4207383"/>
            <a:ext cx="1201454" cy="778759"/>
          </a:xfrm>
          <a:prstGeom prst="wedgeRectCallout">
            <a:avLst>
              <a:gd name="adj1" fmla="val -8393"/>
              <a:gd name="adj2" fmla="val 6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Self-produced webinars</a:t>
            </a:r>
          </a:p>
        </p:txBody>
      </p:sp>
      <p:sp>
        <p:nvSpPr>
          <p:cNvPr id="15" name="Flowchart: Document 14"/>
          <p:cNvSpPr/>
          <p:nvPr/>
        </p:nvSpPr>
        <p:spPr>
          <a:xfrm>
            <a:off x="4793295" y="4207383"/>
            <a:ext cx="1125254" cy="77875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E-books</a:t>
            </a:r>
          </a:p>
        </p:txBody>
      </p:sp>
      <p:sp>
        <p:nvSpPr>
          <p:cNvPr id="8" name="Flowchart: Internal Storage 7"/>
          <p:cNvSpPr/>
          <p:nvPr/>
        </p:nvSpPr>
        <p:spPr>
          <a:xfrm>
            <a:off x="6040680" y="4207383"/>
            <a:ext cx="832980" cy="940003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Info-graphics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047" y="4135097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Provides multiple touchpoints to main content, nurtures audience</a:t>
            </a:r>
          </a:p>
        </p:txBody>
      </p:sp>
      <p:sp>
        <p:nvSpPr>
          <p:cNvPr id="16" name="Speech Bubble: Oval 15"/>
          <p:cNvSpPr/>
          <p:nvPr/>
        </p:nvSpPr>
        <p:spPr>
          <a:xfrm>
            <a:off x="3469710" y="5363228"/>
            <a:ext cx="920663" cy="6263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4572000" y="5455085"/>
            <a:ext cx="933189" cy="5031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Speaking</a:t>
            </a:r>
          </a:p>
        </p:txBody>
      </p:sp>
      <p:sp>
        <p:nvSpPr>
          <p:cNvPr id="19" name="Plaque 18"/>
          <p:cNvSpPr/>
          <p:nvPr/>
        </p:nvSpPr>
        <p:spPr>
          <a:xfrm>
            <a:off x="5686816" y="5455085"/>
            <a:ext cx="776614" cy="60124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Conf.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6772405" y="5476136"/>
            <a:ext cx="987468" cy="63030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Technical docs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93372" y="5443689"/>
            <a:ext cx="1033397" cy="695195"/>
            <a:chOff x="7196203" y="2379945"/>
            <a:chExt cx="1033397" cy="695195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7196203" y="2379945"/>
              <a:ext cx="1033397" cy="5847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Web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46515" y="3075140"/>
              <a:ext cx="707721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Direct Access Storage 24"/>
          <p:cNvSpPr/>
          <p:nvPr/>
        </p:nvSpPr>
        <p:spPr>
          <a:xfrm>
            <a:off x="8372471" y="2724420"/>
            <a:ext cx="1308595" cy="95347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793" y="5244985"/>
            <a:ext cx="314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Anchors multiple content </a:t>
            </a:r>
            <a:r>
              <a:rPr lang="en-US" i="1" dirty="0" err="1"/>
              <a:t>opps</a:t>
            </a:r>
            <a:r>
              <a:rPr lang="en-US" i="1" dirty="0"/>
              <a:t>, fills out messaging, drives validation</a:t>
            </a:r>
          </a:p>
        </p:txBody>
      </p:sp>
      <p:sp>
        <p:nvSpPr>
          <p:cNvPr id="26" name="Arrow: Right 25"/>
          <p:cNvSpPr/>
          <p:nvPr/>
        </p:nvSpPr>
        <p:spPr>
          <a:xfrm rot="505220">
            <a:off x="5685239" y="2313494"/>
            <a:ext cx="2376842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/>
          <p:cNvSpPr/>
          <p:nvPr/>
        </p:nvSpPr>
        <p:spPr>
          <a:xfrm>
            <a:off x="5815214" y="2960979"/>
            <a:ext cx="2178157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/>
          <p:cNvSpPr/>
          <p:nvPr/>
        </p:nvSpPr>
        <p:spPr>
          <a:xfrm rot="19761845">
            <a:off x="7121888" y="3553800"/>
            <a:ext cx="998030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/>
          <p:cNvSpPr/>
          <p:nvPr/>
        </p:nvSpPr>
        <p:spPr>
          <a:xfrm rot="17820963">
            <a:off x="7378564" y="4058646"/>
            <a:ext cx="1209665" cy="429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4985" y="1469292"/>
            <a:ext cx="5027486" cy="26658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56695" y="2258685"/>
            <a:ext cx="2711471" cy="2067917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933588" y="5263525"/>
            <a:ext cx="1615837" cy="918383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64973" y="5356117"/>
            <a:ext cx="1026846" cy="81219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67659" y="4136129"/>
            <a:ext cx="3604812" cy="11263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74326" y="4125800"/>
            <a:ext cx="1615837" cy="1021586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ocument 35"/>
          <p:cNvSpPr/>
          <p:nvPr/>
        </p:nvSpPr>
        <p:spPr>
          <a:xfrm>
            <a:off x="9229406" y="5468267"/>
            <a:ext cx="987468" cy="63030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4156592766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Content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E4CEE-79B7-EF42-BA42-8F681A681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8" y="1239433"/>
            <a:ext cx="11094001" cy="47057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 quarterly marketing campaigns around industry conversations</a:t>
            </a:r>
          </a:p>
          <a:p>
            <a:pPr lvl="1"/>
            <a:r>
              <a:rPr lang="en-US" dirty="0"/>
              <a:t>Tier 1 (T1): Research paper and/or survey</a:t>
            </a:r>
          </a:p>
          <a:p>
            <a:pPr lvl="1"/>
            <a:r>
              <a:rPr lang="en-US" dirty="0"/>
              <a:t>Tier 2 (T2): Webinar panelist discussion based on the paper</a:t>
            </a:r>
          </a:p>
          <a:p>
            <a:pPr lvl="1"/>
            <a:r>
              <a:rPr lang="en-US" dirty="0"/>
              <a:t>Tier 3 (T3): Include supporting materials (blog, infographic, articles, etc.)</a:t>
            </a:r>
          </a:p>
          <a:p>
            <a:r>
              <a:rPr lang="en-US" dirty="0"/>
              <a:t>Partner with industry analyst/media firms to deliver quality content and drive their buy-in by reshaping our relationship to vendor/customer</a:t>
            </a:r>
          </a:p>
          <a:p>
            <a:r>
              <a:rPr lang="en-US" dirty="0"/>
              <a:t>Arm the PR team with topics that they can pitch to the media</a:t>
            </a:r>
          </a:p>
          <a:p>
            <a:r>
              <a:rPr lang="en-US" dirty="0"/>
              <a:t>Capture downloads, measure conversion rates, nurture leads and build community via a streamlined </a:t>
            </a:r>
            <a:r>
              <a:rPr lang="en-US" dirty="0" err="1"/>
              <a:t>Hubspot</a:t>
            </a:r>
            <a:r>
              <a:rPr lang="en-US" dirty="0"/>
              <a:t> marketing engine</a:t>
            </a:r>
          </a:p>
          <a:p>
            <a:r>
              <a:rPr lang="en-US" dirty="0"/>
              <a:t>Provide a platform for contributing partners to achieve marketing goals via oneM2M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D54A4B-37D5-2742-9588-333AA17DBDEC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60917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PR Outreach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E4CEE-79B7-EF42-BA42-8F681A681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39433"/>
            <a:ext cx="11370365" cy="2372524"/>
          </a:xfrm>
        </p:spPr>
        <p:txBody>
          <a:bodyPr>
            <a:normAutofit/>
          </a:bodyPr>
          <a:lstStyle/>
          <a:p>
            <a:r>
              <a:rPr lang="en-US" dirty="0"/>
              <a:t>Build the PR program around the content marketing plan</a:t>
            </a:r>
          </a:p>
          <a:p>
            <a:pPr lvl="1"/>
            <a:r>
              <a:rPr lang="en-US" dirty="0"/>
              <a:t>Coordinated outreach to key media partners</a:t>
            </a:r>
          </a:p>
          <a:p>
            <a:pPr lvl="1"/>
            <a:r>
              <a:rPr lang="en-US" dirty="0"/>
              <a:t>Target strategic speaking opportunities</a:t>
            </a:r>
          </a:p>
          <a:p>
            <a:r>
              <a:rPr lang="en-US" dirty="0"/>
              <a:t>Nurture media relationships and grow them via content partnerships</a:t>
            </a:r>
          </a:p>
          <a:p>
            <a:r>
              <a:rPr lang="en-US" dirty="0"/>
              <a:t>Time campaigns to align with milestones and events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330459-6E8E-B549-A4F5-675B801445F8}"/>
              </a:ext>
            </a:extLst>
          </p:cNvPr>
          <p:cNvGrpSpPr/>
          <p:nvPr/>
        </p:nvGrpSpPr>
        <p:grpSpPr>
          <a:xfrm>
            <a:off x="933495" y="4130520"/>
            <a:ext cx="10722575" cy="1636953"/>
            <a:chOff x="422559" y="3069478"/>
            <a:chExt cx="8041931" cy="122771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B18BF5A-2A39-B243-BBE9-C77160AD0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6407" y="3629871"/>
              <a:ext cx="816406" cy="1358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7FDF695-508F-1742-8A15-24955D0F4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355" y="3936740"/>
              <a:ext cx="360453" cy="36045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8337A4E-715F-8540-8BEC-08294389E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9675" y="3082415"/>
              <a:ext cx="605830" cy="31659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CB8DE8F-70E5-1747-8AF7-7216033E9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5751" y="3962841"/>
              <a:ext cx="301573" cy="31677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863A716-FA1F-3B4A-A0E4-230EE25FA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6713" y="3168590"/>
              <a:ext cx="613085" cy="20499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3F9BA7B-9536-474E-80BF-17BA9A773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" y="3069478"/>
              <a:ext cx="627849" cy="34000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247109B-692E-FA4F-851A-CCED0AD2F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98" y="3943383"/>
              <a:ext cx="505226" cy="31380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B82323E-CBF1-8340-A285-D0A1541C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2023" y="3633916"/>
              <a:ext cx="842467" cy="13181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A3BFBCE-D168-7644-A4C6-C8E0D162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809" y="3564155"/>
              <a:ext cx="726415" cy="28088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A081451-6947-A746-B989-63E782C8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" y="3537767"/>
              <a:ext cx="590987" cy="227964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731EB7-C0C8-3844-9294-4D945D4B7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3183" y="3146933"/>
              <a:ext cx="520750" cy="20182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6683D84-C023-1346-9A6C-AD1F49448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9230" y="3986846"/>
              <a:ext cx="401154" cy="21631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9BEA949-03A8-BD4E-94E4-2D06EAB0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9524" y="3094840"/>
              <a:ext cx="340926" cy="3409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46CB36-D2E7-E147-B150-22DD46B6B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1603" y="3103440"/>
              <a:ext cx="703943" cy="25008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FF65107-84E9-2948-B5D2-AB1A0A62A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431" y="3991540"/>
              <a:ext cx="462288" cy="20692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B5E73DD-D2DB-DC4C-B052-9203DC0C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888" y="3564155"/>
              <a:ext cx="401702" cy="24215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702113B-2D41-AD42-8F21-662C7AFE6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9479" y="4033654"/>
              <a:ext cx="517900" cy="13326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B639476-7EE1-344F-9C92-A9E1ADE8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865" y="3619895"/>
              <a:ext cx="942628" cy="10700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9F4053E-64A9-634C-9812-054569635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1247" y="3122105"/>
              <a:ext cx="608815" cy="25147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D160B08-16C7-C249-B809-C3F4FCB1C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0077" y="3535564"/>
              <a:ext cx="404279" cy="21821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41773A9-B337-0C49-939C-ED548DD6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5212" y="3962841"/>
              <a:ext cx="306738" cy="264136"/>
            </a:xfrm>
            <a:prstGeom prst="rect">
              <a:avLst/>
            </a:prstGeom>
          </p:spPr>
        </p:pic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493FC96-BD47-9647-B7B6-1AACB280FC2A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54611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Idea: Operators and IoT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E13B6-7001-4A41-AF90-D59EF71774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9" y="1239433"/>
            <a:ext cx="10329215" cy="470575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TOPIC</a:t>
            </a:r>
            <a:r>
              <a:rPr lang="en-US" dirty="0"/>
              <a:t>: A report on the impacts of the IoT on operators, and their ability to further monetize existing infrastructure. </a:t>
            </a:r>
          </a:p>
          <a:p>
            <a:r>
              <a:rPr lang="en-US" b="1" dirty="0"/>
              <a:t>MEDIA PARTNER</a:t>
            </a:r>
            <a:r>
              <a:rPr lang="en-US" dirty="0"/>
              <a:t>: Mobile World Live, GSMA</a:t>
            </a:r>
          </a:p>
          <a:p>
            <a:r>
              <a:rPr lang="en-US" b="1" dirty="0"/>
              <a:t>TIMING</a:t>
            </a:r>
            <a:r>
              <a:rPr lang="en-US" dirty="0"/>
              <a:t>: Q3 2018, to support Release 3</a:t>
            </a:r>
          </a:p>
          <a:p>
            <a:pPr lvl="1"/>
            <a:r>
              <a:rPr lang="en-US" dirty="0"/>
              <a:t>Launch of property 1 at MWC Americas</a:t>
            </a:r>
          </a:p>
          <a:p>
            <a:pPr lvl="1"/>
            <a:r>
              <a:rPr lang="en-US" dirty="0"/>
              <a:t>Property 2 at </a:t>
            </a:r>
            <a:r>
              <a:rPr lang="en-US" dirty="0" err="1"/>
              <a:t>IoT</a:t>
            </a:r>
            <a:r>
              <a:rPr lang="en-US" dirty="0"/>
              <a:t> Solutions World Congress</a:t>
            </a:r>
          </a:p>
          <a:p>
            <a:r>
              <a:rPr lang="en-US" b="1" dirty="0"/>
              <a:t>CAMPAIGN ASSETS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 research papers (global survey of </a:t>
            </a:r>
            <a:r>
              <a:rPr lang="en-US" dirty="0" err="1"/>
              <a:t>IoT</a:t>
            </a:r>
            <a:r>
              <a:rPr lang="en-US" dirty="0"/>
              <a:t> executives and GSMA analysis of operator strategies)</a:t>
            </a:r>
          </a:p>
          <a:p>
            <a:pPr lvl="1"/>
            <a:r>
              <a:rPr lang="en-US" dirty="0"/>
              <a:t>2 panel discussion webinars</a:t>
            </a:r>
          </a:p>
          <a:p>
            <a:pPr lvl="1"/>
            <a:r>
              <a:rPr lang="en-US" dirty="0"/>
              <a:t>Supporting Google search/retargeting campaign</a:t>
            </a:r>
          </a:p>
          <a:p>
            <a:pPr lvl="1"/>
            <a:r>
              <a:rPr lang="en-US" dirty="0"/>
              <a:t>Distribution to GSMA database (100K+ names) and partner database (~55K) </a:t>
            </a:r>
          </a:p>
          <a:p>
            <a:pPr lvl="1"/>
            <a:r>
              <a:rPr lang="en-US" i="1" dirty="0"/>
              <a:t>3 supporting self-produced webinars</a:t>
            </a:r>
          </a:p>
          <a:p>
            <a:pPr lvl="1"/>
            <a:r>
              <a:rPr lang="en-US" i="1" dirty="0"/>
              <a:t>Media outreach and multiple thought leadership ops</a:t>
            </a:r>
          </a:p>
          <a:p>
            <a:pPr lvl="1"/>
            <a:r>
              <a:rPr lang="en-US" i="1" dirty="0"/>
              <a:t>Press release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37B36-89D2-1341-8E60-06FC27E4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40" y="2039504"/>
            <a:ext cx="3063091" cy="164935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D54E5B-9642-EB41-93DA-4614F8A7454E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1174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1582400" cy="84238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Partners 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FFA-2020-B044-B91E-AC2A113E337D}"/>
              </a:ext>
            </a:extLst>
          </p:cNvPr>
          <p:cNvSpPr/>
          <p:nvPr/>
        </p:nvSpPr>
        <p:spPr>
          <a:xfrm>
            <a:off x="557215" y="1308265"/>
            <a:ext cx="3421941" cy="2345907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2FE21-DB9C-CE45-A525-5C9E427AADD9}"/>
              </a:ext>
            </a:extLst>
          </p:cNvPr>
          <p:cNvSpPr txBox="1"/>
          <p:nvPr/>
        </p:nvSpPr>
        <p:spPr>
          <a:xfrm>
            <a:off x="463430" y="2291139"/>
            <a:ext cx="3421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~$20,000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6E7AA-73BB-6F4B-8FA7-4039E22AD031}"/>
              </a:ext>
            </a:extLst>
          </p:cNvPr>
          <p:cNvSpPr txBox="1"/>
          <p:nvPr/>
        </p:nvSpPr>
        <p:spPr>
          <a:xfrm>
            <a:off x="557209" y="1365552"/>
            <a:ext cx="342194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CONTENT COSTS PER PROPERTY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25B8A7-46DD-6746-A604-8FB2FF04C505}"/>
              </a:ext>
            </a:extLst>
          </p:cNvPr>
          <p:cNvSpPr/>
          <p:nvPr/>
        </p:nvSpPr>
        <p:spPr>
          <a:xfrm>
            <a:off x="557215" y="3980360"/>
            <a:ext cx="3421941" cy="2345907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A3329-BCBC-7F41-9F29-6102057A1AFA}"/>
              </a:ext>
            </a:extLst>
          </p:cNvPr>
          <p:cNvSpPr txBox="1"/>
          <p:nvPr/>
        </p:nvSpPr>
        <p:spPr>
          <a:xfrm>
            <a:off x="557212" y="4657247"/>
            <a:ext cx="342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$15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ACBB49-A595-024D-889A-04BA302F2AAD}"/>
              </a:ext>
            </a:extLst>
          </p:cNvPr>
          <p:cNvSpPr txBox="1"/>
          <p:nvPr/>
        </p:nvSpPr>
        <p:spPr>
          <a:xfrm>
            <a:off x="557209" y="4153077"/>
            <a:ext cx="34219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AVERAGE CPL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6A9A8-28D2-5F42-8B4F-C6E4E69BDAA2}"/>
              </a:ext>
            </a:extLst>
          </p:cNvPr>
          <p:cNvSpPr/>
          <p:nvPr/>
        </p:nvSpPr>
        <p:spPr>
          <a:xfrm>
            <a:off x="8129151" y="3980360"/>
            <a:ext cx="3421941" cy="2345907"/>
          </a:xfrm>
          <a:prstGeom prst="rect">
            <a:avLst/>
          </a:prstGeom>
          <a:solidFill>
            <a:srgbClr val="D7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51746-5378-CE4D-84C9-7974324D74E5}"/>
              </a:ext>
            </a:extLst>
          </p:cNvPr>
          <p:cNvSpPr txBox="1"/>
          <p:nvPr/>
        </p:nvSpPr>
        <p:spPr>
          <a:xfrm>
            <a:off x="8129143" y="4153078"/>
            <a:ext cx="342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+mj-lt"/>
              </a:rPr>
              <a:t>…AND THE ASSOCIATION OF THEIR BRAND WITH AN IMPORTANT PIECE OF INDEPENDENT RESEARCH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52949-6D83-954C-967A-30D65300C4F2}"/>
              </a:ext>
            </a:extLst>
          </p:cNvPr>
          <p:cNvSpPr/>
          <p:nvPr/>
        </p:nvSpPr>
        <p:spPr>
          <a:xfrm>
            <a:off x="8129151" y="1308265"/>
            <a:ext cx="3421941" cy="2345907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AC0F2-8F2D-634D-A70C-2F3D837449B7}"/>
              </a:ext>
            </a:extLst>
          </p:cNvPr>
          <p:cNvSpPr txBox="1"/>
          <p:nvPr/>
        </p:nvSpPr>
        <p:spPr>
          <a:xfrm>
            <a:off x="8129151" y="2071605"/>
            <a:ext cx="342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500+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13E7B4-6BDC-5647-8210-6E82F3B2E725}"/>
              </a:ext>
            </a:extLst>
          </p:cNvPr>
          <p:cNvSpPr txBox="1"/>
          <p:nvPr/>
        </p:nvSpPr>
        <p:spPr>
          <a:xfrm>
            <a:off x="8129151" y="1518548"/>
            <a:ext cx="342194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WEBINAR LEADS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C5CD9A-5ABD-984F-A952-02A99EACFE49}"/>
              </a:ext>
            </a:extLst>
          </p:cNvPr>
          <p:cNvSpPr/>
          <p:nvPr/>
        </p:nvSpPr>
        <p:spPr>
          <a:xfrm>
            <a:off x="4343183" y="3980360"/>
            <a:ext cx="3421941" cy="2345907"/>
          </a:xfrm>
          <a:prstGeom prst="rect">
            <a:avLst/>
          </a:prstGeom>
          <a:solidFill>
            <a:srgbClr val="B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AB49C3-D284-5E49-AE39-29EB1E7B9D22}"/>
              </a:ext>
            </a:extLst>
          </p:cNvPr>
          <p:cNvSpPr txBox="1"/>
          <p:nvPr/>
        </p:nvSpPr>
        <p:spPr>
          <a:xfrm>
            <a:off x="4343180" y="4657247"/>
            <a:ext cx="342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10-15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CF530B-9F36-F44A-AE73-3551C86F6CA9}"/>
              </a:ext>
            </a:extLst>
          </p:cNvPr>
          <p:cNvSpPr txBox="1"/>
          <p:nvPr/>
        </p:nvSpPr>
        <p:spPr>
          <a:xfrm>
            <a:off x="4343172" y="4153077"/>
            <a:ext cx="34219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MEDIA HITS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DA3C0C-775E-2849-8173-9EBD56E0B1A4}"/>
              </a:ext>
            </a:extLst>
          </p:cNvPr>
          <p:cNvSpPr/>
          <p:nvPr/>
        </p:nvSpPr>
        <p:spPr>
          <a:xfrm>
            <a:off x="4343183" y="1308265"/>
            <a:ext cx="3421941" cy="2345907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112500-3070-1541-8E8C-3B7226AFB00D}"/>
              </a:ext>
            </a:extLst>
          </p:cNvPr>
          <p:cNvSpPr txBox="1"/>
          <p:nvPr/>
        </p:nvSpPr>
        <p:spPr>
          <a:xfrm>
            <a:off x="4343183" y="2071605"/>
            <a:ext cx="342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800+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2705E2-20C1-5D46-A704-BAED1054209B}"/>
              </a:ext>
            </a:extLst>
          </p:cNvPr>
          <p:cNvSpPr txBox="1"/>
          <p:nvPr/>
        </p:nvSpPr>
        <p:spPr>
          <a:xfrm>
            <a:off x="4343182" y="1518549"/>
            <a:ext cx="34219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WHITE PAPER LEADS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9ED376D-D066-8A4A-8884-7C24D4FA2FC3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69671" y="3073708"/>
            <a:ext cx="34219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i="1" dirty="0">
                <a:solidFill>
                  <a:schemeClr val="bg1"/>
                </a:solidFill>
                <a:latin typeface="+mj-lt"/>
              </a:rPr>
              <a:t>with 4 partners</a:t>
            </a: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463430" y="5680998"/>
            <a:ext cx="34219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i="1" dirty="0">
                <a:solidFill>
                  <a:schemeClr val="bg1"/>
                </a:solidFill>
                <a:latin typeface="+mj-lt"/>
              </a:rPr>
              <a:t>or better</a:t>
            </a:r>
          </a:p>
        </p:txBody>
      </p:sp>
    </p:spTree>
    <p:extLst>
      <p:ext uri="{BB962C8B-B14F-4D97-AF65-F5344CB8AC3E}">
        <p14:creationId xmlns:p14="http://schemas.microsoft.com/office/powerpoint/2010/main" val="220156711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7A1EB-20AD-C748-9610-963F772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Joint Marketing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E13B6-7001-4A41-AF90-D59EF71774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9" y="1239433"/>
            <a:ext cx="7633597" cy="4705756"/>
          </a:xfrm>
        </p:spPr>
        <p:txBody>
          <a:bodyPr/>
          <a:lstStyle/>
          <a:p>
            <a:r>
              <a:rPr lang="en-US" dirty="0"/>
              <a:t>Leverage the oneM2M industry position to be seen as neutral, pro-industry</a:t>
            </a:r>
          </a:p>
          <a:p>
            <a:r>
              <a:rPr lang="en-US" dirty="0"/>
              <a:t>Build brand equity by aligning with industry influencers and brands.</a:t>
            </a:r>
          </a:p>
          <a:p>
            <a:r>
              <a:rPr lang="en-US" dirty="0"/>
              <a:t>Push the industry forward with thoughtful research and clear commentary.</a:t>
            </a:r>
          </a:p>
          <a:p>
            <a:r>
              <a:rPr lang="en-US" dirty="0"/>
              <a:t>Grow a contact database full of targeted and qualified subscribers.</a:t>
            </a:r>
          </a:p>
          <a:p>
            <a:r>
              <a:rPr lang="en-US" dirty="0"/>
              <a:t>Enable partner marketing success through proven methodologies.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128828-149C-B842-8773-1EC9021E7686}"/>
              </a:ext>
            </a:extLst>
          </p:cNvPr>
          <p:cNvGrpSpPr/>
          <p:nvPr/>
        </p:nvGrpSpPr>
        <p:grpSpPr>
          <a:xfrm>
            <a:off x="8532034" y="1696633"/>
            <a:ext cx="3205605" cy="3051355"/>
            <a:chOff x="6706039" y="518369"/>
            <a:chExt cx="1901737" cy="18102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A1B3BC-4F4F-D845-AB16-8D11C63AC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8958" y="1235853"/>
              <a:ext cx="215900" cy="2032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4F7F2E-FCD6-314D-9F03-84D9B10FD0CE}"/>
                </a:ext>
              </a:extLst>
            </p:cNvPr>
            <p:cNvGrpSpPr/>
            <p:nvPr/>
          </p:nvGrpSpPr>
          <p:grpSpPr>
            <a:xfrm>
              <a:off x="6706039" y="518369"/>
              <a:ext cx="1901737" cy="1810228"/>
              <a:chOff x="6704171" y="349159"/>
              <a:chExt cx="1431637" cy="136274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917452-1CCD-614A-82CA-32D03072D9E3}"/>
                  </a:ext>
                </a:extLst>
              </p:cNvPr>
              <p:cNvSpPr/>
              <p:nvPr/>
            </p:nvSpPr>
            <p:spPr>
              <a:xfrm>
                <a:off x="6704171" y="349159"/>
                <a:ext cx="822623" cy="822623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7DE7714-EAD4-864A-B817-84A3040750BB}"/>
                  </a:ext>
                </a:extLst>
              </p:cNvPr>
              <p:cNvSpPr/>
              <p:nvPr/>
            </p:nvSpPr>
            <p:spPr>
              <a:xfrm>
                <a:off x="7313185" y="349159"/>
                <a:ext cx="822623" cy="822623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CBF9EC-B01B-E448-B74C-A3E1D70D7D37}"/>
                  </a:ext>
                </a:extLst>
              </p:cNvPr>
              <p:cNvSpPr/>
              <p:nvPr/>
            </p:nvSpPr>
            <p:spPr>
              <a:xfrm>
                <a:off x="7008678" y="889285"/>
                <a:ext cx="822623" cy="822623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D5BDF48-C1BE-A54C-A4BD-A2DCC5E0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0000">
                    <a:alpha val="80000"/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6877556" y="520747"/>
                <a:ext cx="381046" cy="40826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6DB0B2-44F0-F941-9007-BECB58A0A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000000">
                    <a:alpha val="80000"/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601548" y="520747"/>
                <a:ext cx="421872" cy="4150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E161E32-449C-FB4B-8FB8-5C15A2937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65000"/>
              </a:blip>
              <a:stretch>
                <a:fillRect/>
              </a:stretch>
            </p:blipFill>
            <p:spPr>
              <a:xfrm>
                <a:off x="7258602" y="1189461"/>
                <a:ext cx="367437" cy="367437"/>
              </a:xfrm>
              <a:prstGeom prst="rect">
                <a:avLst/>
              </a:prstGeom>
            </p:spPr>
          </p:pic>
        </p:grp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0127AA2-3770-B947-B19B-69B054EBE62E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6A81359-C486-2F46-80AB-C083BBA7BCBD}"/>
              </a:ext>
            </a:extLst>
          </p:cNvPr>
          <p:cNvSpPr txBox="1">
            <a:spLocks/>
          </p:cNvSpPr>
          <p:nvPr/>
        </p:nvSpPr>
        <p:spPr>
          <a:xfrm>
            <a:off x="0" y="5712389"/>
            <a:ext cx="12192000" cy="465599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Campaigns with multiple logos perform at a much higher rate of return.</a:t>
            </a:r>
          </a:p>
        </p:txBody>
      </p:sp>
    </p:spTree>
    <p:extLst>
      <p:ext uri="{BB962C8B-B14F-4D97-AF65-F5344CB8AC3E}">
        <p14:creationId xmlns:p14="http://schemas.microsoft.com/office/powerpoint/2010/main" val="3096981575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12489</TotalTime>
  <Words>846</Words>
  <Application>Microsoft Office PowerPoint</Application>
  <PresentationFormat>Widescreen</PresentationFormat>
  <Paragraphs>179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Myriad Pro</vt:lpstr>
      <vt:lpstr>Myriad Pro Light</vt:lpstr>
      <vt:lpstr>Office Theme</vt:lpstr>
      <vt:lpstr>Integrated Partner Marketing and Communications Program </vt:lpstr>
      <vt:lpstr>The Marketing Mission</vt:lpstr>
      <vt:lpstr>Elements of an Integrated Campaign</vt:lpstr>
      <vt:lpstr>…and What We Currently Have</vt:lpstr>
      <vt:lpstr>Building a Content Program</vt:lpstr>
      <vt:lpstr>Integrated PR Outreach</vt:lpstr>
      <vt:lpstr>Campaign Idea: Operators and IoT</vt:lpstr>
      <vt:lpstr>What Partners Get</vt:lpstr>
      <vt:lpstr>oneM2M Joint Marketing Goals</vt:lpstr>
      <vt:lpstr>Previous Marketing Outline</vt:lpstr>
      <vt:lpstr>Partner Expansion Financials</vt:lpstr>
      <vt:lpstr>Thank you!  Patrick Van de Wille Chief Communications Officer, InterDigital oneM2M Marketing Chair patrick.vandewille@interdigital.com - +1 858 210 4814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Van de Wille, Patrick</cp:lastModifiedBy>
  <cp:revision>143</cp:revision>
  <dcterms:created xsi:type="dcterms:W3CDTF">2017-09-21T15:46:31Z</dcterms:created>
  <dcterms:modified xsi:type="dcterms:W3CDTF">2018-07-24T19:57:07Z</dcterms:modified>
</cp:coreProperties>
</file>