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9" r:id="rId3"/>
    <p:sldId id="268" r:id="rId4"/>
    <p:sldId id="270" r:id="rId5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F1D80"/>
    <a:srgbClr val="293896"/>
    <a:srgbClr val="000066"/>
    <a:srgbClr val="172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9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A840507-995E-4FED-A3C6-9C5F2459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60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2800CB-71C7-45CE-B7AF-33BECD3C7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6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Image" r:id="rId3" imgW="21028571" imgH="14628571" progId="">
                  <p:embed/>
                </p:oleObj>
              </mc:Choice>
              <mc:Fallback>
                <p:oleObj name="Image" r:id="rId3" imgW="21028571" imgH="1462857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2286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FD7DE-D7CA-4AB2-AB4E-B23D41A1F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3838-B85D-4D55-B64E-91085F0F0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1BF6-1E4B-4BBB-BC38-2AC13C3B8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3283-F1A5-40E4-9395-BD57E9D3C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D88F-5233-4DDC-82DE-521BE66D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C71FD-9130-4935-BD99-B123D719E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7B3C-EDF8-4FD1-B7CC-48102E24A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0647-8A9F-423A-9459-7EFB8A9DB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AE2B7-CC49-4AAA-86D2-052FA0035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8265-F159-43A6-B6B0-1D8C09279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14" imgW="21028571" imgH="14628571" progId="">
                  <p:embed/>
                </p:oleObj>
              </mc:Choice>
              <mc:Fallback>
                <p:oleObj name="Image" r:id="rId14" imgW="21028571" imgH="1462857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7467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49605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B11B2F8-074B-41FE-A795-7F75CC4A5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635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3366"/>
                </a:solidFill>
              </a:rPr>
              <a:t>Meeting of Potential M2M Consolidation Partners #2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705600" y="6324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3366"/>
                </a:solidFill>
              </a:rPr>
              <a:t>17-18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4.2   [3] How to Engage Vertical Participation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124200"/>
            <a:ext cx="7086600" cy="2286000"/>
          </a:xfrm>
        </p:spPr>
        <p:txBody>
          <a:bodyPr/>
          <a:lstStyle/>
          <a:p>
            <a:pPr eaLnBrk="1" hangingPunct="1"/>
            <a:r>
              <a:rPr lang="en-US" dirty="0" smtClean="0"/>
              <a:t>ATIS Delegation</a:t>
            </a:r>
          </a:p>
          <a:p>
            <a:pPr eaLnBrk="1" hangingPunct="1"/>
            <a:r>
              <a:rPr lang="en-US" dirty="0" smtClean="0"/>
              <a:t>Presenter:   Gale Lightfoot (Cisco Systems)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Meeting of Potential M2M Consolidation Partners #2</a:t>
            </a:r>
          </a:p>
          <a:p>
            <a:pPr eaLnBrk="1" hangingPunct="1"/>
            <a:r>
              <a:rPr lang="en-US" dirty="0" smtClean="0"/>
              <a:t>Washington DC, USA</a:t>
            </a:r>
          </a:p>
          <a:p>
            <a:pPr eaLnBrk="1" hangingPunct="1"/>
            <a:r>
              <a:rPr lang="en-US" dirty="0" smtClean="0"/>
              <a:t>17-18 August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6550223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M2MCons02_08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06362"/>
            <a:ext cx="7467600" cy="884238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en-US" dirty="0" smtClean="0"/>
              <a:t>Leverage Regional </a:t>
            </a:r>
            <a:br>
              <a:rPr lang="en-US" dirty="0" smtClean="0"/>
            </a:br>
            <a:r>
              <a:rPr lang="en-US" dirty="0" smtClean="0"/>
              <a:t>Relationships with Verticals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257800"/>
          </a:xfrm>
        </p:spPr>
        <p:txBody>
          <a:bodyPr/>
          <a:lstStyle/>
          <a:p>
            <a:r>
              <a:rPr lang="en-US" sz="2400" dirty="0" smtClean="0"/>
              <a:t>Participating Regional </a:t>
            </a:r>
            <a:r>
              <a:rPr lang="en-US" sz="2400" dirty="0" err="1" smtClean="0"/>
              <a:t>SDO’s</a:t>
            </a:r>
            <a:r>
              <a:rPr lang="en-US" sz="2400" dirty="0" smtClean="0"/>
              <a:t> seek to be a bridge between the </a:t>
            </a:r>
            <a:r>
              <a:rPr lang="en-US" sz="2400" dirty="0" err="1" smtClean="0"/>
              <a:t>M2M</a:t>
            </a:r>
            <a:r>
              <a:rPr lang="en-US" sz="2400" dirty="0" smtClean="0"/>
              <a:t> Global Harmonization Initiative (</a:t>
            </a:r>
            <a:r>
              <a:rPr lang="en-US" sz="2400" dirty="0" err="1" smtClean="0"/>
              <a:t>MGHI</a:t>
            </a:r>
            <a:r>
              <a:rPr lang="en-US" sz="2400" dirty="0" smtClean="0"/>
              <a:t>) and verticals.</a:t>
            </a:r>
          </a:p>
          <a:p>
            <a:pPr lvl="1"/>
            <a:r>
              <a:rPr lang="en-US" dirty="0" smtClean="0"/>
              <a:t>Encourage their Participation</a:t>
            </a:r>
          </a:p>
          <a:p>
            <a:pPr lvl="2"/>
            <a:r>
              <a:rPr lang="en-US" sz="1800" dirty="0" smtClean="0"/>
              <a:t>Preferable that the </a:t>
            </a:r>
            <a:r>
              <a:rPr lang="en-US" sz="1800" dirty="0" err="1" smtClean="0"/>
              <a:t>VMPs</a:t>
            </a:r>
            <a:r>
              <a:rPr lang="en-US" sz="1800" dirty="0" smtClean="0"/>
              <a:t> be global in scope &amp; represent industry balance</a:t>
            </a:r>
          </a:p>
          <a:p>
            <a:pPr lvl="3"/>
            <a:r>
              <a:rPr lang="en-US" dirty="0" smtClean="0"/>
              <a:t>Examples include:  Connected Home, Connected Vehicle/</a:t>
            </a:r>
            <a:r>
              <a:rPr lang="en-US" dirty="0" err="1" smtClean="0"/>
              <a:t>telematics</a:t>
            </a:r>
            <a:r>
              <a:rPr lang="en-US" dirty="0" smtClean="0"/>
              <a:t>, </a:t>
            </a:r>
            <a:r>
              <a:rPr lang="en-US" dirty="0" err="1" smtClean="0"/>
              <a:t>eHealth</a:t>
            </a:r>
            <a:r>
              <a:rPr lang="en-US" dirty="0" smtClean="0"/>
              <a:t>, Smart Grid, etc.</a:t>
            </a:r>
          </a:p>
          <a:p>
            <a:pPr lvl="2"/>
            <a:r>
              <a:rPr lang="en-US" sz="1800" dirty="0" smtClean="0"/>
              <a:t>Present </a:t>
            </a:r>
            <a:r>
              <a:rPr lang="en-US" sz="1800" dirty="0" err="1" smtClean="0"/>
              <a:t>MGHI</a:t>
            </a:r>
            <a:r>
              <a:rPr lang="en-US" sz="1800" dirty="0" smtClean="0"/>
              <a:t> Desire for Vertical Membership AND Participation</a:t>
            </a:r>
          </a:p>
          <a:p>
            <a:pPr lvl="3"/>
            <a:r>
              <a:rPr lang="en-US" dirty="0" smtClean="0"/>
              <a:t>Agreement for equal participation, rights and position for </a:t>
            </a:r>
            <a:r>
              <a:rPr lang="en-US" dirty="0" err="1" smtClean="0"/>
              <a:t>VMPs</a:t>
            </a:r>
            <a:endParaRPr lang="en-US" dirty="0" smtClean="0"/>
          </a:p>
          <a:p>
            <a:pPr lvl="2"/>
            <a:r>
              <a:rPr lang="en-US" sz="1800" dirty="0" smtClean="0"/>
              <a:t>Create environment that fosters </a:t>
            </a:r>
            <a:r>
              <a:rPr lang="en-US" sz="1800" dirty="0" err="1" smtClean="0"/>
              <a:t>MGHI</a:t>
            </a:r>
            <a:r>
              <a:rPr lang="en-US" sz="1800" dirty="0" smtClean="0"/>
              <a:t> acceptance by regional verticals</a:t>
            </a:r>
          </a:p>
          <a:p>
            <a:pPr lvl="2"/>
            <a:r>
              <a:rPr lang="en-US" sz="1800" dirty="0" smtClean="0"/>
              <a:t>Articulate Strategy and Structure for </a:t>
            </a:r>
            <a:r>
              <a:rPr lang="en-US" sz="1800" dirty="0" err="1" smtClean="0"/>
              <a:t>MGHI</a:t>
            </a:r>
            <a:endParaRPr lang="en-US" sz="1800" dirty="0" smtClean="0"/>
          </a:p>
          <a:p>
            <a:pPr lvl="3"/>
            <a:r>
              <a:rPr lang="en-US" dirty="0" smtClean="0"/>
              <a:t>Don’t mess with “what works” -&gt; Address Service Layer Perspective</a:t>
            </a:r>
          </a:p>
          <a:p>
            <a:pPr lvl="2"/>
            <a:r>
              <a:rPr lang="en-US" sz="1800" dirty="0" smtClean="0"/>
              <a:t>Encourage Verticals to assist in identifying requirements relative to </a:t>
            </a:r>
            <a:r>
              <a:rPr lang="en-US" sz="1800" dirty="0" err="1" smtClean="0"/>
              <a:t>MGHI</a:t>
            </a:r>
            <a:endParaRPr lang="en-US" sz="1600" b="1" dirty="0" smtClean="0"/>
          </a:p>
          <a:p>
            <a:pPr lvl="2"/>
            <a:r>
              <a:rPr lang="en-US" sz="1800" dirty="0" smtClean="0"/>
              <a:t>Gather requirements from verticals that will not be involved </a:t>
            </a:r>
            <a:r>
              <a:rPr lang="en-US" sz="1800" dirty="0" err="1" smtClean="0"/>
              <a:t>MGHI</a:t>
            </a:r>
            <a:r>
              <a:rPr lang="en-US" sz="1800" dirty="0" smtClean="0"/>
              <a:t>, while continuing to foster relationship with </a:t>
            </a:r>
            <a:r>
              <a:rPr lang="en-US" sz="1800" dirty="0" err="1" smtClean="0"/>
              <a:t>MGHI</a:t>
            </a: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0647-8A9F-423A-9459-7EFB8A9DBA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F7B3C-EDF8-4FD1-B7CC-48102E24AD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371600" y="76200"/>
            <a:ext cx="7620000" cy="8842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Seek “WIDE Spectrum” representation: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Broad</a:t>
            </a:r>
            <a:r>
              <a:rPr lang="en-US" sz="2400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Industry Balance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733800" y="649605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31BF6-1E4B-4BBB-BC38-2AC13C3B8E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534400" cy="399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4191000" y="6534150"/>
            <a:ext cx="2133600" cy="323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BF0F3-5FAD-432C-8EC5-83C348699E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1600200" y="1295400"/>
            <a:ext cx="1219200" cy="533400"/>
          </a:xfrm>
          <a:prstGeom prst="lef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5400000">
            <a:off x="722468" y="1484468"/>
            <a:ext cx="612464" cy="1295400"/>
          </a:xfrm>
          <a:prstGeom prst="leftBrace">
            <a:avLst/>
          </a:prstGeom>
          <a:noFill/>
          <a:ln w="15875">
            <a:solidFill>
              <a:schemeClr val="accent1">
                <a:lumMod val="50000"/>
                <a:alpha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8601" y="1521023"/>
            <a:ext cx="2487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w/Narrow “coverage”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 bwMode="auto">
          <a:xfrm rot="5400000">
            <a:off x="3124200" y="533400"/>
            <a:ext cx="762000" cy="2590800"/>
          </a:xfrm>
          <a:prstGeom prst="leftBrace">
            <a:avLst/>
          </a:prstGeom>
          <a:noFill/>
          <a:ln w="41275">
            <a:solidFill>
              <a:schemeClr val="accent1">
                <a:lumMod val="50000"/>
                <a:alpha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5400000">
            <a:off x="5638800" y="-381000"/>
            <a:ext cx="838200" cy="4648200"/>
          </a:xfrm>
          <a:prstGeom prst="leftBrace">
            <a:avLst/>
          </a:prstGeom>
          <a:noFill/>
          <a:ln w="66675">
            <a:solidFill>
              <a:schemeClr val="accent1">
                <a:lumMod val="50000"/>
                <a:alpha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000780"/>
            <a:ext cx="330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w/Broad Regional </a:t>
            </a:r>
            <a:br>
              <a:rPr lang="en-US" dirty="0" smtClean="0"/>
            </a:br>
            <a:r>
              <a:rPr lang="en-US" dirty="0" smtClean="0"/>
              <a:t>“coverage” &amp; Industry Balance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1140023"/>
            <a:ext cx="2612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w/Regional “coverage”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884238"/>
          </a:xfrm>
        </p:spPr>
        <p:txBody>
          <a:bodyPr/>
          <a:lstStyle/>
          <a:p>
            <a:pPr algn="ctr"/>
            <a:r>
              <a:rPr lang="en-US" dirty="0" smtClean="0"/>
              <a:t>Thresholds!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31BF6-1E4B-4BBB-BC38-2AC13C3B8E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Vertical Participation Threshold Elements:</a:t>
            </a:r>
          </a:p>
          <a:p>
            <a:pPr lvl="1"/>
            <a:r>
              <a:rPr lang="en-US" dirty="0" smtClean="0"/>
              <a:t>Agreement for equal participation, rights and position for VMPs</a:t>
            </a:r>
          </a:p>
          <a:p>
            <a:pPr lvl="1"/>
            <a:r>
              <a:rPr lang="en-US" dirty="0" smtClean="0"/>
              <a:t>Balance among industries represented by the VMPs is required </a:t>
            </a:r>
            <a:r>
              <a:rPr lang="en-US" sz="2200" dirty="0" smtClean="0"/>
              <a:t>(whether regional or global) </a:t>
            </a:r>
            <a:endParaRPr lang="en-US" dirty="0" smtClean="0"/>
          </a:p>
          <a:p>
            <a:pPr lvl="1"/>
            <a:r>
              <a:rPr lang="en-US" dirty="0" smtClean="0"/>
              <a:t>The ratio of regions represented by the VMPs is preferred to approximately reflect the ratios represented in M2M-Cons01(11)17</a:t>
            </a:r>
          </a:p>
          <a:p>
            <a:pPr lvl="1"/>
            <a:r>
              <a:rPr lang="en-US" dirty="0" smtClean="0"/>
              <a:t>Each regions should identify their candidate VMPs since each region has different focus, participation level, numbers of verticals,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IS_PPT_Template">
  <a:themeElements>
    <a:clrScheme name="ATIS_New08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IS_New08200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TIS_New08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IS_New08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IS_New08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IS_New08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IS_New08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IS_New08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ATIS_PPT_Template</Template>
  <TotalTime>283</TotalTime>
  <Words>259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ATIS_PPT_Template</vt:lpstr>
      <vt:lpstr>Image</vt:lpstr>
      <vt:lpstr>4.2   [3] How to Engage Vertical Participation</vt:lpstr>
      <vt:lpstr>Leverage Regional  Relationships with Verticals</vt:lpstr>
      <vt:lpstr>PowerPoint Presentation</vt:lpstr>
      <vt:lpstr>Thresholds!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 Criterial for Successful Consolidation</dc:title>
  <dc:creator>dfoote</dc:creator>
  <cp:lastModifiedBy>Steve Barclay</cp:lastModifiedBy>
  <cp:revision>20</cp:revision>
  <dcterms:created xsi:type="dcterms:W3CDTF">2011-08-11T16:35:20Z</dcterms:created>
  <dcterms:modified xsi:type="dcterms:W3CDTF">2011-08-15T21:18:15Z</dcterms:modified>
</cp:coreProperties>
</file>