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60" r:id="rId4"/>
    <p:sldId id="274" r:id="rId5"/>
    <p:sldId id="275" r:id="rId6"/>
  </p:sldIdLst>
  <p:sldSz cx="9144000" cy="6858000" type="screen4x3"/>
  <p:notesSz cx="68580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F1D80"/>
    <a:srgbClr val="293896"/>
    <a:srgbClr val="000066"/>
    <a:srgbClr val="1721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4660"/>
  </p:normalViewPr>
  <p:slideViewPr>
    <p:cSldViewPr>
      <p:cViewPr>
        <p:scale>
          <a:sx n="80" d="100"/>
          <a:sy n="80" d="100"/>
        </p:scale>
        <p:origin x="-8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9258CEF-DA22-4332-B0F4-857605A3F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87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8BAC295-1930-4543-A1C4-D21BA0DD85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5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Image" r:id="rId3" imgW="21028571" imgH="14628571" progId="">
                  <p:embed/>
                </p:oleObj>
              </mc:Choice>
              <mc:Fallback>
                <p:oleObj name="Image" r:id="rId3" imgW="21028571" imgH="14628571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>
            <a:lvl1pPr algn="ctr">
              <a:defRPr sz="3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22860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76909-4FF7-4F48-981D-7811EB480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41470-A779-4700-AC0D-87612D310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B2B46-7C75-4E49-BDAA-C79241794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40135-AFBF-4ED9-B29B-9DDEF1E7D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51683-88F3-463E-8AD5-719D25D23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49596-471A-4E27-85C0-E68195464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40621-89D7-45EE-8B11-9527EB6BF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E93C8-E53B-4064-85BE-18AFDC949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F7869-E002-4A4B-BC84-E5D449408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BE90F-CB05-4D6B-A59F-1448D5B3A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1"/>
          <p:cNvGraphicFramePr>
            <a:graphicFrameLocks noChangeAspect="1"/>
          </p:cNvGraphicFramePr>
          <p:nvPr userDrawn="1"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Image" r:id="rId14" imgW="21028571" imgH="14628571" progId="">
                  <p:embed/>
                </p:oleObj>
              </mc:Choice>
              <mc:Fallback>
                <p:oleObj name="Image" r:id="rId14" imgW="21028571" imgH="14628571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76200"/>
            <a:ext cx="7467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305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733800" y="649605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A867E-5BC7-4539-BB72-CCC0A3570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-635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US" sz="1200" dirty="0">
                <a:solidFill>
                  <a:srgbClr val="003366"/>
                </a:solidFill>
                <a:latin typeface="Calibri" pitchFamily="34" charset="0"/>
              </a:rPr>
              <a:t>Meeting of Potential M2M Consolidation Partners #2</a:t>
            </a: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6705600" y="6324600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200">
                <a:solidFill>
                  <a:srgbClr val="003366"/>
                </a:solidFill>
                <a:latin typeface="Calibri" pitchFamily="34" charset="0"/>
              </a:rPr>
              <a:t>17-18 August 2011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33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33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33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33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33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33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4.3   [4] Technical Scope of M2M Consolidation 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Brian Daly – Member of ATIS Delegation</a:t>
            </a:r>
            <a:br>
              <a:rPr lang="en-US" dirty="0" smtClean="0"/>
            </a:br>
            <a:r>
              <a:rPr lang="en-US" dirty="0" smtClean="0"/>
              <a:t>(AT&amp;T Director, Core Network &amp; Government/Regulatory Standards)</a:t>
            </a:r>
          </a:p>
          <a:p>
            <a:r>
              <a:rPr lang="en-US" dirty="0" smtClean="0"/>
              <a:t>Meeting of Potential M2M Consolidation Partners #2  </a:t>
            </a:r>
          </a:p>
          <a:p>
            <a:r>
              <a:rPr lang="en-US" dirty="0" smtClean="0"/>
              <a:t>August 17-18, 2011</a:t>
            </a:r>
          </a:p>
          <a:p>
            <a:r>
              <a:rPr lang="en-US" dirty="0" smtClean="0"/>
              <a:t>Washington, DC</a:t>
            </a:r>
          </a:p>
        </p:txBody>
      </p:sp>
      <p:sp>
        <p:nvSpPr>
          <p:cNvPr id="4" name="Rectangle 3"/>
          <p:cNvSpPr/>
          <p:nvPr/>
        </p:nvSpPr>
        <p:spPr>
          <a:xfrm>
            <a:off x="3730652" y="6550223"/>
            <a:ext cx="16562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M2MCons02_09r1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2506905B-8F82-4B61-AA30-17695219CAB0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467600" cy="884238"/>
          </a:xfrm>
        </p:spPr>
        <p:txBody>
          <a:bodyPr/>
          <a:lstStyle/>
          <a:p>
            <a:r>
              <a:rPr lang="en-US" dirty="0" smtClean="0"/>
              <a:t>Technical Scope of M2M Consolidation 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4419600" cy="44196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Service layer aspects</a:t>
            </a:r>
          </a:p>
          <a:p>
            <a:pPr lvl="1"/>
            <a:r>
              <a:rPr lang="en-US" dirty="0" smtClean="0"/>
              <a:t>As highlighted in the ATIS diagram presented in meeting #1</a:t>
            </a:r>
          </a:p>
          <a:p>
            <a:r>
              <a:rPr lang="en-US" dirty="0" smtClean="0"/>
              <a:t>Harmonized use cases and requirements</a:t>
            </a:r>
          </a:p>
          <a:p>
            <a:pPr lvl="1"/>
            <a:r>
              <a:rPr lang="en-US" dirty="0" smtClean="0"/>
              <a:t>Defining the </a:t>
            </a:r>
            <a:r>
              <a:rPr lang="en-US" b="1" u="sng" dirty="0" smtClean="0"/>
              <a:t>common set </a:t>
            </a:r>
            <a:r>
              <a:rPr lang="en-US" dirty="0" smtClean="0"/>
              <a:t>across verticals as well as regions</a:t>
            </a:r>
          </a:p>
          <a:p>
            <a:r>
              <a:rPr lang="en-US" dirty="0" smtClean="0"/>
              <a:t>Development of a common service layer architecture</a:t>
            </a:r>
          </a:p>
          <a:p>
            <a:pPr lvl="1"/>
            <a:r>
              <a:rPr lang="en-US" dirty="0" smtClean="0"/>
              <a:t>Supporting the harmonized set of requirements &amp; use cases</a:t>
            </a:r>
          </a:p>
          <a:p>
            <a:pPr lvl="1"/>
            <a:r>
              <a:rPr lang="en-US" dirty="0" smtClean="0"/>
              <a:t>Include security aspects within the architecture</a:t>
            </a:r>
          </a:p>
          <a:p>
            <a:r>
              <a:rPr lang="en-US" dirty="0" smtClean="0"/>
              <a:t>Develop protocols/APIs/standard objects based on this architecture</a:t>
            </a:r>
          </a:p>
          <a:p>
            <a:pPr lvl="1"/>
            <a:r>
              <a:rPr lang="en-US" dirty="0" smtClean="0"/>
              <a:t>Open interfaces and protocols allowing for any vertical application to access the service</a:t>
            </a:r>
          </a:p>
          <a:p>
            <a:r>
              <a:rPr lang="en-US" dirty="0" smtClean="0"/>
              <a:t>Identification of services required in lower layers</a:t>
            </a:r>
          </a:p>
          <a:p>
            <a:pPr lvl="1"/>
            <a:r>
              <a:rPr lang="en-US" dirty="0" smtClean="0"/>
              <a:t>Development of APIs/adaptation layer to request/support lower layer services</a:t>
            </a:r>
          </a:p>
          <a:p>
            <a:r>
              <a:rPr lang="en-US" dirty="0" smtClean="0"/>
              <a:t>Testing specifications for the service architecture &amp; APIs</a:t>
            </a:r>
          </a:p>
          <a:p>
            <a:r>
              <a:rPr lang="en-US" dirty="0" smtClean="0"/>
              <a:t>Conformance specifications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209800"/>
            <a:ext cx="356836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 rot="10800000">
            <a:off x="4419602" y="1981200"/>
            <a:ext cx="1676398" cy="1295400"/>
          </a:xfrm>
          <a:prstGeom prst="straightConnector1">
            <a:avLst/>
          </a:prstGeom>
          <a:noFill/>
          <a:ln w="50800">
            <a:solidFill>
              <a:schemeClr val="tx1"/>
            </a:solidFill>
            <a:headEnd type="triangle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67600" cy="884238"/>
          </a:xfrm>
        </p:spPr>
        <p:txBody>
          <a:bodyPr/>
          <a:lstStyle/>
          <a:p>
            <a:r>
              <a:rPr lang="en-US" dirty="0" smtClean="0"/>
              <a:t>Technical Scope of M2M Consolidation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4B2B46-7C75-4E49-BDAA-C79241794F0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not address aspects which fall outside the service layer which are being handled in other </a:t>
            </a:r>
            <a:r>
              <a:rPr lang="en-US" dirty="0" err="1"/>
              <a:t>fora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Network aspects</a:t>
            </a:r>
          </a:p>
          <a:p>
            <a:pPr lvl="2"/>
            <a:r>
              <a:rPr lang="en-US" dirty="0"/>
              <a:t>M2M consolidation effort should not disrupt existing ongoing standards work at the local access or network layers</a:t>
            </a:r>
          </a:p>
          <a:p>
            <a:pPr lvl="3"/>
            <a:r>
              <a:rPr lang="en-US" dirty="0"/>
              <a:t>E.g. optimization and adaptation functions in </a:t>
            </a:r>
            <a:r>
              <a:rPr lang="en-US" dirty="0" smtClean="0"/>
              <a:t>3GPP should </a:t>
            </a:r>
            <a:r>
              <a:rPr lang="en-US" dirty="0"/>
              <a:t>proceed unaffected by the service layer </a:t>
            </a:r>
            <a:r>
              <a:rPr lang="en-US" dirty="0" smtClean="0"/>
              <a:t>consolidation</a:t>
            </a:r>
          </a:p>
          <a:p>
            <a:pPr lvl="3"/>
            <a:r>
              <a:rPr lang="en-US" dirty="0" smtClean="0"/>
              <a:t>Understanding is needed of ongoing optimization and adaptation </a:t>
            </a:r>
            <a:r>
              <a:rPr lang="en-US" dirty="0" smtClean="0"/>
              <a:t>function </a:t>
            </a:r>
            <a:r>
              <a:rPr lang="en-US" dirty="0" smtClean="0"/>
              <a:t>standards work in other </a:t>
            </a:r>
            <a:r>
              <a:rPr lang="en-US" dirty="0" err="1" smtClean="0"/>
              <a:t>fora</a:t>
            </a:r>
            <a:r>
              <a:rPr lang="en-US" dirty="0" smtClean="0"/>
              <a:t> such as BBF</a:t>
            </a:r>
            <a:endParaRPr lang="en-US" dirty="0"/>
          </a:p>
          <a:p>
            <a:pPr lvl="3"/>
            <a:r>
              <a:rPr lang="en-US" dirty="0"/>
              <a:t>Consolidation effort should liaise with access and network standards groups to identify service needs from lower </a:t>
            </a:r>
            <a:r>
              <a:rPr lang="en-US" dirty="0" smtClean="0"/>
              <a:t>layers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67600" cy="884238"/>
          </a:xfrm>
        </p:spPr>
        <p:txBody>
          <a:bodyPr/>
          <a:lstStyle/>
          <a:p>
            <a:r>
              <a:rPr lang="en-US" dirty="0" smtClean="0"/>
              <a:t>Technical Scope of M2M Consolidation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4B2B46-7C75-4E49-BDAA-C79241794F0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43000"/>
            <a:ext cx="8305800" cy="5257800"/>
          </a:xfrm>
        </p:spPr>
        <p:txBody>
          <a:bodyPr>
            <a:normAutofit/>
          </a:bodyPr>
          <a:lstStyle/>
          <a:p>
            <a:pPr lvl="1">
              <a:lnSpc>
                <a:spcPts val="2000"/>
              </a:lnSpc>
            </a:pPr>
            <a:r>
              <a:rPr lang="en-US" dirty="0" smtClean="0"/>
              <a:t>Terminal </a:t>
            </a:r>
            <a:r>
              <a:rPr lang="en-US" dirty="0"/>
              <a:t>aspects</a:t>
            </a:r>
          </a:p>
          <a:p>
            <a:pPr lvl="2">
              <a:lnSpc>
                <a:spcPts val="2000"/>
              </a:lnSpc>
            </a:pPr>
            <a:r>
              <a:rPr lang="en-US" dirty="0"/>
              <a:t>In general M2M applications are downloaded onto existing devices, thus no need for additional device requirements  </a:t>
            </a:r>
          </a:p>
          <a:p>
            <a:pPr lvl="2">
              <a:lnSpc>
                <a:spcPts val="2000"/>
              </a:lnSpc>
            </a:pPr>
            <a:r>
              <a:rPr lang="en-US" dirty="0"/>
              <a:t>Avoid Device Management (DM) fragmentation </a:t>
            </a:r>
          </a:p>
          <a:p>
            <a:pPr lvl="3">
              <a:lnSpc>
                <a:spcPts val="2000"/>
              </a:lnSpc>
            </a:pPr>
            <a:r>
              <a:rPr lang="en-US" dirty="0" smtClean="0"/>
              <a:t>E.g., OMA </a:t>
            </a:r>
            <a:r>
              <a:rPr lang="en-US" dirty="0"/>
              <a:t>Device Management is access-independent and is supporting the provisioning of many services (email, location, presence…) and can be extended to support M2M services </a:t>
            </a:r>
            <a:endParaRPr lang="en-US" dirty="0" smtClean="0"/>
          </a:p>
          <a:p>
            <a:pPr lvl="2">
              <a:lnSpc>
                <a:spcPts val="2000"/>
              </a:lnSpc>
            </a:pPr>
            <a:r>
              <a:rPr lang="en-US" dirty="0" smtClean="0"/>
              <a:t>Continue </a:t>
            </a:r>
            <a:r>
              <a:rPr lang="en-US" dirty="0"/>
              <a:t>to address Universal Integrated Circuit Card (UICC) service aspects under existing SDOs</a:t>
            </a:r>
          </a:p>
          <a:p>
            <a:pPr lvl="3">
              <a:lnSpc>
                <a:spcPts val="2000"/>
              </a:lnSpc>
            </a:pPr>
            <a:r>
              <a:rPr lang="en-US" dirty="0"/>
              <a:t>UICC specifications under 3GPP CT6, ETSI SCP</a:t>
            </a:r>
          </a:p>
          <a:p>
            <a:pPr lvl="3">
              <a:lnSpc>
                <a:spcPts val="2000"/>
              </a:lnSpc>
            </a:pPr>
            <a:r>
              <a:rPr lang="en-US" dirty="0"/>
              <a:t>Subscriber equipment comprises the device and UICC</a:t>
            </a:r>
          </a:p>
          <a:p>
            <a:pPr lvl="4">
              <a:lnSpc>
                <a:spcPts val="2000"/>
              </a:lnSpc>
            </a:pPr>
            <a:r>
              <a:rPr lang="en-US" dirty="0"/>
              <a:t>If M2M consolidation effort includes devices, then they have to cover the UICC too, as there is a tight coupling between the </a:t>
            </a:r>
            <a:r>
              <a:rPr lang="en-US" dirty="0" smtClean="0"/>
              <a:t>two</a:t>
            </a:r>
          </a:p>
          <a:p>
            <a:pPr lvl="2">
              <a:lnSpc>
                <a:spcPts val="2000"/>
              </a:lnSpc>
            </a:pPr>
            <a:r>
              <a:rPr lang="en-US" dirty="0" smtClean="0"/>
              <a:t>In general, device requirements are addressed only if specific hardware is needed</a:t>
            </a:r>
          </a:p>
          <a:p>
            <a:pPr lvl="3">
              <a:lnSpc>
                <a:spcPts val="2000"/>
              </a:lnSpc>
            </a:pPr>
            <a:r>
              <a:rPr lang="en-US" dirty="0"/>
              <a:t>E</a:t>
            </a:r>
            <a:r>
              <a:rPr lang="en-US" dirty="0" smtClean="0"/>
              <a:t>.g., Near Field Communications – NFC - Forum is addressing only the NFC access and interface related requirements</a:t>
            </a:r>
          </a:p>
          <a:p>
            <a:pPr lvl="4">
              <a:lnSpc>
                <a:spcPts val="2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51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67600" cy="884238"/>
          </a:xfrm>
        </p:spPr>
        <p:txBody>
          <a:bodyPr/>
          <a:lstStyle/>
          <a:p>
            <a:r>
              <a:rPr lang="en-US" dirty="0" smtClean="0"/>
              <a:t>Technical Scope of M2M Consolidation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 Layer aspects</a:t>
            </a:r>
          </a:p>
          <a:p>
            <a:pPr lvl="1"/>
            <a:r>
              <a:rPr lang="en-US" dirty="0" smtClean="0"/>
              <a:t>Vertical segments are already addressing application layers</a:t>
            </a:r>
          </a:p>
          <a:p>
            <a:pPr lvl="1"/>
            <a:r>
              <a:rPr lang="en-US" dirty="0" smtClean="0"/>
              <a:t>Vertical applications have diverse requirements to meet application needs and are better developed in application-centric </a:t>
            </a:r>
            <a:r>
              <a:rPr lang="en-US" dirty="0" err="1" smtClean="0"/>
              <a:t>fora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4B2B46-7C75-4E49-BDAA-C79241794F0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TIS_PPT_Template">
  <a:themeElements>
    <a:clrScheme name="ATIS_New08200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TIS_New082009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TIS_New08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IS_New08200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IS_New08200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IS_New08200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IS_New08200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IS_New08200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IS_New08200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IS_New08200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IS_New08200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IS_New08200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IS_New08200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IS_New08200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ATIS_PPT_Template</Template>
  <TotalTime>348</TotalTime>
  <Words>394</Words>
  <Application>Microsoft Office PowerPoint</Application>
  <PresentationFormat>On-screen Show (4:3)</PresentationFormat>
  <Paragraphs>46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ATIS_PPT_Template</vt:lpstr>
      <vt:lpstr>Image</vt:lpstr>
      <vt:lpstr>4.3   [4] Technical Scope of M2M Consolidation </vt:lpstr>
      <vt:lpstr>Technical Scope of M2M Consolidation </vt:lpstr>
      <vt:lpstr>Technical Scope of M2M Consolidation </vt:lpstr>
      <vt:lpstr>Technical Scope of M2M Consolidation </vt:lpstr>
      <vt:lpstr>Technical Scope of M2M Consolidation </vt:lpstr>
    </vt:vector>
  </TitlesOfParts>
  <Company>AT&amp;T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Scope of M2M Consolidation</dc:title>
  <dc:creator>CDT User</dc:creator>
  <cp:lastModifiedBy>Steve Barclay</cp:lastModifiedBy>
  <cp:revision>68</cp:revision>
  <dcterms:created xsi:type="dcterms:W3CDTF">2011-08-12T16:06:21Z</dcterms:created>
  <dcterms:modified xsi:type="dcterms:W3CDTF">2011-08-16T12:41:37Z</dcterms:modified>
</cp:coreProperties>
</file>