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5" r:id="rId13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3366"/>
    <a:srgbClr val="0F1D80"/>
    <a:srgbClr val="293896"/>
    <a:srgbClr val="000066"/>
    <a:srgbClr val="172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0CBD5EA-7F67-4C56-A7BB-55F76A7923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36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27520A-A5D3-4969-95B7-4F1B3152C6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80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1BC39-ECE7-46E4-8CA4-3AE634DCC5C8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2C90C-0332-4D33-A075-7682E12F4A4B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2C90C-0332-4D33-A075-7682E12F4A4B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2C90C-0332-4D33-A075-7682E12F4A4B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2C90C-0332-4D33-A075-7682E12F4A4B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2C90C-0332-4D33-A075-7682E12F4A4B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2C90C-0332-4D33-A075-7682E12F4A4B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2C90C-0332-4D33-A075-7682E12F4A4B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2C90C-0332-4D33-A075-7682E12F4A4B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2C90C-0332-4D33-A075-7682E12F4A4B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2C90C-0332-4D33-A075-7682E12F4A4B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Image" r:id="rId3" imgW="21028571" imgH="14628571" progId="Photoshop.Image.10">
                  <p:embed/>
                </p:oleObj>
              </mc:Choice>
              <mc:Fallback>
                <p:oleObj name="Image" r:id="rId3" imgW="21028571" imgH="14628571" progId="Photoshop.Image.1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 sz="3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Title of Presentation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286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Presentation Subtitle</a:t>
            </a:r>
          </a:p>
          <a:p>
            <a:pPr lvl="0"/>
            <a:r>
              <a:rPr lang="en-US" noProof="0" smtClean="0"/>
              <a:t>Presenter</a:t>
            </a:r>
          </a:p>
          <a:p>
            <a:pPr lvl="0"/>
            <a:r>
              <a:rPr lang="en-US" noProof="0" smtClean="0"/>
              <a:t>Date</a:t>
            </a:r>
          </a:p>
          <a:p>
            <a:pPr lvl="0"/>
            <a:r>
              <a:rPr lang="en-US" noProof="0" smtClean="0"/>
              <a:t>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6C8350-F91D-47AF-B2FA-75EEC97F7E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47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Image" r:id="rId5" imgW="21028571" imgH="14628571" progId="Photoshop.Image.10">
                  <p:embed/>
                </p:oleObj>
              </mc:Choice>
              <mc:Fallback>
                <p:oleObj name="Image" r:id="rId5" imgW="21028571" imgH="14628571" progId="Photoshop.Image.10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9605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F3F241CB-4F7B-45E7-9C10-EACEF8C460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-63798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1200" dirty="0" smtClean="0">
                <a:solidFill>
                  <a:srgbClr val="003366"/>
                </a:solidFill>
                <a:latin typeface="Calibri" pitchFamily="34" charset="0"/>
              </a:rPr>
              <a:t>Meeting</a:t>
            </a:r>
            <a:r>
              <a:rPr lang="en-US" sz="1200" baseline="0" dirty="0" smtClean="0">
                <a:solidFill>
                  <a:srgbClr val="003366"/>
                </a:solidFill>
                <a:latin typeface="Calibri" pitchFamily="34" charset="0"/>
              </a:rPr>
              <a:t> of Potential M2M Consolidation Partners #2</a:t>
            </a:r>
            <a:endParaRPr lang="en-US" sz="1200" dirty="0" smtClean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6705600" y="63246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200" dirty="0" smtClean="0">
                <a:solidFill>
                  <a:srgbClr val="003366"/>
                </a:solidFill>
                <a:latin typeface="Calibri" pitchFamily="34" charset="0"/>
              </a:rPr>
              <a:t>17-18 August 2011</a:t>
            </a:r>
            <a:endParaRPr lang="en-US" sz="1200" dirty="0">
              <a:solidFill>
                <a:srgbClr val="003366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33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10154"/>
          </a:xfrm>
        </p:spPr>
        <p:txBody>
          <a:bodyPr/>
          <a:lstStyle/>
          <a:p>
            <a:pPr eaLnBrk="1" hangingPunct="1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4.4 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Timeline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M2M Consolidation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239000" cy="2286000"/>
          </a:xfrm>
        </p:spPr>
        <p:txBody>
          <a:bodyPr/>
          <a:lstStyle/>
          <a:p>
            <a:r>
              <a:rPr lang="en-US" dirty="0" smtClean="0"/>
              <a:t>Susan Miller</a:t>
            </a:r>
          </a:p>
          <a:p>
            <a:r>
              <a:rPr lang="en-US" dirty="0" smtClean="0"/>
              <a:t>ATIS Head of Delegation</a:t>
            </a:r>
          </a:p>
          <a:p>
            <a:r>
              <a:rPr lang="en-US" dirty="0" smtClean="0"/>
              <a:t>Meeting of Potential </a:t>
            </a:r>
            <a:r>
              <a:rPr lang="en-US" dirty="0" smtClean="0"/>
              <a:t>M2M Consolidation </a:t>
            </a:r>
            <a:r>
              <a:rPr lang="en-US" dirty="0" smtClean="0"/>
              <a:t>Partners #2</a:t>
            </a:r>
          </a:p>
          <a:p>
            <a:r>
              <a:rPr lang="en-US" dirty="0" smtClean="0"/>
              <a:t>Washington, D.C. </a:t>
            </a:r>
          </a:p>
          <a:p>
            <a:r>
              <a:rPr lang="en-US" dirty="0" smtClean="0"/>
              <a:t>August 17-18, 2011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399" y="6550223"/>
            <a:ext cx="1497526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M2MCons02_10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4ECC1-50F9-416B-A2DF-E1B0FDD167B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90600"/>
            <a:ext cx="8153400" cy="4886597"/>
          </a:xfrm>
        </p:spPr>
        <p:txBody>
          <a:bodyPr/>
          <a:lstStyle/>
          <a:p>
            <a:r>
              <a:rPr lang="en-US" dirty="0" smtClean="0"/>
              <a:t>Proposed Schedule to Involve Verticals:</a:t>
            </a:r>
          </a:p>
          <a:p>
            <a:pPr lvl="1"/>
            <a:r>
              <a:rPr lang="en-US" dirty="0" smtClean="0"/>
              <a:t>Post November 3-4 Meeting in Halifax</a:t>
            </a:r>
          </a:p>
          <a:p>
            <a:pPr lvl="2"/>
            <a:r>
              <a:rPr lang="en-US" dirty="0" smtClean="0"/>
              <a:t>Two Virtual Meetings/Conference Calls – Early December and week before CES meeting.</a:t>
            </a:r>
          </a:p>
          <a:p>
            <a:pPr lvl="2"/>
            <a:r>
              <a:rPr lang="en-US" dirty="0" smtClean="0"/>
              <a:t>Addresses continued work effort and finalizes planning for January meeting during CES.</a:t>
            </a:r>
          </a:p>
          <a:p>
            <a:pPr lvl="2"/>
            <a:r>
              <a:rPr lang="en-US" dirty="0" smtClean="0"/>
              <a:t>Creates “check points” along the way for factoring in regional SDO interface with verticals and allows adjustments to SDOs’ initial thinking. </a:t>
            </a:r>
          </a:p>
          <a:p>
            <a:pPr lvl="2"/>
            <a:r>
              <a:rPr lang="en-US" dirty="0" smtClean="0"/>
              <a:t>Activity and dialogue keeps moving.</a:t>
            </a:r>
          </a:p>
          <a:p>
            <a:pPr lvl="2"/>
            <a:r>
              <a:rPr lang="en-US" dirty="0" smtClean="0"/>
              <a:t>If successful, and M2M consolidation is deemed desirable as output from January meeting, verticals and SDOs can work together to quickly realize the structure, process, and supporting details. </a:t>
            </a:r>
          </a:p>
          <a:p>
            <a:pPr marL="914400" lvl="2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71600" y="0"/>
            <a:ext cx="7772400" cy="88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 b="1" smtClean="0"/>
              <a:t>Proposed Timeline for M2M Consolidation</a:t>
            </a:r>
            <a:r>
              <a:rPr lang="en-US" sz="3200" smtClean="0"/>
              <a:t> 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9241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C8350-F91D-47AF-B2FA-75EEC97F7E1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371600" y="0"/>
            <a:ext cx="7772400" cy="88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 b="1" dirty="0" smtClean="0"/>
              <a:t>Proposed Timeline for M2M Consolidation</a:t>
            </a:r>
            <a:r>
              <a:rPr lang="en-US" sz="3200" dirty="0" smtClean="0"/>
              <a:t> </a:t>
            </a:r>
            <a:endParaRPr lang="en-US" sz="3200" b="1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304800" y="5638800"/>
            <a:ext cx="8305800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If key thresholds and target milestones are met,  consolidation launch and </a:t>
            </a:r>
          </a:p>
          <a:p>
            <a:r>
              <a:rPr lang="en-US" sz="1600" dirty="0" smtClean="0">
                <a:latin typeface="+mn-lt"/>
              </a:rPr>
              <a:t> work could begin in earnest at the end of 1Q 2012.</a:t>
            </a:r>
            <a:endParaRPr lang="en-US" sz="1600" dirty="0"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87425"/>
            <a:ext cx="88392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7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4ECC1-50F9-416B-A2DF-E1B0FDD167B6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09403"/>
            <a:ext cx="8153400" cy="4886597"/>
          </a:xfrm>
        </p:spPr>
        <p:txBody>
          <a:bodyPr/>
          <a:lstStyle/>
          <a:p>
            <a:pPr marL="571500" indent="-457200"/>
            <a:r>
              <a:rPr lang="en-US" dirty="0" smtClean="0"/>
              <a:t>It is important to move forward with both deliberateness and a realistic M2M consolidation plan that can be embraced by all SDOs and the verticals.</a:t>
            </a:r>
          </a:p>
          <a:p>
            <a:pPr marL="571500" indent="-457200"/>
            <a:r>
              <a:rPr lang="en-US" dirty="0" smtClean="0"/>
              <a:t>It is equally, if not more important, to position the opportunity for success.</a:t>
            </a:r>
          </a:p>
          <a:p>
            <a:pPr marL="971550" lvl="1" indent="-457200"/>
            <a:r>
              <a:rPr lang="en-US" dirty="0" smtClean="0"/>
              <a:t>This is best done with careful planning, open dialogue, and the appropriate outreach/homework.</a:t>
            </a:r>
          </a:p>
          <a:p>
            <a:pPr marL="971550" lvl="1" indent="-457200"/>
            <a:r>
              <a:rPr lang="en-US" dirty="0" smtClean="0"/>
              <a:t>Taking these six </a:t>
            </a:r>
            <a:r>
              <a:rPr lang="en-US" smtClean="0"/>
              <a:t>weeks (discounting </a:t>
            </a:r>
            <a:r>
              <a:rPr lang="en-US" dirty="0" smtClean="0"/>
              <a:t>the year-end </a:t>
            </a:r>
            <a:r>
              <a:rPr lang="en-US" smtClean="0"/>
              <a:t>holiday period)will </a:t>
            </a:r>
            <a:r>
              <a:rPr lang="en-US" dirty="0" smtClean="0"/>
              <a:t>enhance and advance the likelihood of success.           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71600" y="0"/>
            <a:ext cx="7772400" cy="88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 b="1" dirty="0" smtClean="0"/>
              <a:t>Proposed Timeline for M2M Consolidation</a:t>
            </a:r>
            <a:r>
              <a:rPr lang="en-US" sz="3200" dirty="0" smtClean="0"/>
              <a:t> 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207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4ECC1-50F9-416B-A2DF-E1B0FDD167B6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881653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Timeline for </a:t>
            </a:r>
            <a:r>
              <a:rPr lang="en-US" sz="3200" b="1" dirty="0"/>
              <a:t>M2M Consolidation:</a:t>
            </a:r>
            <a:br>
              <a:rPr lang="en-US" sz="3200" b="1" dirty="0"/>
            </a:br>
            <a:r>
              <a:rPr lang="en-US" sz="3200" b="1" dirty="0"/>
              <a:t>Recap of Korea </a:t>
            </a:r>
            <a:r>
              <a:rPr lang="en-US" sz="3200" b="1" dirty="0" smtClean="0"/>
              <a:t>Discussions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09403"/>
            <a:ext cx="8382000" cy="4962797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400" dirty="0" smtClean="0"/>
              <a:t>The timeline for M2M consolidation was not broadly addressed in Korea. Comments ranged from: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200" dirty="0" smtClean="0"/>
              <a:t>Thresholds must be met before consolidation occurs  - (e.g., minimum set of verticals required, clearly articulated and agreed upon mission and scope, etc.) . . . to 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200" dirty="0" smtClean="0"/>
              <a:t>Timing is an open matter still needing discussion.</a:t>
            </a:r>
          </a:p>
          <a:p>
            <a:pPr eaLnBrk="1" hangingPunct="1">
              <a:spcBef>
                <a:spcPts val="0"/>
              </a:spcBef>
            </a:pPr>
            <a:r>
              <a:rPr lang="en-US" sz="2400" dirty="0" smtClean="0"/>
              <a:t>ETSI presented a timeline: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200" dirty="0" smtClean="0"/>
              <a:t>Consistent with internal meeting schedule and project plan – Release 2 extensions.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200" dirty="0" smtClean="0"/>
              <a:t>“small window of opportunity for success”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No broad objective or event identified to </a:t>
            </a:r>
            <a:r>
              <a:rPr lang="en-US" sz="2400" dirty="0" smtClean="0"/>
              <a:t>dictate or define a </a:t>
            </a:r>
            <a:r>
              <a:rPr lang="en-US" sz="2400" dirty="0"/>
              <a:t>timeline.</a:t>
            </a:r>
            <a:endParaRPr lang="en-US" sz="2600" dirty="0" smtClean="0"/>
          </a:p>
          <a:p>
            <a:pPr eaLnBrk="1" hangingPunct="1">
              <a:spcBef>
                <a:spcPts val="0"/>
              </a:spcBef>
            </a:pPr>
            <a:r>
              <a:rPr lang="en-US" sz="2400" dirty="0" smtClean="0"/>
              <a:t>There was no consensus on a timeline for consolidation.        </a:t>
            </a:r>
          </a:p>
          <a:p>
            <a:pPr marL="457200" lvl="1" indent="0" eaLnBrk="1" hangingPunct="1">
              <a:buNone/>
            </a:pPr>
            <a:r>
              <a:rPr lang="en-US" b="1" dirty="0" smtClean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6538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4ECC1-50F9-416B-A2DF-E1B0FDD167B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686800" cy="881653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Timeline Factors for M2M Consolidation</a:t>
            </a:r>
            <a:r>
              <a:rPr lang="en-US" sz="3200" dirty="0" smtClean="0"/>
              <a:t> </a:t>
            </a:r>
            <a:endParaRPr lang="en-US" sz="32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153400" cy="5758543"/>
          </a:xfrm>
        </p:spPr>
        <p:txBody>
          <a:bodyPr/>
          <a:lstStyle/>
          <a:p>
            <a:pPr eaLnBrk="1" hangingPunct="1"/>
            <a:r>
              <a:rPr lang="en-US" sz="2400" dirty="0"/>
              <a:t>The timeline must address and balance a number of factors:</a:t>
            </a:r>
          </a:p>
          <a:p>
            <a:pPr lvl="1" eaLnBrk="1" hangingPunct="1"/>
            <a:r>
              <a:rPr lang="en-US" sz="2200" dirty="0"/>
              <a:t>Verticals must have the opportunity to </a:t>
            </a:r>
            <a:r>
              <a:rPr lang="en-US" sz="2200" dirty="0" smtClean="0"/>
              <a:t>define </a:t>
            </a:r>
            <a:r>
              <a:rPr lang="en-US" sz="2200" dirty="0"/>
              <a:t>and </a:t>
            </a:r>
            <a:r>
              <a:rPr lang="en-US" sz="2200" dirty="0" smtClean="0"/>
              <a:t>help shape </a:t>
            </a:r>
            <a:r>
              <a:rPr lang="en-US" sz="2200" dirty="0"/>
              <a:t>any M2M consolidation.</a:t>
            </a:r>
          </a:p>
          <a:p>
            <a:pPr lvl="2" eaLnBrk="1" hangingPunct="1"/>
            <a:r>
              <a:rPr lang="en-US" sz="2200" dirty="0" smtClean="0"/>
              <a:t>Opening vertical dialogue should answer key questions and define verticals’ requirements;   </a:t>
            </a:r>
          </a:p>
          <a:p>
            <a:pPr lvl="2" eaLnBrk="1" hangingPunct="1"/>
            <a:r>
              <a:rPr lang="en-US" sz="2200" dirty="0" smtClean="0"/>
              <a:t>The dialogue should educate on M2M objectives and opportunities to be achieved if consolidation were to occur;  and</a:t>
            </a:r>
          </a:p>
          <a:p>
            <a:pPr lvl="2" eaLnBrk="1" hangingPunct="1"/>
            <a:r>
              <a:rPr lang="en-US" sz="2200" dirty="0" smtClean="0"/>
              <a:t>The SDOs’ consolidation views should be presented as   </a:t>
            </a:r>
            <a:r>
              <a:rPr lang="en-US" sz="2200" i="1" dirty="0" smtClean="0"/>
              <a:t>initial and early thinking</a:t>
            </a:r>
            <a:r>
              <a:rPr lang="en-US" sz="2200" dirty="0" smtClean="0"/>
              <a:t>, a starting point for the verticals’ consideration and open discussion.  </a:t>
            </a:r>
          </a:p>
          <a:p>
            <a:pPr lvl="3"/>
            <a:r>
              <a:rPr lang="en-US" sz="2000" dirty="0" smtClean="0"/>
              <a:t>Vertical outreach and dialogue will not be fruitful without  some initial SDO alignment on key elements.</a:t>
            </a:r>
          </a:p>
          <a:p>
            <a:pPr lvl="3"/>
            <a:r>
              <a:rPr lang="en-US" sz="2000" dirty="0" smtClean="0"/>
              <a:t>This is the purpose of current SDO discussions. </a:t>
            </a:r>
          </a:p>
        </p:txBody>
      </p:sp>
    </p:spTree>
    <p:extLst>
      <p:ext uri="{BB962C8B-B14F-4D97-AF65-F5344CB8AC3E}">
        <p14:creationId xmlns:p14="http://schemas.microsoft.com/office/powerpoint/2010/main" val="42502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4ECC1-50F9-416B-A2DF-E1B0FDD167B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09403"/>
            <a:ext cx="8153400" cy="5615940"/>
          </a:xfrm>
        </p:spPr>
        <p:txBody>
          <a:bodyPr/>
          <a:lstStyle/>
          <a:p>
            <a:r>
              <a:rPr lang="en-US" sz="2400" dirty="0"/>
              <a:t>The timeline must address and balance a number of factors:</a:t>
            </a:r>
          </a:p>
          <a:p>
            <a:pPr lvl="1" eaLnBrk="1" hangingPunct="1"/>
            <a:r>
              <a:rPr lang="en-US" sz="2200" dirty="0"/>
              <a:t>Minimum set of verticals must commit to consolidation – a minimum of three global markets or three markets with representation across global regions. </a:t>
            </a:r>
          </a:p>
          <a:p>
            <a:pPr lvl="2" eaLnBrk="1" hangingPunct="1"/>
            <a:r>
              <a:rPr lang="en-US" dirty="0" smtClean="0"/>
              <a:t>Balance is essential amongst the markets and across the regions to learn if there is an agreed upon path forward.  </a:t>
            </a:r>
          </a:p>
          <a:p>
            <a:pPr lvl="1"/>
            <a:r>
              <a:rPr lang="en-US" sz="2200" dirty="0"/>
              <a:t>Ultimately, the verticals must manifest an </a:t>
            </a:r>
            <a:r>
              <a:rPr lang="en-US" sz="2200" u="sng" dirty="0"/>
              <a:t>intent and commitment</a:t>
            </a:r>
            <a:r>
              <a:rPr lang="en-US" sz="2200" dirty="0"/>
              <a:t> to M2M consolidation for success.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0"/>
            <a:ext cx="8686800" cy="88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 b="1" smtClean="0"/>
              <a:t>Timeline Factors for M2M Consolidation</a:t>
            </a:r>
            <a:r>
              <a:rPr lang="en-US" sz="3200" smtClean="0"/>
              <a:t> 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3433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4ECC1-50F9-416B-A2DF-E1B0FDD167B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0"/>
            <a:ext cx="7772400" cy="881653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Proposed Timeline for M2M Consolidation</a:t>
            </a:r>
            <a:r>
              <a:rPr lang="en-US" sz="3200" dirty="0" smtClean="0"/>
              <a:t> </a:t>
            </a:r>
            <a:endParaRPr lang="en-US" sz="32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09403"/>
            <a:ext cx="8153400" cy="5615940"/>
          </a:xfrm>
        </p:spPr>
        <p:txBody>
          <a:bodyPr/>
          <a:lstStyle/>
          <a:p>
            <a:r>
              <a:rPr lang="en-US" sz="2400" dirty="0" smtClean="0"/>
              <a:t>July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in Seoul, Korea – First Discussion </a:t>
            </a:r>
          </a:p>
          <a:p>
            <a:pPr lvl="1"/>
            <a:r>
              <a:rPr lang="en-US" sz="2200" dirty="0" smtClean="0"/>
              <a:t>All work activity and views put on the table.</a:t>
            </a:r>
          </a:p>
          <a:p>
            <a:pPr lvl="1"/>
            <a:r>
              <a:rPr lang="en-US" sz="2200" dirty="0" smtClean="0"/>
              <a:t>Only consensus – criticality of including vertical markets.  </a:t>
            </a:r>
          </a:p>
          <a:p>
            <a:r>
              <a:rPr lang="en-US" sz="2400" dirty="0" smtClean="0"/>
              <a:t>August 17</a:t>
            </a:r>
            <a:r>
              <a:rPr lang="en-US" sz="2400" baseline="30000" dirty="0" smtClean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- 18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in Washington, D.C. – Second Discussion  </a:t>
            </a:r>
          </a:p>
          <a:p>
            <a:pPr lvl="1"/>
            <a:r>
              <a:rPr lang="en-US" sz="2200" dirty="0" smtClean="0"/>
              <a:t>Objective: Further development and discussion of the agenda items put on the table in Korea. </a:t>
            </a:r>
          </a:p>
          <a:p>
            <a:pPr lvl="2"/>
            <a:r>
              <a:rPr lang="en-US" dirty="0" smtClean="0"/>
              <a:t>Find points of consensus, identify differences /challenges and begin to address them; </a:t>
            </a:r>
          </a:p>
          <a:p>
            <a:pPr lvl="2"/>
            <a:r>
              <a:rPr lang="en-US" dirty="0" smtClean="0"/>
              <a:t>Full agenda on significant items – not likely to complete discussion and reach consensus on all items.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4ECC1-50F9-416B-A2DF-E1B0FDD167B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09403"/>
            <a:ext cx="8153400" cy="5615940"/>
          </a:xfrm>
        </p:spPr>
        <p:txBody>
          <a:bodyPr/>
          <a:lstStyle/>
          <a:p>
            <a:r>
              <a:rPr lang="en-US" sz="2400" dirty="0" smtClean="0"/>
              <a:t>Third Meeting –Tentative Date Proposals By </a:t>
            </a:r>
            <a:r>
              <a:rPr lang="en-US" sz="2400" dirty="0" err="1" smtClean="0"/>
              <a:t>HoDs</a:t>
            </a:r>
            <a:r>
              <a:rPr lang="en-US" sz="2400" dirty="0" smtClean="0"/>
              <a:t>: </a:t>
            </a:r>
          </a:p>
          <a:p>
            <a:pPr lvl="1"/>
            <a:r>
              <a:rPr lang="en-US" sz="2200" dirty="0" smtClean="0"/>
              <a:t>Proposal #1: October 29-30  (Saturday/Sunday)– in front of GSC Meeting in Halifax</a:t>
            </a:r>
          </a:p>
          <a:p>
            <a:pPr lvl="1"/>
            <a:r>
              <a:rPr lang="en-US" sz="2200" dirty="0" smtClean="0"/>
              <a:t>Proposal #2 – November 3-4 (Thursday/Friday) – after GSC Meeting in Halifax </a:t>
            </a:r>
          </a:p>
          <a:p>
            <a:pPr lvl="1"/>
            <a:r>
              <a:rPr lang="en-US" sz="2200" dirty="0" smtClean="0"/>
              <a:t>Considerations: </a:t>
            </a:r>
          </a:p>
          <a:p>
            <a:pPr lvl="2"/>
            <a:r>
              <a:rPr lang="en-US" dirty="0" smtClean="0"/>
              <a:t>Many representatives in the M2M discussions are the same representatives as in attendance at the GSC ;</a:t>
            </a:r>
          </a:p>
          <a:p>
            <a:pPr lvl="2"/>
            <a:r>
              <a:rPr lang="en-US" dirty="0" smtClean="0"/>
              <a:t>Reflects expense/challenge of global travel in current economy at end of budget year; and</a:t>
            </a:r>
          </a:p>
          <a:p>
            <a:pPr lvl="2"/>
            <a:r>
              <a:rPr lang="en-US" dirty="0" smtClean="0"/>
              <a:t>October global calendar is already set and very full.</a:t>
            </a: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71600" y="0"/>
            <a:ext cx="7772400" cy="88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 b="1" smtClean="0"/>
              <a:t>Proposed Timeline for M2M Consolidation</a:t>
            </a:r>
            <a:r>
              <a:rPr lang="en-US" sz="3200" smtClean="0"/>
              <a:t> 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7395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4ECC1-50F9-416B-A2DF-E1B0FDD167B6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153400" cy="5758543"/>
          </a:xfrm>
        </p:spPr>
        <p:txBody>
          <a:bodyPr/>
          <a:lstStyle/>
          <a:p>
            <a:r>
              <a:rPr lang="en-US" sz="2400" dirty="0" smtClean="0"/>
              <a:t>ATIS Supports November 3-4 as the next meeting date.  </a:t>
            </a:r>
          </a:p>
          <a:p>
            <a:pPr lvl="1"/>
            <a:r>
              <a:rPr lang="en-US" sz="2000" dirty="0" smtClean="0"/>
              <a:t>Provides more time for interim SDO discussions and development of path forward, including regional vertical outreach and feedback.</a:t>
            </a:r>
          </a:p>
          <a:p>
            <a:pPr lvl="1"/>
            <a:r>
              <a:rPr lang="en-US" sz="2000" dirty="0" smtClean="0"/>
              <a:t>Progress, regional outreach to verticals, SDO discussions, and key work can and should continue in the interim and post-Halifax meeting.</a:t>
            </a:r>
          </a:p>
          <a:p>
            <a:r>
              <a:rPr lang="en-US" sz="2400" dirty="0" smtClean="0"/>
              <a:t>ATIS does not believe inviting verticals to November, Halifax meeting is well-timed:</a:t>
            </a:r>
          </a:p>
          <a:p>
            <a:pPr lvl="1"/>
            <a:r>
              <a:rPr lang="en-US" sz="2000" dirty="0" smtClean="0"/>
              <a:t>Likely to need more SDO discussion on key elements to stabilize initial consensus framework – many open issues;</a:t>
            </a:r>
          </a:p>
          <a:p>
            <a:pPr lvl="1"/>
            <a:r>
              <a:rPr lang="en-US" sz="2000" dirty="0" smtClean="0"/>
              <a:t>October calendar is extremely full to plan appropriately – likely already full calendar for verticals too;</a:t>
            </a:r>
          </a:p>
          <a:p>
            <a:pPr lvl="1"/>
            <a:r>
              <a:rPr lang="en-US" sz="2000" dirty="0" smtClean="0"/>
              <a:t>Halifax is not optimum location for meeting invitation; and</a:t>
            </a:r>
          </a:p>
          <a:p>
            <a:pPr lvl="1"/>
            <a:r>
              <a:rPr lang="en-US" sz="2000" dirty="0" smtClean="0"/>
              <a:t>Timing is off –already late for invitation to Halifax. </a:t>
            </a: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71600" y="0"/>
            <a:ext cx="7772400" cy="88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 b="1" smtClean="0"/>
              <a:t>Proposed Timeline for M2M Consolidation</a:t>
            </a:r>
            <a:r>
              <a:rPr lang="en-US" sz="3200" smtClean="0"/>
              <a:t> 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0285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4ECC1-50F9-416B-A2DF-E1B0FDD167B6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838200"/>
            <a:ext cx="8305800" cy="5987143"/>
          </a:xfrm>
        </p:spPr>
        <p:txBody>
          <a:bodyPr/>
          <a:lstStyle/>
          <a:p>
            <a:r>
              <a:rPr lang="en-US" sz="2400" dirty="0"/>
              <a:t>Planning </a:t>
            </a:r>
            <a:r>
              <a:rPr lang="en-US" sz="2400" dirty="0" smtClean="0"/>
              <a:t>forward – Timeline to Involve Verticals  </a:t>
            </a:r>
            <a:endParaRPr lang="en-US" sz="2400" dirty="0"/>
          </a:p>
          <a:p>
            <a:pPr lvl="1"/>
            <a:r>
              <a:rPr lang="en-US" sz="2200" dirty="0"/>
              <a:t>SDO discussions should continue via </a:t>
            </a:r>
            <a:r>
              <a:rPr lang="en-US" sz="2200" dirty="0" smtClean="0"/>
              <a:t>virtual meetings and conference </a:t>
            </a:r>
            <a:r>
              <a:rPr lang="en-US" sz="2200" dirty="0"/>
              <a:t>calls </a:t>
            </a:r>
            <a:r>
              <a:rPr lang="en-US" sz="2200" dirty="0" smtClean="0"/>
              <a:t>both </a:t>
            </a:r>
            <a:r>
              <a:rPr lang="en-US" sz="2200" dirty="0"/>
              <a:t>leading up to November and beyond</a:t>
            </a:r>
            <a:r>
              <a:rPr lang="en-US" sz="2200" dirty="0" smtClean="0"/>
              <a:t>.</a:t>
            </a:r>
          </a:p>
          <a:p>
            <a:pPr lvl="2"/>
            <a:r>
              <a:rPr lang="en-US" dirty="0" smtClean="0"/>
              <a:t>Virtual meeting tools/conference calls commonly used by all SDOs;</a:t>
            </a:r>
          </a:p>
          <a:p>
            <a:pPr lvl="2"/>
            <a:r>
              <a:rPr lang="en-US" dirty="0" smtClean="0"/>
              <a:t>Allows work to keep moving and progress faster e.g. (easier to schedule; and    </a:t>
            </a:r>
            <a:r>
              <a:rPr lang="en-US" sz="1800" dirty="0" smtClean="0"/>
              <a:t> </a:t>
            </a:r>
            <a:endParaRPr lang="en-US" sz="1800" dirty="0"/>
          </a:p>
          <a:p>
            <a:pPr lvl="2"/>
            <a:r>
              <a:rPr lang="en-US" dirty="0" smtClean="0"/>
              <a:t>Balances opportunity for quality regional outreach to verticals with keeping the work moving.   </a:t>
            </a:r>
            <a:endParaRPr lang="en-US" dirty="0"/>
          </a:p>
          <a:p>
            <a:pPr lvl="1"/>
            <a:r>
              <a:rPr lang="en-US" sz="2200" dirty="0"/>
              <a:t>Target international Consumer Electronics Show (CES) as first </a:t>
            </a:r>
            <a:r>
              <a:rPr lang="en-US" sz="2200" dirty="0" smtClean="0"/>
              <a:t>collective SDO/vertical </a:t>
            </a:r>
            <a:r>
              <a:rPr lang="en-US" sz="2200" dirty="0"/>
              <a:t>markets meeting – January </a:t>
            </a:r>
            <a:r>
              <a:rPr lang="en-US" sz="2200" dirty="0" smtClean="0"/>
              <a:t> 7-13 </a:t>
            </a:r>
            <a:r>
              <a:rPr lang="en-US" sz="2200" dirty="0"/>
              <a:t>in Las Vegas, Nevada.</a:t>
            </a:r>
          </a:p>
          <a:p>
            <a:pPr lvl="2"/>
            <a:r>
              <a:rPr lang="en-US" dirty="0" smtClean="0"/>
              <a:t>Many vertical markets and their respective organizations already in attendance; and</a:t>
            </a:r>
          </a:p>
          <a:p>
            <a:pPr lvl="2"/>
            <a:r>
              <a:rPr lang="en-US" dirty="0" smtClean="0"/>
              <a:t>January date allows for ample time to plan now, extend invitations, and support optimum calendaring and attendance.  </a:t>
            </a:r>
          </a:p>
          <a:p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71600" y="0"/>
            <a:ext cx="7772400" cy="88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 b="1" dirty="0" smtClean="0"/>
              <a:t>Proposed Timeline for M2M Consolidation</a:t>
            </a:r>
            <a:r>
              <a:rPr lang="en-US" sz="3200" dirty="0" smtClean="0"/>
              <a:t> 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17282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4ECC1-50F9-416B-A2DF-E1B0FDD167B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57853"/>
            <a:ext cx="8153400" cy="586749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Schedule to Involve Verticals:</a:t>
            </a:r>
            <a:endParaRPr lang="en-US" dirty="0"/>
          </a:p>
          <a:p>
            <a:pPr lvl="1"/>
            <a:r>
              <a:rPr lang="en-US" dirty="0" smtClean="0"/>
              <a:t>August </a:t>
            </a:r>
            <a:r>
              <a:rPr lang="en-US" dirty="0"/>
              <a:t>17 – 18 </a:t>
            </a:r>
            <a:r>
              <a:rPr lang="en-US" dirty="0" smtClean="0"/>
              <a:t>Meeting in </a:t>
            </a:r>
            <a:r>
              <a:rPr lang="en-US" dirty="0"/>
              <a:t>Washington, D.C.</a:t>
            </a:r>
          </a:p>
          <a:p>
            <a:pPr lvl="1"/>
            <a:r>
              <a:rPr lang="en-US" u="sng" dirty="0"/>
              <a:t>Between</a:t>
            </a:r>
            <a:r>
              <a:rPr lang="en-US" dirty="0"/>
              <a:t> August 17 – 18 and November 3 – 4:</a:t>
            </a:r>
          </a:p>
          <a:p>
            <a:pPr lvl="2"/>
            <a:r>
              <a:rPr lang="en-US" sz="2200" dirty="0" smtClean="0"/>
              <a:t>One early to mid-September and mid-October Virtual Meeting/Conference Call (2 hours each): </a:t>
            </a:r>
          </a:p>
          <a:p>
            <a:pPr lvl="3"/>
            <a:r>
              <a:rPr lang="en-US" sz="2000" dirty="0"/>
              <a:t>Regional SDOs </a:t>
            </a:r>
            <a:r>
              <a:rPr lang="en-US" sz="2000" dirty="0" smtClean="0"/>
              <a:t>launch regional vertical outreach with </a:t>
            </a:r>
            <a:r>
              <a:rPr lang="en-US" sz="2000" dirty="0"/>
              <a:t>opportunity for shared early feedback on </a:t>
            </a:r>
            <a:r>
              <a:rPr lang="en-US" sz="2000" dirty="0" smtClean="0"/>
              <a:t>SDO conference calls</a:t>
            </a:r>
            <a:r>
              <a:rPr lang="en-US" sz="2000" dirty="0"/>
              <a:t>.  </a:t>
            </a:r>
          </a:p>
          <a:p>
            <a:pPr lvl="3"/>
            <a:r>
              <a:rPr lang="en-US" sz="2000" dirty="0" smtClean="0"/>
              <a:t>Continue discussion on those areas where further consolidation work is needed – focus calls on short list of topics.  </a:t>
            </a:r>
          </a:p>
          <a:p>
            <a:pPr lvl="3"/>
            <a:r>
              <a:rPr lang="en-US" sz="2000" dirty="0" smtClean="0"/>
              <a:t>Start details of planning for CES meeting – January, 2012 – now.  </a:t>
            </a:r>
            <a:r>
              <a:rPr lang="en-US" dirty="0" smtClean="0"/>
              <a:t> </a:t>
            </a:r>
          </a:p>
          <a:p>
            <a:pPr lvl="4"/>
            <a:r>
              <a:rPr lang="en-US" sz="1800" dirty="0" smtClean="0"/>
              <a:t>Small SDO planning group to create initial proposal</a:t>
            </a:r>
          </a:p>
          <a:p>
            <a:pPr lvl="4"/>
            <a:r>
              <a:rPr lang="en-US" sz="1800" dirty="0" smtClean="0"/>
              <a:t>Invitations to be extended no later than October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71600" y="0"/>
            <a:ext cx="7772400" cy="88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3366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 b="1" dirty="0" smtClean="0"/>
              <a:t>Proposed Timeline for M2M Consolidation</a:t>
            </a:r>
            <a:r>
              <a:rPr lang="en-US" sz="3200" dirty="0" smtClean="0"/>
              <a:t> 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08410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IS_New082009">
  <a:themeElements>
    <a:clrScheme name="ATIS_New08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IS_New082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TIS_New08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1126</Words>
  <Application>Microsoft Office PowerPoint</Application>
  <PresentationFormat>On-screen Show (4:3)</PresentationFormat>
  <Paragraphs>113</Paragraphs>
  <Slides>12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ATIS_New082009</vt:lpstr>
      <vt:lpstr>Image</vt:lpstr>
      <vt:lpstr>4.4    Timeline for M2M Consolidation</vt:lpstr>
      <vt:lpstr>Timeline for M2M Consolidation: Recap of Korea Discussions</vt:lpstr>
      <vt:lpstr>Timeline Factors for M2M Consolidation </vt:lpstr>
      <vt:lpstr>PowerPoint Presentation</vt:lpstr>
      <vt:lpstr>Proposed Timeline for M2M Consolidation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Harrell</dc:creator>
  <cp:lastModifiedBy>Steve Barclay</cp:lastModifiedBy>
  <cp:revision>28</cp:revision>
  <cp:lastPrinted>2011-08-11T13:49:01Z</cp:lastPrinted>
  <dcterms:created xsi:type="dcterms:W3CDTF">2009-08-20T15:50:18Z</dcterms:created>
  <dcterms:modified xsi:type="dcterms:W3CDTF">2011-08-15T21:19:14Z</dcterms:modified>
</cp:coreProperties>
</file>