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F1D80"/>
    <a:srgbClr val="293896"/>
    <a:srgbClr val="000066"/>
    <a:srgbClr val="172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602E220-588D-4C42-9D0A-B6C7D0259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09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E94097-8863-4688-8689-E60D261C5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62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Image" r:id="rId3" imgW="21028571" imgH="14628571" progId="Photoshop.Image.10">
                  <p:embed/>
                </p:oleObj>
              </mc:Choice>
              <mc:Fallback>
                <p:oleObj name="Image" r:id="rId3" imgW="21028571" imgH="14628571" progId="Photoshop.Image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 algn="ctr">
              <a:defRPr sz="32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Title of Presentation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2286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Presentation Subtitle</a:t>
            </a:r>
          </a:p>
          <a:p>
            <a:pPr lvl="0"/>
            <a:r>
              <a:rPr lang="en-US" noProof="0" smtClean="0"/>
              <a:t>Presenter</a:t>
            </a:r>
          </a:p>
          <a:p>
            <a:pPr lvl="0"/>
            <a:r>
              <a:rPr lang="en-US" noProof="0" smtClean="0"/>
              <a:t>Date</a:t>
            </a:r>
          </a:p>
          <a:p>
            <a:pPr lvl="0"/>
            <a:r>
              <a:rPr lang="en-US" noProof="0" smtClean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190211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889E3-BAD1-4DAD-B9F2-6D123BC1E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1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D2AAA-9F95-4186-9E44-52BDFA37E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2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F1685-BDE2-4152-A26F-309528B92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7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2B109-B4C7-4DD0-9272-D379A62F8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922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CEBEB-F2D5-4F96-A1AA-FF19BEF29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FDBB7-BB3D-4375-B532-54F44FFE5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5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D8FC8-8A33-4A96-B913-FDEDE5F21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2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664D2-4D0C-4D89-8336-41FCC76A3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8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5DCE8-9D7D-4680-9AA3-CDDCDBD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1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0FA19-9ECA-4F5C-9013-7E3E31588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59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Image" r:id="rId14" imgW="21028571" imgH="14628571" progId="Photoshop.Image.10">
                  <p:embed/>
                </p:oleObj>
              </mc:Choice>
              <mc:Fallback>
                <p:oleObj name="Image" r:id="rId14" imgW="21028571" imgH="14628571" progId="Photoshop.Image.10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33800" y="649605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5A3D05C3-0A3D-43D6-BCB9-28D2609C7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-635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1200" dirty="0">
                <a:solidFill>
                  <a:srgbClr val="003366"/>
                </a:solidFill>
                <a:latin typeface="Calibri" pitchFamily="34" charset="0"/>
              </a:rPr>
              <a:t>Meeting of Potential M2M Consolidation Partners #2</a:t>
            </a:r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6705600" y="6324600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200">
                <a:solidFill>
                  <a:srgbClr val="003366"/>
                </a:solidFill>
                <a:latin typeface="Calibri" pitchFamily="34" charset="0"/>
              </a:rPr>
              <a:t>17-18 August 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4.5   [1] Types of M2M Consolidation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239000" cy="2286000"/>
          </a:xfrm>
        </p:spPr>
        <p:txBody>
          <a:bodyPr/>
          <a:lstStyle/>
          <a:p>
            <a:pPr eaLnBrk="1" hangingPunct="1"/>
            <a:r>
              <a:rPr lang="en-US" dirty="0" smtClean="0"/>
              <a:t>Gerry Flynn, ATIS Delegation </a:t>
            </a:r>
          </a:p>
          <a:p>
            <a:pPr eaLnBrk="1" hangingPunct="1"/>
            <a:r>
              <a:rPr lang="en-US" dirty="0" smtClean="0"/>
              <a:t>Verizon </a:t>
            </a:r>
            <a:r>
              <a:rPr lang="en-US" dirty="0" smtClean="0"/>
              <a:t>Communications, </a:t>
            </a:r>
            <a:br>
              <a:rPr lang="en-US" dirty="0" smtClean="0"/>
            </a:br>
            <a:r>
              <a:rPr lang="en-US" dirty="0" smtClean="0"/>
              <a:t>Director</a:t>
            </a:r>
            <a:r>
              <a:rPr lang="en-US" dirty="0"/>
              <a:t>, Corporate </a:t>
            </a:r>
            <a:r>
              <a:rPr lang="en-US" dirty="0" smtClean="0"/>
              <a:t>Technology</a:t>
            </a:r>
            <a:endParaRPr lang="en-US" dirty="0" smtClean="0"/>
          </a:p>
          <a:p>
            <a:pPr eaLnBrk="1" hangingPunct="1"/>
            <a:r>
              <a:rPr lang="en-US" dirty="0" smtClean="0"/>
              <a:t>Meeting of Potential M2M Consolidation Partners #2</a:t>
            </a:r>
          </a:p>
          <a:p>
            <a:pPr eaLnBrk="1" hangingPunct="1"/>
            <a:r>
              <a:rPr lang="en-US" dirty="0" smtClean="0"/>
              <a:t>Washington, D.C.</a:t>
            </a:r>
          </a:p>
          <a:p>
            <a:pPr eaLnBrk="1" hangingPunct="1"/>
            <a:r>
              <a:rPr lang="en-US" dirty="0" smtClean="0"/>
              <a:t>August 17-18, 2011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664266" y="6536035"/>
            <a:ext cx="1484189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mtClean="0"/>
              <a:t>M2MCons02_11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D0CB11-BD03-41B4-B048-CEB10885BA7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848600" cy="914400"/>
          </a:xfrm>
        </p:spPr>
        <p:txBody>
          <a:bodyPr/>
          <a:lstStyle/>
          <a:p>
            <a:pPr algn="ctr" eaLnBrk="1" hangingPunct="1"/>
            <a:r>
              <a:rPr lang="en-US" sz="3200" b="1" smtClean="0"/>
              <a:t>Types of M2M Consolidation:</a:t>
            </a:r>
            <a:br>
              <a:rPr lang="en-US" sz="3200" b="1" smtClean="0"/>
            </a:br>
            <a:r>
              <a:rPr lang="en-US" sz="3200" b="1" smtClean="0"/>
              <a:t> Recap of Korea Discussions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10600" cy="5029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Four </a:t>
            </a:r>
            <a:r>
              <a:rPr lang="en-US" dirty="0" smtClean="0"/>
              <a:t>Options </a:t>
            </a:r>
            <a:r>
              <a:rPr lang="en-US" dirty="0" smtClean="0"/>
              <a:t>were discussed in Korea as possible constructs for consolidation: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Option </a:t>
            </a:r>
            <a:r>
              <a:rPr lang="en-US" dirty="0"/>
              <a:t>1 : New Partnership Project for M2M global standards, using 3GPP/3GPP2 best practices as a starting point including the modifications needed to attract verticals</a:t>
            </a:r>
          </a:p>
          <a:p>
            <a:pPr lvl="1">
              <a:defRPr/>
            </a:pPr>
            <a:r>
              <a:rPr lang="en-US" dirty="0"/>
              <a:t> Option 2 : </a:t>
            </a:r>
            <a:r>
              <a:rPr lang="en-US" dirty="0" smtClean="0"/>
              <a:t>Consolidation into </a:t>
            </a:r>
            <a:r>
              <a:rPr lang="en-US" dirty="0"/>
              <a:t>existing Partnership Project (e.g., 3GPP) [not seen as preferred option]</a:t>
            </a:r>
          </a:p>
          <a:p>
            <a:pPr lvl="1">
              <a:defRPr/>
            </a:pPr>
            <a:r>
              <a:rPr lang="en-US" dirty="0"/>
              <a:t> Option 3 : </a:t>
            </a:r>
            <a:r>
              <a:rPr lang="en-US" dirty="0" smtClean="0"/>
              <a:t>Consolidation into </a:t>
            </a:r>
            <a:r>
              <a:rPr lang="en-US" dirty="0"/>
              <a:t>one existing SDO (e.g., ETSI) [not seen as preferred option]</a:t>
            </a:r>
          </a:p>
          <a:p>
            <a:pPr lvl="1">
              <a:defRPr/>
            </a:pPr>
            <a:r>
              <a:rPr lang="en-US" dirty="0"/>
              <a:t> Option 4 : New Global M2M “Initiative”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 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/>
            <a:r>
              <a:rPr lang="en-US" sz="3200" b="1" dirty="0" smtClean="0"/>
              <a:t>Types of M2M Consolidation</a:t>
            </a:r>
            <a:endParaRPr lang="en-US" sz="3200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10600" cy="5410200"/>
          </a:xfrm>
        </p:spPr>
        <p:txBody>
          <a:bodyPr/>
          <a:lstStyle/>
          <a:p>
            <a:r>
              <a:rPr lang="en-US" dirty="0" smtClean="0"/>
              <a:t>Option 1 : New Partnership Project (PP) for M2M global standards, using 3GPP/3GPP2 best practices as a starting point including the modifications needed to attract verticals.</a:t>
            </a:r>
          </a:p>
          <a:p>
            <a:pPr lvl="1"/>
            <a:r>
              <a:rPr lang="en-US" dirty="0" smtClean="0"/>
              <a:t>The stakeholder community is different and more complex than that supported by the PP/PP2 organizations.</a:t>
            </a:r>
          </a:p>
          <a:p>
            <a:pPr lvl="1"/>
            <a:r>
              <a:rPr lang="en-US" dirty="0" smtClean="0"/>
              <a:t>The vertical markets’ community is not </a:t>
            </a:r>
            <a:r>
              <a:rPr lang="en-US" dirty="0" smtClean="0"/>
              <a:t>“3GPP/3GPP2 literate.” </a:t>
            </a:r>
            <a:endParaRPr lang="en-US" dirty="0" smtClean="0"/>
          </a:p>
          <a:p>
            <a:pPr lvl="1"/>
            <a:r>
              <a:rPr lang="en-US" dirty="0" smtClean="0"/>
              <a:t>The vertical markets’ need to have input to, agree to and commit to a consolidation construct.  </a:t>
            </a:r>
          </a:p>
          <a:p>
            <a:pPr lvl="1"/>
            <a:r>
              <a:rPr lang="en-US" dirty="0" smtClean="0"/>
              <a:t>A consolidation construct to include the verticals would benefit from a fresh, non-telecom approach  tailored to the needs of all stakeholders.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0692FC-C471-4D9D-8ADD-D559A91380D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10600" cy="4876800"/>
          </a:xfrm>
        </p:spPr>
        <p:txBody>
          <a:bodyPr/>
          <a:lstStyle/>
          <a:p>
            <a:pPr marL="342900" lvl="1" indent="-342900">
              <a:buFontTx/>
              <a:buChar char="•"/>
              <a:defRPr/>
            </a:pPr>
            <a:r>
              <a:rPr lang="en-US" sz="2800" dirty="0" smtClean="0"/>
              <a:t>Option 2 : Consolidation into existing Partnership Project (e.g., 3GPP)</a:t>
            </a:r>
          </a:p>
          <a:p>
            <a:pPr marL="742950" lvl="2" indent="-342900">
              <a:buFont typeface="Calibri" pitchFamily="34" charset="0"/>
              <a:buChar char="—"/>
              <a:defRPr/>
            </a:pPr>
            <a:r>
              <a:rPr lang="en-US" sz="2400" dirty="0" smtClean="0"/>
              <a:t>M2M standards consolidation must not disrupt the access and core network layer work taking place in 3GPP/3GPP2</a:t>
            </a:r>
          </a:p>
          <a:p>
            <a:pPr marL="1200150" lvl="3" indent="-342900">
              <a:buFont typeface="Arial" pitchFamily="34" charset="0"/>
              <a:buChar char="•"/>
              <a:defRPr/>
            </a:pPr>
            <a:r>
              <a:rPr lang="en-US" sz="2200" dirty="0" smtClean="0"/>
              <a:t>3GPP is telecom-centric; and</a:t>
            </a:r>
          </a:p>
          <a:p>
            <a:pPr marL="1200150" lvl="3" indent="-342900">
              <a:buFont typeface="Arial" pitchFamily="34" charset="0"/>
              <a:buChar char="•"/>
              <a:defRPr/>
            </a:pPr>
            <a:r>
              <a:rPr lang="en-US" sz="2200" dirty="0" smtClean="0"/>
              <a:t>Service layer work and verticals are not a good fit for 3GPP/3GPP2.</a:t>
            </a:r>
          </a:p>
          <a:p>
            <a:pPr marL="857250" lvl="2" indent="-457200">
              <a:buFont typeface="Calibri" pitchFamily="34" charset="0"/>
              <a:buChar char="—"/>
              <a:defRPr/>
            </a:pPr>
            <a:r>
              <a:rPr lang="en-US" sz="2400" dirty="0" smtClean="0"/>
              <a:t>Not the preferred option for all the reasons on Option 1.</a:t>
            </a:r>
          </a:p>
          <a:p>
            <a:pPr marL="857250" lvl="2" indent="-457200">
              <a:buFont typeface="Calibri" pitchFamily="34" charset="0"/>
              <a:buChar char="—"/>
              <a:defRPr/>
            </a:pPr>
            <a:r>
              <a:rPr lang="en-US" sz="2400" dirty="0"/>
              <a:t>This was agreed in Korea as not being a preferred option</a:t>
            </a:r>
            <a:r>
              <a:rPr lang="en-US" sz="2400" dirty="0" smtClean="0"/>
              <a:t>.</a:t>
            </a:r>
          </a:p>
          <a:p>
            <a:pPr marL="400050" lvl="2" indent="0">
              <a:buFontTx/>
              <a:buNone/>
              <a:defRPr/>
            </a:pPr>
            <a:r>
              <a:rPr lang="en-US" sz="2400" dirty="0" smtClean="0"/>
              <a:t>  </a:t>
            </a:r>
            <a:r>
              <a:rPr lang="en-US" dirty="0" smtClean="0"/>
              <a:t> </a:t>
            </a:r>
          </a:p>
          <a:p>
            <a:pPr marL="742950" lvl="2" indent="-342900">
              <a:buFont typeface="Calibri" pitchFamily="34" charset="0"/>
              <a:buChar char="—"/>
              <a:defRPr/>
            </a:pPr>
            <a:endParaRPr lang="en-US" dirty="0" smtClean="0"/>
          </a:p>
          <a:p>
            <a:pPr marL="742950" lvl="2" indent="-342900">
              <a:defRPr/>
            </a:pPr>
            <a:endParaRPr lang="en-US" dirty="0" smtClean="0"/>
          </a:p>
          <a:p>
            <a:pPr marL="342900" lvl="1" indent="-342900">
              <a:buFontTx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25FFE2-961A-4245-BBE4-07A1F9428E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/>
            <a:r>
              <a:rPr lang="en-US" sz="3200" b="1" dirty="0" smtClean="0"/>
              <a:t>Types of M2M Consolidation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10600" cy="4724400"/>
          </a:xfrm>
        </p:spPr>
        <p:txBody>
          <a:bodyPr/>
          <a:lstStyle/>
          <a:p>
            <a:r>
              <a:rPr lang="en-US" dirty="0" smtClean="0"/>
              <a:t>Option 3 : Consolidation into one existing SDO </a:t>
            </a:r>
          </a:p>
          <a:p>
            <a:pPr lvl="1"/>
            <a:r>
              <a:rPr lang="en-US" dirty="0" smtClean="0"/>
              <a:t>The complex M2M ecosystem is not fully represented in existing SDOs.  </a:t>
            </a:r>
          </a:p>
          <a:p>
            <a:pPr lvl="1"/>
            <a:r>
              <a:rPr lang="en-US" dirty="0" smtClean="0"/>
              <a:t>It would be difficult to devise criteria and a process to  determine which SDO would be the most suitable candidate.  </a:t>
            </a:r>
          </a:p>
          <a:p>
            <a:pPr lvl="1"/>
            <a:r>
              <a:rPr lang="en-US" dirty="0" smtClean="0"/>
              <a:t>Current SDOs in discussions are </a:t>
            </a:r>
            <a:r>
              <a:rPr lang="en-US" dirty="0" smtClean="0"/>
              <a:t>mostly telecom-centric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was agreed in Korea as not being a preferred 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CA5A92-4105-4652-AA0E-A005F798E47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/>
            <a:r>
              <a:rPr lang="en-US" sz="3200" b="1" dirty="0" smtClean="0"/>
              <a:t>Types of M2M Consolidation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10600" cy="5486400"/>
          </a:xfrm>
        </p:spPr>
        <p:txBody>
          <a:bodyPr/>
          <a:lstStyle/>
          <a:p>
            <a:r>
              <a:rPr lang="en-US" dirty="0" smtClean="0"/>
              <a:t>Option 4 : New Global M2M “Initiative”</a:t>
            </a:r>
          </a:p>
          <a:p>
            <a:pPr lvl="1"/>
            <a:r>
              <a:rPr lang="en-US" dirty="0" smtClean="0"/>
              <a:t>A new approach supports the creation of a consolidated construct that meets the needs of all stakeholders, including the unique requirements of a vast and diverse vertical marketplace. </a:t>
            </a:r>
          </a:p>
          <a:p>
            <a:pPr lvl="1"/>
            <a:r>
              <a:rPr lang="en-US" dirty="0" smtClean="0"/>
              <a:t>It supports the opportunity to:</a:t>
            </a:r>
          </a:p>
          <a:p>
            <a:pPr lvl="2"/>
            <a:r>
              <a:rPr lang="en-US" sz="2200" dirty="0" smtClean="0"/>
              <a:t>Balance regional and global needs and requirements ;    </a:t>
            </a:r>
          </a:p>
          <a:p>
            <a:pPr lvl="2"/>
            <a:r>
              <a:rPr lang="en-US" sz="2200" dirty="0" smtClean="0"/>
              <a:t>Discuss and define vertical markets’ requirements to deliver standards for a diverse set of services; and</a:t>
            </a:r>
          </a:p>
          <a:p>
            <a:pPr lvl="2"/>
            <a:r>
              <a:rPr lang="en-US" sz="2200" dirty="0" smtClean="0"/>
              <a:t>Build the right structure, processes, logistics and practicality into the construct.   </a:t>
            </a:r>
          </a:p>
          <a:p>
            <a:pPr lvl="1"/>
            <a:r>
              <a:rPr lang="en-US" sz="2600" dirty="0" smtClean="0"/>
              <a:t>ATIS maintains that starting fresh with a new initiative enhances the opportunity to get the new construct right.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78B233-C75A-4C0F-A0E3-A97E32A0007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/>
            <a:r>
              <a:rPr lang="en-US" sz="3200" b="1" dirty="0" smtClean="0"/>
              <a:t>Types of M2M Consolidation</a:t>
            </a:r>
            <a:endParaRPr lang="en-US" sz="3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TIS_New082009">
  <a:themeElements>
    <a:clrScheme name="ATIS_New08200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IS_New082009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TIS_New08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IS_New0820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IS_New0820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398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ATIS_New082009</vt:lpstr>
      <vt:lpstr>Image</vt:lpstr>
      <vt:lpstr>4.5   [1] Types of M2M Consolidation</vt:lpstr>
      <vt:lpstr>Types of M2M Consolidation:  Recap of Korea Discussions</vt:lpstr>
      <vt:lpstr>Types of M2M Consolidation</vt:lpstr>
      <vt:lpstr>Types of M2M Consolidation</vt:lpstr>
      <vt:lpstr>Types of M2M Consolidation</vt:lpstr>
      <vt:lpstr>Types of M2M Consolidation</vt:lpstr>
    </vt:vector>
  </TitlesOfParts>
  <Company>atis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Harrell</dc:creator>
  <cp:lastModifiedBy>Susan Miller</cp:lastModifiedBy>
  <cp:revision>18</cp:revision>
  <dcterms:created xsi:type="dcterms:W3CDTF">2009-08-20T15:50:18Z</dcterms:created>
  <dcterms:modified xsi:type="dcterms:W3CDTF">2011-08-16T11:18:02Z</dcterms:modified>
</cp:coreProperties>
</file>