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Image" r:id="rId3" imgW="21028571" imgH="14628571" progId="">
                  <p:embed/>
                </p:oleObj>
              </mc:Choice>
              <mc:Fallback>
                <p:oleObj name="Image" r:id="rId3" imgW="21028571" imgH="1462857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 sz="3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2286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6477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76909-4FF7-4F48-981D-7811EB4808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08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41470-A779-4700-AC0D-87612D310F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50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2B46-7C75-4E49-BDAA-C79241794F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3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40135-AFBF-4ED9-B29B-9DDEF1E7D6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56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51683-88F3-463E-8AD5-719D25D236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35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49596-471A-4E27-85C0-E681954641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28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40621-89D7-45EE-8B11-9527EB6BFF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8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E93C8-E53B-4064-85BE-18AFDC949E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14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F7869-E002-4A4B-BC84-E5D449408D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62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BE90F-CB05-4D6B-A59F-1448D5B3AF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0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1"/>
          <p:cNvGraphicFramePr>
            <a:graphicFrameLocks noChangeAspect="1"/>
          </p:cNvGraphicFramePr>
          <p:nvPr userDrawn="1"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Image" r:id="rId14" imgW="21028571" imgH="14628571" progId="">
                  <p:embed/>
                </p:oleObj>
              </mc:Choice>
              <mc:Fallback>
                <p:oleObj name="Image" r:id="rId14" imgW="21028571" imgH="1462857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76200"/>
            <a:ext cx="7467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49605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7C9A867E-5BC7-4539-BB72-CCC0A3570392}" type="slidenum">
              <a:rPr lang="en-US" sz="140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-635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3366"/>
                </a:solidFill>
              </a:rPr>
              <a:t>Meeting of Potential M2M Consolidation Partners #2</a:t>
            </a:r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6705600" y="63246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3366"/>
                </a:solidFill>
              </a:rPr>
              <a:t>17-18 August 2011</a:t>
            </a:r>
          </a:p>
        </p:txBody>
      </p:sp>
    </p:spTree>
    <p:extLst>
      <p:ext uri="{BB962C8B-B14F-4D97-AF65-F5344CB8AC3E}">
        <p14:creationId xmlns:p14="http://schemas.microsoft.com/office/powerpoint/2010/main" val="73163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33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4.6   [2] Stakeholders of M2M Consolidation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Brian Daly – Member of ATIS Delegation</a:t>
            </a:r>
            <a:br>
              <a:rPr lang="en-US" dirty="0" smtClean="0"/>
            </a:br>
            <a:r>
              <a:rPr lang="en-US" dirty="0" smtClean="0"/>
              <a:t>(AT&amp;T Director, Core Network &amp; Government/Regulatory Standards)</a:t>
            </a:r>
          </a:p>
          <a:p>
            <a:r>
              <a:rPr lang="en-US" dirty="0" smtClean="0"/>
              <a:t>Meeting of Potential M2M Consolidation Partners #2  </a:t>
            </a:r>
          </a:p>
          <a:p>
            <a:r>
              <a:rPr lang="en-US" dirty="0" smtClean="0"/>
              <a:t>August 17-18, 2011</a:t>
            </a:r>
          </a:p>
          <a:p>
            <a:r>
              <a:rPr lang="en-US" dirty="0" smtClean="0"/>
              <a:t>Washington, DC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599" y="6536035"/>
            <a:ext cx="1497526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M2MCons02_12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8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/>
            <a:r>
              <a:rPr lang="en-US" dirty="0" smtClean="0"/>
              <a:t>Stakeholders of M2M Consolidation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3800" b="1" dirty="0" smtClean="0"/>
              <a:t>Vertical market players</a:t>
            </a:r>
          </a:p>
          <a:p>
            <a:pPr lvl="1"/>
            <a:r>
              <a:rPr lang="en-US" sz="3200" dirty="0" smtClean="0"/>
              <a:t>M2M has many diverse markets and players</a:t>
            </a:r>
          </a:p>
          <a:p>
            <a:pPr lvl="1"/>
            <a:r>
              <a:rPr lang="en-US" sz="3200" dirty="0" smtClean="0"/>
              <a:t>Initial outreach should target at least stakeholders in these market segments:</a:t>
            </a:r>
          </a:p>
          <a:p>
            <a:pPr lvl="2"/>
            <a:r>
              <a:rPr lang="en-US" sz="2900" dirty="0" smtClean="0"/>
              <a:t>Connected home</a:t>
            </a:r>
          </a:p>
          <a:p>
            <a:pPr lvl="2"/>
            <a:r>
              <a:rPr lang="en-US" sz="2900" dirty="0" smtClean="0"/>
              <a:t>Connected car/</a:t>
            </a:r>
            <a:r>
              <a:rPr lang="en-US" sz="2900" dirty="0" err="1" smtClean="0"/>
              <a:t>telematics</a:t>
            </a:r>
            <a:endParaRPr lang="en-US" sz="2900" dirty="0" smtClean="0"/>
          </a:p>
          <a:p>
            <a:pPr lvl="2"/>
            <a:r>
              <a:rPr lang="en-US" sz="2900" dirty="0" err="1" smtClean="0"/>
              <a:t>mHealth</a:t>
            </a:r>
            <a:endParaRPr lang="en-US" sz="2900" dirty="0" smtClean="0"/>
          </a:p>
          <a:p>
            <a:pPr lvl="2"/>
            <a:r>
              <a:rPr lang="en-US" sz="2900" dirty="0" smtClean="0"/>
              <a:t>Smart Grid</a:t>
            </a:r>
          </a:p>
          <a:p>
            <a:r>
              <a:rPr lang="en-US" sz="3800" b="1" dirty="0" smtClean="0"/>
              <a:t>Service Providers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4B2B46-7C75-4E49-BDAA-C79241794F0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5715000"/>
            <a:ext cx="484940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But who are the “service providers” in an M2M ecosystem?</a:t>
            </a:r>
          </a:p>
        </p:txBody>
      </p:sp>
    </p:spTree>
    <p:extLst>
      <p:ext uri="{BB962C8B-B14F-4D97-AF65-F5344CB8AC3E}">
        <p14:creationId xmlns:p14="http://schemas.microsoft.com/office/powerpoint/2010/main" val="36531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/>
            <a:r>
              <a:rPr lang="en-US" dirty="0" smtClean="0"/>
              <a:t>Service Provider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Traditional “</a:t>
            </a:r>
            <a:r>
              <a:rPr lang="en-US" dirty="0" err="1" smtClean="0"/>
              <a:t>telcos</a:t>
            </a:r>
            <a:r>
              <a:rPr lang="en-US" dirty="0" smtClean="0"/>
              <a:t>” and ISPs</a:t>
            </a:r>
          </a:p>
          <a:p>
            <a:pPr lvl="1"/>
            <a:r>
              <a:rPr lang="en-US" dirty="0" smtClean="0"/>
              <a:t>Provide access/connectivity and basic transport</a:t>
            </a:r>
          </a:p>
          <a:p>
            <a:pPr lvl="1"/>
            <a:r>
              <a:rPr lang="en-US" dirty="0" smtClean="0"/>
              <a:t>May provide adaptation layer in the network to support service requests from higher layers</a:t>
            </a:r>
          </a:p>
          <a:p>
            <a:r>
              <a:rPr lang="en-US" dirty="0" smtClean="0"/>
              <a:t>M2M “application providers”</a:t>
            </a:r>
          </a:p>
          <a:p>
            <a:pPr lvl="1"/>
            <a:r>
              <a:rPr lang="en-US" dirty="0" smtClean="0"/>
              <a:t>These are the vertical market segments providing the end to end applications</a:t>
            </a:r>
          </a:p>
          <a:p>
            <a:pPr lvl="1"/>
            <a:r>
              <a:rPr lang="en-US" dirty="0" smtClean="0"/>
              <a:t>These are not necessarily the traditional </a:t>
            </a:r>
            <a:r>
              <a:rPr lang="en-US" dirty="0" err="1" smtClean="0"/>
              <a:t>telcos</a:t>
            </a:r>
            <a:r>
              <a:rPr lang="en-US" dirty="0" smtClean="0"/>
              <a:t>/ISP/etc.</a:t>
            </a:r>
          </a:p>
          <a:p>
            <a:r>
              <a:rPr lang="en-US" dirty="0" smtClean="0"/>
              <a:t>New “service layer providers”</a:t>
            </a:r>
          </a:p>
          <a:p>
            <a:pPr lvl="1"/>
            <a:r>
              <a:rPr lang="en-US" dirty="0" smtClean="0"/>
              <a:t>This is the layer being defined by the M2M Global Harmonization Initiative</a:t>
            </a:r>
          </a:p>
          <a:p>
            <a:pPr lvl="1"/>
            <a:r>
              <a:rPr lang="en-US" dirty="0" smtClean="0"/>
              <a:t>New provider of services between the application layer and transport</a:t>
            </a:r>
          </a:p>
          <a:p>
            <a:pPr lvl="2"/>
            <a:r>
              <a:rPr lang="en-US" dirty="0" smtClean="0"/>
              <a:t>Provide set of services to allow M2M applications to run efficiently</a:t>
            </a:r>
          </a:p>
          <a:p>
            <a:pPr lvl="2"/>
            <a:r>
              <a:rPr lang="en-US" dirty="0" smtClean="0"/>
              <a:t>Could be run on IMS-based “Application Servers” for example, or in a traditional IP environment, could be new elements in the service layer architecture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4B2B46-7C75-4E49-BDAA-C79241794F0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5943600"/>
            <a:ext cx="552260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Need to look at “service providers” differently in an M2M ecosystem</a:t>
            </a:r>
          </a:p>
        </p:txBody>
      </p:sp>
    </p:spTree>
    <p:extLst>
      <p:ext uri="{BB962C8B-B14F-4D97-AF65-F5344CB8AC3E}">
        <p14:creationId xmlns:p14="http://schemas.microsoft.com/office/powerpoint/2010/main" val="160934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/>
            <a:r>
              <a:rPr lang="en-US" dirty="0" smtClean="0"/>
              <a:t>Stakeholders of M2M Consolidation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058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3800" b="1" dirty="0" smtClean="0"/>
              <a:t>SDOs</a:t>
            </a:r>
          </a:p>
          <a:p>
            <a:pPr lvl="1"/>
            <a:r>
              <a:rPr lang="en-US" sz="3200" dirty="0" smtClean="0"/>
              <a:t>Traditional “telecom” or ICT </a:t>
            </a:r>
          </a:p>
          <a:p>
            <a:pPr lvl="1"/>
            <a:r>
              <a:rPr lang="en-US" sz="3200" dirty="0" smtClean="0"/>
              <a:t>Vertical segment SDOs </a:t>
            </a:r>
          </a:p>
          <a:p>
            <a:pPr lvl="2"/>
            <a:r>
              <a:rPr lang="en-US" sz="2900" dirty="0"/>
              <a:t>S</a:t>
            </a:r>
            <a:r>
              <a:rPr lang="en-US" sz="2900" dirty="0" smtClean="0"/>
              <a:t>ome vertical segments have accredited SDOs established</a:t>
            </a:r>
          </a:p>
          <a:p>
            <a:pPr lvl="1"/>
            <a:r>
              <a:rPr lang="en-US" sz="2900" dirty="0" smtClean="0"/>
              <a:t>“Non- service layer” SDOs should are not envisioned to be </a:t>
            </a:r>
            <a:r>
              <a:rPr lang="en-US" sz="2900" u="sng" dirty="0" smtClean="0"/>
              <a:t>directly</a:t>
            </a:r>
            <a:r>
              <a:rPr lang="en-US" sz="2900" dirty="0" smtClean="0"/>
              <a:t> involved  at the global level, but rather through liaison activities for the definition of appropriate APIs or adaptation layers</a:t>
            </a:r>
          </a:p>
          <a:p>
            <a:pPr lvl="2"/>
            <a:r>
              <a:rPr lang="en-US" sz="2800" dirty="0" smtClean="0"/>
              <a:t>SDO/</a:t>
            </a:r>
            <a:r>
              <a:rPr lang="en-US" sz="2800" dirty="0" err="1" smtClean="0"/>
              <a:t>Fora</a:t>
            </a:r>
            <a:r>
              <a:rPr lang="en-US" sz="2800" dirty="0" smtClean="0"/>
              <a:t> that provide ancillary (to service layer) functions</a:t>
            </a:r>
            <a:endParaRPr lang="en-US" sz="2800" dirty="0"/>
          </a:p>
          <a:p>
            <a:pPr lvl="3"/>
            <a:r>
              <a:rPr lang="en-US" sz="2600" dirty="0" smtClean="0"/>
              <a:t>E.g., </a:t>
            </a:r>
            <a:r>
              <a:rPr lang="en-US" sz="2500" dirty="0" smtClean="0"/>
              <a:t>IEEE, Bluetooth SIG, BBF, OMA,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4B2B46-7C75-4E49-BDAA-C79241794F0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6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IS_PPT_Template">
  <a:themeElements>
    <a:clrScheme name="ATIS_New08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TIS_New082009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TIS_New08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277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ATIS_PPT_Template</vt:lpstr>
      <vt:lpstr>Image</vt:lpstr>
      <vt:lpstr>4.6   [2] Stakeholders of M2M Consolidation</vt:lpstr>
      <vt:lpstr>Stakeholders of M2M Consolidation</vt:lpstr>
      <vt:lpstr>Service Provider Stakeholders</vt:lpstr>
      <vt:lpstr>Stakeholders of M2M Consolidation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4.6   [2] Stakeholders of M2M Consolidation</dc:title>
  <dc:creator>Steve Barclay</dc:creator>
  <cp:lastModifiedBy>Steve Barclay</cp:lastModifiedBy>
  <cp:revision>4</cp:revision>
  <dcterms:created xsi:type="dcterms:W3CDTF">2011-08-15T17:50:49Z</dcterms:created>
  <dcterms:modified xsi:type="dcterms:W3CDTF">2011-08-15T21:20:00Z</dcterms:modified>
</cp:coreProperties>
</file>