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8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Image" r:id="rId3" imgW="21028571" imgH="14628571" progId="">
                  <p:embed/>
                </p:oleObj>
              </mc:Choice>
              <mc:Fallback>
                <p:oleObj name="Image" r:id="rId3" imgW="21028571" imgH="1462857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>
            <a:lvl1pPr algn="ctr">
              <a:defRPr sz="3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22860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95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76909-4FF7-4F48-981D-7811EB4808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853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41470-A779-4700-AC0D-87612D310F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35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2B46-7C75-4E49-BDAA-C79241794F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371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40135-AFBF-4ED9-B29B-9DDEF1E7D69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994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51683-88F3-463E-8AD5-719D25D236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98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49596-471A-4E27-85C0-E681954641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247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40621-89D7-45EE-8B11-9527EB6BFF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164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E93C8-E53B-4064-85BE-18AFDC949E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810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F7869-E002-4A4B-BC84-E5D449408D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66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BE90F-CB05-4D6B-A59F-1448D5B3AF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28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1"/>
          <p:cNvGraphicFramePr>
            <a:graphicFrameLocks noChangeAspect="1"/>
          </p:cNvGraphicFramePr>
          <p:nvPr userDrawn="1"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Image" r:id="rId14" imgW="21028571" imgH="14628571" progId="">
                  <p:embed/>
                </p:oleObj>
              </mc:Choice>
              <mc:Fallback>
                <p:oleObj name="Image" r:id="rId14" imgW="21028571" imgH="1462857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76200"/>
            <a:ext cx="74676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305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33800" y="6496050"/>
            <a:ext cx="2133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7C9A867E-5BC7-4539-BB72-CCC0A3570392}" type="slidenum">
              <a:rPr lang="en-US" sz="1400">
                <a:solidFill>
                  <a:srgbClr val="000000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ChangeArrowheads="1"/>
          </p:cNvSpPr>
          <p:nvPr userDrawn="1"/>
        </p:nvSpPr>
        <p:spPr bwMode="auto">
          <a:xfrm>
            <a:off x="-635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3366"/>
                </a:solidFill>
              </a:rPr>
              <a:t>Meeting of Potential M2M Consolidation Partners #2</a:t>
            </a:r>
          </a:p>
        </p:txBody>
      </p:sp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6705600" y="6324600"/>
            <a:ext cx="2133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3366"/>
                </a:solidFill>
              </a:rPr>
              <a:t>17-18 August 2011</a:t>
            </a:r>
          </a:p>
        </p:txBody>
      </p:sp>
    </p:spTree>
    <p:extLst>
      <p:ext uri="{BB962C8B-B14F-4D97-AF65-F5344CB8AC3E}">
        <p14:creationId xmlns:p14="http://schemas.microsoft.com/office/powerpoint/2010/main" val="2156794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003366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3366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3366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4.7   [5] Structure of M2M Consolidation </a:t>
            </a:r>
            <a:endParaRPr lang="en-US" sz="40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Brian Daly – Member of ATIS Delegation</a:t>
            </a:r>
            <a:br>
              <a:rPr lang="en-US" dirty="0" smtClean="0"/>
            </a:br>
            <a:r>
              <a:rPr lang="en-US" dirty="0" smtClean="0"/>
              <a:t>(AT&amp;T Director, Core Network &amp; Government/Regulatory Standards)</a:t>
            </a:r>
          </a:p>
          <a:p>
            <a:r>
              <a:rPr lang="en-US" dirty="0" smtClean="0"/>
              <a:t>Meeting of Potential M2M Consolidation Partners #2  </a:t>
            </a:r>
          </a:p>
          <a:p>
            <a:r>
              <a:rPr lang="en-US" dirty="0" smtClean="0"/>
              <a:t>August 17-18, 2011</a:t>
            </a:r>
          </a:p>
          <a:p>
            <a:r>
              <a:rPr lang="en-US" dirty="0" smtClean="0"/>
              <a:t>Washington, DC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78251" y="6536035"/>
            <a:ext cx="1656223" cy="30777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mtClean="0"/>
              <a:t>M2MCons02_13r1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870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67600" cy="884238"/>
          </a:xfrm>
        </p:spPr>
        <p:txBody>
          <a:bodyPr/>
          <a:lstStyle/>
          <a:p>
            <a:pPr algn="ctr"/>
            <a:r>
              <a:rPr lang="en-US" dirty="0" smtClean="0"/>
              <a:t>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Steering Committee &amp; Plenary</a:t>
            </a:r>
          </a:p>
          <a:p>
            <a:pPr lvl="1"/>
            <a:r>
              <a:rPr lang="en-US" dirty="0" smtClean="0"/>
              <a:t>3x per year rotated North America, EU and Asia</a:t>
            </a:r>
          </a:p>
          <a:p>
            <a:pPr lvl="1"/>
            <a:r>
              <a:rPr lang="en-US" dirty="0" smtClean="0"/>
              <a:t>Major hub cities only</a:t>
            </a:r>
          </a:p>
          <a:p>
            <a:r>
              <a:rPr lang="en-US" dirty="0" smtClean="0"/>
              <a:t>Working groups</a:t>
            </a:r>
          </a:p>
          <a:p>
            <a:pPr lvl="1"/>
            <a:r>
              <a:rPr lang="en-US" dirty="0" smtClean="0"/>
              <a:t>Virtual meetings as needed</a:t>
            </a:r>
          </a:p>
          <a:p>
            <a:pPr lvl="1"/>
            <a:r>
              <a:rPr lang="en-US" dirty="0" smtClean="0"/>
              <a:t>Face to face 4x per year </a:t>
            </a:r>
          </a:p>
          <a:p>
            <a:pPr lvl="2"/>
            <a:r>
              <a:rPr lang="en-US" dirty="0" smtClean="0"/>
              <a:t>may or may not be at same time as steering committee and plenary</a:t>
            </a:r>
          </a:p>
          <a:p>
            <a:r>
              <a:rPr lang="en-US" dirty="0" smtClean="0"/>
              <a:t>Regional Standards Alignment Meetings</a:t>
            </a:r>
          </a:p>
          <a:p>
            <a:pPr lvl="1"/>
            <a:r>
              <a:rPr lang="en-US" dirty="0" smtClean="0"/>
              <a:t>2x per year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4B2B46-7C75-4E49-BDAA-C79241794F0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863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67600" cy="884238"/>
          </a:xfrm>
        </p:spPr>
        <p:txBody>
          <a:bodyPr/>
          <a:lstStyle/>
          <a:p>
            <a:pPr algn="ctr"/>
            <a:r>
              <a:rPr lang="en-US" dirty="0" smtClean="0"/>
              <a:t>Benefits of this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Regional development of use cases and requirements can begin immediately in parallel with the formation of the Global Harmonization Initiative.</a:t>
            </a:r>
          </a:p>
          <a:p>
            <a:pPr lvl="1"/>
            <a:r>
              <a:rPr lang="en-US" dirty="0" smtClean="0"/>
              <a:t>No lost time and the steps toward global harmonization are in motion</a:t>
            </a:r>
          </a:p>
          <a:p>
            <a:r>
              <a:rPr lang="en-US" dirty="0" smtClean="0"/>
              <a:t>Provides balance into requirements and use case development.</a:t>
            </a:r>
          </a:p>
          <a:p>
            <a:pPr lvl="1"/>
            <a:r>
              <a:rPr lang="en-US" dirty="0" smtClean="0"/>
              <a:t>Regional needs must be addressed anyway</a:t>
            </a:r>
          </a:p>
          <a:p>
            <a:r>
              <a:rPr lang="en-US" dirty="0" smtClean="0"/>
              <a:t>Harmonizes the use cases and requirements across the regions into a common service layer view which an architecture can be built on.</a:t>
            </a:r>
          </a:p>
          <a:p>
            <a:pPr lvl="1"/>
            <a:r>
              <a:rPr lang="en-US" dirty="0" smtClean="0"/>
              <a:t>Development of the service architecture is based upon this harmonized view rather than driven by any regional-centric view.</a:t>
            </a:r>
          </a:p>
          <a:p>
            <a:r>
              <a:rPr lang="en-US" dirty="0" smtClean="0"/>
              <a:t>Regional Outreach component provides avenues for key stakeholders at regional level to remain involved.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4B2B46-7C75-4E49-BDAA-C79241794F0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38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67600" cy="884238"/>
          </a:xfrm>
        </p:spPr>
        <p:txBody>
          <a:bodyPr/>
          <a:lstStyle/>
          <a:p>
            <a:pPr algn="ctr"/>
            <a:r>
              <a:rPr lang="en-US" dirty="0" smtClean="0"/>
              <a:t>Goals for M2M Consolidation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058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Any M2M consolidation effort needs to be responsive to the needs of the stakeholders and the marketplace:</a:t>
            </a:r>
          </a:p>
          <a:p>
            <a:pPr lvl="1"/>
            <a:r>
              <a:rPr lang="en-US" dirty="0" smtClean="0"/>
              <a:t>Vertical market stakeholders;</a:t>
            </a:r>
          </a:p>
          <a:p>
            <a:pPr lvl="1"/>
            <a:r>
              <a:rPr lang="en-US" dirty="0" smtClean="0"/>
              <a:t>SDOs;  and</a:t>
            </a:r>
          </a:p>
          <a:p>
            <a:pPr lvl="1"/>
            <a:r>
              <a:rPr lang="en-US" dirty="0" smtClean="0"/>
              <a:t>Service providers (as previously defined)</a:t>
            </a:r>
          </a:p>
          <a:p>
            <a:r>
              <a:rPr lang="en-US" dirty="0" smtClean="0"/>
              <a:t>Structure needs to be flexible and allow a natural evolution:</a:t>
            </a:r>
          </a:p>
          <a:p>
            <a:pPr lvl="1"/>
            <a:r>
              <a:rPr lang="en-US" dirty="0" smtClean="0"/>
              <a:t>Needs to balance regional requirements and differences; </a:t>
            </a:r>
          </a:p>
          <a:p>
            <a:pPr lvl="1"/>
            <a:r>
              <a:rPr lang="en-US" dirty="0" smtClean="0"/>
              <a:t>Needs to address timeframe objectives across the regions; </a:t>
            </a:r>
          </a:p>
          <a:p>
            <a:pPr lvl="1"/>
            <a:r>
              <a:rPr lang="en-US" dirty="0" smtClean="0"/>
              <a:t>Needs to support global harmonization; </a:t>
            </a:r>
          </a:p>
          <a:p>
            <a:pPr lvl="1"/>
            <a:r>
              <a:rPr lang="en-US" dirty="0" smtClean="0"/>
              <a:t>Needs to afford a level playing field for all stakeholders; and</a:t>
            </a:r>
          </a:p>
          <a:p>
            <a:pPr lvl="1"/>
            <a:r>
              <a:rPr lang="en-US" dirty="0" smtClean="0"/>
              <a:t>Needs to be practical</a:t>
            </a:r>
          </a:p>
          <a:p>
            <a:pPr lvl="2"/>
            <a:r>
              <a:rPr lang="en-US" dirty="0" smtClean="0"/>
              <a:t>less global travel;</a:t>
            </a:r>
          </a:p>
          <a:p>
            <a:pPr lvl="2"/>
            <a:r>
              <a:rPr lang="en-US" dirty="0" smtClean="0"/>
              <a:t>practical resource commitment; and</a:t>
            </a:r>
          </a:p>
          <a:p>
            <a:pPr lvl="2"/>
            <a:r>
              <a:rPr lang="en-US" dirty="0" smtClean="0"/>
              <a:t>address vertical players which may be more regionally focused and have resource or travel limitations for global participation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4B2B46-7C75-4E49-BDAA-C79241794F0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96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67600" cy="8842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Global Harmonization Initiative Structure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540621-89D7-45EE-8B11-9527EB6BFF4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5600" y="1447800"/>
            <a:ext cx="2819400" cy="830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Steering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Committee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95600" y="2590800"/>
            <a:ext cx="2819400" cy="46166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Plenary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581400"/>
            <a:ext cx="2064248" cy="73866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Requirements &amp; Use Case Harmonization Working Group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3200" y="3581400"/>
            <a:ext cx="2064248" cy="73866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Common Service Architecture &amp; Protocol Working Group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81800" y="3581400"/>
            <a:ext cx="1524000" cy="73866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Test &amp; Conformance Working Group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3000" y="3581400"/>
            <a:ext cx="1752600" cy="58477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</a:rPr>
              <a:t>Security Aspects Working Group</a:t>
            </a:r>
          </a:p>
        </p:txBody>
      </p:sp>
      <p:cxnSp>
        <p:nvCxnSpPr>
          <p:cNvPr id="11" name="Straight Connector 10"/>
          <p:cNvCxnSpPr>
            <a:stCxn id="4" idx="2"/>
            <a:endCxn id="5" idx="0"/>
          </p:cNvCxnSpPr>
          <p:nvPr/>
        </p:nvCxnSpPr>
        <p:spPr bwMode="auto">
          <a:xfrm rot="5400000">
            <a:off x="4149299" y="2434798"/>
            <a:ext cx="31200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>
            <a:stCxn id="4" idx="2"/>
            <a:endCxn id="5" idx="0"/>
          </p:cNvCxnSpPr>
          <p:nvPr/>
        </p:nvCxnSpPr>
        <p:spPr bwMode="auto">
          <a:xfrm rot="5400000">
            <a:off x="4149299" y="2434798"/>
            <a:ext cx="31200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>
            <a:stCxn id="4" idx="2"/>
            <a:endCxn id="5" idx="0"/>
          </p:cNvCxnSpPr>
          <p:nvPr/>
        </p:nvCxnSpPr>
        <p:spPr bwMode="auto">
          <a:xfrm rot="5400000">
            <a:off x="4149299" y="2434798"/>
            <a:ext cx="312003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1600200" y="3276600"/>
            <a:ext cx="59436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1524000" y="3352800"/>
            <a:ext cx="6096000" cy="0"/>
          </a:xfrm>
          <a:prstGeom prst="line">
            <a:avLst/>
          </a:prstGeom>
          <a:noFill/>
          <a:ln w="25400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Arrow Connector 19"/>
          <p:cNvCxnSpPr/>
          <p:nvPr/>
        </p:nvCxnSpPr>
        <p:spPr bwMode="auto">
          <a:xfrm rot="5400000">
            <a:off x="4111992" y="3203208"/>
            <a:ext cx="312003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/>
          <p:nvPr/>
        </p:nvCxnSpPr>
        <p:spPr bwMode="auto">
          <a:xfrm rot="16200000" flipH="1">
            <a:off x="7502100" y="3470701"/>
            <a:ext cx="235801" cy="1"/>
          </a:xfrm>
          <a:prstGeom prst="straightConnector1">
            <a:avLst/>
          </a:prstGeom>
          <a:noFill/>
          <a:ln w="25400">
            <a:solidFill>
              <a:schemeClr val="tx1"/>
            </a:solidFill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/>
          <p:cNvCxnSpPr/>
          <p:nvPr/>
        </p:nvCxnSpPr>
        <p:spPr bwMode="auto">
          <a:xfrm rot="5400000">
            <a:off x="5749500" y="3470702"/>
            <a:ext cx="235801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/>
          <p:cNvCxnSpPr/>
          <p:nvPr/>
        </p:nvCxnSpPr>
        <p:spPr bwMode="auto">
          <a:xfrm rot="5400000">
            <a:off x="3692100" y="3470702"/>
            <a:ext cx="235801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 rot="5400000">
            <a:off x="1406100" y="3470702"/>
            <a:ext cx="235801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Box 23"/>
          <p:cNvSpPr txBox="1"/>
          <p:nvPr/>
        </p:nvSpPr>
        <p:spPr>
          <a:xfrm>
            <a:off x="990600" y="5410200"/>
            <a:ext cx="6688049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Keep number of working groups manageable to minimize resource requirements</a:t>
            </a:r>
          </a:p>
        </p:txBody>
      </p:sp>
    </p:spTree>
    <p:extLst>
      <p:ext uri="{BB962C8B-B14F-4D97-AF65-F5344CB8AC3E}">
        <p14:creationId xmlns:p14="http://schemas.microsoft.com/office/powerpoint/2010/main" val="1888477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67600" cy="88423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Details of the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Steering Committee </a:t>
            </a:r>
          </a:p>
          <a:p>
            <a:pPr lvl="1"/>
            <a:r>
              <a:rPr lang="en-US" dirty="0" smtClean="0"/>
              <a:t>Made up of a delegation from each SDO and key vertical market players</a:t>
            </a:r>
          </a:p>
          <a:p>
            <a:pPr lvl="1"/>
            <a:r>
              <a:rPr lang="en-US" dirty="0" smtClean="0"/>
              <a:t>Defines the work scope &amp; direction, tracks overall progress, resolves issues between regions/verticals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Plenary </a:t>
            </a:r>
          </a:p>
          <a:p>
            <a:pPr lvl="1"/>
            <a:r>
              <a:rPr lang="en-US" dirty="0" smtClean="0"/>
              <a:t>Responsible for end-to-end view, overall technical project management &amp; work plan, approval of work items, approval of specifications</a:t>
            </a:r>
          </a:p>
          <a:p>
            <a:pPr lvl="1"/>
            <a:r>
              <a:rPr lang="en-US" dirty="0" smtClean="0"/>
              <a:t>Open to all members, but primarily comprised of working group leadership, delegations from regional SDOs, vertical market players</a:t>
            </a:r>
          </a:p>
          <a:p>
            <a:pPr lvl="1"/>
            <a:r>
              <a:rPr lang="en-US" dirty="0" smtClean="0"/>
              <a:t>Handles liaisons/relationships to other industry </a:t>
            </a:r>
            <a:r>
              <a:rPr lang="en-US" dirty="0" err="1" smtClean="0"/>
              <a:t>fora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4B2B46-7C75-4E49-BDAA-C79241794F0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593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67600" cy="8842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Details of the Structure – Working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305800" cy="57150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5000"/>
              </a:lnSpc>
            </a:pPr>
            <a:r>
              <a:rPr lang="en-US" dirty="0" smtClean="0"/>
              <a:t>Requirements and Use Case Harmonization Working Group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Develops a common set of harmonized service layer use cases and requirements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Harmonizes use cases and requirements could be the most significant task of this entire initiative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First group to be formed</a:t>
            </a:r>
          </a:p>
          <a:p>
            <a:pPr>
              <a:lnSpc>
                <a:spcPct val="95000"/>
              </a:lnSpc>
            </a:pPr>
            <a:r>
              <a:rPr lang="en-US" dirty="0" smtClean="0"/>
              <a:t>Common Service Architecture and Protocol Working Group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Develops a common service architecture that can meet the harmonized use cases and requirements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Develops or identifies protocols/enhancement to protocols to support the service architecture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Develops or identifies common objects to support services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Develops APIs to support service layer architecture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Liaisons to other groups as needed to identify adaptation layer requirements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Is started when the harmonized requirements &amp; use cases are developed</a:t>
            </a:r>
          </a:p>
          <a:p>
            <a:pPr>
              <a:lnSpc>
                <a:spcPct val="95000"/>
              </a:lnSpc>
            </a:pPr>
            <a:r>
              <a:rPr lang="en-US" dirty="0" smtClean="0"/>
              <a:t>Security Aspects Working Group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Develops common security architecture within the defined service layer architecture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Develops security services and protocols across the service layer</a:t>
            </a:r>
          </a:p>
          <a:p>
            <a:pPr>
              <a:lnSpc>
                <a:spcPct val="95000"/>
              </a:lnSpc>
            </a:pPr>
            <a:r>
              <a:rPr lang="en-US" dirty="0" smtClean="0"/>
              <a:t>Testing and Conformance Working Group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Develops test and conformance specifications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Is started when the harmonized requirements &amp; use cases and architecture are developed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4B2B46-7C75-4E49-BDAA-C79241794F0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992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67600" cy="884238"/>
          </a:xfrm>
        </p:spPr>
        <p:txBody>
          <a:bodyPr/>
          <a:lstStyle/>
          <a:p>
            <a:pPr algn="ctr"/>
            <a:r>
              <a:rPr lang="en-US" dirty="0" smtClean="0"/>
              <a:t>Steps to Harmonization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058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Develop market-driven use cases &amp; requirements taking into account regional vertical market and technical issues, regulatory factors, etc.</a:t>
            </a:r>
          </a:p>
          <a:p>
            <a:pPr lvl="1"/>
            <a:r>
              <a:rPr lang="en-US" dirty="0" smtClean="0"/>
              <a:t>Input from:</a:t>
            </a:r>
          </a:p>
          <a:p>
            <a:pPr lvl="2"/>
            <a:r>
              <a:rPr lang="en-US" dirty="0" smtClean="0"/>
              <a:t>Ongoing regional use case and requirements efforts</a:t>
            </a:r>
          </a:p>
          <a:p>
            <a:pPr lvl="2"/>
            <a:r>
              <a:rPr lang="en-US" dirty="0" smtClean="0"/>
              <a:t>Existing standards already developed in the SDOs</a:t>
            </a:r>
          </a:p>
          <a:p>
            <a:pPr lvl="2"/>
            <a:r>
              <a:rPr lang="en-US" dirty="0" smtClean="0"/>
              <a:t>Vertical market segment input</a:t>
            </a:r>
          </a:p>
          <a:p>
            <a:r>
              <a:rPr lang="en-US" dirty="0" smtClean="0"/>
              <a:t>M2M Global Harmonization Initiative takes use cases &amp; requirement input and develops/identifies a common set of harmonized service layer use cases and requirements</a:t>
            </a:r>
          </a:p>
          <a:p>
            <a:pPr lvl="1"/>
            <a:r>
              <a:rPr lang="en-US" dirty="0" smtClean="0"/>
              <a:t>Development of the service architecture is based upon this harmonized view rather than driven by any regional-centric view</a:t>
            </a:r>
          </a:p>
          <a:p>
            <a:r>
              <a:rPr lang="en-US" dirty="0" smtClean="0"/>
              <a:t>Once the harmonized use cases are identified, the Global Harmonization Initiative develops the architecture, protocols, APIs, etc., for the service layer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4B2B46-7C75-4E49-BDAA-C79241794F0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398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67600" cy="884238"/>
          </a:xfrm>
        </p:spPr>
        <p:txBody>
          <a:bodyPr/>
          <a:lstStyle/>
          <a:p>
            <a:pPr algn="ctr"/>
            <a:r>
              <a:rPr lang="en-US" dirty="0" smtClean="0"/>
              <a:t>Define Use Cases and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058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first step in defining a common service layer is to </a:t>
            </a:r>
            <a:r>
              <a:rPr lang="en-US" b="1" u="sng" dirty="0" smtClean="0"/>
              <a:t>harmonize use cases and requirements</a:t>
            </a:r>
            <a:r>
              <a:rPr lang="en-US" b="1" dirty="0" smtClean="0"/>
              <a:t> </a:t>
            </a:r>
            <a:r>
              <a:rPr lang="en-US" dirty="0" smtClean="0"/>
              <a:t>so that the level of commonality can be identified</a:t>
            </a:r>
          </a:p>
          <a:p>
            <a:pPr lvl="1"/>
            <a:r>
              <a:rPr lang="en-US" dirty="0" smtClean="0"/>
              <a:t>This is possibly </a:t>
            </a:r>
            <a:r>
              <a:rPr lang="en-US" b="1" i="1" u="sng" dirty="0" smtClean="0"/>
              <a:t>the</a:t>
            </a:r>
            <a:r>
              <a:rPr lang="en-US" dirty="0" smtClean="0"/>
              <a:t> most important step for ultimate </a:t>
            </a:r>
            <a:r>
              <a:rPr lang="en-US" i="1" dirty="0" smtClean="0"/>
              <a:t>technical</a:t>
            </a:r>
            <a:r>
              <a:rPr lang="en-US" dirty="0" smtClean="0"/>
              <a:t> success of M2M service layer consolidation</a:t>
            </a:r>
          </a:p>
          <a:p>
            <a:r>
              <a:rPr lang="en-US" dirty="0" smtClean="0"/>
              <a:t>This work should be proceeding </a:t>
            </a:r>
            <a:r>
              <a:rPr lang="en-US" i="1" dirty="0" smtClean="0"/>
              <a:t>now </a:t>
            </a:r>
            <a:r>
              <a:rPr lang="en-US" dirty="0" smtClean="0"/>
              <a:t>in parallel with M2M consolidation structure discussions</a:t>
            </a:r>
          </a:p>
          <a:p>
            <a:pPr lvl="1"/>
            <a:r>
              <a:rPr lang="en-US" dirty="0" smtClean="0"/>
              <a:t>Each region reaches out to vertical market segments within their region and develops use cases and requirements supporting M2M applications </a:t>
            </a:r>
          </a:p>
          <a:p>
            <a:pPr lvl="2"/>
            <a:r>
              <a:rPr lang="en-US" dirty="0" smtClean="0"/>
              <a:t>Provides balance into requirements and use case development</a:t>
            </a:r>
          </a:p>
          <a:p>
            <a:pPr lvl="1"/>
            <a:r>
              <a:rPr lang="en-US" dirty="0" smtClean="0"/>
              <a:t>Key is it includes vertical players from each region</a:t>
            </a:r>
          </a:p>
          <a:p>
            <a:pPr lvl="2"/>
            <a:r>
              <a:rPr lang="en-US" dirty="0" smtClean="0"/>
              <a:t>Accounts for regional market drivers, regulatory aspects, etc.</a:t>
            </a:r>
          </a:p>
          <a:p>
            <a:pPr lvl="1"/>
            <a:r>
              <a:rPr lang="en-US" dirty="0" smtClean="0"/>
              <a:t>Focus of this initial effort is to provide a regional view of use cases and requirements into the M2M global harmonization initiative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4B2B46-7C75-4E49-BDAA-C79241794F0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497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67600" cy="884238"/>
          </a:xfrm>
        </p:spPr>
        <p:txBody>
          <a:bodyPr/>
          <a:lstStyle/>
          <a:p>
            <a:pPr algn="ctr"/>
            <a:r>
              <a:rPr lang="en-US" dirty="0" smtClean="0"/>
              <a:t>Responsive to Stakeholder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05800" cy="5105400"/>
          </a:xfrm>
        </p:spPr>
        <p:txBody>
          <a:bodyPr>
            <a:normAutofit/>
          </a:bodyPr>
          <a:lstStyle/>
          <a:p>
            <a:pPr lvl="0"/>
            <a:r>
              <a:rPr lang="en-US" sz="2000" dirty="0"/>
              <a:t>One concern is there may be a considerable number of regional vertical market players that cannot (or will not) participate at the global level, for a variety of reasons</a:t>
            </a:r>
          </a:p>
          <a:p>
            <a:pPr lvl="1"/>
            <a:r>
              <a:rPr lang="en-US" sz="1700" dirty="0" smtClean="0"/>
              <a:t>It </a:t>
            </a:r>
            <a:r>
              <a:rPr lang="en-US" sz="1700" dirty="0"/>
              <a:t>is important for the </a:t>
            </a:r>
            <a:r>
              <a:rPr lang="en-US" sz="1700" dirty="0" smtClean="0"/>
              <a:t>verticals’ </a:t>
            </a:r>
            <a:r>
              <a:rPr lang="en-US" sz="1700" dirty="0"/>
              <a:t>needs to be captured in ongoing work</a:t>
            </a:r>
          </a:p>
          <a:p>
            <a:pPr lvl="0"/>
            <a:r>
              <a:rPr lang="en-US" sz="2000" dirty="0"/>
              <a:t>To maximize opportunities that all voices are heard,  the harmonization structure should include </a:t>
            </a:r>
            <a:r>
              <a:rPr lang="en-US" sz="2000" b="1" i="1" dirty="0"/>
              <a:t>Regional Outreach </a:t>
            </a:r>
            <a:r>
              <a:rPr lang="en-US" sz="2000" dirty="0"/>
              <a:t>as an integral part of the overall M2M global harmonization initiative structure</a:t>
            </a:r>
          </a:p>
          <a:p>
            <a:pPr lvl="1"/>
            <a:r>
              <a:rPr lang="en-US" sz="1800" dirty="0"/>
              <a:t>Driven by unique M2M </a:t>
            </a:r>
            <a:r>
              <a:rPr lang="en-US" sz="1800" dirty="0" smtClean="0"/>
              <a:t>ecosystem</a:t>
            </a:r>
          </a:p>
          <a:p>
            <a:pPr lvl="1"/>
            <a:r>
              <a:rPr lang="en-US" sz="1700" dirty="0" smtClean="0"/>
              <a:t>Regional </a:t>
            </a:r>
            <a:r>
              <a:rPr lang="en-US" sz="1700" dirty="0"/>
              <a:t>Standards Alignment Meeting held 2x per year </a:t>
            </a:r>
            <a:r>
              <a:rPr lang="en-US" sz="1700" dirty="0" smtClean="0"/>
              <a:t>by each SDO</a:t>
            </a:r>
            <a:endParaRPr lang="en-US" sz="1700" dirty="0"/>
          </a:p>
          <a:p>
            <a:pPr lvl="1"/>
            <a:r>
              <a:rPr lang="en-US" sz="1700" dirty="0" smtClean="0"/>
              <a:t>Continued outreach to share </a:t>
            </a:r>
            <a:r>
              <a:rPr lang="en-US" sz="1700" dirty="0"/>
              <a:t>overview of progress, technical discussions, and solicit input to be brought back into the global initiative</a:t>
            </a:r>
          </a:p>
          <a:p>
            <a:pPr lvl="1"/>
            <a:r>
              <a:rPr lang="en-US" sz="1800"/>
              <a:t>Reports back to both the Steering Committee and Plenary, and provides technical input to working groups as needed</a:t>
            </a:r>
            <a:endParaRPr lang="en-US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4B2B46-7C75-4E49-BDAA-C79241794F0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59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67600" cy="8842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Global Harmonization Initiative Structure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540621-89D7-45EE-8B11-9527EB6BFF4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5600" y="1447800"/>
            <a:ext cx="2819400" cy="830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Steering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Committee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95600" y="2590800"/>
            <a:ext cx="2819400" cy="46166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Plenary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581400"/>
            <a:ext cx="2064248" cy="73866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Requirements &amp; Use Case Harmonization Working Group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3200" y="3581400"/>
            <a:ext cx="2064248" cy="73866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Common Service Architecture &amp; Protocol Working Group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81800" y="3581400"/>
            <a:ext cx="1524000" cy="73866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Test &amp; Conformance Working Group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3000" y="3581400"/>
            <a:ext cx="1752600" cy="58477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</a:rPr>
              <a:t>Security Aspects Working Group</a:t>
            </a:r>
          </a:p>
        </p:txBody>
      </p:sp>
      <p:cxnSp>
        <p:nvCxnSpPr>
          <p:cNvPr id="11" name="Straight Connector 10"/>
          <p:cNvCxnSpPr>
            <a:stCxn id="4" idx="2"/>
            <a:endCxn id="5" idx="0"/>
          </p:cNvCxnSpPr>
          <p:nvPr/>
        </p:nvCxnSpPr>
        <p:spPr bwMode="auto">
          <a:xfrm rot="5400000">
            <a:off x="4149299" y="2434798"/>
            <a:ext cx="31200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>
            <a:stCxn id="4" idx="2"/>
            <a:endCxn id="5" idx="0"/>
          </p:cNvCxnSpPr>
          <p:nvPr/>
        </p:nvCxnSpPr>
        <p:spPr bwMode="auto">
          <a:xfrm rot="5400000">
            <a:off x="4149299" y="2434798"/>
            <a:ext cx="31200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>
            <a:stCxn id="4" idx="2"/>
            <a:endCxn id="5" idx="0"/>
          </p:cNvCxnSpPr>
          <p:nvPr/>
        </p:nvCxnSpPr>
        <p:spPr bwMode="auto">
          <a:xfrm rot="5400000">
            <a:off x="4149299" y="2434798"/>
            <a:ext cx="312003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1600200" y="3276600"/>
            <a:ext cx="59436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1524000" y="3352800"/>
            <a:ext cx="6096000" cy="0"/>
          </a:xfrm>
          <a:prstGeom prst="line">
            <a:avLst/>
          </a:prstGeom>
          <a:noFill/>
          <a:ln w="25400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Arrow Connector 19"/>
          <p:cNvCxnSpPr/>
          <p:nvPr/>
        </p:nvCxnSpPr>
        <p:spPr bwMode="auto">
          <a:xfrm rot="5400000">
            <a:off x="4111992" y="3203208"/>
            <a:ext cx="312003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/>
          <p:nvPr/>
        </p:nvCxnSpPr>
        <p:spPr bwMode="auto">
          <a:xfrm rot="16200000" flipH="1">
            <a:off x="7502100" y="3470701"/>
            <a:ext cx="235801" cy="1"/>
          </a:xfrm>
          <a:prstGeom prst="straightConnector1">
            <a:avLst/>
          </a:prstGeom>
          <a:noFill/>
          <a:ln w="25400">
            <a:solidFill>
              <a:schemeClr val="tx1"/>
            </a:solidFill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/>
          <p:cNvCxnSpPr/>
          <p:nvPr/>
        </p:nvCxnSpPr>
        <p:spPr bwMode="auto">
          <a:xfrm rot="5400000">
            <a:off x="5749500" y="3470702"/>
            <a:ext cx="235801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/>
          <p:cNvCxnSpPr/>
          <p:nvPr/>
        </p:nvCxnSpPr>
        <p:spPr bwMode="auto">
          <a:xfrm rot="5400000">
            <a:off x="3692100" y="3470702"/>
            <a:ext cx="235801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 rot="5400000">
            <a:off x="1406100" y="3470702"/>
            <a:ext cx="235801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Rounded Rectangle 28"/>
          <p:cNvSpPr/>
          <p:nvPr/>
        </p:nvSpPr>
        <p:spPr bwMode="auto">
          <a:xfrm>
            <a:off x="6400800" y="2209800"/>
            <a:ext cx="1447800" cy="609600"/>
          </a:xfrm>
          <a:prstGeom prst="roundRect">
            <a:avLst/>
          </a:prstGeom>
          <a:noFill/>
          <a:ln w="15875">
            <a:solidFill>
              <a:srgbClr val="FF000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i="1" dirty="0">
                <a:solidFill>
                  <a:srgbClr val="FF0000"/>
                </a:solidFill>
                <a:latin typeface="Arial" charset="0"/>
              </a:rPr>
              <a:t>Regional Outreach</a:t>
            </a:r>
          </a:p>
        </p:txBody>
      </p:sp>
      <p:cxnSp>
        <p:nvCxnSpPr>
          <p:cNvPr id="31" name="Straight Arrow Connector 30"/>
          <p:cNvCxnSpPr>
            <a:stCxn id="5" idx="3"/>
            <a:endCxn id="29" idx="1"/>
          </p:cNvCxnSpPr>
          <p:nvPr/>
        </p:nvCxnSpPr>
        <p:spPr bwMode="auto">
          <a:xfrm flipV="1">
            <a:off x="5715000" y="2514600"/>
            <a:ext cx="685800" cy="307033"/>
          </a:xfrm>
          <a:prstGeom prst="straightConnector1">
            <a:avLst/>
          </a:prstGeom>
          <a:noFill/>
          <a:ln w="25400">
            <a:solidFill>
              <a:srgbClr val="FF0000"/>
            </a:solidFill>
            <a:headEnd type="triangle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>
            <a:endCxn id="29" idx="1"/>
          </p:cNvCxnSpPr>
          <p:nvPr/>
        </p:nvCxnSpPr>
        <p:spPr bwMode="auto">
          <a:xfrm>
            <a:off x="5715000" y="1907234"/>
            <a:ext cx="685800" cy="607366"/>
          </a:xfrm>
          <a:prstGeom prst="straightConnector1">
            <a:avLst/>
          </a:prstGeom>
          <a:noFill/>
          <a:ln w="25400">
            <a:solidFill>
              <a:srgbClr val="FF0000"/>
            </a:solidFill>
            <a:headEnd type="triangle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05067302"/>
      </p:ext>
    </p:extLst>
  </p:cSld>
  <p:clrMapOvr>
    <a:masterClrMapping/>
  </p:clrMapOvr>
</p:sld>
</file>

<file path=ppt/theme/theme1.xml><?xml version="1.0" encoding="utf-8"?>
<a:theme xmlns:a="http://schemas.openxmlformats.org/drawingml/2006/main" name="ATIS_PPT_Template">
  <a:themeElements>
    <a:clrScheme name="ATIS_New082009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TIS_New082009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TIS_New0820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IS_New08200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IS_New08200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IS_New08200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IS_New08200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IS_New08200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IS_New08200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IS_New08200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IS_New08200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IS_New08200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IS_New08200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IS_New08200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992</Words>
  <Application>Microsoft Office PowerPoint</Application>
  <PresentationFormat>On-screen Show (4:3)</PresentationFormat>
  <Paragraphs>119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ATIS_PPT_Template</vt:lpstr>
      <vt:lpstr>Image</vt:lpstr>
      <vt:lpstr>4.7   [5] Structure of M2M Consolidation </vt:lpstr>
      <vt:lpstr>Goals for M2M Consolidation</vt:lpstr>
      <vt:lpstr>Global Harmonization Initiative Structure</vt:lpstr>
      <vt:lpstr>Details of the Structure</vt:lpstr>
      <vt:lpstr>Details of the Structure – Working Groups</vt:lpstr>
      <vt:lpstr>Steps to Harmonization</vt:lpstr>
      <vt:lpstr>Define Use Cases and Requirements</vt:lpstr>
      <vt:lpstr>Responsive to Stakeholder Needs</vt:lpstr>
      <vt:lpstr>Global Harmonization Initiative Structure</vt:lpstr>
      <vt:lpstr>Meetings</vt:lpstr>
      <vt:lpstr>Benefits of this Structure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4.7   [5] Structure of M2M Consolidation</dc:title>
  <dc:creator>Steve Barclay</dc:creator>
  <cp:lastModifiedBy>Steve Barclay</cp:lastModifiedBy>
  <cp:revision>6</cp:revision>
  <dcterms:created xsi:type="dcterms:W3CDTF">2011-08-15T17:52:06Z</dcterms:created>
  <dcterms:modified xsi:type="dcterms:W3CDTF">2011-08-16T12:41:48Z</dcterms:modified>
</cp:coreProperties>
</file>