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248" r:id="rId1"/>
  </p:sldMasterIdLst>
  <p:notesMasterIdLst>
    <p:notesMasterId r:id="rId12"/>
  </p:notesMasterIdLst>
  <p:handoutMasterIdLst>
    <p:handoutMasterId r:id="rId13"/>
  </p:handoutMasterIdLst>
  <p:sldIdLst>
    <p:sldId id="777" r:id="rId2"/>
    <p:sldId id="880" r:id="rId3"/>
    <p:sldId id="890" r:id="rId4"/>
    <p:sldId id="896" r:id="rId5"/>
    <p:sldId id="903" r:id="rId6"/>
    <p:sldId id="905" r:id="rId7"/>
    <p:sldId id="907" r:id="rId8"/>
    <p:sldId id="908" r:id="rId9"/>
    <p:sldId id="910" r:id="rId10"/>
    <p:sldId id="902" r:id="rId11"/>
  </p:sldIdLst>
  <p:sldSz cx="9906000" cy="6858000" type="A4"/>
  <p:notesSz cx="6794500" cy="9931400"/>
  <p:defaultTextStyle>
    <a:defPPr>
      <a:defRPr lang="ko-KR"/>
    </a:defPPr>
    <a:lvl1pPr algn="r" rtl="0" fontAlgn="base" latinLnBrk="1">
      <a:spcBef>
        <a:spcPct val="0"/>
      </a:spcBef>
      <a:spcAft>
        <a:spcPct val="0"/>
      </a:spcAft>
      <a:defRPr kumimoji="1" sz="1400" kern="1200">
        <a:solidFill>
          <a:schemeClr val="tx1"/>
        </a:solidFill>
        <a:latin typeface="Arial" charset="0"/>
        <a:ea typeface="굴림" pitchFamily="50" charset="-127"/>
        <a:cs typeface="+mn-cs"/>
      </a:defRPr>
    </a:lvl1pPr>
    <a:lvl2pPr marL="457200" algn="r" rtl="0" fontAlgn="base" latinLnBrk="1">
      <a:spcBef>
        <a:spcPct val="0"/>
      </a:spcBef>
      <a:spcAft>
        <a:spcPct val="0"/>
      </a:spcAft>
      <a:defRPr kumimoji="1" sz="1400" kern="1200">
        <a:solidFill>
          <a:schemeClr val="tx1"/>
        </a:solidFill>
        <a:latin typeface="Arial" charset="0"/>
        <a:ea typeface="굴림" pitchFamily="50" charset="-127"/>
        <a:cs typeface="+mn-cs"/>
      </a:defRPr>
    </a:lvl2pPr>
    <a:lvl3pPr marL="914400" algn="r" rtl="0" fontAlgn="base" latinLnBrk="1">
      <a:spcBef>
        <a:spcPct val="0"/>
      </a:spcBef>
      <a:spcAft>
        <a:spcPct val="0"/>
      </a:spcAft>
      <a:defRPr kumimoji="1" sz="1400" kern="1200">
        <a:solidFill>
          <a:schemeClr val="tx1"/>
        </a:solidFill>
        <a:latin typeface="Arial" charset="0"/>
        <a:ea typeface="굴림" pitchFamily="50" charset="-127"/>
        <a:cs typeface="+mn-cs"/>
      </a:defRPr>
    </a:lvl3pPr>
    <a:lvl4pPr marL="1371600" algn="r" rtl="0" fontAlgn="base" latinLnBrk="1">
      <a:spcBef>
        <a:spcPct val="0"/>
      </a:spcBef>
      <a:spcAft>
        <a:spcPct val="0"/>
      </a:spcAft>
      <a:defRPr kumimoji="1" sz="1400" kern="1200">
        <a:solidFill>
          <a:schemeClr val="tx1"/>
        </a:solidFill>
        <a:latin typeface="Arial" charset="0"/>
        <a:ea typeface="굴림" pitchFamily="50" charset="-127"/>
        <a:cs typeface="+mn-cs"/>
      </a:defRPr>
    </a:lvl4pPr>
    <a:lvl5pPr marL="1828800" algn="r" rtl="0" fontAlgn="base" latinLnBrk="1">
      <a:spcBef>
        <a:spcPct val="0"/>
      </a:spcBef>
      <a:spcAft>
        <a:spcPct val="0"/>
      </a:spcAft>
      <a:defRPr kumimoji="1" sz="1400" kern="1200">
        <a:solidFill>
          <a:schemeClr val="tx1"/>
        </a:solidFill>
        <a:latin typeface="Arial" charset="0"/>
        <a:ea typeface="굴림" pitchFamily="50" charset="-127"/>
        <a:cs typeface="+mn-cs"/>
      </a:defRPr>
    </a:lvl5pPr>
    <a:lvl6pPr marL="2286000" algn="l" defTabSz="914400" rtl="0" eaLnBrk="1" latinLnBrk="0" hangingPunct="1">
      <a:defRPr kumimoji="1" sz="1400" kern="1200">
        <a:solidFill>
          <a:schemeClr val="tx1"/>
        </a:solidFill>
        <a:latin typeface="Arial" charset="0"/>
        <a:ea typeface="굴림" pitchFamily="50" charset="-127"/>
        <a:cs typeface="+mn-cs"/>
      </a:defRPr>
    </a:lvl6pPr>
    <a:lvl7pPr marL="2743200" algn="l" defTabSz="914400" rtl="0" eaLnBrk="1" latinLnBrk="0" hangingPunct="1">
      <a:defRPr kumimoji="1" sz="1400" kern="1200">
        <a:solidFill>
          <a:schemeClr val="tx1"/>
        </a:solidFill>
        <a:latin typeface="Arial" charset="0"/>
        <a:ea typeface="굴림" pitchFamily="50" charset="-127"/>
        <a:cs typeface="+mn-cs"/>
      </a:defRPr>
    </a:lvl7pPr>
    <a:lvl8pPr marL="3200400" algn="l" defTabSz="914400" rtl="0" eaLnBrk="1" latinLnBrk="0" hangingPunct="1">
      <a:defRPr kumimoji="1" sz="1400" kern="1200">
        <a:solidFill>
          <a:schemeClr val="tx1"/>
        </a:solidFill>
        <a:latin typeface="Arial" charset="0"/>
        <a:ea typeface="굴림" pitchFamily="50" charset="-127"/>
        <a:cs typeface="+mn-cs"/>
      </a:defRPr>
    </a:lvl8pPr>
    <a:lvl9pPr marL="3657600" algn="l" defTabSz="914400" rtl="0" eaLnBrk="1" latinLnBrk="0" hangingPunct="1">
      <a:defRPr kumimoji="1" sz="1400"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AEAFA"/>
    <a:srgbClr val="D2D2F4"/>
    <a:srgbClr val="F8F8F8"/>
    <a:srgbClr val="FFCC66"/>
    <a:srgbClr val="F7F7F7"/>
    <a:srgbClr val="D9D9FF"/>
    <a:srgbClr val="EEF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98137" autoAdjust="0"/>
  </p:normalViewPr>
  <p:slideViewPr>
    <p:cSldViewPr>
      <p:cViewPr>
        <p:scale>
          <a:sx n="70" d="100"/>
          <a:sy n="70" d="100"/>
        </p:scale>
        <p:origin x="-1272" y="-276"/>
      </p:cViewPr>
      <p:guideLst>
        <p:guide orient="horz" pos="2614"/>
        <p:guide orient="horz" pos="300"/>
        <p:guide pos="6114"/>
        <p:guide pos="1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914"/>
    </p:cViewPr>
  </p:sorterViewPr>
  <p:notesViewPr>
    <p:cSldViewPr>
      <p:cViewPr varScale="1">
        <p:scale>
          <a:sx n="57" d="100"/>
          <a:sy n="57" d="100"/>
        </p:scale>
        <p:origin x="-3528" y="-96"/>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3388" cy="522288"/>
          </a:xfrm>
          <a:prstGeom prst="rect">
            <a:avLst/>
          </a:prstGeom>
          <a:noFill/>
          <a:ln w="9525">
            <a:noFill/>
            <a:miter lim="800000"/>
            <a:headEnd/>
            <a:tailEnd/>
          </a:ln>
          <a:effectLst>
            <a:prstShdw prst="shdw17" dist="17961" dir="2700000">
              <a:srgbClr val="6B6B6B"/>
            </a:prstShdw>
          </a:effectLst>
        </p:spPr>
        <p:txBody>
          <a:bodyPr vert="horz" wrap="none" lIns="89193" tIns="44600" rIns="89193" bIns="44600" numCol="1" anchor="ctr" anchorCtr="0" compatLnSpc="1">
            <a:prstTxWarp prst="textNoShape">
              <a:avLst/>
            </a:prstTxWarp>
          </a:bodyPr>
          <a:lstStyle>
            <a:lvl1pPr algn="l" defTabSz="892175">
              <a:defRPr sz="1200" b="1">
                <a:latin typeface="굴림" pitchFamily="50" charset="-127"/>
              </a:defRPr>
            </a:lvl1pPr>
          </a:lstStyle>
          <a:p>
            <a:endParaRPr lang="en-US" altLang="ko-KR"/>
          </a:p>
        </p:txBody>
      </p:sp>
      <p:sp>
        <p:nvSpPr>
          <p:cNvPr id="25603" name="Rectangle 3"/>
          <p:cNvSpPr>
            <a:spLocks noGrp="1" noChangeArrowheads="1"/>
          </p:cNvSpPr>
          <p:nvPr>
            <p:ph type="dt" sz="quarter" idx="1"/>
          </p:nvPr>
        </p:nvSpPr>
        <p:spPr bwMode="auto">
          <a:xfrm>
            <a:off x="3860800" y="0"/>
            <a:ext cx="2897188" cy="522288"/>
          </a:xfrm>
          <a:prstGeom prst="rect">
            <a:avLst/>
          </a:prstGeom>
          <a:noFill/>
          <a:ln w="9525">
            <a:noFill/>
            <a:miter lim="800000"/>
            <a:headEnd/>
            <a:tailEnd/>
          </a:ln>
          <a:effectLst>
            <a:prstShdw prst="shdw17" dist="17961" dir="2700000">
              <a:srgbClr val="6B6B6B"/>
            </a:prstShdw>
          </a:effectLst>
        </p:spPr>
        <p:txBody>
          <a:bodyPr vert="horz" wrap="none" lIns="89193" tIns="44600" rIns="89193" bIns="44600" numCol="1" anchor="ctr" anchorCtr="0" compatLnSpc="1">
            <a:prstTxWarp prst="textNoShape">
              <a:avLst/>
            </a:prstTxWarp>
          </a:bodyPr>
          <a:lstStyle>
            <a:lvl1pPr defTabSz="892175">
              <a:defRPr sz="1200" b="1">
                <a:latin typeface="굴림" pitchFamily="50" charset="-127"/>
              </a:defRPr>
            </a:lvl1pPr>
          </a:lstStyle>
          <a:p>
            <a:endParaRPr lang="en-US" altLang="ko-KR"/>
          </a:p>
        </p:txBody>
      </p:sp>
      <p:sp>
        <p:nvSpPr>
          <p:cNvPr id="25604" name="Rectangle 4"/>
          <p:cNvSpPr>
            <a:spLocks noGrp="1" noChangeArrowheads="1"/>
          </p:cNvSpPr>
          <p:nvPr>
            <p:ph type="ftr" sz="quarter" idx="2"/>
          </p:nvPr>
        </p:nvSpPr>
        <p:spPr bwMode="auto">
          <a:xfrm>
            <a:off x="0" y="9431338"/>
            <a:ext cx="2973388" cy="523875"/>
          </a:xfrm>
          <a:prstGeom prst="rect">
            <a:avLst/>
          </a:prstGeom>
          <a:noFill/>
          <a:ln w="9525">
            <a:noFill/>
            <a:miter lim="800000"/>
            <a:headEnd/>
            <a:tailEnd/>
          </a:ln>
          <a:effectLst>
            <a:prstShdw prst="shdw17" dist="17961" dir="2700000">
              <a:srgbClr val="6B6B6B"/>
            </a:prstShdw>
          </a:effectLst>
        </p:spPr>
        <p:txBody>
          <a:bodyPr vert="horz" wrap="none" lIns="89193" tIns="44600" rIns="89193" bIns="44600" numCol="1" anchor="b" anchorCtr="0" compatLnSpc="1">
            <a:prstTxWarp prst="textNoShape">
              <a:avLst/>
            </a:prstTxWarp>
          </a:bodyPr>
          <a:lstStyle>
            <a:lvl1pPr algn="l" defTabSz="892175">
              <a:defRPr sz="1200" b="1">
                <a:latin typeface="굴림" pitchFamily="50" charset="-127"/>
              </a:defRPr>
            </a:lvl1pPr>
          </a:lstStyle>
          <a:p>
            <a:endParaRPr lang="en-US" altLang="ko-KR"/>
          </a:p>
        </p:txBody>
      </p:sp>
      <p:sp>
        <p:nvSpPr>
          <p:cNvPr id="25605" name="Rectangle 5"/>
          <p:cNvSpPr>
            <a:spLocks noGrp="1" noChangeArrowheads="1"/>
          </p:cNvSpPr>
          <p:nvPr>
            <p:ph type="sldNum" sz="quarter" idx="3"/>
          </p:nvPr>
        </p:nvSpPr>
        <p:spPr bwMode="auto">
          <a:xfrm>
            <a:off x="3860800" y="9431338"/>
            <a:ext cx="2897188" cy="523875"/>
          </a:xfrm>
          <a:prstGeom prst="rect">
            <a:avLst/>
          </a:prstGeom>
          <a:noFill/>
          <a:ln w="9525">
            <a:noFill/>
            <a:miter lim="800000"/>
            <a:headEnd/>
            <a:tailEnd/>
          </a:ln>
          <a:effectLst>
            <a:prstShdw prst="shdw17" dist="17961" dir="2700000">
              <a:srgbClr val="6B6B6B"/>
            </a:prstShdw>
          </a:effectLst>
        </p:spPr>
        <p:txBody>
          <a:bodyPr vert="horz" wrap="none" lIns="89193" tIns="44600" rIns="89193" bIns="44600" numCol="1" anchor="b" anchorCtr="0" compatLnSpc="1">
            <a:prstTxWarp prst="textNoShape">
              <a:avLst/>
            </a:prstTxWarp>
          </a:bodyPr>
          <a:lstStyle>
            <a:lvl1pPr defTabSz="892175">
              <a:defRPr sz="1200" b="1">
                <a:latin typeface="굴림" pitchFamily="50" charset="-127"/>
              </a:defRPr>
            </a:lvl1pPr>
          </a:lstStyle>
          <a:p>
            <a:fld id="{CF991E37-5995-4C6D-A648-7D80AFFE515A}" type="slidenum">
              <a:rPr lang="en-US" altLang="ko-KR"/>
              <a:pPr/>
              <a:t>‹#›</a:t>
            </a:fld>
            <a:endParaRPr lang="en-US" altLang="ko-KR"/>
          </a:p>
        </p:txBody>
      </p:sp>
    </p:spTree>
    <p:extLst>
      <p:ext uri="{BB962C8B-B14F-4D97-AF65-F5344CB8AC3E}">
        <p14:creationId xmlns:p14="http://schemas.microsoft.com/office/powerpoint/2010/main" val="28942224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3388" cy="522288"/>
          </a:xfrm>
          <a:prstGeom prst="rect">
            <a:avLst/>
          </a:prstGeom>
          <a:noFill/>
          <a:ln w="9525">
            <a:noFill/>
            <a:miter lim="800000"/>
            <a:headEnd/>
            <a:tailEnd/>
          </a:ln>
        </p:spPr>
        <p:txBody>
          <a:bodyPr vert="horz" wrap="square" lIns="89193" tIns="44600" rIns="89193" bIns="44600" numCol="1" anchor="t" anchorCtr="0" compatLnSpc="1">
            <a:prstTxWarp prst="textNoShape">
              <a:avLst/>
            </a:prstTxWarp>
          </a:bodyPr>
          <a:lstStyle>
            <a:lvl1pPr algn="l" defTabSz="892175">
              <a:defRPr sz="1200">
                <a:latin typeface="Times New Roman" pitchFamily="18" charset="0"/>
              </a:defRPr>
            </a:lvl1pPr>
          </a:lstStyle>
          <a:p>
            <a:endParaRPr lang="en-US" altLang="ko-KR"/>
          </a:p>
        </p:txBody>
      </p:sp>
      <p:sp>
        <p:nvSpPr>
          <p:cNvPr id="9219" name="Rectangle 3"/>
          <p:cNvSpPr>
            <a:spLocks noGrp="1" noChangeArrowheads="1"/>
          </p:cNvSpPr>
          <p:nvPr>
            <p:ph type="dt" idx="1"/>
          </p:nvPr>
        </p:nvSpPr>
        <p:spPr bwMode="auto">
          <a:xfrm>
            <a:off x="3860800" y="0"/>
            <a:ext cx="2897188" cy="522288"/>
          </a:xfrm>
          <a:prstGeom prst="rect">
            <a:avLst/>
          </a:prstGeom>
          <a:noFill/>
          <a:ln w="9525">
            <a:noFill/>
            <a:miter lim="800000"/>
            <a:headEnd/>
            <a:tailEnd/>
          </a:ln>
        </p:spPr>
        <p:txBody>
          <a:bodyPr vert="horz" wrap="square" lIns="89193" tIns="44600" rIns="89193" bIns="44600" numCol="1" anchor="t" anchorCtr="0" compatLnSpc="1">
            <a:prstTxWarp prst="textNoShape">
              <a:avLst/>
            </a:prstTxWarp>
          </a:bodyPr>
          <a:lstStyle>
            <a:lvl1pPr defTabSz="892175">
              <a:defRPr sz="1200">
                <a:latin typeface="Times New Roman" pitchFamily="18" charset="0"/>
              </a:defRPr>
            </a:lvl1pPr>
          </a:lstStyle>
          <a:p>
            <a:endParaRPr lang="en-US" altLang="ko-KR"/>
          </a:p>
        </p:txBody>
      </p:sp>
      <p:sp>
        <p:nvSpPr>
          <p:cNvPr id="12292" name="Rectangle 4"/>
          <p:cNvSpPr>
            <a:spLocks noGrp="1" noRot="1" noChangeAspect="1" noChangeArrowheads="1" noTextEdit="1"/>
          </p:cNvSpPr>
          <p:nvPr>
            <p:ph type="sldImg" idx="2"/>
          </p:nvPr>
        </p:nvSpPr>
        <p:spPr bwMode="auto">
          <a:xfrm>
            <a:off x="682625" y="752475"/>
            <a:ext cx="5394325" cy="3735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892175" y="4710113"/>
            <a:ext cx="4973638" cy="4494212"/>
          </a:xfrm>
          <a:prstGeom prst="rect">
            <a:avLst/>
          </a:prstGeom>
          <a:noFill/>
          <a:ln w="9525">
            <a:noFill/>
            <a:miter lim="800000"/>
            <a:headEnd/>
            <a:tailEnd/>
          </a:ln>
        </p:spPr>
        <p:txBody>
          <a:bodyPr vert="horz" wrap="square" lIns="89193" tIns="44600" rIns="89193" bIns="44600" numCol="1" anchor="t" anchorCtr="0" compatLnSpc="1">
            <a:prstTxWarp prst="textNoShape">
              <a:avLst/>
            </a:prstTxWarp>
          </a:bodyPr>
          <a:lstStyle/>
          <a:p>
            <a:pPr lvl="0"/>
            <a:r>
              <a:rPr lang="ko-KR" altLang="en-US" smtClean="0"/>
              <a:t>마스터 문자열 유형을 편집하려면 누르십시오</a:t>
            </a:r>
            <a:r>
              <a:rPr lang="en-US" altLang="ko-KR" smtClean="0"/>
              <a:t>.</a:t>
            </a:r>
          </a:p>
          <a:p>
            <a:pPr lvl="1"/>
            <a:r>
              <a:rPr lang="ko-KR" altLang="en-US" smtClean="0"/>
              <a:t>둘째 수준</a:t>
            </a:r>
          </a:p>
          <a:p>
            <a:pPr lvl="2"/>
            <a:r>
              <a:rPr lang="ko-KR" altLang="en-US" smtClean="0"/>
              <a:t>세째 수준</a:t>
            </a:r>
          </a:p>
          <a:p>
            <a:pPr lvl="3"/>
            <a:r>
              <a:rPr lang="ko-KR" altLang="en-US" smtClean="0"/>
              <a:t>네째 수준</a:t>
            </a:r>
          </a:p>
          <a:p>
            <a:pPr lvl="4"/>
            <a:r>
              <a:rPr lang="ko-KR" altLang="en-US" smtClean="0"/>
              <a:t>다섯째 수준</a:t>
            </a:r>
          </a:p>
        </p:txBody>
      </p:sp>
      <p:sp>
        <p:nvSpPr>
          <p:cNvPr id="9222" name="Rectangle 6"/>
          <p:cNvSpPr>
            <a:spLocks noGrp="1" noChangeArrowheads="1"/>
          </p:cNvSpPr>
          <p:nvPr>
            <p:ph type="ftr" sz="quarter" idx="4"/>
          </p:nvPr>
        </p:nvSpPr>
        <p:spPr bwMode="auto">
          <a:xfrm>
            <a:off x="0" y="9431338"/>
            <a:ext cx="2973388" cy="523875"/>
          </a:xfrm>
          <a:prstGeom prst="rect">
            <a:avLst/>
          </a:prstGeom>
          <a:noFill/>
          <a:ln w="9525">
            <a:noFill/>
            <a:miter lim="800000"/>
            <a:headEnd/>
            <a:tailEnd/>
          </a:ln>
        </p:spPr>
        <p:txBody>
          <a:bodyPr vert="horz" wrap="square" lIns="89193" tIns="44600" rIns="89193" bIns="44600" numCol="1" anchor="b" anchorCtr="0" compatLnSpc="1">
            <a:prstTxWarp prst="textNoShape">
              <a:avLst/>
            </a:prstTxWarp>
          </a:bodyPr>
          <a:lstStyle>
            <a:lvl1pPr algn="l" defTabSz="892175">
              <a:defRPr sz="1200">
                <a:latin typeface="Times New Roman" pitchFamily="18" charset="0"/>
              </a:defRPr>
            </a:lvl1pPr>
          </a:lstStyle>
          <a:p>
            <a:endParaRPr lang="en-US" altLang="ko-KR"/>
          </a:p>
        </p:txBody>
      </p:sp>
      <p:sp>
        <p:nvSpPr>
          <p:cNvPr id="9223" name="Rectangle 7"/>
          <p:cNvSpPr>
            <a:spLocks noGrp="1" noChangeArrowheads="1"/>
          </p:cNvSpPr>
          <p:nvPr>
            <p:ph type="sldNum" sz="quarter" idx="5"/>
          </p:nvPr>
        </p:nvSpPr>
        <p:spPr bwMode="auto">
          <a:xfrm>
            <a:off x="3860800" y="9431338"/>
            <a:ext cx="2897188" cy="523875"/>
          </a:xfrm>
          <a:prstGeom prst="rect">
            <a:avLst/>
          </a:prstGeom>
          <a:noFill/>
          <a:ln w="9525">
            <a:noFill/>
            <a:miter lim="800000"/>
            <a:headEnd/>
            <a:tailEnd/>
          </a:ln>
        </p:spPr>
        <p:txBody>
          <a:bodyPr vert="horz" wrap="square" lIns="89193" tIns="44600" rIns="89193" bIns="44600" numCol="1" anchor="b" anchorCtr="0" compatLnSpc="1">
            <a:prstTxWarp prst="textNoShape">
              <a:avLst/>
            </a:prstTxWarp>
          </a:bodyPr>
          <a:lstStyle>
            <a:lvl1pPr defTabSz="892175">
              <a:defRPr sz="1200">
                <a:latin typeface="Times New Roman" pitchFamily="18" charset="0"/>
              </a:defRPr>
            </a:lvl1pPr>
          </a:lstStyle>
          <a:p>
            <a:fld id="{3572C791-5AFF-41A6-A507-91C8319F1FE7}" type="slidenum">
              <a:rPr lang="en-US" altLang="ko-KR"/>
              <a:pPr/>
              <a:t>‹#›</a:t>
            </a:fld>
            <a:endParaRPr lang="en-US" altLang="ko-KR"/>
          </a:p>
        </p:txBody>
      </p:sp>
    </p:spTree>
    <p:extLst>
      <p:ext uri="{BB962C8B-B14F-4D97-AF65-F5344CB8AC3E}">
        <p14:creationId xmlns:p14="http://schemas.microsoft.com/office/powerpoint/2010/main" val="3020855019"/>
      </p:ext>
    </p:extLst>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717550" y="749300"/>
            <a:ext cx="5368925" cy="3717925"/>
          </a:xfrm>
          <a:ln/>
        </p:spPr>
      </p:sp>
      <p:sp>
        <p:nvSpPr>
          <p:cNvPr id="13315" name="Rectangle 3"/>
          <p:cNvSpPr>
            <a:spLocks noGrp="1" noChangeArrowheads="1"/>
          </p:cNvSpPr>
          <p:nvPr>
            <p:ph type="body" idx="1"/>
          </p:nvPr>
        </p:nvSpPr>
        <p:spPr>
          <a:xfrm>
            <a:off x="679450"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이미지 개체 틀 1"/>
          <p:cNvSpPr>
            <a:spLocks noGrp="1" noRot="1" noChangeAspect="1" noTextEdit="1"/>
          </p:cNvSpPr>
          <p:nvPr>
            <p:ph type="sldImg"/>
          </p:nvPr>
        </p:nvSpPr>
        <p:spPr>
          <a:ln/>
        </p:spPr>
      </p:sp>
      <p:sp>
        <p:nvSpPr>
          <p:cNvPr id="163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742950" y="2130426"/>
            <a:ext cx="84201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fld id="{E919BDA6-8324-4BEF-B73D-9D8F34C0F2D4}" type="datetimeFigureOut">
              <a:rPr lang="ko-KR" altLang="en-US"/>
              <a:pPr/>
              <a:t>2011-08-15</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EFBD541C-055D-44AD-A8E3-1007A39C7A80}" type="slidenum">
              <a:rPr lang="ko-KR" altLang="en-US"/>
              <a:pPr/>
              <a:t>‹#›</a:t>
            </a:fld>
            <a:endParaRPr lang="ko-KR" altLang="en-US"/>
          </a:p>
        </p:txBody>
      </p:sp>
    </p:spTree>
    <p:extLst>
      <p:ext uri="{BB962C8B-B14F-4D97-AF65-F5344CB8AC3E}">
        <p14:creationId xmlns:p14="http://schemas.microsoft.com/office/powerpoint/2010/main" val="183822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CB232744-58AF-4246-844F-E0ED25DFEDEA}" type="datetimeFigureOut">
              <a:rPr lang="ko-KR" altLang="en-US"/>
              <a:pPr/>
              <a:t>2011-08-15</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43B01C07-8A1D-428B-8CFB-BA796D6D9932}" type="slidenum">
              <a:rPr lang="ko-KR" altLang="en-US"/>
              <a:pPr/>
              <a:t>‹#›</a:t>
            </a:fld>
            <a:endParaRPr lang="ko-KR" altLang="en-US"/>
          </a:p>
        </p:txBody>
      </p:sp>
    </p:spTree>
    <p:extLst>
      <p:ext uri="{BB962C8B-B14F-4D97-AF65-F5344CB8AC3E}">
        <p14:creationId xmlns:p14="http://schemas.microsoft.com/office/powerpoint/2010/main" val="2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181850" y="274639"/>
            <a:ext cx="222885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95300" y="274639"/>
            <a:ext cx="652145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C8E619AF-E3DF-4A43-8385-93CB44D4B4ED}" type="datetimeFigureOut">
              <a:rPr lang="ko-KR" altLang="en-US"/>
              <a:pPr/>
              <a:t>2011-08-15</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C4CC03B9-98E6-409F-87B1-19F057EA3C54}" type="slidenum">
              <a:rPr lang="ko-KR" altLang="en-US"/>
              <a:pPr/>
              <a:t>‹#›</a:t>
            </a:fld>
            <a:endParaRPr lang="ko-KR" altLang="en-US"/>
          </a:p>
        </p:txBody>
      </p:sp>
    </p:spTree>
    <p:extLst>
      <p:ext uri="{BB962C8B-B14F-4D97-AF65-F5344CB8AC3E}">
        <p14:creationId xmlns:p14="http://schemas.microsoft.com/office/powerpoint/2010/main" val="44951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fld id="{8B8C77AC-E34F-4F77-B125-BC544B72BFA8}" type="datetimeFigureOut">
              <a:rPr lang="ko-KR" altLang="en-US"/>
              <a:pPr/>
              <a:t>2011-08-15</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1CAF0290-2718-41D9-B9E9-22EC2BE9E36C}" type="slidenum">
              <a:rPr lang="ko-KR" altLang="en-US"/>
              <a:pPr/>
              <a:t>‹#›</a:t>
            </a:fld>
            <a:endParaRPr lang="ko-KR" altLang="en-US"/>
          </a:p>
        </p:txBody>
      </p:sp>
    </p:spTree>
    <p:extLst>
      <p:ext uri="{BB962C8B-B14F-4D97-AF65-F5344CB8AC3E}">
        <p14:creationId xmlns:p14="http://schemas.microsoft.com/office/powerpoint/2010/main" val="370970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82506" y="4406901"/>
            <a:ext cx="84201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fld id="{AB1D5511-0C59-4733-BE3A-937987D5E78B}" type="datetimeFigureOut">
              <a:rPr lang="ko-KR" altLang="en-US"/>
              <a:pPr/>
              <a:t>2011-08-15</a:t>
            </a:fld>
            <a:endParaRPr lang="ko-KR" altLang="en-US"/>
          </a:p>
        </p:txBody>
      </p:sp>
      <p:sp>
        <p:nvSpPr>
          <p:cNvPr id="5" name="바닥글 개체 틀 4"/>
          <p:cNvSpPr>
            <a:spLocks noGrp="1"/>
          </p:cNvSpPr>
          <p:nvPr>
            <p:ph type="ftr" sz="quarter" idx="11"/>
          </p:nvPr>
        </p:nvSpPr>
        <p:spPr/>
        <p:txBody>
          <a:bodyPr/>
          <a:lstStyle>
            <a:lvl1pPr>
              <a:defRPr/>
            </a:lvl1pPr>
          </a:lstStyle>
          <a:p>
            <a:endParaRPr lang="ko-KR" altLang="en-US"/>
          </a:p>
        </p:txBody>
      </p:sp>
      <p:sp>
        <p:nvSpPr>
          <p:cNvPr id="6" name="슬라이드 번호 개체 틀 5"/>
          <p:cNvSpPr>
            <a:spLocks noGrp="1"/>
          </p:cNvSpPr>
          <p:nvPr>
            <p:ph type="sldNum" sz="quarter" idx="12"/>
          </p:nvPr>
        </p:nvSpPr>
        <p:spPr/>
        <p:txBody>
          <a:bodyPr/>
          <a:lstStyle>
            <a:lvl1pPr>
              <a:defRPr/>
            </a:lvl1pPr>
          </a:lstStyle>
          <a:p>
            <a:fld id="{C0FA385B-2EE6-4F1F-A676-F0A92EAAFF0E}" type="slidenum">
              <a:rPr lang="ko-KR" altLang="en-US"/>
              <a:pPr/>
              <a:t>‹#›</a:t>
            </a:fld>
            <a:endParaRPr lang="ko-KR" altLang="en-US"/>
          </a:p>
        </p:txBody>
      </p:sp>
    </p:spTree>
    <p:extLst>
      <p:ext uri="{BB962C8B-B14F-4D97-AF65-F5344CB8AC3E}">
        <p14:creationId xmlns:p14="http://schemas.microsoft.com/office/powerpoint/2010/main" val="269182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fld id="{C72E6AC3-9659-4237-9C70-5735723606EB}" type="datetimeFigureOut">
              <a:rPr lang="ko-KR" altLang="en-US"/>
              <a:pPr/>
              <a:t>2011-08-15</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6C0B793A-68D0-4379-9458-DBAAB387B45C}" type="slidenum">
              <a:rPr lang="ko-KR" altLang="en-US"/>
              <a:pPr/>
              <a:t>‹#›</a:t>
            </a:fld>
            <a:endParaRPr lang="ko-KR" altLang="en-US"/>
          </a:p>
        </p:txBody>
      </p:sp>
    </p:spTree>
    <p:extLst>
      <p:ext uri="{BB962C8B-B14F-4D97-AF65-F5344CB8AC3E}">
        <p14:creationId xmlns:p14="http://schemas.microsoft.com/office/powerpoint/2010/main" val="235887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fld id="{BE2CE161-8628-4412-A828-C715DB17E7C7}" type="datetimeFigureOut">
              <a:rPr lang="ko-KR" altLang="en-US"/>
              <a:pPr/>
              <a:t>2011-08-15</a:t>
            </a:fld>
            <a:endParaRPr lang="ko-KR" altLang="en-US"/>
          </a:p>
        </p:txBody>
      </p:sp>
      <p:sp>
        <p:nvSpPr>
          <p:cNvPr id="8" name="바닥글 개체 틀 4"/>
          <p:cNvSpPr>
            <a:spLocks noGrp="1"/>
          </p:cNvSpPr>
          <p:nvPr>
            <p:ph type="ftr" sz="quarter" idx="11"/>
          </p:nvPr>
        </p:nvSpPr>
        <p:spPr/>
        <p:txBody>
          <a:bodyPr/>
          <a:lstStyle>
            <a:lvl1pPr>
              <a:defRPr/>
            </a:lvl1pPr>
          </a:lstStyle>
          <a:p>
            <a:endParaRPr lang="ko-KR" altLang="en-US"/>
          </a:p>
        </p:txBody>
      </p:sp>
      <p:sp>
        <p:nvSpPr>
          <p:cNvPr id="9" name="슬라이드 번호 개체 틀 5"/>
          <p:cNvSpPr>
            <a:spLocks noGrp="1"/>
          </p:cNvSpPr>
          <p:nvPr>
            <p:ph type="sldNum" sz="quarter" idx="12"/>
          </p:nvPr>
        </p:nvSpPr>
        <p:spPr/>
        <p:txBody>
          <a:bodyPr/>
          <a:lstStyle>
            <a:lvl1pPr>
              <a:defRPr/>
            </a:lvl1pPr>
          </a:lstStyle>
          <a:p>
            <a:fld id="{B64F0E91-47F0-43A4-879C-353DA535C1B4}" type="slidenum">
              <a:rPr lang="ko-KR" altLang="en-US"/>
              <a:pPr/>
              <a:t>‹#›</a:t>
            </a:fld>
            <a:endParaRPr lang="ko-KR" altLang="en-US"/>
          </a:p>
        </p:txBody>
      </p:sp>
    </p:spTree>
    <p:extLst>
      <p:ext uri="{BB962C8B-B14F-4D97-AF65-F5344CB8AC3E}">
        <p14:creationId xmlns:p14="http://schemas.microsoft.com/office/powerpoint/2010/main" val="51236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fld id="{FC6A3C44-918F-46C0-82ED-3438296759C1}" type="datetimeFigureOut">
              <a:rPr lang="ko-KR" altLang="en-US"/>
              <a:pPr/>
              <a:t>2011-08-15</a:t>
            </a:fld>
            <a:endParaRPr lang="ko-KR" altLang="en-US"/>
          </a:p>
        </p:txBody>
      </p:sp>
      <p:sp>
        <p:nvSpPr>
          <p:cNvPr id="4" name="바닥글 개체 틀 4"/>
          <p:cNvSpPr>
            <a:spLocks noGrp="1"/>
          </p:cNvSpPr>
          <p:nvPr>
            <p:ph type="ftr" sz="quarter" idx="11"/>
          </p:nvPr>
        </p:nvSpPr>
        <p:spPr/>
        <p:txBody>
          <a:bodyPr/>
          <a:lstStyle>
            <a:lvl1pPr>
              <a:defRPr/>
            </a:lvl1pPr>
          </a:lstStyle>
          <a:p>
            <a:endParaRPr lang="ko-KR" altLang="en-US"/>
          </a:p>
        </p:txBody>
      </p:sp>
      <p:sp>
        <p:nvSpPr>
          <p:cNvPr id="5" name="슬라이드 번호 개체 틀 5"/>
          <p:cNvSpPr>
            <a:spLocks noGrp="1"/>
          </p:cNvSpPr>
          <p:nvPr>
            <p:ph type="sldNum" sz="quarter" idx="12"/>
          </p:nvPr>
        </p:nvSpPr>
        <p:spPr/>
        <p:txBody>
          <a:bodyPr/>
          <a:lstStyle>
            <a:lvl1pPr>
              <a:defRPr/>
            </a:lvl1pPr>
          </a:lstStyle>
          <a:p>
            <a:fld id="{09152559-681B-421C-BF0D-F03787BF193E}" type="slidenum">
              <a:rPr lang="ko-KR" altLang="en-US"/>
              <a:pPr/>
              <a:t>‹#›</a:t>
            </a:fld>
            <a:endParaRPr lang="ko-KR" altLang="en-US"/>
          </a:p>
        </p:txBody>
      </p:sp>
    </p:spTree>
    <p:extLst>
      <p:ext uri="{BB962C8B-B14F-4D97-AF65-F5344CB8AC3E}">
        <p14:creationId xmlns:p14="http://schemas.microsoft.com/office/powerpoint/2010/main" val="262835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fld id="{E76693CF-5400-4A30-9366-268931AF84F0}" type="datetimeFigureOut">
              <a:rPr lang="ko-KR" altLang="en-US"/>
              <a:pPr/>
              <a:t>2011-08-15</a:t>
            </a:fld>
            <a:endParaRPr lang="ko-KR" altLang="en-US"/>
          </a:p>
        </p:txBody>
      </p:sp>
      <p:sp>
        <p:nvSpPr>
          <p:cNvPr id="3" name="바닥글 개체 틀 4"/>
          <p:cNvSpPr>
            <a:spLocks noGrp="1"/>
          </p:cNvSpPr>
          <p:nvPr>
            <p:ph type="ftr" sz="quarter" idx="11"/>
          </p:nvPr>
        </p:nvSpPr>
        <p:spPr/>
        <p:txBody>
          <a:bodyPr/>
          <a:lstStyle>
            <a:lvl1pPr>
              <a:defRPr/>
            </a:lvl1pPr>
          </a:lstStyle>
          <a:p>
            <a:endParaRPr lang="ko-KR" altLang="en-US"/>
          </a:p>
        </p:txBody>
      </p:sp>
      <p:sp>
        <p:nvSpPr>
          <p:cNvPr id="4" name="슬라이드 번호 개체 틀 5"/>
          <p:cNvSpPr>
            <a:spLocks noGrp="1"/>
          </p:cNvSpPr>
          <p:nvPr>
            <p:ph type="sldNum" sz="quarter" idx="12"/>
          </p:nvPr>
        </p:nvSpPr>
        <p:spPr/>
        <p:txBody>
          <a:bodyPr/>
          <a:lstStyle>
            <a:lvl1pPr>
              <a:defRPr/>
            </a:lvl1pPr>
          </a:lstStyle>
          <a:p>
            <a:fld id="{4CD874E6-8A8F-4743-9A23-8D2B45599BD0}" type="slidenum">
              <a:rPr lang="ko-KR" altLang="en-US"/>
              <a:pPr/>
              <a:t>‹#›</a:t>
            </a:fld>
            <a:endParaRPr lang="ko-KR" altLang="en-US"/>
          </a:p>
        </p:txBody>
      </p:sp>
    </p:spTree>
    <p:extLst>
      <p:ext uri="{BB962C8B-B14F-4D97-AF65-F5344CB8AC3E}">
        <p14:creationId xmlns:p14="http://schemas.microsoft.com/office/powerpoint/2010/main" val="252650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95300" y="273050"/>
            <a:ext cx="3259006"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BA861698-2FC7-4B20-95BB-681CACFC1251}" type="datetimeFigureOut">
              <a:rPr lang="ko-KR" altLang="en-US"/>
              <a:pPr/>
              <a:t>2011-08-15</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E944C87F-CEDF-4E96-BAC4-1703A9421DA7}" type="slidenum">
              <a:rPr lang="ko-KR" altLang="en-US"/>
              <a:pPr/>
              <a:t>‹#›</a:t>
            </a:fld>
            <a:endParaRPr lang="ko-KR" altLang="en-US"/>
          </a:p>
        </p:txBody>
      </p:sp>
    </p:spTree>
    <p:extLst>
      <p:ext uri="{BB962C8B-B14F-4D97-AF65-F5344CB8AC3E}">
        <p14:creationId xmlns:p14="http://schemas.microsoft.com/office/powerpoint/2010/main" val="338518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941645" y="4800600"/>
            <a:ext cx="59436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fld id="{8CE0DEB6-451D-4D5F-B51D-FD6C0D39527F}" type="datetimeFigureOut">
              <a:rPr lang="ko-KR" altLang="en-US"/>
              <a:pPr/>
              <a:t>2011-08-15</a:t>
            </a:fld>
            <a:endParaRPr lang="ko-KR" altLang="en-US"/>
          </a:p>
        </p:txBody>
      </p:sp>
      <p:sp>
        <p:nvSpPr>
          <p:cNvPr id="6" name="바닥글 개체 틀 4"/>
          <p:cNvSpPr>
            <a:spLocks noGrp="1"/>
          </p:cNvSpPr>
          <p:nvPr>
            <p:ph type="ftr" sz="quarter" idx="11"/>
          </p:nvPr>
        </p:nvSpPr>
        <p:spPr/>
        <p:txBody>
          <a:bodyPr/>
          <a:lstStyle>
            <a:lvl1pPr>
              <a:defRPr/>
            </a:lvl1pPr>
          </a:lstStyle>
          <a:p>
            <a:endParaRPr lang="ko-KR" altLang="en-US"/>
          </a:p>
        </p:txBody>
      </p:sp>
      <p:sp>
        <p:nvSpPr>
          <p:cNvPr id="7" name="슬라이드 번호 개체 틀 5"/>
          <p:cNvSpPr>
            <a:spLocks noGrp="1"/>
          </p:cNvSpPr>
          <p:nvPr>
            <p:ph type="sldNum" sz="quarter" idx="12"/>
          </p:nvPr>
        </p:nvSpPr>
        <p:spPr/>
        <p:txBody>
          <a:bodyPr/>
          <a:lstStyle>
            <a:lvl1pPr>
              <a:defRPr/>
            </a:lvl1pPr>
          </a:lstStyle>
          <a:p>
            <a:fld id="{9965F728-36E7-4EB4-9FBF-D18F290EE0E0}" type="slidenum">
              <a:rPr lang="ko-KR" altLang="en-US"/>
              <a:pPr/>
              <a:t>‹#›</a:t>
            </a:fld>
            <a:endParaRPr lang="ko-KR" altLang="en-US"/>
          </a:p>
        </p:txBody>
      </p:sp>
    </p:spTree>
    <p:extLst>
      <p:ext uri="{BB962C8B-B14F-4D97-AF65-F5344CB8AC3E}">
        <p14:creationId xmlns:p14="http://schemas.microsoft.com/office/powerpoint/2010/main" val="357564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DC71F469-2778-4D16-AF89-686516A5639C}" type="datetimeFigureOut">
              <a:rPr lang="ko-KR" altLang="en-US"/>
              <a:pPr/>
              <a:t>2011-08-15</a:t>
            </a:fld>
            <a:endParaRPr lang="ko-KR" altLang="en-US"/>
          </a:p>
        </p:txBody>
      </p:sp>
      <p:sp>
        <p:nvSpPr>
          <p:cNvPr id="5" name="바닥글 개체 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ko-KR" altLang="en-US"/>
          </a:p>
        </p:txBody>
      </p:sp>
      <p:sp>
        <p:nvSpPr>
          <p:cNvPr id="6" name="슬라이드 번호 개체 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993271C-0C6D-4EF1-A8FD-EDF512147B65}" type="slidenum">
              <a:rPr lang="ko-KR" altLang="en-US"/>
              <a:pPr/>
              <a:t>‹#›</a:t>
            </a:fld>
            <a:endParaRPr lang="ko-KR" altLang="en-US"/>
          </a:p>
        </p:txBody>
      </p:sp>
      <p:sp>
        <p:nvSpPr>
          <p:cNvPr id="1031" name="Rectangle 44"/>
          <p:cNvSpPr>
            <a:spLocks noChangeArrowheads="1"/>
          </p:cNvSpPr>
          <p:nvPr userDrawn="1"/>
        </p:nvSpPr>
        <p:spPr bwMode="auto">
          <a:xfrm>
            <a:off x="-14288" y="577850"/>
            <a:ext cx="9920288" cy="69850"/>
          </a:xfrm>
          <a:prstGeom prst="rect">
            <a:avLst/>
          </a:prstGeom>
          <a:gradFill rotWithShape="1">
            <a:gsLst>
              <a:gs pos="0">
                <a:schemeClr val="accent2"/>
              </a:gs>
              <a:gs pos="100000">
                <a:schemeClr val="bg1"/>
              </a:gs>
            </a:gsLst>
            <a:lin ang="0" scaled="1"/>
          </a:gradFill>
          <a:ln w="9525">
            <a:noFill/>
            <a:miter lim="800000"/>
            <a:headEnd/>
            <a:tailEnd/>
          </a:ln>
        </p:spPr>
        <p:txBody>
          <a:bodyPr wrap="none" anchor="ctr"/>
          <a:lstStyle/>
          <a:p>
            <a:endParaRPr lang="ko-KR" altLang="en-US"/>
          </a:p>
        </p:txBody>
      </p:sp>
      <p:sp>
        <p:nvSpPr>
          <p:cNvPr id="1032" name="Text Box 48"/>
          <p:cNvSpPr txBox="1">
            <a:spLocks noChangeArrowheads="1"/>
          </p:cNvSpPr>
          <p:nvPr userDrawn="1"/>
        </p:nvSpPr>
        <p:spPr bwMode="auto">
          <a:xfrm>
            <a:off x="8913813" y="6538913"/>
            <a:ext cx="992187" cy="274637"/>
          </a:xfrm>
          <a:prstGeom prst="rect">
            <a:avLst/>
          </a:prstGeom>
          <a:noFill/>
          <a:ln>
            <a:noFill/>
          </a:ln>
          <a:extLst/>
        </p:spPr>
        <p:txBody>
          <a:bodyPr>
            <a:spAutoFit/>
          </a:bodyPr>
          <a:lstStyle>
            <a:lvl1pPr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hangingPunct="0">
              <a:spcBef>
                <a:spcPct val="0"/>
              </a:spcBef>
              <a:spcAft>
                <a:spcPct val="0"/>
              </a:spcAft>
              <a:defRPr kumimoji="1" sz="1400">
                <a:solidFill>
                  <a:schemeClr val="tx1"/>
                </a:solidFill>
                <a:latin typeface="Arial" charset="0"/>
                <a:ea typeface="굴림" pitchFamily="50" charset="-127"/>
              </a:defRPr>
            </a:lvl9pPr>
          </a:lstStyle>
          <a:p>
            <a:pPr eaLnBrk="1" hangingPunct="1">
              <a:spcBef>
                <a:spcPct val="50000"/>
              </a:spcBef>
              <a:defRPr/>
            </a:pPr>
            <a:r>
              <a:rPr lang="en-US" altLang="ko-KR" sz="1200" b="1" dirty="0" smtClean="0">
                <a:ea typeface="HY헤드라인M" pitchFamily="18" charset="-127"/>
              </a:rPr>
              <a:t>- </a:t>
            </a:r>
            <a:fld id="{2E9BD4E2-4438-4847-ABA5-B5934D519061}" type="slidenum">
              <a:rPr lang="en-US" altLang="ko-KR" sz="1200" b="1" smtClean="0">
                <a:ea typeface="HY헤드라인M" pitchFamily="18" charset="-127"/>
              </a:rPr>
              <a:pPr eaLnBrk="1" hangingPunct="1">
                <a:spcBef>
                  <a:spcPct val="50000"/>
                </a:spcBef>
                <a:defRPr/>
              </a:pPr>
              <a:t>‹#›</a:t>
            </a:fld>
            <a:r>
              <a:rPr lang="en-US" altLang="ko-KR" sz="1200" b="1" dirty="0" smtClean="0">
                <a:ea typeface="HY헤드라인M" pitchFamily="18" charset="-127"/>
              </a:rPr>
              <a:t> /9-</a:t>
            </a:r>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엠-1(영문)"/>
          <p:cNvPicPr>
            <a:picLocks noChangeAspect="1" noChangeArrowheads="1"/>
          </p:cNvPicPr>
          <p:nvPr/>
        </p:nvPicPr>
        <p:blipFill>
          <a:blip r:embed="rId3">
            <a:extLst>
              <a:ext uri="{28A0092B-C50C-407E-A947-70E740481C1C}">
                <a14:useLocalDpi xmlns:a14="http://schemas.microsoft.com/office/drawing/2010/main" val="0"/>
              </a:ext>
            </a:extLst>
          </a:blip>
          <a:srcRect t="56905" b="29683"/>
          <a:stretch>
            <a:fillRect/>
          </a:stretch>
        </p:blipFill>
        <p:spPr bwMode="auto">
          <a:xfrm>
            <a:off x="3700463" y="6259513"/>
            <a:ext cx="2501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12"/>
          <p:cNvSpPr>
            <a:spLocks noChangeArrowheads="1"/>
          </p:cNvSpPr>
          <p:nvPr/>
        </p:nvSpPr>
        <p:spPr bwMode="auto">
          <a:xfrm>
            <a:off x="560388" y="1052513"/>
            <a:ext cx="87137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lnSpc>
                <a:spcPct val="120000"/>
              </a:lnSpc>
            </a:pPr>
            <a:r>
              <a:rPr lang="en-US" altLang="ko-KR" sz="4400" b="1" dirty="0" smtClean="0"/>
              <a:t>TTA </a:t>
            </a:r>
            <a:r>
              <a:rPr lang="en-US" altLang="ko-KR" sz="4400" b="1" dirty="0"/>
              <a:t>Views on Criteria for </a:t>
            </a:r>
          </a:p>
          <a:p>
            <a:pPr algn="ctr">
              <a:lnSpc>
                <a:spcPct val="120000"/>
              </a:lnSpc>
            </a:pPr>
            <a:r>
              <a:rPr lang="en-US" altLang="ko-KR" sz="4400" b="1" dirty="0"/>
              <a:t>Successful M2M Consolidation</a:t>
            </a:r>
            <a:endParaRPr lang="ko-KR" altLang="en-US" sz="4400" b="1" dirty="0">
              <a:solidFill>
                <a:srgbClr val="333399"/>
              </a:solidFill>
              <a:latin typeface="HY견고딕" pitchFamily="18" charset="-127"/>
              <a:ea typeface="HY견고딕" pitchFamily="18" charset="-127"/>
              <a:sym typeface="Symbol" pitchFamily="18" charset="2"/>
            </a:endParaRPr>
          </a:p>
        </p:txBody>
      </p:sp>
      <p:sp>
        <p:nvSpPr>
          <p:cNvPr id="2052" name="Rectangle 13"/>
          <p:cNvSpPr>
            <a:spLocks noChangeArrowheads="1"/>
          </p:cNvSpPr>
          <p:nvPr/>
        </p:nvSpPr>
        <p:spPr bwMode="auto">
          <a:xfrm>
            <a:off x="849313" y="3716338"/>
            <a:ext cx="8424862"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r>
              <a:rPr lang="en-US" altLang="ko-KR" sz="2400" b="1">
                <a:sym typeface="Symbol" pitchFamily="18" charset="2"/>
              </a:rPr>
              <a:t>August 17~18, 2011 </a:t>
            </a:r>
            <a:r>
              <a:rPr lang="en-US" altLang="ko-KR" sz="1800" b="1">
                <a:sym typeface="Symbol" pitchFamily="18" charset="2"/>
              </a:rPr>
              <a:t>(Washington DC, ATIS Building)</a:t>
            </a:r>
            <a:endParaRPr lang="en-US" altLang="ko-KR" sz="2400" b="1">
              <a:sym typeface="Symbol" pitchFamily="18" charset="2"/>
            </a:endParaRPr>
          </a:p>
          <a:p>
            <a:pPr algn="ctr"/>
            <a:endParaRPr lang="en-US" altLang="ko-KR" sz="2400" b="1">
              <a:sym typeface="Symbol" pitchFamily="18" charset="2"/>
            </a:endParaRPr>
          </a:p>
          <a:p>
            <a:pPr algn="ctr"/>
            <a:r>
              <a:rPr lang="en-US" altLang="ko-KR" sz="2400" b="1">
                <a:sym typeface="Symbol" pitchFamily="18" charset="2"/>
              </a:rPr>
              <a:t>TTA </a:t>
            </a:r>
            <a:endParaRPr lang="ko-KR" altLang="en-US" sz="2400" b="1">
              <a:sym typeface="Symbol" pitchFamily="18" charset="2"/>
            </a:endParaRPr>
          </a:p>
        </p:txBody>
      </p:sp>
      <p:sp>
        <p:nvSpPr>
          <p:cNvPr id="2" name="Rectangle 1"/>
          <p:cNvSpPr/>
          <p:nvPr/>
        </p:nvSpPr>
        <p:spPr>
          <a:xfrm>
            <a:off x="67588" y="6428581"/>
            <a:ext cx="2680542" cy="307777"/>
          </a:xfrm>
          <a:prstGeom prst="rect">
            <a:avLst/>
          </a:prstGeom>
        </p:spPr>
        <p:txBody>
          <a:bodyPr wrap="none">
            <a:spAutoFit/>
          </a:bodyPr>
          <a:lstStyle/>
          <a:p>
            <a:pPr algn="l"/>
            <a:r>
              <a:rPr lang="en-US" dirty="0" smtClean="0"/>
              <a:t>M2MCons02_15 (</a:t>
            </a:r>
            <a:r>
              <a:rPr lang="en-US" smtClean="0"/>
              <a:t>Agenda </a:t>
            </a:r>
            <a:r>
              <a:rPr lang="en-US" smtClean="0"/>
              <a:t>4.1)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내용 개체 틀 2"/>
          <p:cNvSpPr>
            <a:spLocks noGrp="1"/>
          </p:cNvSpPr>
          <p:nvPr>
            <p:ph idx="1"/>
          </p:nvPr>
        </p:nvSpPr>
        <p:spPr>
          <a:xfrm>
            <a:off x="488950" y="1844675"/>
            <a:ext cx="8915400" cy="1655763"/>
          </a:xfrm>
        </p:spPr>
        <p:txBody>
          <a:bodyPr/>
          <a:lstStyle/>
          <a:p>
            <a:pPr algn="ctr" eaLnBrk="1" hangingPunct="1">
              <a:buFont typeface="Arial" charset="0"/>
              <a:buNone/>
            </a:pPr>
            <a:r>
              <a:rPr lang="en-US" altLang="ko-KR" sz="3600" b="1" smtClean="0"/>
              <a:t>Thank you for your attention.</a:t>
            </a:r>
            <a:endParaRPr lang="ko-KR" altLang="en-US" sz="3600" b="1" smtClean="0"/>
          </a:p>
        </p:txBody>
      </p:sp>
      <p:pic>
        <p:nvPicPr>
          <p:cNvPr id="11267" name="그림 3" descr="imagesCAHHT8E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5163" y="2938463"/>
            <a:ext cx="2763837" cy="322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496425" cy="620713"/>
          </a:xfrm>
        </p:spPr>
        <p:txBody>
          <a:bodyPr/>
          <a:lstStyle/>
          <a:p>
            <a:pPr marL="857250" indent="-857250" eaLnBrk="1" hangingPunct="1">
              <a:buFont typeface="맑은 고딕" pitchFamily="50" charset="-127"/>
              <a:buAutoNum type="arabicPeriod"/>
            </a:pPr>
            <a:r>
              <a:rPr lang="en-US" altLang="ko-KR" sz="2800" b="1" smtClean="0">
                <a:latin typeface="Calibri" pitchFamily="34" charset="0"/>
              </a:rPr>
              <a:t>Proposals on Criteria for Successful M2M Consolidation</a:t>
            </a:r>
          </a:p>
        </p:txBody>
      </p:sp>
      <p:sp>
        <p:nvSpPr>
          <p:cNvPr id="3075" name="Content Placeholder 2"/>
          <p:cNvSpPr>
            <a:spLocks noGrp="1"/>
          </p:cNvSpPr>
          <p:nvPr>
            <p:ph idx="1"/>
          </p:nvPr>
        </p:nvSpPr>
        <p:spPr>
          <a:xfrm>
            <a:off x="319088" y="1052513"/>
            <a:ext cx="9242425" cy="5545137"/>
          </a:xfrm>
        </p:spPr>
        <p:txBody>
          <a:bodyPr/>
          <a:lstStyle/>
          <a:p>
            <a:pPr eaLnBrk="1" latinLnBrk="0" hangingPunct="1"/>
            <a:r>
              <a:rPr lang="en-US" altLang="ko-KR" sz="2800" smtClean="0">
                <a:latin typeface="Calibri" pitchFamily="34" charset="0"/>
              </a:rPr>
              <a:t>During the last Seoul meeting(July 21), each SDO proposed criteria for successful M2M consolidation. </a:t>
            </a:r>
          </a:p>
          <a:p>
            <a:pPr eaLnBrk="1" latinLnBrk="0" hangingPunct="1"/>
            <a:r>
              <a:rPr lang="en-US" altLang="ko-KR" sz="2800" smtClean="0">
                <a:latin typeface="Calibri" pitchFamily="34" charset="0"/>
              </a:rPr>
              <a:t>There were several common suggested criteria such as </a:t>
            </a:r>
          </a:p>
          <a:p>
            <a:pPr eaLnBrk="1" latinLnBrk="0" hangingPunct="1"/>
            <a:endParaRPr lang="en-US" altLang="ko-KR" sz="1000" smtClean="0">
              <a:latin typeface="Calibri" pitchFamily="34" charset="0"/>
            </a:endParaRPr>
          </a:p>
          <a:p>
            <a:pPr lvl="1" eaLnBrk="1" latinLnBrk="0" hangingPunct="1">
              <a:buFont typeface="Arial" charset="0"/>
              <a:buNone/>
            </a:pPr>
            <a:r>
              <a:rPr lang="en-US" altLang="ko-KR" sz="2400" smtClean="0">
                <a:latin typeface="Calibri" pitchFamily="34" charset="0"/>
              </a:rPr>
              <a:t>1.1    Global approach</a:t>
            </a:r>
          </a:p>
          <a:p>
            <a:pPr lvl="1" eaLnBrk="1" latinLnBrk="0" hangingPunct="1">
              <a:buFont typeface="Arial" charset="0"/>
              <a:buNone/>
            </a:pPr>
            <a:r>
              <a:rPr lang="en-US" altLang="ko-KR" sz="2400" smtClean="0">
                <a:latin typeface="Calibri" pitchFamily="34" charset="0"/>
              </a:rPr>
              <a:t>1.2    Verticals engaged</a:t>
            </a:r>
          </a:p>
          <a:p>
            <a:pPr lvl="1" eaLnBrk="1" latinLnBrk="0" hangingPunct="1">
              <a:buFont typeface="Arial" charset="0"/>
              <a:buNone/>
            </a:pPr>
            <a:r>
              <a:rPr lang="en-US" altLang="ko-KR" sz="2400" smtClean="0">
                <a:latin typeface="Calibri" pitchFamily="34" charset="0"/>
              </a:rPr>
              <a:t>1.3    Technical work scope</a:t>
            </a:r>
          </a:p>
          <a:p>
            <a:pPr lvl="1" eaLnBrk="1" latinLnBrk="0" hangingPunct="1">
              <a:buFont typeface="Arial" charset="0"/>
              <a:buNone/>
            </a:pPr>
            <a:r>
              <a:rPr lang="en-US" altLang="ko-KR" sz="2400" smtClean="0">
                <a:latin typeface="Calibri" pitchFamily="34" charset="0"/>
              </a:rPr>
              <a:t>1.4    Relationship with external organization</a:t>
            </a:r>
          </a:p>
          <a:p>
            <a:pPr lvl="1" eaLnBrk="1" latinLnBrk="0" hangingPunct="1">
              <a:buFont typeface="Arial" charset="0"/>
              <a:buNone/>
            </a:pPr>
            <a:r>
              <a:rPr lang="en-US" altLang="ko-KR" sz="2400" smtClean="0">
                <a:latin typeface="Calibri" pitchFamily="34" charset="0"/>
              </a:rPr>
              <a:t>1.5    Open</a:t>
            </a:r>
          </a:p>
          <a:p>
            <a:pPr lvl="1" eaLnBrk="1" latinLnBrk="0" hangingPunct="1">
              <a:buFont typeface="Arial" charset="0"/>
              <a:buNone/>
            </a:pPr>
            <a:r>
              <a:rPr lang="en-US" altLang="ko-KR" sz="2400" smtClean="0">
                <a:latin typeface="Calibri" pitchFamily="34" charset="0"/>
              </a:rPr>
              <a:t>1.6    Balance</a:t>
            </a:r>
          </a:p>
          <a:p>
            <a:pPr eaLnBrk="1" latinLnBrk="0" hangingPunct="1"/>
            <a:endParaRPr lang="en-US" altLang="ko-KR" sz="1000" smtClean="0">
              <a:latin typeface="Calibri" pitchFamily="34" charset="0"/>
            </a:endParaRPr>
          </a:p>
          <a:p>
            <a:pPr eaLnBrk="1" latinLnBrk="0" hangingPunct="1"/>
            <a:r>
              <a:rPr lang="en-US" altLang="ko-KR" sz="2800" smtClean="0">
                <a:latin typeface="Calibri" pitchFamily="34" charset="0"/>
              </a:rPr>
              <a:t>In the next pages, TTA’s views on each criteria is shown in detail.</a:t>
            </a:r>
          </a:p>
          <a:p>
            <a:pPr lvl="1" eaLnBrk="1" latinLnBrk="0" hangingPunct="1">
              <a:buFont typeface="Arial" charset="0"/>
              <a:buNone/>
            </a:pPr>
            <a:endParaRPr lang="en-US" altLang="ko-KR" sz="18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496425" cy="620713"/>
          </a:xfrm>
        </p:spPr>
        <p:txBody>
          <a:bodyPr/>
          <a:lstStyle/>
          <a:p>
            <a:pPr marL="857250" indent="-857250" algn="l" eaLnBrk="1" hangingPunct="1"/>
            <a:r>
              <a:rPr lang="en-US" altLang="ko-KR" sz="3200" b="1" smtClean="0">
                <a:latin typeface="Calibri" pitchFamily="34" charset="0"/>
              </a:rPr>
              <a:t> </a:t>
            </a:r>
            <a:r>
              <a:rPr lang="en-US" altLang="ko-KR" sz="2800" b="1" smtClean="0">
                <a:latin typeface="Calibri" pitchFamily="34" charset="0"/>
              </a:rPr>
              <a:t>1.1   	 “Global Approach” criteria</a:t>
            </a:r>
          </a:p>
        </p:txBody>
      </p:sp>
      <p:sp>
        <p:nvSpPr>
          <p:cNvPr id="4099" name="Content Placeholder 2"/>
          <p:cNvSpPr>
            <a:spLocks noGrp="1"/>
          </p:cNvSpPr>
          <p:nvPr>
            <p:ph idx="1"/>
          </p:nvPr>
        </p:nvSpPr>
        <p:spPr>
          <a:xfrm>
            <a:off x="247650" y="981075"/>
            <a:ext cx="9410700" cy="5543550"/>
          </a:xfrm>
        </p:spPr>
        <p:txBody>
          <a:bodyPr/>
          <a:lstStyle/>
          <a:p>
            <a:pPr eaLnBrk="1" latinLnBrk="0" hangingPunct="1"/>
            <a:r>
              <a:rPr lang="en-US" altLang="ko-KR" sz="2400" smtClean="0">
                <a:latin typeface="Calibri" pitchFamily="34" charset="0"/>
              </a:rPr>
              <a:t>During the last Seoul meeting(July 21),  there was no consensus in the name(PP or Initiative). The name of group for M2M consolidation should reflect the spirits of worldwide cooperation among telecom SDOs including Verticals.</a:t>
            </a:r>
          </a:p>
          <a:p>
            <a:pPr eaLnBrk="1" latinLnBrk="0" hangingPunct="1"/>
            <a:endParaRPr lang="en-US" altLang="ko-KR" sz="2000" smtClean="0">
              <a:latin typeface="Calibri" pitchFamily="34" charset="0"/>
            </a:endParaRPr>
          </a:p>
          <a:p>
            <a:pPr eaLnBrk="1" latinLnBrk="0" hangingPunct="1"/>
            <a:r>
              <a:rPr lang="en-US" altLang="ko-KR" sz="2400" smtClean="0">
                <a:latin typeface="Calibri" pitchFamily="34" charset="0"/>
              </a:rPr>
              <a:t>And also,  it is believed that </a:t>
            </a:r>
            <a:r>
              <a:rPr lang="en-US" altLang="ko-KR" sz="2400" smtClean="0">
                <a:solidFill>
                  <a:srgbClr val="FF0000"/>
                </a:solidFill>
                <a:latin typeface="Calibri" pitchFamily="34" charset="0"/>
              </a:rPr>
              <a:t>telecom</a:t>
            </a:r>
            <a:r>
              <a:rPr lang="en-US" altLang="ko-KR" sz="2400" smtClean="0">
                <a:latin typeface="Calibri" pitchFamily="34" charset="0"/>
              </a:rPr>
              <a:t> SDOs which is joining in 3GPPs should be the principal members of </a:t>
            </a:r>
            <a:r>
              <a:rPr lang="en-US" altLang="ko-KR" sz="2400" b="1" smtClean="0">
                <a:latin typeface="Calibri" pitchFamily="34" charset="0"/>
              </a:rPr>
              <a:t>“M2M NEW GROUP</a:t>
            </a:r>
            <a:r>
              <a:rPr lang="en-US" altLang="ko-KR" sz="2400" smtClean="0">
                <a:latin typeface="Calibri" pitchFamily="34" charset="0"/>
              </a:rPr>
              <a:t>**”.</a:t>
            </a:r>
          </a:p>
          <a:p>
            <a:pPr marL="342900" lvl="1" indent="-342900" eaLnBrk="1" latinLnBrk="0" hangingPunct="1">
              <a:buFont typeface="Arial" charset="0"/>
              <a:buChar char="•"/>
            </a:pPr>
            <a:r>
              <a:rPr lang="en-US" altLang="ko-KR" sz="1800" smtClean="0">
                <a:latin typeface="Calibri" pitchFamily="34" charset="0"/>
              </a:rPr>
              <a:t>**  Before deciding a formal name,  This presentation used the general terminology </a:t>
            </a:r>
            <a:r>
              <a:rPr lang="en-US" altLang="ko-KR" sz="1800" b="1" smtClean="0">
                <a:latin typeface="Calibri" pitchFamily="34" charset="0"/>
              </a:rPr>
              <a:t>‘M2M NEW GROUP” </a:t>
            </a:r>
            <a:r>
              <a:rPr lang="en-US" altLang="ko-KR" sz="1800" smtClean="0">
                <a:latin typeface="Calibri" pitchFamily="34" charset="0"/>
              </a:rPr>
              <a:t>tentatively.</a:t>
            </a:r>
            <a:endParaRPr lang="en-US" altLang="ko-KR" sz="2400" smtClean="0">
              <a:latin typeface="Calibri" pitchFamily="34" charset="0"/>
            </a:endParaRPr>
          </a:p>
          <a:p>
            <a:pPr eaLnBrk="1" latinLnBrk="0" hangingPunct="1"/>
            <a:endParaRPr lang="en-US" altLang="ko-KR" sz="800" smtClean="0">
              <a:latin typeface="Calibri" pitchFamily="34" charset="0"/>
            </a:endParaRPr>
          </a:p>
          <a:p>
            <a:pPr eaLnBrk="1" latinLnBrk="0" hangingPunct="1">
              <a:buFont typeface="Arial" charset="0"/>
              <a:buNone/>
            </a:pPr>
            <a:r>
              <a:rPr lang="en-US" altLang="ko-KR" sz="1800" smtClean="0">
                <a:latin typeface="Calibri" pitchFamily="34" charset="0"/>
              </a:rPr>
              <a:t>  </a:t>
            </a:r>
          </a:p>
          <a:p>
            <a:pPr eaLnBrk="1" latinLnBrk="0" hangingPunct="1"/>
            <a:r>
              <a:rPr lang="en-US" altLang="ko-KR" sz="2400" smtClean="0">
                <a:latin typeface="Calibri" pitchFamily="34" charset="0"/>
              </a:rPr>
              <a:t>For the sake of global approach, It is desirable that telecom SDOs of </a:t>
            </a:r>
            <a:r>
              <a:rPr lang="en-US" altLang="ko-KR" sz="2400" smtClean="0">
                <a:solidFill>
                  <a:srgbClr val="FF0000"/>
                </a:solidFill>
                <a:latin typeface="Calibri" pitchFamily="34" charset="0"/>
              </a:rPr>
              <a:t>each</a:t>
            </a:r>
            <a:r>
              <a:rPr lang="en-US" altLang="ko-KR" sz="2400" b="1" smtClean="0">
                <a:solidFill>
                  <a:srgbClr val="FF0000"/>
                </a:solidFill>
                <a:latin typeface="Calibri" pitchFamily="34" charset="0"/>
              </a:rPr>
              <a:t> </a:t>
            </a:r>
            <a:r>
              <a:rPr lang="en-US" altLang="ko-KR" sz="2400" smtClean="0">
                <a:solidFill>
                  <a:srgbClr val="FF0000"/>
                </a:solidFill>
                <a:latin typeface="Calibri" pitchFamily="34" charset="0"/>
              </a:rPr>
              <a:t>region</a:t>
            </a:r>
            <a:r>
              <a:rPr lang="en-US" altLang="ko-KR" sz="2400" b="1" smtClean="0">
                <a:solidFill>
                  <a:srgbClr val="FF0000"/>
                </a:solidFill>
                <a:latin typeface="Calibri" pitchFamily="34" charset="0"/>
              </a:rPr>
              <a:t> </a:t>
            </a:r>
            <a:r>
              <a:rPr lang="en-US" altLang="ko-KR" sz="2400" smtClean="0">
                <a:latin typeface="Calibri" pitchFamily="34" charset="0"/>
              </a:rPr>
              <a:t>(Europe, USA and Asia) should participate in “M2M NEW GROUP”</a:t>
            </a:r>
          </a:p>
          <a:p>
            <a:pPr eaLnBrk="1" latinLnBrk="0" hangingPunct="1"/>
            <a:endParaRPr lang="en-US" altLang="ko-KR" sz="2400" smtClean="0">
              <a:latin typeface="Calibri" pitchFamily="34" charset="0"/>
            </a:endParaRPr>
          </a:p>
          <a:p>
            <a:pPr eaLnBrk="1" latinLnBrk="0" hangingPunct="1"/>
            <a:endParaRPr lang="en-US" altLang="ko-KR" sz="2400" smtClean="0">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2"/>
          <p:cNvSpPr>
            <a:spLocks noGrp="1"/>
          </p:cNvSpPr>
          <p:nvPr>
            <p:ph idx="1"/>
          </p:nvPr>
        </p:nvSpPr>
        <p:spPr>
          <a:xfrm>
            <a:off x="92075" y="765175"/>
            <a:ext cx="9866313" cy="2016125"/>
          </a:xfrm>
        </p:spPr>
        <p:txBody>
          <a:bodyPr/>
          <a:lstStyle/>
          <a:p>
            <a:pPr eaLnBrk="1" hangingPunct="1"/>
            <a:r>
              <a:rPr lang="en-US" altLang="ko-KR" sz="1800" smtClean="0">
                <a:latin typeface="Calibri" pitchFamily="34" charset="0"/>
                <a:ea typeface="Meiryo" pitchFamily="34" charset="-128"/>
                <a:cs typeface="Calibri" pitchFamily="34" charset="0"/>
              </a:rPr>
              <a:t>In order to concentrate on settling down of at early stage, it would be necessary to focus standardization activities up to</a:t>
            </a:r>
            <a:r>
              <a:rPr lang="en-US" altLang="ko-KR" sz="1800" b="1" smtClean="0">
                <a:latin typeface="Calibri" pitchFamily="34" charset="0"/>
                <a:ea typeface="Meiryo" pitchFamily="34" charset="-128"/>
                <a:cs typeface="Calibri" pitchFamily="34" charset="0"/>
              </a:rPr>
              <a:t> </a:t>
            </a:r>
            <a:r>
              <a:rPr lang="en-US" altLang="ko-KR" sz="1800" b="1" smtClean="0">
                <a:solidFill>
                  <a:srgbClr val="FF0000"/>
                </a:solidFill>
                <a:latin typeface="Calibri" pitchFamily="34" charset="0"/>
                <a:ea typeface="Meiryo" pitchFamily="34" charset="-128"/>
                <a:cs typeface="Calibri" pitchFamily="34" charset="0"/>
              </a:rPr>
              <a:t>two Vertical industries (Vehicle, GRID, Health…….?) </a:t>
            </a:r>
            <a:r>
              <a:rPr lang="en-US" altLang="ko-KR" sz="1800" b="1" smtClean="0">
                <a:solidFill>
                  <a:srgbClr val="FF0000"/>
                </a:solidFill>
                <a:latin typeface="Calibri" pitchFamily="34" charset="0"/>
              </a:rPr>
              <a:t>. </a:t>
            </a:r>
            <a:endParaRPr lang="en-US" altLang="ko-KR" sz="1800" smtClean="0">
              <a:latin typeface="Calibri" pitchFamily="34" charset="0"/>
              <a:ea typeface="Meiryo" pitchFamily="34" charset="-128"/>
              <a:cs typeface="Meiryo" pitchFamily="34" charset="-128"/>
            </a:endParaRPr>
          </a:p>
          <a:p>
            <a:pPr eaLnBrk="1" hangingPunct="1"/>
            <a:endParaRPr lang="en-US" altLang="ko-KR" sz="800" smtClean="0">
              <a:latin typeface="Calibri" pitchFamily="34" charset="0"/>
              <a:ea typeface="Meiryo" pitchFamily="34" charset="-128"/>
              <a:cs typeface="Meiryo" pitchFamily="34" charset="-128"/>
            </a:endParaRPr>
          </a:p>
          <a:p>
            <a:pPr eaLnBrk="1" hangingPunct="1"/>
            <a:r>
              <a:rPr lang="en-US" altLang="ko-KR" sz="1800" smtClean="0">
                <a:latin typeface="Calibri" pitchFamily="34" charset="0"/>
                <a:ea typeface="Meiryo" pitchFamily="34" charset="-128"/>
                <a:cs typeface="Meiryo" pitchFamily="34" charset="-128"/>
              </a:rPr>
              <a:t>If it is decided to let Verticals join to “M2M NEW GROUP” as a member, key issues are as followings</a:t>
            </a:r>
          </a:p>
          <a:p>
            <a:pPr lvl="1" eaLnBrk="1" hangingPunct="1"/>
            <a:r>
              <a:rPr lang="en-US" altLang="ko-KR" sz="1800" b="1" i="1" smtClean="0">
                <a:solidFill>
                  <a:srgbClr val="FF0000"/>
                </a:solidFill>
                <a:latin typeface="Calibri" pitchFamily="34" charset="0"/>
                <a:ea typeface="Meiryo" pitchFamily="34" charset="-128"/>
                <a:cs typeface="Meiryo" pitchFamily="34" charset="-128"/>
              </a:rPr>
              <a:t>Which categories </a:t>
            </a:r>
            <a:r>
              <a:rPr lang="en-US" altLang="ko-KR" sz="1800" smtClean="0">
                <a:latin typeface="Calibri" pitchFamily="34" charset="0"/>
                <a:ea typeface="Meiryo" pitchFamily="34" charset="-128"/>
                <a:cs typeface="Meiryo" pitchFamily="34" charset="-128"/>
              </a:rPr>
              <a:t>should “Vertical Representatives” and  “Vertical companies” be joined?</a:t>
            </a:r>
          </a:p>
          <a:p>
            <a:pPr lvl="1" eaLnBrk="1" hangingPunct="1"/>
            <a:r>
              <a:rPr lang="en-US" altLang="ko-KR" sz="1800" smtClean="0">
                <a:latin typeface="Calibri" pitchFamily="34" charset="0"/>
                <a:ea typeface="Meiryo" pitchFamily="34" charset="-128"/>
                <a:cs typeface="Meiryo" pitchFamily="34" charset="-128"/>
              </a:rPr>
              <a:t>When should Verticals be engaged? (</a:t>
            </a:r>
            <a:r>
              <a:rPr lang="en-US" altLang="ko-KR" sz="1800" b="1" i="1" smtClean="0">
                <a:solidFill>
                  <a:srgbClr val="FF0000"/>
                </a:solidFill>
                <a:latin typeface="Calibri" pitchFamily="34" charset="0"/>
                <a:ea typeface="Meiryo" pitchFamily="34" charset="-128"/>
                <a:cs typeface="Meiryo" pitchFamily="34" charset="-128"/>
              </a:rPr>
              <a:t>Before or after </a:t>
            </a:r>
            <a:r>
              <a:rPr lang="en-US" altLang="ko-KR" sz="1800" smtClean="0">
                <a:latin typeface="Calibri" pitchFamily="34" charset="0"/>
                <a:ea typeface="Meiryo" pitchFamily="34" charset="-128"/>
                <a:cs typeface="Meiryo" pitchFamily="34" charset="-128"/>
              </a:rPr>
              <a:t>the establishment of “M2M NEW GROUP” ?)</a:t>
            </a:r>
          </a:p>
          <a:p>
            <a:pPr eaLnBrk="1" hangingPunct="1"/>
            <a:endParaRPr lang="en-US" altLang="ko-KR" sz="2400" smtClean="0">
              <a:latin typeface="Calibri" pitchFamily="34" charset="0"/>
              <a:ea typeface="Meiryo" pitchFamily="34" charset="-128"/>
              <a:cs typeface="Meiryo" pitchFamily="34" charset="-128"/>
            </a:endParaRPr>
          </a:p>
          <a:p>
            <a:pPr eaLnBrk="1" hangingPunct="1"/>
            <a:endParaRPr lang="en-US" altLang="ko-KR" sz="2400" smtClean="0">
              <a:latin typeface="Calibri" pitchFamily="34" charset="0"/>
              <a:ea typeface="Meiryo" pitchFamily="34" charset="-128"/>
              <a:cs typeface="Meiryo" pitchFamily="34" charset="-128"/>
            </a:endParaRPr>
          </a:p>
          <a:p>
            <a:pPr eaLnBrk="1" hangingPunct="1"/>
            <a:endParaRPr lang="ko-KR" altLang="en-US" sz="2400" smtClean="0">
              <a:latin typeface="Calibri" pitchFamily="34" charset="0"/>
              <a:ea typeface="Meiryo" pitchFamily="34" charset="-128"/>
              <a:cs typeface="Meiryo" pitchFamily="34" charset="-128"/>
            </a:endParaRPr>
          </a:p>
        </p:txBody>
      </p:sp>
      <p:graphicFrame>
        <p:nvGraphicFramePr>
          <p:cNvPr id="4" name="표 3"/>
          <p:cNvGraphicFramePr>
            <a:graphicFrameLocks noGrp="1"/>
          </p:cNvGraphicFramePr>
          <p:nvPr/>
        </p:nvGraphicFramePr>
        <p:xfrm>
          <a:off x="371475" y="2859088"/>
          <a:ext cx="9190038" cy="3738563"/>
        </p:xfrm>
        <a:graphic>
          <a:graphicData uri="http://schemas.openxmlformats.org/drawingml/2006/table">
            <a:tbl>
              <a:tblPr/>
              <a:tblGrid>
                <a:gridCol w="6454775"/>
                <a:gridCol w="2735263"/>
              </a:tblGrid>
              <a:tr h="3794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맑은 고딕" pitchFamily="50" charset="-127"/>
                          <a:ea typeface="맑은 고딕" pitchFamily="50" charset="-127"/>
                        </a:rPr>
                        <a:t>3GPP / 3GPP2 Participation Categories</a:t>
                      </a:r>
                      <a:endParaRPr kumimoji="0" lang="ko-KR" altLang="en-US" sz="1800" b="1" i="0" u="none" strike="noStrike" cap="none" normalizeH="0" baseline="0" smtClean="0">
                        <a:ln>
                          <a:noFill/>
                        </a:ln>
                        <a:solidFill>
                          <a:schemeClr val="tx1"/>
                        </a:solidFill>
                        <a:effectLst/>
                        <a:latin typeface="맑은 고딕" pitchFamily="50" charset="-127"/>
                        <a:ea typeface="맑은 고딕" pitchFamily="50" charset="-127"/>
                      </a:endParaRPr>
                    </a:p>
                  </a:txBody>
                  <a:tcPr marL="91436" marR="9143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맑은 고딕" pitchFamily="50" charset="-127"/>
                          <a:ea typeface="맑은 고딕" pitchFamily="50" charset="-127"/>
                        </a:rPr>
                        <a:t>M2M NEW GROUP</a:t>
                      </a:r>
                      <a:endParaRPr kumimoji="0" lang="ko-KR" altLang="en-US" sz="1800" b="1" i="0" u="none" strike="noStrike" cap="none" normalizeH="0" baseline="0" smtClean="0">
                        <a:ln>
                          <a:noFill/>
                        </a:ln>
                        <a:solidFill>
                          <a:srgbClr val="0070C0"/>
                        </a:solidFill>
                        <a:effectLst/>
                        <a:latin typeface="맑은 고딕" pitchFamily="50" charset="-127"/>
                        <a:ea typeface="맑은 고딕" pitchFamily="50" charset="-127"/>
                      </a:endParaRPr>
                    </a:p>
                  </a:txBody>
                  <a:tcPr marL="91436" marR="9143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9019"/>
                      </a:srgbClr>
                    </a:solidFill>
                  </a:tcPr>
                </a:tc>
              </a:tr>
              <a:tr h="335915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000000"/>
                        </a:solidFill>
                        <a:effectLst/>
                        <a:latin typeface="맑은 고딕" pitchFamily="50" charset="-127"/>
                        <a:ea typeface="맑은 고딕" pitchFamily="50" charset="-127"/>
                      </a:endParaRPr>
                    </a:p>
                  </a:txBody>
                  <a:tcPr marL="91436" marR="9143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000000"/>
                        </a:solidFill>
                        <a:effectLst/>
                        <a:latin typeface="맑은 고딕" pitchFamily="50" charset="-127"/>
                        <a:ea typeface="맑은 고딕" pitchFamily="50" charset="-127"/>
                      </a:endParaRPr>
                    </a:p>
                  </a:txBody>
                  <a:tcPr marL="91436" marR="9143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9019"/>
                      </a:srgbClr>
                    </a:solidFill>
                  </a:tcPr>
                </a:tc>
              </a:tr>
            </a:tbl>
          </a:graphicData>
        </a:graphic>
      </p:graphicFrame>
      <p:sp>
        <p:nvSpPr>
          <p:cNvPr id="5134" name="Title 1"/>
          <p:cNvSpPr>
            <a:spLocks noGrp="1"/>
          </p:cNvSpPr>
          <p:nvPr>
            <p:ph type="title"/>
          </p:nvPr>
        </p:nvSpPr>
        <p:spPr>
          <a:xfrm>
            <a:off x="0" y="0"/>
            <a:ext cx="9496425" cy="620713"/>
          </a:xfrm>
        </p:spPr>
        <p:txBody>
          <a:bodyPr/>
          <a:lstStyle/>
          <a:p>
            <a:pPr marL="857250" indent="-857250" algn="l" eaLnBrk="1" hangingPunct="1"/>
            <a:r>
              <a:rPr lang="en-US" altLang="ko-KR" sz="3200" b="1" smtClean="0">
                <a:latin typeface="Calibri" pitchFamily="34" charset="0"/>
              </a:rPr>
              <a:t> </a:t>
            </a:r>
            <a:r>
              <a:rPr lang="en-US" altLang="ko-KR" sz="2800" b="1" smtClean="0">
                <a:latin typeface="Calibri" pitchFamily="34" charset="0"/>
              </a:rPr>
              <a:t>1.2   	 “Vertical Engaged” criteria</a:t>
            </a:r>
          </a:p>
        </p:txBody>
      </p:sp>
      <p:sp>
        <p:nvSpPr>
          <p:cNvPr id="5135" name="AutoShape 21"/>
          <p:cNvSpPr>
            <a:spLocks noChangeArrowheads="1"/>
          </p:cNvSpPr>
          <p:nvPr/>
        </p:nvSpPr>
        <p:spPr bwMode="auto">
          <a:xfrm>
            <a:off x="488950" y="3384550"/>
            <a:ext cx="1617663" cy="1425575"/>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p:txBody>
      </p:sp>
      <p:sp>
        <p:nvSpPr>
          <p:cNvPr id="5136" name="AutoShape 22"/>
          <p:cNvSpPr>
            <a:spLocks noChangeArrowheads="1"/>
          </p:cNvSpPr>
          <p:nvPr/>
        </p:nvSpPr>
        <p:spPr bwMode="auto">
          <a:xfrm>
            <a:off x="561975" y="3441700"/>
            <a:ext cx="1487488" cy="534988"/>
          </a:xfrm>
          <a:prstGeom prst="roundRect">
            <a:avLst>
              <a:gd name="adj" fmla="val 16667"/>
            </a:avLst>
          </a:prstGeom>
          <a:noFill/>
          <a:ln w="28575">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a:latin typeface="Tahoma" pitchFamily="34" charset="0"/>
                <a:ea typeface="휴먼옛체" pitchFamily="18" charset="-127"/>
              </a:rPr>
              <a:t>Organizational</a:t>
            </a:r>
          </a:p>
          <a:p>
            <a:pPr algn="ctr"/>
            <a:r>
              <a:rPr lang="en-US" altLang="ko-KR" sz="1200">
                <a:latin typeface="Tahoma" pitchFamily="34" charset="0"/>
                <a:ea typeface="휴먼옛체" pitchFamily="18" charset="-127"/>
              </a:rPr>
              <a:t>Partners (OP)</a:t>
            </a:r>
          </a:p>
        </p:txBody>
      </p:sp>
      <p:sp>
        <p:nvSpPr>
          <p:cNvPr id="5137" name="AutoShape 23"/>
          <p:cNvSpPr>
            <a:spLocks noChangeArrowheads="1"/>
          </p:cNvSpPr>
          <p:nvPr/>
        </p:nvSpPr>
        <p:spPr bwMode="auto">
          <a:xfrm>
            <a:off x="542925" y="4119563"/>
            <a:ext cx="1487488" cy="563562"/>
          </a:xfrm>
          <a:prstGeom prst="roundRect">
            <a:avLst>
              <a:gd name="adj" fmla="val 16667"/>
            </a:avLst>
          </a:prstGeom>
          <a:noFill/>
          <a:ln w="28575">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latinLnBrk="0" hangingPunct="0"/>
            <a:r>
              <a:rPr lang="en-US" altLang="ko-KR" sz="1200">
                <a:latin typeface="Tahoma" pitchFamily="34" charset="0"/>
                <a:ea typeface="휴먼옛체" pitchFamily="18" charset="-127"/>
              </a:rPr>
              <a:t>Market </a:t>
            </a:r>
          </a:p>
          <a:p>
            <a:pPr algn="ctr" eaLnBrk="0" latinLnBrk="0" hangingPunct="0"/>
            <a:r>
              <a:rPr lang="en-US" altLang="ko-KR" sz="1200">
                <a:latin typeface="Tahoma" pitchFamily="34" charset="0"/>
                <a:ea typeface="휴먼옛체" pitchFamily="18" charset="-127"/>
              </a:rPr>
              <a:t>Representative</a:t>
            </a:r>
          </a:p>
          <a:p>
            <a:pPr algn="ctr" eaLnBrk="0" latinLnBrk="0" hangingPunct="0"/>
            <a:r>
              <a:rPr lang="en-US" altLang="ko-KR" sz="1200">
                <a:latin typeface="Tahoma" pitchFamily="34" charset="0"/>
                <a:ea typeface="휴먼옛체" pitchFamily="18" charset="-127"/>
              </a:rPr>
              <a:t>Partners (MRP)</a:t>
            </a:r>
          </a:p>
        </p:txBody>
      </p:sp>
      <p:sp>
        <p:nvSpPr>
          <p:cNvPr id="5138" name="AutoShape 24"/>
          <p:cNvSpPr>
            <a:spLocks noChangeArrowheads="1"/>
          </p:cNvSpPr>
          <p:nvPr/>
        </p:nvSpPr>
        <p:spPr bwMode="auto">
          <a:xfrm>
            <a:off x="488950" y="5145088"/>
            <a:ext cx="1617663" cy="738187"/>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20000"/>
              </a:lnSpc>
            </a:pPr>
            <a:r>
              <a:rPr lang="en-US" altLang="ko-KR">
                <a:latin typeface="Tahoma" pitchFamily="34" charset="0"/>
                <a:ea typeface="휴먼옛체" pitchFamily="18" charset="-127"/>
              </a:rPr>
              <a:t>Individual Members</a:t>
            </a:r>
          </a:p>
          <a:p>
            <a:pPr algn="ctr">
              <a:lnSpc>
                <a:spcPct val="120000"/>
              </a:lnSpc>
            </a:pPr>
            <a:r>
              <a:rPr lang="en-US" altLang="ko-KR">
                <a:latin typeface="Tahoma" pitchFamily="34" charset="0"/>
                <a:ea typeface="휴먼옛체" pitchFamily="18" charset="-127"/>
              </a:rPr>
              <a:t>(IM)</a:t>
            </a:r>
          </a:p>
        </p:txBody>
      </p:sp>
      <p:sp>
        <p:nvSpPr>
          <p:cNvPr id="5139" name="AutoShape 25"/>
          <p:cNvSpPr>
            <a:spLocks noChangeArrowheads="1"/>
          </p:cNvSpPr>
          <p:nvPr/>
        </p:nvSpPr>
        <p:spPr bwMode="auto">
          <a:xfrm>
            <a:off x="509588" y="6149975"/>
            <a:ext cx="1617662" cy="311150"/>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90000"/>
              </a:lnSpc>
            </a:pPr>
            <a:r>
              <a:rPr lang="en-US" altLang="ko-KR">
                <a:latin typeface="Tahoma" pitchFamily="34" charset="0"/>
                <a:ea typeface="휴먼옛체" pitchFamily="18" charset="-127"/>
              </a:rPr>
              <a:t>Observers</a:t>
            </a:r>
          </a:p>
        </p:txBody>
      </p:sp>
      <p:sp>
        <p:nvSpPr>
          <p:cNvPr id="10" name="AutoShape 26"/>
          <p:cNvSpPr>
            <a:spLocks noChangeArrowheads="1"/>
          </p:cNvSpPr>
          <p:nvPr/>
        </p:nvSpPr>
        <p:spPr bwMode="auto">
          <a:xfrm>
            <a:off x="2665413" y="3338513"/>
            <a:ext cx="3729037" cy="908050"/>
          </a:xfrm>
          <a:prstGeom prst="roundRect">
            <a:avLst>
              <a:gd name="adj" fmla="val 5333"/>
            </a:avLst>
          </a:prstGeom>
          <a:noFill/>
          <a:ln w="9525">
            <a:solidFill>
              <a:schemeClr val="tx1"/>
            </a:solidFill>
            <a:round/>
            <a:headEnd/>
            <a:tailEnd/>
          </a:ln>
          <a:effectLst/>
          <a:extLst/>
        </p:spPr>
        <p:txBody>
          <a:bodyPr wrap="none" lIns="90000" rIns="90000" anchor="ctr"/>
          <a:lstStyle/>
          <a:p>
            <a:pPr defTabSz="952500">
              <a:lnSpc>
                <a:spcPct val="120000"/>
              </a:lnSpc>
            </a:pPr>
            <a:r>
              <a:rPr lang="en-US" altLang="ko-KR" sz="1600">
                <a:latin typeface="Calibri" pitchFamily="34" charset="0"/>
                <a:cs typeface="Calibri" pitchFamily="34" charset="0"/>
              </a:rPr>
              <a:t>- Recognized SDOs</a:t>
            </a:r>
            <a:endParaRPr lang="ko-KR" altLang="en-US" sz="1600">
              <a:latin typeface="Calibri" pitchFamily="34" charset="0"/>
              <a:cs typeface="Calibri" pitchFamily="34" charset="0"/>
            </a:endParaRPr>
          </a:p>
          <a:p>
            <a:pPr defTabSz="952500">
              <a:lnSpc>
                <a:spcPct val="120000"/>
              </a:lnSpc>
              <a:buFontTx/>
              <a:buChar char="-"/>
            </a:pPr>
            <a:r>
              <a:rPr lang="en-US" altLang="ko-KR" sz="1600">
                <a:latin typeface="Calibri" pitchFamily="34" charset="0"/>
                <a:cs typeface="Calibri" pitchFamily="34" charset="0"/>
              </a:rPr>
              <a:t>Working procedure development/update</a:t>
            </a:r>
          </a:p>
          <a:p>
            <a:pPr defTabSz="952500">
              <a:lnSpc>
                <a:spcPct val="120000"/>
              </a:lnSpc>
              <a:buFontTx/>
              <a:buChar char="-"/>
            </a:pPr>
            <a:r>
              <a:rPr lang="en-US" altLang="ko-KR" sz="1600">
                <a:latin typeface="Calibri" pitchFamily="34" charset="0"/>
                <a:cs typeface="Calibri" pitchFamily="34" charset="0"/>
              </a:rPr>
              <a:t>No voting right in TSG meetings</a:t>
            </a:r>
          </a:p>
        </p:txBody>
      </p:sp>
      <p:sp>
        <p:nvSpPr>
          <p:cNvPr id="5141" name="AutoShape 27"/>
          <p:cNvSpPr>
            <a:spLocks noChangeArrowheads="1"/>
          </p:cNvSpPr>
          <p:nvPr/>
        </p:nvSpPr>
        <p:spPr bwMode="auto">
          <a:xfrm>
            <a:off x="2665413" y="5013325"/>
            <a:ext cx="3729037" cy="869950"/>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nSpc>
                <a:spcPct val="120000"/>
              </a:lnSpc>
            </a:pPr>
            <a:r>
              <a:rPr lang="en-US" altLang="ko-KR"/>
              <a:t>- </a:t>
            </a:r>
            <a:r>
              <a:rPr lang="en-US" altLang="ko-KR" sz="1600">
                <a:latin typeface="Calibri" pitchFamily="34" charset="0"/>
              </a:rPr>
              <a:t>Entities registered as members of an OP</a:t>
            </a:r>
          </a:p>
          <a:p>
            <a:pPr>
              <a:lnSpc>
                <a:spcPct val="120000"/>
              </a:lnSpc>
            </a:pPr>
            <a:r>
              <a:rPr lang="en-US" altLang="ko-KR" sz="1600">
                <a:latin typeface="Calibri" pitchFamily="34" charset="0"/>
              </a:rPr>
              <a:t>- Contributions in TSG meetings</a:t>
            </a:r>
            <a:endParaRPr lang="ko-KR" altLang="en-US" sz="1600">
              <a:latin typeface="Calibri" pitchFamily="34" charset="0"/>
            </a:endParaRPr>
          </a:p>
          <a:p>
            <a:pPr>
              <a:lnSpc>
                <a:spcPct val="120000"/>
              </a:lnSpc>
            </a:pPr>
            <a:r>
              <a:rPr lang="en-US" altLang="ko-KR" sz="1600">
                <a:latin typeface="Calibri" pitchFamily="34" charset="0"/>
              </a:rPr>
              <a:t>- Voting rights in TSG meetings</a:t>
            </a:r>
            <a:endParaRPr lang="ko-KR" altLang="en-US" sz="1600">
              <a:latin typeface="Calibri" pitchFamily="34" charset="0"/>
            </a:endParaRPr>
          </a:p>
        </p:txBody>
      </p:sp>
      <p:sp>
        <p:nvSpPr>
          <p:cNvPr id="5142" name="AutoShape 28"/>
          <p:cNvSpPr>
            <a:spLocks noChangeArrowheads="1"/>
          </p:cNvSpPr>
          <p:nvPr/>
        </p:nvSpPr>
        <p:spPr bwMode="auto">
          <a:xfrm>
            <a:off x="2665413" y="4397375"/>
            <a:ext cx="3729037" cy="382588"/>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nSpc>
                <a:spcPct val="120000"/>
              </a:lnSpc>
            </a:pPr>
            <a:r>
              <a:rPr lang="en-US" altLang="ko-KR" sz="1600">
                <a:latin typeface="Calibri" pitchFamily="34" charset="0"/>
              </a:rPr>
              <a:t>- Consultation on 3GPPs Activities</a:t>
            </a:r>
            <a:endParaRPr lang="ko-KR" altLang="en-US" sz="1600">
              <a:latin typeface="Calibri" pitchFamily="34" charset="0"/>
            </a:endParaRPr>
          </a:p>
        </p:txBody>
      </p:sp>
      <p:sp>
        <p:nvSpPr>
          <p:cNvPr id="13" name="AutoShape 30"/>
          <p:cNvSpPr>
            <a:spLocks noChangeArrowheads="1"/>
          </p:cNvSpPr>
          <p:nvPr/>
        </p:nvSpPr>
        <p:spPr bwMode="auto">
          <a:xfrm>
            <a:off x="2665413" y="6038850"/>
            <a:ext cx="3729037" cy="487363"/>
          </a:xfrm>
          <a:prstGeom prst="roundRect">
            <a:avLst>
              <a:gd name="adj" fmla="val 5333"/>
            </a:avLst>
          </a:prstGeom>
          <a:noFill/>
          <a:ln w="9525">
            <a:solidFill>
              <a:schemeClr val="tx1"/>
            </a:solidFill>
            <a:round/>
            <a:headEnd/>
            <a:tailEnd/>
          </a:ln>
          <a:effectLst/>
          <a:extLst/>
        </p:spPr>
        <p:txBody>
          <a:bodyPr wrap="none" anchor="ctr">
            <a:normAutofit fontScale="62500" lnSpcReduction="20000"/>
          </a:bodyPr>
          <a:lstStyle/>
          <a:p>
            <a:pPr>
              <a:lnSpc>
                <a:spcPct val="120000"/>
              </a:lnSpc>
              <a:defRPr/>
            </a:pPr>
            <a:r>
              <a:rPr lang="en-US" altLang="ko-KR" dirty="0">
                <a:latin typeface="Arial" pitchFamily="34" charset="0"/>
              </a:rPr>
              <a:t>- </a:t>
            </a:r>
            <a:r>
              <a:rPr lang="en-US" altLang="ko-KR" sz="1900" dirty="0">
                <a:latin typeface="Calibri" pitchFamily="34" charset="0"/>
                <a:cs typeface="Calibri" pitchFamily="34" charset="0"/>
              </a:rPr>
              <a:t>Candidate entities to be future IMs</a:t>
            </a:r>
          </a:p>
          <a:p>
            <a:pPr>
              <a:lnSpc>
                <a:spcPct val="120000"/>
              </a:lnSpc>
              <a:defRPr/>
            </a:pPr>
            <a:r>
              <a:rPr lang="en-US" altLang="ko-KR" sz="1900" dirty="0">
                <a:latin typeface="Calibri" pitchFamily="34" charset="0"/>
                <a:cs typeface="Calibri" pitchFamily="34" charset="0"/>
              </a:rPr>
              <a:t>- Be granted by OPs</a:t>
            </a:r>
          </a:p>
        </p:txBody>
      </p:sp>
      <p:sp>
        <p:nvSpPr>
          <p:cNvPr id="5144" name="AutoShape 33"/>
          <p:cNvSpPr>
            <a:spLocks noChangeArrowheads="1"/>
          </p:cNvSpPr>
          <p:nvPr/>
        </p:nvSpPr>
        <p:spPr bwMode="auto">
          <a:xfrm>
            <a:off x="2001838" y="3548063"/>
            <a:ext cx="692150" cy="249237"/>
          </a:xfrm>
          <a:prstGeom prst="curvedDownArrow">
            <a:avLst>
              <a:gd name="adj1" fmla="val 84919"/>
              <a:gd name="adj2" fmla="val 169826"/>
              <a:gd name="adj3" fmla="val 3333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5145" name="AutoShape 34"/>
          <p:cNvSpPr>
            <a:spLocks noChangeArrowheads="1"/>
          </p:cNvSpPr>
          <p:nvPr/>
        </p:nvSpPr>
        <p:spPr bwMode="auto">
          <a:xfrm>
            <a:off x="2001838" y="4497388"/>
            <a:ext cx="650875" cy="204787"/>
          </a:xfrm>
          <a:prstGeom prst="curvedUpArrow">
            <a:avLst>
              <a:gd name="adj1" fmla="val 107003"/>
              <a:gd name="adj2" fmla="val 214035"/>
              <a:gd name="adj3" fmla="val 3333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5146" name="AutoShape 35"/>
          <p:cNvSpPr>
            <a:spLocks noChangeArrowheads="1"/>
          </p:cNvSpPr>
          <p:nvPr/>
        </p:nvSpPr>
        <p:spPr bwMode="auto">
          <a:xfrm>
            <a:off x="2120900" y="5346700"/>
            <a:ext cx="528638" cy="311150"/>
          </a:xfrm>
          <a:prstGeom prst="rightArrow">
            <a:avLst>
              <a:gd name="adj1" fmla="val 59093"/>
              <a:gd name="adj2" fmla="val 64931"/>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5147" name="AutoShape 37"/>
          <p:cNvSpPr>
            <a:spLocks noChangeArrowheads="1"/>
          </p:cNvSpPr>
          <p:nvPr/>
        </p:nvSpPr>
        <p:spPr bwMode="auto">
          <a:xfrm>
            <a:off x="2146300" y="6149975"/>
            <a:ext cx="528638" cy="311150"/>
          </a:xfrm>
          <a:prstGeom prst="rightArrow">
            <a:avLst>
              <a:gd name="adj1" fmla="val 59093"/>
              <a:gd name="adj2" fmla="val 64931"/>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5148" name="AutoShape 21"/>
          <p:cNvSpPr>
            <a:spLocks noChangeArrowheads="1"/>
          </p:cNvSpPr>
          <p:nvPr/>
        </p:nvSpPr>
        <p:spPr bwMode="auto">
          <a:xfrm>
            <a:off x="7258050" y="3324225"/>
            <a:ext cx="2089150" cy="1905000"/>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a:p>
            <a:pPr algn="ctr">
              <a:lnSpc>
                <a:spcPct val="90000"/>
              </a:lnSpc>
            </a:pPr>
            <a:endParaRPr lang="en-US" altLang="ko-KR">
              <a:latin typeface="Tahoma" pitchFamily="34" charset="0"/>
              <a:ea typeface="휴먼옛체" pitchFamily="18" charset="-127"/>
            </a:endParaRPr>
          </a:p>
        </p:txBody>
      </p:sp>
      <p:sp>
        <p:nvSpPr>
          <p:cNvPr id="5149" name="AutoShape 22"/>
          <p:cNvSpPr>
            <a:spLocks noChangeArrowheads="1"/>
          </p:cNvSpPr>
          <p:nvPr/>
        </p:nvSpPr>
        <p:spPr bwMode="auto">
          <a:xfrm>
            <a:off x="7570788" y="3468688"/>
            <a:ext cx="1487487" cy="681037"/>
          </a:xfrm>
          <a:prstGeom prst="roundRect">
            <a:avLst>
              <a:gd name="adj" fmla="val 16667"/>
            </a:avLst>
          </a:prstGeom>
          <a:noFill/>
          <a:ln w="28575">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b="1">
                <a:solidFill>
                  <a:srgbClr val="0070C0"/>
                </a:solidFill>
                <a:latin typeface="Tahoma" pitchFamily="34" charset="0"/>
                <a:ea typeface="휴먼옛체" pitchFamily="18" charset="-127"/>
              </a:rPr>
              <a:t>Telecom SDOs</a:t>
            </a:r>
          </a:p>
        </p:txBody>
      </p:sp>
      <p:sp>
        <p:nvSpPr>
          <p:cNvPr id="5150" name="AutoShape 24"/>
          <p:cNvSpPr>
            <a:spLocks noChangeArrowheads="1"/>
          </p:cNvSpPr>
          <p:nvPr/>
        </p:nvSpPr>
        <p:spPr bwMode="auto">
          <a:xfrm>
            <a:off x="7258050" y="5391150"/>
            <a:ext cx="2089150" cy="620713"/>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20000"/>
              </a:lnSpc>
            </a:pPr>
            <a:endParaRPr lang="en-US" altLang="ko-KR">
              <a:latin typeface="Tahoma" pitchFamily="34" charset="0"/>
              <a:ea typeface="휴먼옛체" pitchFamily="18" charset="-127"/>
            </a:endParaRPr>
          </a:p>
        </p:txBody>
      </p:sp>
      <p:sp>
        <p:nvSpPr>
          <p:cNvPr id="5151" name="AutoShape 25"/>
          <p:cNvSpPr>
            <a:spLocks noChangeArrowheads="1"/>
          </p:cNvSpPr>
          <p:nvPr/>
        </p:nvSpPr>
        <p:spPr bwMode="auto">
          <a:xfrm>
            <a:off x="7258050" y="6149975"/>
            <a:ext cx="2089150" cy="311150"/>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90000"/>
              </a:lnSpc>
            </a:pPr>
            <a:r>
              <a:rPr lang="en-US" altLang="ko-KR">
                <a:solidFill>
                  <a:srgbClr val="0070C0"/>
                </a:solidFill>
                <a:latin typeface="Tahoma" pitchFamily="34" charset="0"/>
                <a:ea typeface="휴먼옛체" pitchFamily="18" charset="-127"/>
              </a:rPr>
              <a:t>Observers</a:t>
            </a:r>
          </a:p>
        </p:txBody>
      </p:sp>
      <p:sp>
        <p:nvSpPr>
          <p:cNvPr id="5152" name="AutoShape 22"/>
          <p:cNvSpPr>
            <a:spLocks noChangeArrowheads="1"/>
          </p:cNvSpPr>
          <p:nvPr/>
        </p:nvSpPr>
        <p:spPr bwMode="auto">
          <a:xfrm>
            <a:off x="7400925" y="4076700"/>
            <a:ext cx="1873250" cy="936625"/>
          </a:xfrm>
          <a:prstGeom prst="roundRect">
            <a:avLst>
              <a:gd name="adj" fmla="val 16667"/>
            </a:avLst>
          </a:prstGeom>
          <a:noFill/>
          <a:ln w="5715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tLang="ko-KR" b="1" i="1">
              <a:solidFill>
                <a:srgbClr val="FF0000"/>
              </a:solidFill>
              <a:latin typeface="Tahoma" pitchFamily="34" charset="0"/>
              <a:ea typeface="휴먼옛체" pitchFamily="18" charset="-127"/>
            </a:endParaRPr>
          </a:p>
          <a:p>
            <a:pPr algn="ctr"/>
            <a:r>
              <a:rPr lang="en-US" altLang="ko-KR" b="1" i="1">
                <a:solidFill>
                  <a:srgbClr val="FF0000"/>
                </a:solidFill>
                <a:latin typeface="Tahoma" pitchFamily="34" charset="0"/>
                <a:ea typeface="휴먼옛체" pitchFamily="18" charset="-127"/>
              </a:rPr>
              <a:t>Vertical </a:t>
            </a:r>
          </a:p>
          <a:p>
            <a:pPr algn="ctr"/>
            <a:r>
              <a:rPr lang="en-US" altLang="ko-KR" b="1" i="1">
                <a:solidFill>
                  <a:srgbClr val="FF0000"/>
                </a:solidFill>
                <a:latin typeface="Tahoma" pitchFamily="34" charset="0"/>
                <a:ea typeface="휴먼옛체" pitchFamily="18" charset="-127"/>
              </a:rPr>
              <a:t>Representatives ?</a:t>
            </a:r>
          </a:p>
          <a:p>
            <a:pPr algn="ctr"/>
            <a:endParaRPr lang="en-US" altLang="ko-KR" b="1" i="1">
              <a:solidFill>
                <a:srgbClr val="FF0000"/>
              </a:solidFill>
              <a:latin typeface="Tahoma" pitchFamily="34" charset="0"/>
              <a:ea typeface="휴먼옛체" pitchFamily="18" charset="-127"/>
            </a:endParaRPr>
          </a:p>
        </p:txBody>
      </p:sp>
      <p:sp>
        <p:nvSpPr>
          <p:cNvPr id="24" name="AutoShape 33"/>
          <p:cNvSpPr>
            <a:spLocks noChangeArrowheads="1"/>
          </p:cNvSpPr>
          <p:nvPr/>
        </p:nvSpPr>
        <p:spPr bwMode="auto">
          <a:xfrm>
            <a:off x="6262023" y="3540284"/>
            <a:ext cx="1308839" cy="248756"/>
          </a:xfrm>
          <a:prstGeom prst="curvedDownArrow">
            <a:avLst>
              <a:gd name="adj1" fmla="val 85000"/>
              <a:gd name="adj2" fmla="val 170000"/>
              <a:gd name="adj3" fmla="val 33333"/>
            </a:avLst>
          </a:prstGeom>
          <a:solidFill>
            <a:schemeClr val="tx2">
              <a:lumMod val="60000"/>
              <a:lumOff val="40000"/>
            </a:schemeClr>
          </a:solidFill>
          <a:ln>
            <a:noFill/>
          </a:ln>
          <a:effectLst/>
          <a:scene3d>
            <a:camera prst="orthographicFront">
              <a:rot lat="0" lon="10800000" rev="0"/>
            </a:camera>
            <a:lightRig rig="threePt" dir="t"/>
          </a:scene3d>
        </p:spPr>
        <p:txBody>
          <a:bodyPr wrap="none" anchor="ctr"/>
          <a:lstStyle/>
          <a:p>
            <a:pPr>
              <a:defRPr/>
            </a:pPr>
            <a:endParaRPr lang="ko-KR" altLang="en-US">
              <a:latin typeface="Arial" pitchFamily="34" charset="0"/>
            </a:endParaRPr>
          </a:p>
        </p:txBody>
      </p:sp>
      <p:sp>
        <p:nvSpPr>
          <p:cNvPr id="25" name="AutoShape 34"/>
          <p:cNvSpPr>
            <a:spLocks noChangeArrowheads="1"/>
          </p:cNvSpPr>
          <p:nvPr/>
        </p:nvSpPr>
        <p:spPr bwMode="auto">
          <a:xfrm>
            <a:off x="6267244" y="4581128"/>
            <a:ext cx="1152346" cy="261319"/>
          </a:xfrm>
          <a:prstGeom prst="curvedUpArrow">
            <a:avLst>
              <a:gd name="adj1" fmla="val 106667"/>
              <a:gd name="adj2" fmla="val 213333"/>
              <a:gd name="adj3" fmla="val 33333"/>
            </a:avLst>
          </a:prstGeom>
          <a:solidFill>
            <a:srgbClr val="FF0000"/>
          </a:solidFill>
          <a:ln>
            <a:noFill/>
          </a:ln>
          <a:effectLst/>
          <a:scene3d>
            <a:camera prst="orthographicFront">
              <a:rot lat="0" lon="10800000" rev="0"/>
            </a:camera>
            <a:lightRig rig="threePt" dir="t"/>
          </a:scene3d>
        </p:spPr>
        <p:txBody>
          <a:bodyPr wrap="none" anchor="ctr"/>
          <a:lstStyle/>
          <a:p>
            <a:pPr>
              <a:defRPr/>
            </a:pPr>
            <a:endParaRPr lang="ko-KR" altLang="en-US">
              <a:latin typeface="Arial" pitchFamily="34" charset="0"/>
            </a:endParaRPr>
          </a:p>
        </p:txBody>
      </p:sp>
      <p:sp>
        <p:nvSpPr>
          <p:cNvPr id="26" name="AutoShape 35"/>
          <p:cNvSpPr>
            <a:spLocks noChangeArrowheads="1"/>
          </p:cNvSpPr>
          <p:nvPr/>
        </p:nvSpPr>
        <p:spPr bwMode="auto">
          <a:xfrm>
            <a:off x="6377764" y="5509116"/>
            <a:ext cx="808500" cy="310945"/>
          </a:xfrm>
          <a:prstGeom prst="rightArrow">
            <a:avLst>
              <a:gd name="adj1" fmla="val 59093"/>
              <a:gd name="adj2" fmla="val 65000"/>
            </a:avLst>
          </a:prstGeom>
          <a:solidFill>
            <a:schemeClr val="tx2">
              <a:lumMod val="60000"/>
              <a:lumOff val="40000"/>
            </a:schemeClr>
          </a:solidFill>
          <a:ln>
            <a:noFill/>
          </a:ln>
          <a:effectLst/>
          <a:scene3d>
            <a:camera prst="orthographicFront">
              <a:rot lat="0" lon="10800000" rev="0"/>
            </a:camera>
            <a:lightRig rig="threePt" dir="t"/>
          </a:scene3d>
        </p:spPr>
        <p:txBody>
          <a:bodyPr wrap="none" anchor="ctr"/>
          <a:lstStyle/>
          <a:p>
            <a:pPr>
              <a:defRPr/>
            </a:pPr>
            <a:endParaRPr lang="ko-KR" altLang="en-US">
              <a:latin typeface="Arial" pitchFamily="34" charset="0"/>
            </a:endParaRPr>
          </a:p>
        </p:txBody>
      </p:sp>
      <p:sp>
        <p:nvSpPr>
          <p:cNvPr id="27" name="AutoShape 37"/>
          <p:cNvSpPr>
            <a:spLocks noChangeArrowheads="1"/>
          </p:cNvSpPr>
          <p:nvPr/>
        </p:nvSpPr>
        <p:spPr bwMode="auto">
          <a:xfrm>
            <a:off x="6402507" y="6150323"/>
            <a:ext cx="808500" cy="310945"/>
          </a:xfrm>
          <a:prstGeom prst="rightArrow">
            <a:avLst>
              <a:gd name="adj1" fmla="val 59093"/>
              <a:gd name="adj2" fmla="val 65000"/>
            </a:avLst>
          </a:prstGeom>
          <a:solidFill>
            <a:schemeClr val="tx2">
              <a:lumMod val="60000"/>
              <a:lumOff val="40000"/>
            </a:schemeClr>
          </a:solidFill>
          <a:ln>
            <a:noFill/>
          </a:ln>
          <a:effectLst/>
          <a:scene3d>
            <a:camera prst="orthographicFront">
              <a:rot lat="0" lon="10800000" rev="0"/>
            </a:camera>
            <a:lightRig rig="threePt" dir="t"/>
          </a:scene3d>
        </p:spPr>
        <p:txBody>
          <a:bodyPr wrap="none" anchor="ctr"/>
          <a:lstStyle/>
          <a:p>
            <a:pPr>
              <a:defRPr/>
            </a:pPr>
            <a:endParaRPr lang="ko-KR" altLang="en-US">
              <a:latin typeface="Arial" pitchFamily="34" charset="0"/>
            </a:endParaRPr>
          </a:p>
        </p:txBody>
      </p:sp>
      <p:sp>
        <p:nvSpPr>
          <p:cNvPr id="5157" name="AutoShape 23"/>
          <p:cNvSpPr>
            <a:spLocks noChangeArrowheads="1"/>
          </p:cNvSpPr>
          <p:nvPr/>
        </p:nvSpPr>
        <p:spPr bwMode="auto">
          <a:xfrm>
            <a:off x="7499350" y="5441950"/>
            <a:ext cx="1655763" cy="528638"/>
          </a:xfrm>
          <a:prstGeom prst="roundRect">
            <a:avLst>
              <a:gd name="adj" fmla="val 16667"/>
            </a:avLst>
          </a:prstGeom>
          <a:noFill/>
          <a:ln w="28575">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20000"/>
              </a:lnSpc>
            </a:pPr>
            <a:r>
              <a:rPr lang="en-US" altLang="ko-KR" sz="1200" b="1">
                <a:solidFill>
                  <a:srgbClr val="0070C0"/>
                </a:solidFill>
                <a:latin typeface="Tahoma" pitchFamily="34" charset="0"/>
                <a:ea typeface="휴먼옛체" pitchFamily="18" charset="-127"/>
              </a:rPr>
              <a:t>Telecom companies</a:t>
            </a:r>
          </a:p>
          <a:p>
            <a:pPr algn="ctr">
              <a:lnSpc>
                <a:spcPct val="120000"/>
              </a:lnSpc>
            </a:pPr>
            <a:r>
              <a:rPr lang="en-US" altLang="ko-KR" sz="1200" b="1" i="1">
                <a:solidFill>
                  <a:srgbClr val="FF0000"/>
                </a:solidFill>
                <a:latin typeface="Tahoma" pitchFamily="34" charset="0"/>
                <a:ea typeface="휴먼옛체" pitchFamily="18" charset="-127"/>
              </a:rPr>
              <a:t>Vertical companies ?</a:t>
            </a:r>
          </a:p>
        </p:txBody>
      </p:sp>
      <p:sp>
        <p:nvSpPr>
          <p:cNvPr id="30" name="AutoShape 34"/>
          <p:cNvSpPr>
            <a:spLocks noChangeArrowheads="1"/>
          </p:cNvSpPr>
          <p:nvPr/>
        </p:nvSpPr>
        <p:spPr bwMode="auto">
          <a:xfrm>
            <a:off x="6321152" y="4221088"/>
            <a:ext cx="1152346" cy="261319"/>
          </a:xfrm>
          <a:prstGeom prst="curvedUpArrow">
            <a:avLst>
              <a:gd name="adj1" fmla="val 106667"/>
              <a:gd name="adj2" fmla="val 213333"/>
              <a:gd name="adj3" fmla="val 33333"/>
            </a:avLst>
          </a:prstGeom>
          <a:solidFill>
            <a:srgbClr val="FF0000"/>
          </a:solidFill>
          <a:ln>
            <a:noFill/>
          </a:ln>
          <a:effectLst/>
          <a:scene3d>
            <a:camera prst="orthographicFront">
              <a:rot lat="0" lon="10800000" rev="0"/>
            </a:camera>
            <a:lightRig rig="threePt" dir="t"/>
          </a:scene3d>
        </p:spPr>
        <p:txBody>
          <a:bodyPr wrap="none" anchor="ctr"/>
          <a:lstStyle/>
          <a:p>
            <a:pPr>
              <a:defRPr/>
            </a:pPr>
            <a:endParaRPr lang="ko-KR" altLang="en-US">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nvGraphicFramePr>
        <p:xfrm>
          <a:off x="442913" y="2276475"/>
          <a:ext cx="9190037" cy="4030663"/>
        </p:xfrm>
        <a:graphic>
          <a:graphicData uri="http://schemas.openxmlformats.org/drawingml/2006/table">
            <a:tbl>
              <a:tblPr/>
              <a:tblGrid>
                <a:gridCol w="3063875"/>
                <a:gridCol w="3101975"/>
                <a:gridCol w="3024187"/>
              </a:tblGrid>
              <a:tr h="5127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맑은 고딕" pitchFamily="50" charset="-127"/>
                          <a:ea typeface="맑은 고딕" pitchFamily="50" charset="-127"/>
                        </a:rPr>
                        <a:t>3GPP structure</a:t>
                      </a:r>
                      <a:endParaRPr kumimoji="0" lang="ko-KR" altLang="en-US" sz="1800" b="1" i="0" u="none" strike="noStrike" cap="none" normalizeH="0" baseline="0" smtClean="0">
                        <a:ln>
                          <a:noFill/>
                        </a:ln>
                        <a:solidFill>
                          <a:schemeClr val="tx1"/>
                        </a:solidFill>
                        <a:effectLst/>
                        <a:latin typeface="맑은 고딕" pitchFamily="50" charset="-127"/>
                        <a:ea typeface="맑은 고딕" pitchFamily="50" charset="-127"/>
                      </a:endParaRPr>
                    </a:p>
                  </a:txBody>
                  <a:tcPr marL="91436" marR="91436"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맑은 고딕" pitchFamily="50" charset="-127"/>
                          <a:ea typeface="맑은 고딕" pitchFamily="50" charset="-127"/>
                        </a:rPr>
                        <a:t>3GPP2 structure</a:t>
                      </a:r>
                      <a:endParaRPr kumimoji="0" lang="ko-KR" altLang="en-US" sz="1800" b="1" i="0" u="none" strike="noStrike" cap="none" normalizeH="0" baseline="0" smtClean="0">
                        <a:ln>
                          <a:noFill/>
                        </a:ln>
                        <a:solidFill>
                          <a:schemeClr val="tx1"/>
                        </a:solidFill>
                        <a:effectLst/>
                        <a:latin typeface="맑은 고딕" pitchFamily="50" charset="-127"/>
                        <a:ea typeface="맑은 고딕" pitchFamily="50" charset="-127"/>
                      </a:endParaRPr>
                    </a:p>
                  </a:txBody>
                  <a:tcPr marL="91436" marR="91436"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맑은 고딕" pitchFamily="50" charset="-127"/>
                          <a:ea typeface="맑은 고딕" pitchFamily="50" charset="-127"/>
                        </a:rPr>
                        <a:t>“M2M NEW GROUP”</a:t>
                      </a:r>
                      <a:endParaRPr kumimoji="0" lang="ko-KR" altLang="en-US" sz="1800" b="1" i="0" u="none" strike="noStrike" cap="none" normalizeH="0" baseline="0" smtClean="0">
                        <a:ln>
                          <a:noFill/>
                        </a:ln>
                        <a:solidFill>
                          <a:srgbClr val="0070C0"/>
                        </a:solidFill>
                        <a:effectLst/>
                        <a:latin typeface="맑은 고딕" pitchFamily="50" charset="-127"/>
                        <a:ea typeface="맑은 고딕" pitchFamily="50" charset="-127"/>
                      </a:endParaRPr>
                    </a:p>
                  </a:txBody>
                  <a:tcPr marL="91436" marR="91436"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9019"/>
                      </a:srgbClr>
                    </a:solidFill>
                  </a:tcPr>
                </a:tc>
              </a:tr>
              <a:tr h="35179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000000"/>
                        </a:solidFill>
                        <a:effectLst/>
                        <a:latin typeface="맑은 고딕" pitchFamily="50" charset="-127"/>
                        <a:ea typeface="맑은 고딕" pitchFamily="50" charset="-127"/>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000000"/>
                        </a:solidFill>
                        <a:effectLst/>
                        <a:latin typeface="맑은 고딕" pitchFamily="50" charset="-127"/>
                        <a:ea typeface="맑은 고딕" pitchFamily="50" charset="-127"/>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en-US" altLang="ko-KR" sz="1800" b="0" i="0" u="none" strike="noStrike" cap="none" normalizeH="0" baseline="0" smtClean="0">
                        <a:ln>
                          <a:noFill/>
                        </a:ln>
                        <a:solidFill>
                          <a:srgbClr val="000000"/>
                        </a:solidFill>
                        <a:effectLst/>
                        <a:latin typeface="맑은 고딕" pitchFamily="50" charset="-127"/>
                        <a:ea typeface="맑은 고딕"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en-US" altLang="ko-KR" sz="1800" b="0" i="0" u="none" strike="noStrike" cap="none" normalizeH="0" baseline="0" smtClean="0">
                        <a:ln>
                          <a:noFill/>
                        </a:ln>
                        <a:solidFill>
                          <a:srgbClr val="000000"/>
                        </a:solidFill>
                        <a:effectLst/>
                        <a:latin typeface="맑은 고딕" pitchFamily="50" charset="-127"/>
                        <a:ea typeface="맑은 고딕"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en-US" altLang="ko-KR" sz="1800" b="0" i="0" u="none" strike="noStrike" cap="none" normalizeH="0" baseline="0" smtClean="0">
                        <a:ln>
                          <a:noFill/>
                        </a:ln>
                        <a:solidFill>
                          <a:srgbClr val="000000"/>
                        </a:solidFill>
                        <a:effectLst/>
                        <a:latin typeface="맑은 고딕" pitchFamily="50" charset="-127"/>
                        <a:ea typeface="맑은 고딕"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en-US" altLang="ko-KR" sz="1800" b="0" i="0" u="none" strike="noStrike" cap="none" normalizeH="0" baseline="0" smtClean="0">
                        <a:ln>
                          <a:noFill/>
                        </a:ln>
                        <a:solidFill>
                          <a:srgbClr val="000000"/>
                        </a:solidFill>
                        <a:effectLst/>
                        <a:latin typeface="맑은 고딕" pitchFamily="50" charset="-127"/>
                        <a:ea typeface="맑은 고딕"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1" u="none" strike="noStrike" cap="none" normalizeH="0" baseline="0" smtClean="0">
                          <a:ln>
                            <a:noFill/>
                          </a:ln>
                          <a:solidFill>
                            <a:srgbClr val="0070C0"/>
                          </a:solidFill>
                          <a:effectLst/>
                          <a:latin typeface="맑은 고딕" pitchFamily="50" charset="-127"/>
                          <a:ea typeface="맑은 고딕" pitchFamily="50" charset="-127"/>
                        </a:rPr>
                        <a:t>This will be discussed in Agenda Item 4.3</a:t>
                      </a:r>
                      <a:endParaRPr kumimoji="0" lang="ko-KR" altLang="en-US" sz="1600" b="1" i="1" u="none" strike="noStrike" cap="none" normalizeH="0" baseline="0" smtClean="0">
                        <a:ln>
                          <a:noFill/>
                        </a:ln>
                        <a:solidFill>
                          <a:srgbClr val="0070C0"/>
                        </a:solidFill>
                        <a:effectLst/>
                        <a:latin typeface="맑은 고딕" pitchFamily="50" charset="-127"/>
                        <a:ea typeface="맑은 고딕" pitchFamily="50" charset="-127"/>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9019"/>
                      </a:srgbClr>
                    </a:solidFill>
                  </a:tcPr>
                </a:tc>
              </a:tr>
            </a:tbl>
          </a:graphicData>
        </a:graphic>
      </p:graphicFrame>
      <p:sp>
        <p:nvSpPr>
          <p:cNvPr id="6160" name="AutoShape 28"/>
          <p:cNvSpPr>
            <a:spLocks noChangeArrowheads="1"/>
          </p:cNvSpPr>
          <p:nvPr/>
        </p:nvSpPr>
        <p:spPr bwMode="auto">
          <a:xfrm>
            <a:off x="561975" y="3455988"/>
            <a:ext cx="2671763" cy="282575"/>
          </a:xfrm>
          <a:prstGeom prst="roundRect">
            <a:avLst>
              <a:gd name="adj" fmla="val 16667"/>
            </a:avLst>
          </a:prstGeom>
          <a:solidFill>
            <a:srgbClr val="00B0F0"/>
          </a:solidFill>
          <a:ln w="9525">
            <a:noFill/>
            <a:round/>
            <a:headEnd/>
            <a:tailEnd/>
          </a:ln>
          <a:effectLst>
            <a:outerShdw dist="35921" dir="2700000" algn="ctr" rotWithShape="0">
              <a:schemeClr val="bg2"/>
            </a:outerShdw>
          </a:effectLst>
        </p:spPr>
        <p:txBody>
          <a:bodyPr wrap="none" anchor="ctr"/>
          <a:lstStyle/>
          <a:p>
            <a:pPr algn="ctr">
              <a:defRPr/>
            </a:pPr>
            <a:r>
              <a:rPr lang="en-US" altLang="ko-KR" sz="1100" b="1">
                <a:latin typeface="Tahoma" pitchFamily="34" charset="0"/>
              </a:rPr>
              <a:t>Project Coordination Group (PCG)</a:t>
            </a:r>
          </a:p>
        </p:txBody>
      </p:sp>
      <p:sp>
        <p:nvSpPr>
          <p:cNvPr id="6161" name="AutoShape 33"/>
          <p:cNvSpPr>
            <a:spLocks noChangeArrowheads="1"/>
          </p:cNvSpPr>
          <p:nvPr/>
        </p:nvSpPr>
        <p:spPr bwMode="auto">
          <a:xfrm rot="5400000">
            <a:off x="1657350" y="4892675"/>
            <a:ext cx="2163763" cy="334963"/>
          </a:xfrm>
          <a:prstGeom prst="roundRect">
            <a:avLst>
              <a:gd name="adj" fmla="val 50000"/>
            </a:avLst>
          </a:prstGeom>
          <a:solidFill>
            <a:srgbClr val="CCFF99"/>
          </a:solidFill>
          <a:ln w="9525">
            <a:noFill/>
            <a:round/>
            <a:headEnd/>
            <a:tailEnd/>
          </a:ln>
          <a:effectLst>
            <a:outerShdw dist="35921" dir="2700000" algn="ctr" rotWithShape="0">
              <a:schemeClr val="bg2"/>
            </a:outerShdw>
          </a:effectLst>
        </p:spPr>
        <p:txBody>
          <a:bodyPr wrap="none" anchor="ctr"/>
          <a:lstStyle/>
          <a:p>
            <a:pPr algn="ctr">
              <a:defRPr/>
            </a:pPr>
            <a:r>
              <a:rPr lang="en-US" altLang="ko-KR" sz="1100" b="1">
                <a:latin typeface="Tahoma" pitchFamily="34" charset="0"/>
              </a:rPr>
              <a:t>Technical Specifications</a:t>
            </a:r>
          </a:p>
        </p:txBody>
      </p:sp>
      <p:sp>
        <p:nvSpPr>
          <p:cNvPr id="20" name="AutoShape 28"/>
          <p:cNvSpPr>
            <a:spLocks noChangeArrowheads="1"/>
          </p:cNvSpPr>
          <p:nvPr/>
        </p:nvSpPr>
        <p:spPr bwMode="auto">
          <a:xfrm>
            <a:off x="803275" y="2995613"/>
            <a:ext cx="2189163" cy="336550"/>
          </a:xfrm>
          <a:prstGeom prst="roundRect">
            <a:avLst>
              <a:gd name="adj" fmla="val 16667"/>
            </a:avLst>
          </a:prstGeom>
          <a:solidFill>
            <a:schemeClr val="accent2">
              <a:lumMod val="60000"/>
              <a:lumOff val="40000"/>
            </a:schemeClr>
          </a:solidFill>
          <a:ln>
            <a:noFill/>
          </a:ln>
          <a:effectLst>
            <a:outerShdw dist="35921" dir="2700000" algn="ctr" rotWithShape="0">
              <a:schemeClr val="bg2"/>
            </a:outerShdw>
          </a:effectLst>
        </p:spPr>
        <p:txBody>
          <a:bodyPr wrap="none" anchor="ctr"/>
          <a:lstStyle/>
          <a:p>
            <a:pPr algn="ctr">
              <a:defRPr/>
            </a:pPr>
            <a:r>
              <a:rPr lang="en-US" altLang="ko-KR" sz="1100" b="1" dirty="0">
                <a:latin typeface="Tahoma" pitchFamily="34" charset="0"/>
              </a:rPr>
              <a:t>Organizational Partners (OP)</a:t>
            </a:r>
          </a:p>
        </p:txBody>
      </p:sp>
      <p:sp>
        <p:nvSpPr>
          <p:cNvPr id="6163" name="Line 68"/>
          <p:cNvSpPr>
            <a:spLocks noChangeShapeType="1"/>
          </p:cNvSpPr>
          <p:nvPr/>
        </p:nvSpPr>
        <p:spPr bwMode="auto">
          <a:xfrm>
            <a:off x="1882775" y="3338513"/>
            <a:ext cx="0" cy="90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2" name="꺾인 연결선 21"/>
          <p:cNvCxnSpPr>
            <a:endCxn id="6165" idx="1"/>
          </p:cNvCxnSpPr>
          <p:nvPr/>
        </p:nvCxnSpPr>
        <p:spPr>
          <a:xfrm rot="16200000" flipH="1">
            <a:off x="786607" y="3780631"/>
            <a:ext cx="481012"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65" name="AutoShape 30"/>
          <p:cNvSpPr>
            <a:spLocks noChangeArrowheads="1"/>
          </p:cNvSpPr>
          <p:nvPr/>
        </p:nvSpPr>
        <p:spPr bwMode="auto">
          <a:xfrm>
            <a:off x="1225550" y="3978275"/>
            <a:ext cx="1081088" cy="482600"/>
          </a:xfrm>
          <a:prstGeom prst="roundRect">
            <a:avLst>
              <a:gd name="adj" fmla="val 16667"/>
            </a:avLst>
          </a:prstGeom>
          <a:solidFill>
            <a:srgbClr val="E3E9E9"/>
          </a:solidFill>
          <a:ln w="9525">
            <a:noFill/>
            <a:round/>
            <a:headEnd/>
            <a:tailEnd/>
          </a:ln>
          <a:effectLst>
            <a:outerShdw dist="35921" dir="2700000" algn="ctr" rotWithShape="0">
              <a:schemeClr val="bg2"/>
            </a:outerShdw>
          </a:effectLst>
        </p:spPr>
        <p:txBody>
          <a:bodyPr wrap="none" anchor="ctr"/>
          <a:lstStyle/>
          <a:p>
            <a:pPr algn="ctr"/>
            <a:r>
              <a:rPr lang="en-US" altLang="ko-KR" sz="1100" b="1">
                <a:solidFill>
                  <a:srgbClr val="000000"/>
                </a:solidFill>
                <a:latin typeface="Tahoma" pitchFamily="34" charset="0"/>
              </a:rPr>
              <a:t>TSG-GERAN</a:t>
            </a:r>
            <a:endParaRPr lang="en-US" altLang="ko-KR" sz="1100">
              <a:latin typeface="Tahoma" pitchFamily="34" charset="0"/>
              <a:ea typeface="바탕" pitchFamily="18" charset="-127"/>
            </a:endParaRPr>
          </a:p>
          <a:p>
            <a:pPr algn="ctr"/>
            <a:r>
              <a:rPr lang="en-US" altLang="ko-KR" sz="900">
                <a:solidFill>
                  <a:srgbClr val="000000"/>
                </a:solidFill>
                <a:latin typeface="Tahoma" pitchFamily="34" charset="0"/>
              </a:rPr>
              <a:t>GSM EDGE</a:t>
            </a:r>
          </a:p>
          <a:p>
            <a:pPr algn="ctr"/>
            <a:r>
              <a:rPr lang="en-US" altLang="ko-KR" sz="900">
                <a:solidFill>
                  <a:srgbClr val="000000"/>
                </a:solidFill>
                <a:latin typeface="Tahoma" pitchFamily="34" charset="0"/>
              </a:rPr>
              <a:t>RAN</a:t>
            </a:r>
            <a:endParaRPr lang="en-US" altLang="ko-KR" sz="900">
              <a:latin typeface="Tahoma" pitchFamily="34" charset="0"/>
              <a:ea typeface="바탕" pitchFamily="18" charset="-127"/>
            </a:endParaRPr>
          </a:p>
        </p:txBody>
      </p:sp>
      <p:sp>
        <p:nvSpPr>
          <p:cNvPr id="6166" name="AutoShape 31"/>
          <p:cNvSpPr>
            <a:spLocks noChangeArrowheads="1"/>
          </p:cNvSpPr>
          <p:nvPr/>
        </p:nvSpPr>
        <p:spPr bwMode="auto">
          <a:xfrm>
            <a:off x="1249363" y="4551363"/>
            <a:ext cx="1057275" cy="482600"/>
          </a:xfrm>
          <a:prstGeom prst="roundRect">
            <a:avLst>
              <a:gd name="adj" fmla="val 16667"/>
            </a:avLst>
          </a:prstGeom>
          <a:solidFill>
            <a:srgbClr val="E3E9E9"/>
          </a:solidFill>
          <a:ln w="9525">
            <a:noFill/>
            <a:round/>
            <a:headEnd/>
            <a:tailEnd/>
          </a:ln>
          <a:effectLst>
            <a:outerShdw dist="35921" dir="2700000" algn="ctr" rotWithShape="0">
              <a:schemeClr val="bg2"/>
            </a:outerShdw>
          </a:effectLst>
        </p:spPr>
        <p:txBody>
          <a:bodyPr wrap="none" anchor="ctr"/>
          <a:lstStyle/>
          <a:p>
            <a:pPr algn="ctr"/>
            <a:r>
              <a:rPr lang="en-US" altLang="ko-KR" sz="1100" b="1">
                <a:solidFill>
                  <a:srgbClr val="000000"/>
                </a:solidFill>
                <a:latin typeface="Tahoma" pitchFamily="34" charset="0"/>
              </a:rPr>
              <a:t>TSG-RAN</a:t>
            </a:r>
            <a:endParaRPr lang="en-US" altLang="ko-KR" sz="1100">
              <a:latin typeface="Tahoma" pitchFamily="34" charset="0"/>
              <a:ea typeface="바탕" pitchFamily="18" charset="-127"/>
            </a:endParaRPr>
          </a:p>
          <a:p>
            <a:pPr algn="ctr"/>
            <a:r>
              <a:rPr lang="en-US" altLang="ko-KR" sz="900">
                <a:solidFill>
                  <a:srgbClr val="000000"/>
                </a:solidFill>
                <a:latin typeface="Tahoma" pitchFamily="34" charset="0"/>
              </a:rPr>
              <a:t>Radio Access</a:t>
            </a:r>
          </a:p>
          <a:p>
            <a:pPr algn="ctr"/>
            <a:r>
              <a:rPr lang="en-US" altLang="ko-KR" sz="900">
                <a:solidFill>
                  <a:srgbClr val="000000"/>
                </a:solidFill>
                <a:latin typeface="Tahoma" pitchFamily="34" charset="0"/>
              </a:rPr>
              <a:t>Networks</a:t>
            </a:r>
            <a:endParaRPr lang="en-US" altLang="ko-KR" sz="900">
              <a:latin typeface="Tahoma" pitchFamily="34" charset="0"/>
              <a:ea typeface="바탕" pitchFamily="18" charset="-127"/>
            </a:endParaRPr>
          </a:p>
        </p:txBody>
      </p:sp>
      <p:sp>
        <p:nvSpPr>
          <p:cNvPr id="6167" name="AutoShape 32"/>
          <p:cNvSpPr>
            <a:spLocks noChangeArrowheads="1"/>
          </p:cNvSpPr>
          <p:nvPr/>
        </p:nvSpPr>
        <p:spPr bwMode="auto">
          <a:xfrm>
            <a:off x="1225550" y="5105400"/>
            <a:ext cx="1081088" cy="482600"/>
          </a:xfrm>
          <a:prstGeom prst="roundRect">
            <a:avLst>
              <a:gd name="adj" fmla="val 16667"/>
            </a:avLst>
          </a:prstGeom>
          <a:solidFill>
            <a:srgbClr val="E3E9E9"/>
          </a:solidFill>
          <a:ln w="9525">
            <a:noFill/>
            <a:round/>
            <a:headEnd/>
            <a:tailEnd/>
          </a:ln>
          <a:effectLst>
            <a:outerShdw dist="35921" dir="2700000" algn="ctr" rotWithShape="0">
              <a:schemeClr val="bg2"/>
            </a:outerShdw>
          </a:effectLst>
        </p:spPr>
        <p:txBody>
          <a:bodyPr wrap="none" anchor="ctr"/>
          <a:lstStyle/>
          <a:p>
            <a:pPr algn="ctr"/>
            <a:r>
              <a:rPr lang="en-US" altLang="ko-KR" sz="1100" b="1">
                <a:solidFill>
                  <a:srgbClr val="000000"/>
                </a:solidFill>
                <a:latin typeface="Tahoma" pitchFamily="34" charset="0"/>
              </a:rPr>
              <a:t>TSG-SA</a:t>
            </a:r>
          </a:p>
          <a:p>
            <a:pPr algn="ctr"/>
            <a:r>
              <a:rPr lang="en-US" altLang="ko-KR" sz="900">
                <a:solidFill>
                  <a:srgbClr val="000000"/>
                </a:solidFill>
                <a:latin typeface="Tahoma" pitchFamily="34" charset="0"/>
              </a:rPr>
              <a:t>Services &amp; System</a:t>
            </a:r>
            <a:br>
              <a:rPr lang="en-US" altLang="ko-KR" sz="900">
                <a:solidFill>
                  <a:srgbClr val="000000"/>
                </a:solidFill>
                <a:latin typeface="Tahoma" pitchFamily="34" charset="0"/>
              </a:rPr>
            </a:br>
            <a:r>
              <a:rPr lang="en-US" altLang="ko-KR" sz="900">
                <a:solidFill>
                  <a:srgbClr val="000000"/>
                </a:solidFill>
                <a:latin typeface="Tahoma" pitchFamily="34" charset="0"/>
              </a:rPr>
              <a:t>Aspects</a:t>
            </a:r>
            <a:endParaRPr lang="en-US" altLang="ko-KR" sz="900">
              <a:latin typeface="Tahoma" pitchFamily="34" charset="0"/>
            </a:endParaRPr>
          </a:p>
        </p:txBody>
      </p:sp>
      <p:sp>
        <p:nvSpPr>
          <p:cNvPr id="6168" name="AutoShape 42"/>
          <p:cNvSpPr>
            <a:spLocks noChangeArrowheads="1"/>
          </p:cNvSpPr>
          <p:nvPr/>
        </p:nvSpPr>
        <p:spPr bwMode="auto">
          <a:xfrm>
            <a:off x="1225550" y="5659438"/>
            <a:ext cx="1081088" cy="482600"/>
          </a:xfrm>
          <a:prstGeom prst="roundRect">
            <a:avLst>
              <a:gd name="adj" fmla="val 16667"/>
            </a:avLst>
          </a:prstGeom>
          <a:solidFill>
            <a:srgbClr val="E3E9E9"/>
          </a:solidFill>
          <a:ln w="9525">
            <a:noFill/>
            <a:round/>
            <a:headEnd/>
            <a:tailEnd/>
          </a:ln>
          <a:effectLst>
            <a:outerShdw dist="35921" dir="2700000" algn="ctr" rotWithShape="0">
              <a:schemeClr val="bg2"/>
            </a:outerShdw>
          </a:effectLst>
        </p:spPr>
        <p:txBody>
          <a:bodyPr wrap="none" anchor="ctr"/>
          <a:lstStyle/>
          <a:p>
            <a:pPr algn="ctr"/>
            <a:r>
              <a:rPr lang="en-US" altLang="ko-KR" sz="1100" b="1">
                <a:solidFill>
                  <a:srgbClr val="000000"/>
                </a:solidFill>
                <a:latin typeface="Tahoma" pitchFamily="34" charset="0"/>
              </a:rPr>
              <a:t>TSG-CT</a:t>
            </a:r>
          </a:p>
          <a:p>
            <a:pPr algn="ctr"/>
            <a:r>
              <a:rPr lang="en-US" altLang="ko-KR" sz="900">
                <a:solidFill>
                  <a:srgbClr val="000000"/>
                </a:solidFill>
                <a:latin typeface="Tahoma" pitchFamily="34" charset="0"/>
              </a:rPr>
              <a:t>Core Network &amp;</a:t>
            </a:r>
            <a:br>
              <a:rPr lang="en-US" altLang="ko-KR" sz="900">
                <a:solidFill>
                  <a:srgbClr val="000000"/>
                </a:solidFill>
                <a:latin typeface="Tahoma" pitchFamily="34" charset="0"/>
              </a:rPr>
            </a:br>
            <a:r>
              <a:rPr lang="en-US" altLang="ko-KR" sz="900">
                <a:solidFill>
                  <a:srgbClr val="000000"/>
                </a:solidFill>
                <a:latin typeface="Tahoma" pitchFamily="34" charset="0"/>
              </a:rPr>
              <a:t>Terminals</a:t>
            </a:r>
            <a:endParaRPr lang="en-US" altLang="ko-KR" sz="900">
              <a:latin typeface="Tahoma" pitchFamily="34" charset="0"/>
            </a:endParaRPr>
          </a:p>
        </p:txBody>
      </p:sp>
      <p:cxnSp>
        <p:nvCxnSpPr>
          <p:cNvPr id="33" name="꺾인 연결선 32"/>
          <p:cNvCxnSpPr>
            <a:endCxn id="6166" idx="1"/>
          </p:cNvCxnSpPr>
          <p:nvPr/>
        </p:nvCxnSpPr>
        <p:spPr>
          <a:xfrm rot="16200000" flipH="1">
            <a:off x="752475" y="4295775"/>
            <a:ext cx="573088" cy="420688"/>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7" name="꺾인 연결선 36"/>
          <p:cNvCxnSpPr>
            <a:endCxn id="6167" idx="1"/>
          </p:cNvCxnSpPr>
          <p:nvPr/>
        </p:nvCxnSpPr>
        <p:spPr>
          <a:xfrm rot="16200000" flipH="1">
            <a:off x="752475" y="4873625"/>
            <a:ext cx="549275"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꺾인 연결선 38"/>
          <p:cNvCxnSpPr>
            <a:endCxn id="6168" idx="1"/>
          </p:cNvCxnSpPr>
          <p:nvPr/>
        </p:nvCxnSpPr>
        <p:spPr>
          <a:xfrm rot="16200000" flipH="1">
            <a:off x="750094" y="5425281"/>
            <a:ext cx="554038"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72" name="AutoShape 35"/>
          <p:cNvSpPr>
            <a:spLocks noChangeArrowheads="1"/>
          </p:cNvSpPr>
          <p:nvPr/>
        </p:nvSpPr>
        <p:spPr bwMode="auto">
          <a:xfrm>
            <a:off x="2306638" y="4148138"/>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73" name="AutoShape 35"/>
          <p:cNvSpPr>
            <a:spLocks noChangeArrowheads="1"/>
          </p:cNvSpPr>
          <p:nvPr/>
        </p:nvSpPr>
        <p:spPr bwMode="auto">
          <a:xfrm>
            <a:off x="2306638" y="4702175"/>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74" name="AutoShape 35"/>
          <p:cNvSpPr>
            <a:spLocks noChangeArrowheads="1"/>
          </p:cNvSpPr>
          <p:nvPr/>
        </p:nvSpPr>
        <p:spPr bwMode="auto">
          <a:xfrm>
            <a:off x="2306638" y="5295900"/>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75" name="AutoShape 35"/>
          <p:cNvSpPr>
            <a:spLocks noChangeArrowheads="1"/>
          </p:cNvSpPr>
          <p:nvPr/>
        </p:nvSpPr>
        <p:spPr bwMode="auto">
          <a:xfrm>
            <a:off x="2308225" y="5805488"/>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76" name="AutoShape 28"/>
          <p:cNvSpPr>
            <a:spLocks noChangeArrowheads="1"/>
          </p:cNvSpPr>
          <p:nvPr/>
        </p:nvSpPr>
        <p:spPr bwMode="auto">
          <a:xfrm>
            <a:off x="3729038" y="3478213"/>
            <a:ext cx="2671762" cy="282575"/>
          </a:xfrm>
          <a:prstGeom prst="roundRect">
            <a:avLst>
              <a:gd name="adj" fmla="val 16667"/>
            </a:avLst>
          </a:prstGeom>
          <a:solidFill>
            <a:srgbClr val="00B0F0"/>
          </a:solidFill>
          <a:ln w="9525">
            <a:noFill/>
            <a:round/>
            <a:headEnd/>
            <a:tailEnd/>
          </a:ln>
          <a:effectLst>
            <a:outerShdw dist="35921" dir="2700000" algn="ctr" rotWithShape="0">
              <a:schemeClr val="bg2"/>
            </a:outerShdw>
          </a:effectLst>
        </p:spPr>
        <p:txBody>
          <a:bodyPr wrap="none" anchor="ctr"/>
          <a:lstStyle/>
          <a:p>
            <a:pPr algn="ctr">
              <a:defRPr/>
            </a:pPr>
            <a:r>
              <a:rPr lang="en-US" altLang="ko-KR" sz="1100" b="1" dirty="0">
                <a:latin typeface="Tahoma" pitchFamily="34" charset="0"/>
              </a:rPr>
              <a:t>Steering Committee (SC)</a:t>
            </a:r>
          </a:p>
        </p:txBody>
      </p:sp>
      <p:sp>
        <p:nvSpPr>
          <p:cNvPr id="6177" name="AutoShape 33"/>
          <p:cNvSpPr>
            <a:spLocks noChangeArrowheads="1"/>
          </p:cNvSpPr>
          <p:nvPr/>
        </p:nvSpPr>
        <p:spPr bwMode="auto">
          <a:xfrm rot="5400000">
            <a:off x="4823619" y="4915694"/>
            <a:ext cx="2163763" cy="333375"/>
          </a:xfrm>
          <a:prstGeom prst="roundRect">
            <a:avLst>
              <a:gd name="adj" fmla="val 50000"/>
            </a:avLst>
          </a:prstGeom>
          <a:solidFill>
            <a:srgbClr val="CCFF99"/>
          </a:solidFill>
          <a:ln w="9525">
            <a:noFill/>
            <a:round/>
            <a:headEnd/>
            <a:tailEnd/>
          </a:ln>
          <a:effectLst>
            <a:outerShdw dist="35921" dir="2700000" algn="ctr" rotWithShape="0">
              <a:schemeClr val="bg2"/>
            </a:outerShdw>
          </a:effectLst>
        </p:spPr>
        <p:txBody>
          <a:bodyPr wrap="none" anchor="ctr"/>
          <a:lstStyle/>
          <a:p>
            <a:pPr algn="ctr">
              <a:defRPr/>
            </a:pPr>
            <a:r>
              <a:rPr lang="en-US" altLang="ko-KR" sz="1100" b="1">
                <a:latin typeface="Tahoma" pitchFamily="34" charset="0"/>
              </a:rPr>
              <a:t>Technical Specifications</a:t>
            </a:r>
          </a:p>
        </p:txBody>
      </p:sp>
      <p:sp>
        <p:nvSpPr>
          <p:cNvPr id="47" name="AutoShape 28"/>
          <p:cNvSpPr>
            <a:spLocks noChangeArrowheads="1"/>
          </p:cNvSpPr>
          <p:nvPr/>
        </p:nvSpPr>
        <p:spPr bwMode="auto">
          <a:xfrm>
            <a:off x="3970338" y="3017838"/>
            <a:ext cx="2189162" cy="336550"/>
          </a:xfrm>
          <a:prstGeom prst="roundRect">
            <a:avLst>
              <a:gd name="adj" fmla="val 16667"/>
            </a:avLst>
          </a:prstGeom>
          <a:solidFill>
            <a:schemeClr val="accent2">
              <a:lumMod val="60000"/>
              <a:lumOff val="40000"/>
            </a:schemeClr>
          </a:solidFill>
          <a:ln>
            <a:noFill/>
          </a:ln>
          <a:effectLst>
            <a:outerShdw dist="35921" dir="2700000" algn="ctr" rotWithShape="0">
              <a:schemeClr val="bg2"/>
            </a:outerShdw>
          </a:effectLst>
        </p:spPr>
        <p:txBody>
          <a:bodyPr wrap="none" anchor="ctr"/>
          <a:lstStyle/>
          <a:p>
            <a:pPr algn="ctr">
              <a:defRPr/>
            </a:pPr>
            <a:r>
              <a:rPr lang="en-US" altLang="ko-KR" sz="1100" b="1" dirty="0">
                <a:latin typeface="Tahoma" pitchFamily="34" charset="0"/>
              </a:rPr>
              <a:t>Organizational Partners (OP)</a:t>
            </a:r>
          </a:p>
        </p:txBody>
      </p:sp>
      <p:sp>
        <p:nvSpPr>
          <p:cNvPr id="6179" name="Line 68"/>
          <p:cNvSpPr>
            <a:spLocks noChangeShapeType="1"/>
          </p:cNvSpPr>
          <p:nvPr/>
        </p:nvSpPr>
        <p:spPr bwMode="auto">
          <a:xfrm>
            <a:off x="5049838" y="3360738"/>
            <a:ext cx="0" cy="90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49" name="꺾인 연결선 48"/>
          <p:cNvCxnSpPr/>
          <p:nvPr/>
        </p:nvCxnSpPr>
        <p:spPr>
          <a:xfrm rot="16200000" flipH="1">
            <a:off x="3953670" y="3802856"/>
            <a:ext cx="481012"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꺾인 연결선 53"/>
          <p:cNvCxnSpPr/>
          <p:nvPr/>
        </p:nvCxnSpPr>
        <p:spPr>
          <a:xfrm rot="16200000" flipH="1">
            <a:off x="3919538" y="4318000"/>
            <a:ext cx="573088" cy="420687"/>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꺾인 연결선 54"/>
          <p:cNvCxnSpPr/>
          <p:nvPr/>
        </p:nvCxnSpPr>
        <p:spPr>
          <a:xfrm rot="16200000" flipH="1">
            <a:off x="3919538" y="4895850"/>
            <a:ext cx="549275"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6" name="꺾인 연결선 55"/>
          <p:cNvCxnSpPr/>
          <p:nvPr/>
        </p:nvCxnSpPr>
        <p:spPr>
          <a:xfrm rot="16200000" flipH="1">
            <a:off x="3917157" y="5447506"/>
            <a:ext cx="554038" cy="396875"/>
          </a:xfrm>
          <a:prstGeom prst="bentConnector2">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84" name="AutoShape 35"/>
          <p:cNvSpPr>
            <a:spLocks noChangeArrowheads="1"/>
          </p:cNvSpPr>
          <p:nvPr/>
        </p:nvSpPr>
        <p:spPr bwMode="auto">
          <a:xfrm>
            <a:off x="5481638" y="4170363"/>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85" name="AutoShape 35"/>
          <p:cNvSpPr>
            <a:spLocks noChangeArrowheads="1"/>
          </p:cNvSpPr>
          <p:nvPr/>
        </p:nvSpPr>
        <p:spPr bwMode="auto">
          <a:xfrm>
            <a:off x="5473700" y="4724400"/>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86" name="AutoShape 35"/>
          <p:cNvSpPr>
            <a:spLocks noChangeArrowheads="1"/>
          </p:cNvSpPr>
          <p:nvPr/>
        </p:nvSpPr>
        <p:spPr bwMode="auto">
          <a:xfrm>
            <a:off x="5473700" y="5318125"/>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87" name="AutoShape 35"/>
          <p:cNvSpPr>
            <a:spLocks noChangeArrowheads="1"/>
          </p:cNvSpPr>
          <p:nvPr/>
        </p:nvSpPr>
        <p:spPr bwMode="auto">
          <a:xfrm>
            <a:off x="5475288" y="5827713"/>
            <a:ext cx="263525" cy="190500"/>
          </a:xfrm>
          <a:prstGeom prst="rightArrow">
            <a:avLst>
              <a:gd name="adj1" fmla="val 59093"/>
              <a:gd name="adj2" fmla="val 64786"/>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6188" name="AutoShape 52"/>
          <p:cNvSpPr>
            <a:spLocks noChangeArrowheads="1"/>
          </p:cNvSpPr>
          <p:nvPr/>
        </p:nvSpPr>
        <p:spPr bwMode="auto">
          <a:xfrm>
            <a:off x="4437063" y="3978275"/>
            <a:ext cx="1036637" cy="482600"/>
          </a:xfrm>
          <a:prstGeom prst="roundRect">
            <a:avLst>
              <a:gd name="adj" fmla="val 16667"/>
            </a:avLst>
          </a:prstGeom>
          <a:solidFill>
            <a:srgbClr val="FFEDC9"/>
          </a:solidFill>
          <a:ln w="9525">
            <a:noFill/>
            <a:round/>
            <a:headEnd/>
            <a:tailEnd/>
          </a:ln>
          <a:effectLst>
            <a:outerShdw dist="35921" dir="2700000" algn="ctr" rotWithShape="0">
              <a:schemeClr val="bg2"/>
            </a:outerShdw>
          </a:effectLst>
        </p:spPr>
        <p:txBody>
          <a:bodyPr wrap="none" anchor="ctr"/>
          <a:lstStyle/>
          <a:p>
            <a:pPr algn="ctr"/>
            <a:r>
              <a:rPr lang="en-US" altLang="ko-KR" sz="1200" b="1">
                <a:solidFill>
                  <a:srgbClr val="000000"/>
                </a:solidFill>
                <a:latin typeface="Tahoma" pitchFamily="34" charset="0"/>
              </a:rPr>
              <a:t>TSG-A</a:t>
            </a:r>
            <a:endParaRPr lang="en-US" altLang="ko-KR" sz="1200">
              <a:latin typeface="Tahoma" pitchFamily="34" charset="0"/>
              <a:ea typeface="바탕" pitchFamily="18" charset="-127"/>
            </a:endParaRPr>
          </a:p>
          <a:p>
            <a:pPr algn="ctr"/>
            <a:r>
              <a:rPr lang="en-US" altLang="ko-KR" sz="1000">
                <a:solidFill>
                  <a:srgbClr val="000000"/>
                </a:solidFill>
                <a:latin typeface="Tahoma" pitchFamily="34" charset="0"/>
              </a:rPr>
              <a:t>Access Network </a:t>
            </a:r>
            <a:endParaRPr lang="en-US" altLang="ko-KR" sz="1000">
              <a:latin typeface="Tahoma" pitchFamily="34" charset="0"/>
              <a:ea typeface="바탕" pitchFamily="18" charset="-127"/>
            </a:endParaRPr>
          </a:p>
          <a:p>
            <a:pPr algn="ctr"/>
            <a:r>
              <a:rPr lang="en-US" altLang="ko-KR" sz="1000">
                <a:solidFill>
                  <a:srgbClr val="000000"/>
                </a:solidFill>
                <a:latin typeface="Tahoma" pitchFamily="34" charset="0"/>
                <a:cs typeface="Times New Roman" pitchFamily="18" charset="0"/>
              </a:rPr>
              <a:t>Interfaces</a:t>
            </a:r>
            <a:r>
              <a:rPr lang="en-US" altLang="ko-KR" sz="1000">
                <a:latin typeface="Tahoma" pitchFamily="34" charset="0"/>
              </a:rPr>
              <a:t> </a:t>
            </a:r>
          </a:p>
        </p:txBody>
      </p:sp>
      <p:sp>
        <p:nvSpPr>
          <p:cNvPr id="6189" name="AutoShape 53"/>
          <p:cNvSpPr>
            <a:spLocks noChangeArrowheads="1"/>
          </p:cNvSpPr>
          <p:nvPr/>
        </p:nvSpPr>
        <p:spPr bwMode="auto">
          <a:xfrm>
            <a:off x="4437063" y="4551363"/>
            <a:ext cx="1036637" cy="482600"/>
          </a:xfrm>
          <a:prstGeom prst="roundRect">
            <a:avLst>
              <a:gd name="adj" fmla="val 16667"/>
            </a:avLst>
          </a:prstGeom>
          <a:solidFill>
            <a:srgbClr val="FFEDC9"/>
          </a:solidFill>
          <a:ln w="9525">
            <a:noFill/>
            <a:round/>
            <a:headEnd/>
            <a:tailEnd/>
          </a:ln>
          <a:effectLst>
            <a:outerShdw dist="35921" dir="2700000" algn="ctr" rotWithShape="0">
              <a:schemeClr val="bg2"/>
            </a:outerShdw>
          </a:effectLst>
        </p:spPr>
        <p:txBody>
          <a:bodyPr wrap="none" anchor="ctr"/>
          <a:lstStyle/>
          <a:p>
            <a:pPr algn="ctr"/>
            <a:r>
              <a:rPr lang="en-US" altLang="ko-KR" sz="1200" b="1">
                <a:solidFill>
                  <a:srgbClr val="000000"/>
                </a:solidFill>
                <a:latin typeface="Tahoma" pitchFamily="34" charset="0"/>
              </a:rPr>
              <a:t>TSG-C</a:t>
            </a:r>
            <a:endParaRPr lang="en-US" altLang="ko-KR" sz="1200">
              <a:latin typeface="Tahoma" pitchFamily="34" charset="0"/>
              <a:ea typeface="바탕" pitchFamily="18" charset="-127"/>
            </a:endParaRPr>
          </a:p>
          <a:p>
            <a:pPr algn="ctr"/>
            <a:r>
              <a:rPr lang="en-US" altLang="ko-KR" sz="1000">
                <a:solidFill>
                  <a:srgbClr val="000000"/>
                </a:solidFill>
                <a:latin typeface="Tahoma" pitchFamily="34" charset="0"/>
              </a:rPr>
              <a:t>Radio Access</a:t>
            </a:r>
            <a:endParaRPr lang="en-US" altLang="ko-KR" sz="1000">
              <a:latin typeface="Tahoma" pitchFamily="34" charset="0"/>
              <a:ea typeface="바탕" pitchFamily="18" charset="-127"/>
            </a:endParaRPr>
          </a:p>
        </p:txBody>
      </p:sp>
      <p:sp>
        <p:nvSpPr>
          <p:cNvPr id="6190" name="AutoShape 54"/>
          <p:cNvSpPr>
            <a:spLocks noChangeArrowheads="1"/>
          </p:cNvSpPr>
          <p:nvPr/>
        </p:nvSpPr>
        <p:spPr bwMode="auto">
          <a:xfrm>
            <a:off x="4437063" y="5105400"/>
            <a:ext cx="1036637" cy="482600"/>
          </a:xfrm>
          <a:prstGeom prst="roundRect">
            <a:avLst>
              <a:gd name="adj" fmla="val 16667"/>
            </a:avLst>
          </a:prstGeom>
          <a:solidFill>
            <a:srgbClr val="FFEDC9"/>
          </a:solidFill>
          <a:ln w="9525">
            <a:noFill/>
            <a:round/>
            <a:headEnd/>
            <a:tailEnd/>
          </a:ln>
          <a:effectLst>
            <a:outerShdw dist="35921" dir="2700000" algn="ctr" rotWithShape="0">
              <a:schemeClr val="bg2"/>
            </a:outerShdw>
          </a:effectLst>
        </p:spPr>
        <p:txBody>
          <a:bodyPr wrap="none" anchor="ctr"/>
          <a:lstStyle/>
          <a:p>
            <a:pPr algn="ctr"/>
            <a:r>
              <a:rPr lang="en-US" altLang="ko-KR" sz="1200" b="1">
                <a:solidFill>
                  <a:srgbClr val="000000"/>
                </a:solidFill>
                <a:latin typeface="Tahoma" pitchFamily="34" charset="0"/>
              </a:rPr>
              <a:t>TSG-S</a:t>
            </a:r>
            <a:endParaRPr lang="en-US" altLang="ko-KR" sz="1200">
              <a:latin typeface="Tahoma" pitchFamily="34" charset="0"/>
              <a:ea typeface="바탕" pitchFamily="18" charset="-127"/>
            </a:endParaRPr>
          </a:p>
          <a:p>
            <a:pPr algn="ctr"/>
            <a:r>
              <a:rPr lang="en-US" altLang="ko-KR" sz="1000">
                <a:solidFill>
                  <a:srgbClr val="000000"/>
                </a:solidFill>
                <a:latin typeface="Tahoma" pitchFamily="34" charset="0"/>
              </a:rPr>
              <a:t>Services and </a:t>
            </a:r>
            <a:endParaRPr lang="en-US" altLang="ko-KR" sz="1000">
              <a:latin typeface="Tahoma" pitchFamily="34" charset="0"/>
              <a:cs typeface="Times New Roman" pitchFamily="18" charset="0"/>
            </a:endParaRPr>
          </a:p>
          <a:p>
            <a:pPr algn="ctr"/>
            <a:r>
              <a:rPr lang="en-US" altLang="ko-KR" sz="1000">
                <a:solidFill>
                  <a:srgbClr val="000000"/>
                </a:solidFill>
                <a:latin typeface="Tahoma" pitchFamily="34" charset="0"/>
              </a:rPr>
              <a:t>Systems Aspects</a:t>
            </a:r>
            <a:endParaRPr lang="en-US" altLang="ko-KR" sz="1000">
              <a:latin typeface="Tahoma" pitchFamily="34" charset="0"/>
              <a:ea typeface="바탕" pitchFamily="18" charset="-127"/>
            </a:endParaRPr>
          </a:p>
        </p:txBody>
      </p:sp>
      <p:sp>
        <p:nvSpPr>
          <p:cNvPr id="6191" name="AutoShape 55"/>
          <p:cNvSpPr>
            <a:spLocks noChangeArrowheads="1"/>
          </p:cNvSpPr>
          <p:nvPr/>
        </p:nvSpPr>
        <p:spPr bwMode="auto">
          <a:xfrm>
            <a:off x="4416425" y="5659438"/>
            <a:ext cx="1057275" cy="482600"/>
          </a:xfrm>
          <a:prstGeom prst="roundRect">
            <a:avLst>
              <a:gd name="adj" fmla="val 16667"/>
            </a:avLst>
          </a:prstGeom>
          <a:solidFill>
            <a:srgbClr val="FFEDC9"/>
          </a:solidFill>
          <a:ln w="9525">
            <a:noFill/>
            <a:round/>
            <a:headEnd/>
            <a:tailEnd/>
          </a:ln>
          <a:effectLst>
            <a:outerShdw dist="35921" dir="2700000" algn="ctr" rotWithShape="0">
              <a:schemeClr val="bg2"/>
            </a:outerShdw>
          </a:effectLst>
        </p:spPr>
        <p:txBody>
          <a:bodyPr wrap="none" anchor="ctr"/>
          <a:lstStyle/>
          <a:p>
            <a:pPr algn="ctr"/>
            <a:r>
              <a:rPr lang="en-US" altLang="ko-KR" sz="1200" b="1">
                <a:solidFill>
                  <a:srgbClr val="000000"/>
                </a:solidFill>
                <a:latin typeface="Tahoma" pitchFamily="34" charset="0"/>
              </a:rPr>
              <a:t>TSG-X</a:t>
            </a:r>
          </a:p>
          <a:p>
            <a:pPr algn="ctr"/>
            <a:r>
              <a:rPr lang="en-US" altLang="ko-KR" sz="1000">
                <a:solidFill>
                  <a:srgbClr val="000000"/>
                </a:solidFill>
                <a:latin typeface="Tahoma" pitchFamily="34" charset="0"/>
              </a:rPr>
              <a:t>Core Networks</a:t>
            </a:r>
            <a:endParaRPr lang="en-US" altLang="ko-KR" sz="1000">
              <a:latin typeface="Tahoma" pitchFamily="34" charset="0"/>
            </a:endParaRPr>
          </a:p>
        </p:txBody>
      </p:sp>
      <p:sp>
        <p:nvSpPr>
          <p:cNvPr id="6192" name="내용 개체 틀 2"/>
          <p:cNvSpPr>
            <a:spLocks noGrp="1"/>
          </p:cNvSpPr>
          <p:nvPr>
            <p:ph idx="1"/>
          </p:nvPr>
        </p:nvSpPr>
        <p:spPr>
          <a:xfrm>
            <a:off x="200025" y="765175"/>
            <a:ext cx="9705975" cy="1296988"/>
          </a:xfrm>
        </p:spPr>
        <p:txBody>
          <a:bodyPr/>
          <a:lstStyle/>
          <a:p>
            <a:pPr eaLnBrk="1" hangingPunct="1"/>
            <a:r>
              <a:rPr lang="en-US" altLang="ko-KR" sz="1800" smtClean="0">
                <a:latin typeface="Calibri" pitchFamily="34" charset="0"/>
              </a:rPr>
              <a:t>During the last Seoul meeting(July 21, 2011), Most SDOs proposed  that service layer for M2M should be included in work scope. And  also CCSA, TTA proposed  that M2M terminal  should be included in work scope.</a:t>
            </a:r>
          </a:p>
          <a:p>
            <a:pPr eaLnBrk="1" hangingPunct="1"/>
            <a:r>
              <a:rPr lang="en-US" altLang="ko-KR" sz="1800" b="1" i="1" smtClean="0">
                <a:solidFill>
                  <a:srgbClr val="FF0000"/>
                </a:solidFill>
                <a:latin typeface="Calibri" pitchFamily="34" charset="0"/>
              </a:rPr>
              <a:t>Organizational Structures (Number of technical plenary and WGs?)</a:t>
            </a:r>
            <a:endParaRPr lang="en-US" altLang="ko-KR" sz="1800" smtClean="0">
              <a:solidFill>
                <a:srgbClr val="FF0000"/>
              </a:solidFill>
              <a:latin typeface="Calibri" pitchFamily="34" charset="0"/>
            </a:endParaRPr>
          </a:p>
          <a:p>
            <a:pPr eaLnBrk="1" hangingPunct="1"/>
            <a:endParaRPr lang="ko-KR" altLang="en-US" sz="2800" smtClean="0">
              <a:latin typeface="Calibri" pitchFamily="34" charset="0"/>
            </a:endParaRPr>
          </a:p>
        </p:txBody>
      </p:sp>
      <p:sp>
        <p:nvSpPr>
          <p:cNvPr id="6193" name="Title 1"/>
          <p:cNvSpPr>
            <a:spLocks noGrp="1"/>
          </p:cNvSpPr>
          <p:nvPr>
            <p:ph type="title"/>
          </p:nvPr>
        </p:nvSpPr>
        <p:spPr>
          <a:xfrm>
            <a:off x="0" y="0"/>
            <a:ext cx="9496425" cy="620713"/>
          </a:xfrm>
        </p:spPr>
        <p:txBody>
          <a:bodyPr/>
          <a:lstStyle/>
          <a:p>
            <a:pPr marL="857250" indent="-857250" algn="l" eaLnBrk="1" hangingPunct="1"/>
            <a:r>
              <a:rPr lang="en-US" altLang="ko-KR" sz="3200" b="1" smtClean="0">
                <a:latin typeface="Calibri" pitchFamily="34" charset="0"/>
              </a:rPr>
              <a:t> </a:t>
            </a:r>
            <a:r>
              <a:rPr lang="en-US" altLang="ko-KR" sz="2800" b="1" smtClean="0">
                <a:latin typeface="Calibri" pitchFamily="34" charset="0"/>
              </a:rPr>
              <a:t>1.3   	 “Technical Work Scope” criteria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표 66"/>
          <p:cNvGraphicFramePr>
            <a:graphicFrameLocks noGrp="1"/>
          </p:cNvGraphicFramePr>
          <p:nvPr/>
        </p:nvGraphicFramePr>
        <p:xfrm>
          <a:off x="155575" y="2493963"/>
          <a:ext cx="9621838" cy="4030663"/>
        </p:xfrm>
        <a:graphic>
          <a:graphicData uri="http://schemas.openxmlformats.org/drawingml/2006/table">
            <a:tbl>
              <a:tblPr/>
              <a:tblGrid>
                <a:gridCol w="952500"/>
                <a:gridCol w="8669338"/>
              </a:tblGrid>
              <a:tr h="1878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Ebrima" pitchFamily="2" charset="0"/>
                          <a:ea typeface="굴림" pitchFamily="50" charset="-127"/>
                        </a:rPr>
                        <a:t>3GPPs</a:t>
                      </a:r>
                      <a:endParaRPr kumimoji="0" lang="ko-KR" altLang="en-US" sz="1800" b="1" i="0" u="none" strike="noStrike" cap="none" normalizeH="0" baseline="0" smtClean="0">
                        <a:ln>
                          <a:noFill/>
                        </a:ln>
                        <a:solidFill>
                          <a:schemeClr val="tx1"/>
                        </a:solidFill>
                        <a:effectLst/>
                        <a:latin typeface="Ebrima" pitchFamily="2" charset="0"/>
                        <a:ea typeface="맑은 고딕" pitchFamily="50" charset="-127"/>
                        <a:cs typeface="Ebrima" pitchFamily="2" charset="0"/>
                      </a:endParaRPr>
                    </a:p>
                  </a:txBody>
                  <a:tcPr marL="91434" marR="91434"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ko-KR" altLang="en-US" sz="1800" b="1" i="0" u="none" strike="noStrike" cap="none" normalizeH="0" baseline="0" smtClean="0">
                        <a:ln>
                          <a:noFill/>
                        </a:ln>
                        <a:solidFill>
                          <a:schemeClr val="tx1"/>
                        </a:solidFill>
                        <a:effectLst/>
                        <a:latin typeface="Ebrima" pitchFamily="2" charset="0"/>
                        <a:ea typeface="맑은 고딕" pitchFamily="50" charset="-127"/>
                        <a:cs typeface="Ebrima" pitchFamily="2" charset="0"/>
                      </a:endParaRPr>
                    </a:p>
                  </a:txBody>
                  <a:tcPr marL="91434" marR="91434"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26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Ebrima" pitchFamily="2" charset="0"/>
                          <a:ea typeface="굴림" pitchFamily="50" charset="-127"/>
                        </a:rPr>
                        <a:t>“M2M</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Ebrima" pitchFamily="2" charset="0"/>
                          <a:ea typeface="굴림" pitchFamily="50" charset="-127"/>
                        </a:rPr>
                        <a:t>New</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Ebrima" pitchFamily="2" charset="0"/>
                          <a:ea typeface="굴림" pitchFamily="50" charset="-127"/>
                        </a:rPr>
                        <a:t>Group”</a:t>
                      </a:r>
                      <a:endParaRPr kumimoji="0" lang="ko-KR" altLang="en-US" sz="1800" b="1" i="0"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txBody>
                  <a:tcPr marL="91434" marR="91434"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50980"/>
                      </a:srgbClr>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txBody>
                  <a:tcPr marL="91434" marR="91434"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50980"/>
                      </a:srgbClr>
                    </a:solidFill>
                  </a:tcPr>
                </a:tc>
              </a:tr>
            </a:tbl>
          </a:graphicData>
        </a:graphic>
      </p:graphicFrame>
      <p:sp>
        <p:nvSpPr>
          <p:cNvPr id="7181" name="Title 1"/>
          <p:cNvSpPr>
            <a:spLocks noGrp="1"/>
          </p:cNvSpPr>
          <p:nvPr>
            <p:ph type="title"/>
          </p:nvPr>
        </p:nvSpPr>
        <p:spPr>
          <a:xfrm>
            <a:off x="0" y="0"/>
            <a:ext cx="9496425" cy="620713"/>
          </a:xfrm>
        </p:spPr>
        <p:txBody>
          <a:bodyPr/>
          <a:lstStyle/>
          <a:p>
            <a:pPr marL="857250" indent="-857250" algn="l" eaLnBrk="1" hangingPunct="1"/>
            <a:r>
              <a:rPr lang="en-US" altLang="ko-KR" sz="2400" b="1" smtClean="0">
                <a:latin typeface="Calibri" pitchFamily="34" charset="0"/>
              </a:rPr>
              <a:t> 1.4   	 “</a:t>
            </a:r>
            <a:r>
              <a:rPr lang="en-US" altLang="ko-KR" sz="2800" b="1" smtClean="0">
                <a:latin typeface="Calibri" pitchFamily="34" charset="0"/>
              </a:rPr>
              <a:t>Relationship with External Organization” criteria</a:t>
            </a:r>
          </a:p>
        </p:txBody>
      </p:sp>
      <p:sp>
        <p:nvSpPr>
          <p:cNvPr id="25" name="내용 개체 틀 2"/>
          <p:cNvSpPr txBox="1">
            <a:spLocks/>
          </p:cNvSpPr>
          <p:nvPr/>
        </p:nvSpPr>
        <p:spPr bwMode="auto">
          <a:xfrm>
            <a:off x="200025" y="692150"/>
            <a:ext cx="9705975" cy="1800225"/>
          </a:xfrm>
          <a:prstGeom prst="rect">
            <a:avLst/>
          </a:prstGeom>
          <a:noFill/>
          <a:ln w="9525">
            <a:noFill/>
            <a:miter lim="800000"/>
            <a:headEnd/>
            <a:tailEnd/>
          </a:ln>
        </p:spPr>
        <p:txBody>
          <a:bodyPr/>
          <a:lstStyle>
            <a:lvl1pPr marL="342900" indent="-3429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l" eaLnBrk="1" hangingPunct="1">
              <a:spcBef>
                <a:spcPct val="20000"/>
              </a:spcBef>
              <a:buFont typeface="Arial" charset="0"/>
              <a:buChar char="•"/>
            </a:pPr>
            <a:r>
              <a:rPr kumimoji="0" lang="en-US" altLang="ko-KR" sz="1800">
                <a:latin typeface="Calibri" pitchFamily="34" charset="0"/>
                <a:ea typeface="맑은 고딕" pitchFamily="50" charset="-127"/>
                <a:cs typeface="Calibri" pitchFamily="34" charset="0"/>
              </a:rPr>
              <a:t>Though specifications developed together by each SDOs from Asia, Europe and USA regions can be recognized as global de facto standards, </a:t>
            </a:r>
            <a:r>
              <a:rPr kumimoji="0" lang="en-US" altLang="ko-KR" sz="1800">
                <a:solidFill>
                  <a:srgbClr val="FF0000"/>
                </a:solidFill>
                <a:latin typeface="Calibri" pitchFamily="34" charset="0"/>
                <a:ea typeface="맑은 고딕" pitchFamily="50" charset="-127"/>
                <a:cs typeface="Calibri" pitchFamily="34" charset="0"/>
              </a:rPr>
              <a:t>making relationship with inter-national SDOs </a:t>
            </a:r>
            <a:r>
              <a:rPr kumimoji="0" lang="en-US" altLang="ko-KR" sz="1800">
                <a:latin typeface="Calibri" pitchFamily="34" charset="0"/>
                <a:ea typeface="맑은 고딕" pitchFamily="50" charset="-127"/>
                <a:cs typeface="Calibri" pitchFamily="34" charset="0"/>
              </a:rPr>
              <a:t>is needed in order to be recognized as international de jure standards.</a:t>
            </a:r>
          </a:p>
          <a:p>
            <a:pPr algn="l" eaLnBrk="1" hangingPunct="1">
              <a:spcBef>
                <a:spcPct val="20000"/>
              </a:spcBef>
              <a:buFont typeface="Arial" charset="0"/>
              <a:buChar char="•"/>
            </a:pPr>
            <a:endParaRPr kumimoji="0" lang="en-US" altLang="ko-KR" sz="800">
              <a:latin typeface="Calibri" pitchFamily="34" charset="0"/>
              <a:ea typeface="맑은 고딕" pitchFamily="50" charset="-127"/>
              <a:cs typeface="Calibri" pitchFamily="34" charset="0"/>
            </a:endParaRPr>
          </a:p>
          <a:p>
            <a:pPr algn="l" eaLnBrk="1" hangingPunct="1">
              <a:spcBef>
                <a:spcPct val="20000"/>
              </a:spcBef>
              <a:buFont typeface="Arial" charset="0"/>
              <a:buChar char="•"/>
            </a:pPr>
            <a:r>
              <a:rPr kumimoji="0" lang="en-US" altLang="ko-KR" sz="1800">
                <a:latin typeface="Calibri" pitchFamily="34" charset="0"/>
                <a:ea typeface="맑은 고딕" pitchFamily="50" charset="-127"/>
                <a:cs typeface="Calibri" pitchFamily="34" charset="0"/>
              </a:rPr>
              <a:t>Furthermore, it is also important to </a:t>
            </a:r>
            <a:r>
              <a:rPr kumimoji="0" lang="en-US" altLang="ko-KR" sz="1800">
                <a:solidFill>
                  <a:srgbClr val="FF0000"/>
                </a:solidFill>
                <a:latin typeface="Calibri" pitchFamily="34" charset="0"/>
                <a:ea typeface="맑은 고딕" pitchFamily="50" charset="-127"/>
                <a:cs typeface="Calibri" pitchFamily="34" charset="0"/>
              </a:rPr>
              <a:t>make a relationship with other SDOs </a:t>
            </a:r>
            <a:r>
              <a:rPr kumimoji="0" lang="en-US" altLang="ko-KR" sz="1800">
                <a:latin typeface="Calibri" pitchFamily="34" charset="0"/>
                <a:ea typeface="맑은 고딕" pitchFamily="50" charset="-127"/>
                <a:cs typeface="Calibri" pitchFamily="34" charset="0"/>
              </a:rPr>
              <a:t>which have been working on development of M2M specifications such as OMA and 3GPPs. </a:t>
            </a:r>
          </a:p>
        </p:txBody>
      </p:sp>
      <p:grpSp>
        <p:nvGrpSpPr>
          <p:cNvPr id="7183" name="그룹 6"/>
          <p:cNvGrpSpPr>
            <a:grpSpLocks/>
          </p:cNvGrpSpPr>
          <p:nvPr/>
        </p:nvGrpSpPr>
        <p:grpSpPr bwMode="auto">
          <a:xfrm>
            <a:off x="992188" y="2559050"/>
            <a:ext cx="8575675" cy="1690688"/>
            <a:chOff x="671711" y="1988840"/>
            <a:chExt cx="9033817" cy="1857211"/>
          </a:xfrm>
        </p:grpSpPr>
        <p:sp>
          <p:nvSpPr>
            <p:cNvPr id="7205" name="AutoShape 1040"/>
            <p:cNvSpPr>
              <a:spLocks noChangeArrowheads="1"/>
            </p:cNvSpPr>
            <p:nvPr/>
          </p:nvSpPr>
          <p:spPr bwMode="auto">
            <a:xfrm>
              <a:off x="7187753" y="1988840"/>
              <a:ext cx="2514600" cy="1164108"/>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70000"/>
                </a:lnSpc>
              </a:pPr>
              <a:endParaRPr lang="en-US" altLang="ko-KR" sz="2000">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p:txBody>
        </p:sp>
        <p:sp>
          <p:nvSpPr>
            <p:cNvPr id="7206" name="AutoShape 1037"/>
            <p:cNvSpPr>
              <a:spLocks noChangeArrowheads="1"/>
            </p:cNvSpPr>
            <p:nvPr/>
          </p:nvSpPr>
          <p:spPr bwMode="auto">
            <a:xfrm>
              <a:off x="7263953" y="2430072"/>
              <a:ext cx="1143000" cy="617333"/>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a:latin typeface="Tahoma" pitchFamily="34" charset="0"/>
                  <a:ea typeface="휴먼옛체" pitchFamily="18" charset="-127"/>
                </a:rPr>
                <a:t>Organizational</a:t>
              </a:r>
            </a:p>
            <a:p>
              <a:pPr algn="ctr"/>
              <a:r>
                <a:rPr lang="en-US" altLang="ko-KR" sz="1200">
                  <a:latin typeface="Tahoma" pitchFamily="34" charset="0"/>
                  <a:ea typeface="휴먼옛체" pitchFamily="18" charset="-127"/>
                </a:rPr>
                <a:t>Partners</a:t>
              </a:r>
            </a:p>
            <a:p>
              <a:pPr algn="ctr"/>
              <a:r>
                <a:rPr lang="en-US" altLang="ko-KR" sz="1200">
                  <a:latin typeface="Tahoma" pitchFamily="34" charset="0"/>
                  <a:ea typeface="휴먼옛체" pitchFamily="18" charset="-127"/>
                </a:rPr>
                <a:t>(OP)</a:t>
              </a:r>
            </a:p>
          </p:txBody>
        </p:sp>
        <p:sp>
          <p:nvSpPr>
            <p:cNvPr id="7207" name="AutoShape 1043"/>
            <p:cNvSpPr>
              <a:spLocks noChangeArrowheads="1"/>
            </p:cNvSpPr>
            <p:nvPr/>
          </p:nvSpPr>
          <p:spPr bwMode="auto">
            <a:xfrm>
              <a:off x="4527103" y="1988840"/>
              <a:ext cx="2374900" cy="1857211"/>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a:latin typeface="Tahoma" pitchFamily="34" charset="0"/>
                <a:ea typeface="휴먼옛체" pitchFamily="18" charset="-127"/>
              </a:endParaRPr>
            </a:p>
            <a:p>
              <a:pPr algn="ctr">
                <a:lnSpc>
                  <a:spcPct val="80000"/>
                </a:lnSpc>
              </a:pPr>
              <a:endParaRPr lang="en-US" altLang="ko-KR">
                <a:latin typeface="Tahoma" pitchFamily="34" charset="0"/>
                <a:ea typeface="휴먼옛체" pitchFamily="18" charset="-127"/>
              </a:endParaRPr>
            </a:p>
          </p:txBody>
        </p:sp>
        <p:sp>
          <p:nvSpPr>
            <p:cNvPr id="7208" name="AutoShape 1044"/>
            <p:cNvSpPr>
              <a:spLocks noChangeArrowheads="1"/>
            </p:cNvSpPr>
            <p:nvPr/>
          </p:nvSpPr>
          <p:spPr bwMode="auto">
            <a:xfrm>
              <a:off x="4598541" y="2327325"/>
              <a:ext cx="1079500" cy="825623"/>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a:latin typeface="Tahoma" pitchFamily="34" charset="0"/>
                  <a:ea typeface="휴먼옛체" pitchFamily="18" charset="-127"/>
                </a:rPr>
                <a:t>Project</a:t>
              </a:r>
            </a:p>
            <a:p>
              <a:pPr algn="ctr"/>
              <a:r>
                <a:rPr lang="en-US" altLang="ko-KR" sz="1200">
                  <a:latin typeface="Tahoma" pitchFamily="34" charset="0"/>
                  <a:ea typeface="휴먼옛체" pitchFamily="18" charset="-127"/>
                </a:rPr>
                <a:t>Coordination</a:t>
              </a:r>
            </a:p>
            <a:p>
              <a:pPr algn="ctr"/>
              <a:r>
                <a:rPr lang="en-US" altLang="ko-KR" sz="1200">
                  <a:latin typeface="Tahoma" pitchFamily="34" charset="0"/>
                  <a:ea typeface="휴먼옛체" pitchFamily="18" charset="-127"/>
                </a:rPr>
                <a:t>Group</a:t>
              </a:r>
            </a:p>
            <a:p>
              <a:pPr algn="ctr"/>
              <a:r>
                <a:rPr lang="en-US" altLang="ko-KR" sz="1200">
                  <a:latin typeface="Tahoma" pitchFamily="34" charset="0"/>
                  <a:ea typeface="휴먼옛체" pitchFamily="18" charset="-127"/>
                </a:rPr>
                <a:t>(PCG)</a:t>
              </a:r>
            </a:p>
          </p:txBody>
        </p:sp>
        <p:sp>
          <p:nvSpPr>
            <p:cNvPr id="7209" name="AutoShape 1045"/>
            <p:cNvSpPr>
              <a:spLocks noChangeArrowheads="1"/>
            </p:cNvSpPr>
            <p:nvPr/>
          </p:nvSpPr>
          <p:spPr bwMode="auto">
            <a:xfrm>
              <a:off x="4598541" y="3232576"/>
              <a:ext cx="2230437" cy="551741"/>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a:latin typeface="Tahoma" pitchFamily="34" charset="0"/>
                  <a:ea typeface="휴먼옛체" pitchFamily="18" charset="-127"/>
                </a:rPr>
                <a:t>Technical Specification Groups</a:t>
              </a:r>
            </a:p>
            <a:p>
              <a:pPr algn="ctr"/>
              <a:r>
                <a:rPr lang="en-US" altLang="ko-KR" sz="1200">
                  <a:latin typeface="Tahoma" pitchFamily="34" charset="0"/>
                  <a:ea typeface="휴먼옛체" pitchFamily="18" charset="-127"/>
                </a:rPr>
                <a:t>(TSG)</a:t>
              </a:r>
            </a:p>
          </p:txBody>
        </p:sp>
        <p:sp>
          <p:nvSpPr>
            <p:cNvPr id="7210" name="AutoShape 1046"/>
            <p:cNvSpPr>
              <a:spLocks noChangeArrowheads="1"/>
            </p:cNvSpPr>
            <p:nvPr/>
          </p:nvSpPr>
          <p:spPr bwMode="auto">
            <a:xfrm flipH="1">
              <a:off x="6746428" y="2615357"/>
              <a:ext cx="560388" cy="308667"/>
            </a:xfrm>
            <a:prstGeom prst="rightArrow">
              <a:avLst>
                <a:gd name="adj1" fmla="val 50000"/>
                <a:gd name="adj2" fmla="val 36772"/>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11" name="AutoShape 1052"/>
            <p:cNvSpPr>
              <a:spLocks noChangeArrowheads="1"/>
            </p:cNvSpPr>
            <p:nvPr/>
          </p:nvSpPr>
          <p:spPr bwMode="auto">
            <a:xfrm>
              <a:off x="8483153" y="2430072"/>
              <a:ext cx="1143000" cy="617333"/>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latinLnBrk="0" hangingPunct="0"/>
              <a:r>
                <a:rPr lang="en-US" altLang="ko-KR" sz="1200">
                  <a:latin typeface="Tahoma" pitchFamily="34" charset="0"/>
                  <a:ea typeface="휴먼옛체" pitchFamily="18" charset="-127"/>
                </a:rPr>
                <a:t>Market</a:t>
              </a:r>
            </a:p>
            <a:p>
              <a:pPr algn="ctr" eaLnBrk="0" latinLnBrk="0" hangingPunct="0"/>
              <a:r>
                <a:rPr lang="en-US" altLang="ko-KR" sz="1200">
                  <a:latin typeface="Tahoma" pitchFamily="34" charset="0"/>
                  <a:ea typeface="휴먼옛체" pitchFamily="18" charset="-127"/>
                </a:rPr>
                <a:t>Representative</a:t>
              </a:r>
            </a:p>
            <a:p>
              <a:pPr algn="ctr" eaLnBrk="0" latinLnBrk="0" hangingPunct="0"/>
              <a:r>
                <a:rPr lang="en-US" altLang="ko-KR" sz="1200">
                  <a:latin typeface="Tahoma" pitchFamily="34" charset="0"/>
                  <a:ea typeface="휴먼옛체" pitchFamily="18" charset="-127"/>
                </a:rPr>
                <a:t>Partners</a:t>
              </a:r>
            </a:p>
            <a:p>
              <a:pPr algn="ctr" eaLnBrk="0" latinLnBrk="0" hangingPunct="0"/>
              <a:r>
                <a:rPr lang="en-US" altLang="ko-KR" sz="1200">
                  <a:latin typeface="Tahoma" pitchFamily="34" charset="0"/>
                  <a:ea typeface="휴먼옛체" pitchFamily="18" charset="-127"/>
                </a:rPr>
                <a:t>(MRP)</a:t>
              </a:r>
            </a:p>
          </p:txBody>
        </p:sp>
        <p:sp>
          <p:nvSpPr>
            <p:cNvPr id="7212" name="AutoShape 1053"/>
            <p:cNvSpPr>
              <a:spLocks noChangeArrowheads="1"/>
            </p:cNvSpPr>
            <p:nvPr/>
          </p:nvSpPr>
          <p:spPr bwMode="auto">
            <a:xfrm>
              <a:off x="1915361" y="3142465"/>
              <a:ext cx="381000" cy="246933"/>
            </a:xfrm>
            <a:prstGeom prst="upArrow">
              <a:avLst>
                <a:gd name="adj1" fmla="val 50000"/>
                <a:gd name="adj2" fmla="val 25000"/>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13" name="AutoShape 1055"/>
            <p:cNvSpPr>
              <a:spLocks noChangeArrowheads="1"/>
            </p:cNvSpPr>
            <p:nvPr/>
          </p:nvSpPr>
          <p:spPr bwMode="auto">
            <a:xfrm>
              <a:off x="1915361" y="2359095"/>
              <a:ext cx="381000" cy="246933"/>
            </a:xfrm>
            <a:prstGeom prst="upArrow">
              <a:avLst>
                <a:gd name="adj1" fmla="val 50000"/>
                <a:gd name="adj2" fmla="val 25000"/>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14" name="AutoShape 1059"/>
            <p:cNvSpPr>
              <a:spLocks noChangeArrowheads="1"/>
            </p:cNvSpPr>
            <p:nvPr/>
          </p:nvSpPr>
          <p:spPr bwMode="auto">
            <a:xfrm>
              <a:off x="880636" y="3339631"/>
              <a:ext cx="2383387" cy="41332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lnSpc>
                  <a:spcPct val="90000"/>
                </a:lnSpc>
                <a:spcBef>
                  <a:spcPct val="50000"/>
                </a:spcBef>
              </a:pPr>
              <a:r>
                <a:rPr lang="en-US" altLang="ko-KR">
                  <a:latin typeface="HY헤드라인M" pitchFamily="18" charset="-127"/>
                  <a:ea typeface="HY헤드라인M" pitchFamily="18" charset="-127"/>
                </a:rPr>
                <a:t>Adopted by each OP</a:t>
              </a:r>
              <a:endParaRPr lang="ko-KR" altLang="en-US">
                <a:latin typeface="HY헤드라인M" pitchFamily="18" charset="-127"/>
                <a:ea typeface="HY헤드라인M" pitchFamily="18" charset="-127"/>
              </a:endParaRPr>
            </a:p>
          </p:txBody>
        </p:sp>
        <p:sp>
          <p:nvSpPr>
            <p:cNvPr id="7215" name="AutoShape 1063"/>
            <p:cNvSpPr>
              <a:spLocks noChangeArrowheads="1"/>
            </p:cNvSpPr>
            <p:nvPr/>
          </p:nvSpPr>
          <p:spPr bwMode="auto">
            <a:xfrm flipH="1">
              <a:off x="6775003" y="3390768"/>
              <a:ext cx="560388" cy="308667"/>
            </a:xfrm>
            <a:prstGeom prst="rightArrow">
              <a:avLst>
                <a:gd name="adj1" fmla="val 50000"/>
                <a:gd name="adj2" fmla="val 36772"/>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16" name="AutoShape 1064"/>
            <p:cNvSpPr>
              <a:spLocks noChangeArrowheads="1"/>
            </p:cNvSpPr>
            <p:nvPr/>
          </p:nvSpPr>
          <p:spPr bwMode="auto">
            <a:xfrm flipH="1">
              <a:off x="3047553" y="3413918"/>
              <a:ext cx="1524000" cy="308667"/>
            </a:xfrm>
            <a:prstGeom prst="rightArrow">
              <a:avLst>
                <a:gd name="adj1" fmla="val 50000"/>
                <a:gd name="adj2" fmla="val 100004"/>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17" name="AutoShape 1066"/>
            <p:cNvSpPr>
              <a:spLocks noChangeArrowheads="1"/>
            </p:cNvSpPr>
            <p:nvPr/>
          </p:nvSpPr>
          <p:spPr bwMode="auto">
            <a:xfrm>
              <a:off x="5751066" y="2327325"/>
              <a:ext cx="1079500" cy="815140"/>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a:latin typeface="Tahoma" pitchFamily="34" charset="0"/>
                  <a:ea typeface="휴먼옛체" pitchFamily="18" charset="-127"/>
                </a:rPr>
                <a:t>Steering</a:t>
              </a:r>
            </a:p>
            <a:p>
              <a:pPr algn="ctr"/>
              <a:r>
                <a:rPr lang="en-US" altLang="ko-KR" sz="1200">
                  <a:latin typeface="Tahoma" pitchFamily="34" charset="0"/>
                  <a:ea typeface="휴먼옛체" pitchFamily="18" charset="-127"/>
                </a:rPr>
                <a:t>Committee</a:t>
              </a:r>
            </a:p>
            <a:p>
              <a:pPr algn="ctr"/>
              <a:r>
                <a:rPr lang="en-US" altLang="ko-KR" sz="1200">
                  <a:latin typeface="Tahoma" pitchFamily="34" charset="0"/>
                  <a:ea typeface="휴먼옛체" pitchFamily="18" charset="-127"/>
                </a:rPr>
                <a:t>(SC)</a:t>
              </a:r>
            </a:p>
          </p:txBody>
        </p:sp>
        <p:sp>
          <p:nvSpPr>
            <p:cNvPr id="7218" name="Text Box 1068"/>
            <p:cNvSpPr txBox="1">
              <a:spLocks noChangeArrowheads="1"/>
            </p:cNvSpPr>
            <p:nvPr/>
          </p:nvSpPr>
          <p:spPr bwMode="auto">
            <a:xfrm>
              <a:off x="4599457" y="2008384"/>
              <a:ext cx="839788" cy="33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eaLnBrk="1" hangingPunct="1">
                <a:spcBef>
                  <a:spcPct val="50000"/>
                </a:spcBef>
              </a:pPr>
              <a:r>
                <a:rPr lang="en-US" altLang="ko-KR" b="1">
                  <a:latin typeface="Tahoma" pitchFamily="34" charset="0"/>
                  <a:ea typeface="휴먼옛체" pitchFamily="18" charset="-127"/>
                </a:rPr>
                <a:t>3GPP</a:t>
              </a:r>
            </a:p>
          </p:txBody>
        </p:sp>
        <p:sp>
          <p:nvSpPr>
            <p:cNvPr id="7219" name="Text Box 1069"/>
            <p:cNvSpPr txBox="1">
              <a:spLocks noChangeArrowheads="1"/>
            </p:cNvSpPr>
            <p:nvPr/>
          </p:nvSpPr>
          <p:spPr bwMode="auto">
            <a:xfrm>
              <a:off x="5744393" y="2008384"/>
              <a:ext cx="865187" cy="24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eaLnBrk="1" hangingPunct="1">
                <a:spcBef>
                  <a:spcPct val="50000"/>
                </a:spcBef>
              </a:pPr>
              <a:r>
                <a:rPr lang="en-US" altLang="ko-KR" b="1">
                  <a:latin typeface="Tahoma" pitchFamily="34" charset="0"/>
                  <a:ea typeface="휴먼옛체" pitchFamily="18" charset="-127"/>
                </a:rPr>
                <a:t>3GPP2</a:t>
              </a:r>
            </a:p>
          </p:txBody>
        </p:sp>
        <p:sp>
          <p:nvSpPr>
            <p:cNvPr id="7220" name="Text Box 1070"/>
            <p:cNvSpPr txBox="1">
              <a:spLocks noChangeArrowheads="1"/>
            </p:cNvSpPr>
            <p:nvPr/>
          </p:nvSpPr>
          <p:spPr bwMode="auto">
            <a:xfrm>
              <a:off x="7904632" y="2019548"/>
              <a:ext cx="1146113" cy="325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ctr" eaLnBrk="1" hangingPunct="1">
                <a:spcBef>
                  <a:spcPct val="50000"/>
                </a:spcBef>
              </a:pPr>
              <a:r>
                <a:rPr lang="en-US" altLang="ko-KR" b="1">
                  <a:latin typeface="Tahoma" pitchFamily="34" charset="0"/>
                  <a:ea typeface="휴먼옛체" pitchFamily="18" charset="-127"/>
                </a:rPr>
                <a:t>Partners</a:t>
              </a:r>
            </a:p>
          </p:txBody>
        </p:sp>
        <p:sp>
          <p:nvSpPr>
            <p:cNvPr id="7221" name="Text Box 1056"/>
            <p:cNvSpPr txBox="1">
              <a:spLocks noChangeArrowheads="1"/>
            </p:cNvSpPr>
            <p:nvPr/>
          </p:nvSpPr>
          <p:spPr bwMode="auto">
            <a:xfrm>
              <a:off x="671711" y="2074921"/>
              <a:ext cx="3534110" cy="33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ctr" eaLnBrk="1" hangingPunct="1"/>
              <a:r>
                <a:rPr lang="en-US" altLang="ko-KR" b="1">
                  <a:latin typeface="Tahoma" pitchFamily="34" charset="0"/>
                </a:rPr>
                <a:t>International Recommendations</a:t>
              </a:r>
            </a:p>
          </p:txBody>
        </p:sp>
        <p:pic>
          <p:nvPicPr>
            <p:cNvPr id="7222" name="Picture 1054"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577" y="2636912"/>
              <a:ext cx="458787" cy="52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23" name="AutoShape 1061"/>
            <p:cNvSpPr>
              <a:spLocks noChangeArrowheads="1"/>
            </p:cNvSpPr>
            <p:nvPr/>
          </p:nvSpPr>
          <p:spPr bwMode="auto">
            <a:xfrm>
              <a:off x="7190928" y="3232576"/>
              <a:ext cx="2514600" cy="6134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b="1">
                  <a:latin typeface="Tahoma" pitchFamily="34" charset="0"/>
                  <a:ea typeface="휴먼옛체" pitchFamily="18" charset="-127"/>
                </a:rPr>
                <a:t>  Individual Members (IM)</a:t>
              </a:r>
            </a:p>
          </p:txBody>
        </p:sp>
        <p:sp>
          <p:nvSpPr>
            <p:cNvPr id="7224" name="Rectangle 1060"/>
            <p:cNvSpPr>
              <a:spLocks noChangeArrowheads="1"/>
            </p:cNvSpPr>
            <p:nvPr/>
          </p:nvSpPr>
          <p:spPr bwMode="auto">
            <a:xfrm>
              <a:off x="2742753" y="3047405"/>
              <a:ext cx="2133600" cy="22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ko-KR" sz="1200" b="1">
                  <a:solidFill>
                    <a:srgbClr val="FF0000"/>
                  </a:solidFill>
                  <a:latin typeface="Tahoma" pitchFamily="34" charset="0"/>
                  <a:ea typeface="휴먼옛체" pitchFamily="18" charset="-127"/>
                </a:rPr>
                <a:t>Technical Specifications</a:t>
              </a:r>
            </a:p>
          </p:txBody>
        </p:sp>
      </p:grpSp>
      <p:grpSp>
        <p:nvGrpSpPr>
          <p:cNvPr id="7184" name="그룹 7"/>
          <p:cNvGrpSpPr>
            <a:grpSpLocks/>
          </p:cNvGrpSpPr>
          <p:nvPr/>
        </p:nvGrpSpPr>
        <p:grpSpPr bwMode="auto">
          <a:xfrm>
            <a:off x="1157288" y="4440238"/>
            <a:ext cx="8475662" cy="1960562"/>
            <a:chOff x="865205" y="4218838"/>
            <a:chExt cx="8404677" cy="2162491"/>
          </a:xfrm>
        </p:grpSpPr>
        <p:pic>
          <p:nvPicPr>
            <p:cNvPr id="7185" name="Picture 1054"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631" y="4969974"/>
              <a:ext cx="431936" cy="50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6" name="AutoShape 1040"/>
            <p:cNvSpPr>
              <a:spLocks noChangeArrowheads="1"/>
            </p:cNvSpPr>
            <p:nvPr/>
          </p:nvSpPr>
          <p:spPr bwMode="auto">
            <a:xfrm>
              <a:off x="6827412" y="4294815"/>
              <a:ext cx="2367428" cy="794245"/>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70000"/>
                </a:lnSpc>
              </a:pPr>
              <a:endParaRPr lang="en-US" altLang="ko-KR" sz="2000">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a:p>
              <a:pPr algn="ctr">
                <a:lnSpc>
                  <a:spcPct val="70000"/>
                </a:lnSpc>
              </a:pPr>
              <a:endParaRPr lang="en-US" altLang="ko-KR">
                <a:latin typeface="Tahoma" pitchFamily="34" charset="0"/>
                <a:ea typeface="휴먼옛체" pitchFamily="18" charset="-127"/>
              </a:endParaRPr>
            </a:p>
          </p:txBody>
        </p:sp>
        <p:sp>
          <p:nvSpPr>
            <p:cNvPr id="7187" name="AutoShape 1043"/>
            <p:cNvSpPr>
              <a:spLocks noChangeArrowheads="1"/>
            </p:cNvSpPr>
            <p:nvPr/>
          </p:nvSpPr>
          <p:spPr bwMode="auto">
            <a:xfrm>
              <a:off x="4322482" y="4218838"/>
              <a:ext cx="2235904" cy="2162490"/>
            </a:xfrm>
            <a:prstGeom prst="roundRect">
              <a:avLst>
                <a:gd name="adj" fmla="val 533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sz="2000">
                <a:latin typeface="Tahoma" pitchFamily="34" charset="0"/>
                <a:ea typeface="휴먼옛체" pitchFamily="18" charset="-127"/>
              </a:endParaRPr>
            </a:p>
            <a:p>
              <a:pPr algn="ctr">
                <a:lnSpc>
                  <a:spcPct val="80000"/>
                </a:lnSpc>
              </a:pPr>
              <a:endParaRPr lang="en-US" altLang="ko-KR">
                <a:latin typeface="Tahoma" pitchFamily="34" charset="0"/>
                <a:ea typeface="휴먼옛체" pitchFamily="18" charset="-127"/>
              </a:endParaRPr>
            </a:p>
            <a:p>
              <a:pPr algn="ctr">
                <a:lnSpc>
                  <a:spcPct val="80000"/>
                </a:lnSpc>
              </a:pPr>
              <a:endParaRPr lang="en-US" altLang="ko-KR">
                <a:latin typeface="Tahoma" pitchFamily="34" charset="0"/>
                <a:ea typeface="휴먼옛체" pitchFamily="18" charset="-127"/>
              </a:endParaRPr>
            </a:p>
          </p:txBody>
        </p:sp>
        <p:sp>
          <p:nvSpPr>
            <p:cNvPr id="7188" name="AutoShape 1044"/>
            <p:cNvSpPr>
              <a:spLocks noChangeArrowheads="1"/>
            </p:cNvSpPr>
            <p:nvPr/>
          </p:nvSpPr>
          <p:spPr bwMode="auto">
            <a:xfrm>
              <a:off x="4389738" y="4453664"/>
              <a:ext cx="2099896" cy="1020813"/>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b="1">
                  <a:solidFill>
                    <a:srgbClr val="0070C0"/>
                  </a:solidFill>
                  <a:latin typeface="Tahoma" pitchFamily="34" charset="0"/>
                  <a:ea typeface="휴먼옛체" pitchFamily="18" charset="-127"/>
                </a:rPr>
                <a:t>High Level Committees</a:t>
              </a:r>
            </a:p>
          </p:txBody>
        </p:sp>
        <p:sp>
          <p:nvSpPr>
            <p:cNvPr id="7189" name="AutoShape 1045"/>
            <p:cNvSpPr>
              <a:spLocks noChangeArrowheads="1"/>
            </p:cNvSpPr>
            <p:nvPr/>
          </p:nvSpPr>
          <p:spPr bwMode="auto">
            <a:xfrm>
              <a:off x="4389739" y="5613994"/>
              <a:ext cx="2099896" cy="713884"/>
            </a:xfrm>
            <a:prstGeom prst="roundRect">
              <a:avLst>
                <a:gd name="adj" fmla="val 16667"/>
              </a:avLst>
            </a:prstGeom>
            <a:noFill/>
            <a:ln w="28575">
              <a:solidFill>
                <a:srgbClr val="FFCC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sz="1200" b="1">
                  <a:solidFill>
                    <a:srgbClr val="0070C0"/>
                  </a:solidFill>
                  <a:latin typeface="Tahoma" pitchFamily="34" charset="0"/>
                  <a:ea typeface="휴먼옛체" pitchFamily="18" charset="-127"/>
                </a:rPr>
                <a:t>Technical Plenary</a:t>
              </a:r>
            </a:p>
          </p:txBody>
        </p:sp>
        <p:sp>
          <p:nvSpPr>
            <p:cNvPr id="7190" name="AutoShape 1046"/>
            <p:cNvSpPr>
              <a:spLocks noChangeArrowheads="1"/>
            </p:cNvSpPr>
            <p:nvPr/>
          </p:nvSpPr>
          <p:spPr bwMode="auto">
            <a:xfrm flipH="1">
              <a:off x="6413877" y="4533088"/>
              <a:ext cx="527590" cy="299021"/>
            </a:xfrm>
            <a:prstGeom prst="rightArrow">
              <a:avLst>
                <a:gd name="adj1" fmla="val 50000"/>
                <a:gd name="adj2" fmla="val 36774"/>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191" name="AutoShape 1053"/>
            <p:cNvSpPr>
              <a:spLocks noChangeArrowheads="1"/>
            </p:cNvSpPr>
            <p:nvPr/>
          </p:nvSpPr>
          <p:spPr bwMode="auto">
            <a:xfrm>
              <a:off x="1853076" y="5490116"/>
              <a:ext cx="358701" cy="239216"/>
            </a:xfrm>
            <a:prstGeom prst="upArrow">
              <a:avLst>
                <a:gd name="adj1" fmla="val 50000"/>
                <a:gd name="adj2" fmla="val 25000"/>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192" name="AutoShape 1055"/>
            <p:cNvSpPr>
              <a:spLocks noChangeArrowheads="1"/>
            </p:cNvSpPr>
            <p:nvPr/>
          </p:nvSpPr>
          <p:spPr bwMode="auto">
            <a:xfrm>
              <a:off x="1853076" y="4707142"/>
              <a:ext cx="358701" cy="239216"/>
            </a:xfrm>
            <a:prstGeom prst="upArrow">
              <a:avLst>
                <a:gd name="adj1" fmla="val 50000"/>
                <a:gd name="adj2" fmla="val 25000"/>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193" name="Text Box 1056"/>
            <p:cNvSpPr txBox="1">
              <a:spLocks noChangeArrowheads="1"/>
            </p:cNvSpPr>
            <p:nvPr/>
          </p:nvSpPr>
          <p:spPr bwMode="auto">
            <a:xfrm>
              <a:off x="865205" y="4397666"/>
              <a:ext cx="2491934" cy="3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ctr" eaLnBrk="1" hangingPunct="1"/>
              <a:r>
                <a:rPr lang="en-US" altLang="ko-KR" b="1">
                  <a:solidFill>
                    <a:srgbClr val="0070C0"/>
                  </a:solidFill>
                  <a:latin typeface="Tahoma" pitchFamily="34" charset="0"/>
                </a:rPr>
                <a:t>International Standards</a:t>
              </a:r>
            </a:p>
          </p:txBody>
        </p:sp>
        <p:sp>
          <p:nvSpPr>
            <p:cNvPr id="7194" name="AutoShape 1059"/>
            <p:cNvSpPr>
              <a:spLocks noChangeArrowheads="1"/>
            </p:cNvSpPr>
            <p:nvPr/>
          </p:nvSpPr>
          <p:spPr bwMode="auto">
            <a:xfrm>
              <a:off x="891916" y="5805264"/>
              <a:ext cx="2140737" cy="41854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lnSpc>
                  <a:spcPct val="90000"/>
                </a:lnSpc>
                <a:spcBef>
                  <a:spcPct val="50000"/>
                </a:spcBef>
              </a:pPr>
              <a:r>
                <a:rPr lang="en-US" altLang="ko-KR" sz="1600" b="1">
                  <a:solidFill>
                    <a:srgbClr val="0070C0"/>
                  </a:solidFill>
                  <a:latin typeface="Calibri" pitchFamily="34" charset="0"/>
                  <a:ea typeface="HY헤드라인M" pitchFamily="18" charset="-127"/>
                  <a:cs typeface="Calibri" pitchFamily="34" charset="0"/>
                </a:rPr>
                <a:t>Adopted by each OP</a:t>
              </a:r>
              <a:endParaRPr lang="ko-KR" altLang="en-US" sz="1600" b="1">
                <a:solidFill>
                  <a:srgbClr val="0070C0"/>
                </a:solidFill>
                <a:latin typeface="Calibri" pitchFamily="34" charset="0"/>
                <a:ea typeface="HY헤드라인M" pitchFamily="18" charset="-127"/>
                <a:cs typeface="Calibri" pitchFamily="34" charset="0"/>
              </a:endParaRPr>
            </a:p>
          </p:txBody>
        </p:sp>
        <p:sp>
          <p:nvSpPr>
            <p:cNvPr id="7195" name="AutoShape 1061"/>
            <p:cNvSpPr>
              <a:spLocks noChangeArrowheads="1"/>
            </p:cNvSpPr>
            <p:nvPr/>
          </p:nvSpPr>
          <p:spPr bwMode="auto">
            <a:xfrm>
              <a:off x="6830401" y="5962782"/>
              <a:ext cx="2367428" cy="41854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ko-KR" b="1">
                  <a:solidFill>
                    <a:srgbClr val="0070C0"/>
                  </a:solidFill>
                  <a:latin typeface="Tahoma" pitchFamily="34" charset="0"/>
                  <a:ea typeface="휴먼옛체" pitchFamily="18" charset="-127"/>
                </a:rPr>
                <a:t>Telecom Companies</a:t>
              </a:r>
            </a:p>
          </p:txBody>
        </p:sp>
        <p:sp>
          <p:nvSpPr>
            <p:cNvPr id="7196" name="AutoShape 1063"/>
            <p:cNvSpPr>
              <a:spLocks noChangeArrowheads="1"/>
            </p:cNvSpPr>
            <p:nvPr/>
          </p:nvSpPr>
          <p:spPr bwMode="auto">
            <a:xfrm flipH="1">
              <a:off x="6438819" y="6012549"/>
              <a:ext cx="388593" cy="299021"/>
            </a:xfrm>
            <a:prstGeom prst="rightArrow">
              <a:avLst>
                <a:gd name="adj1" fmla="val 50000"/>
                <a:gd name="adj2" fmla="val 36772"/>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197" name="AutoShape 1064"/>
            <p:cNvSpPr>
              <a:spLocks noChangeArrowheads="1"/>
            </p:cNvSpPr>
            <p:nvPr/>
          </p:nvSpPr>
          <p:spPr bwMode="auto">
            <a:xfrm flipH="1">
              <a:off x="2929526" y="5902605"/>
              <a:ext cx="1434805" cy="299021"/>
            </a:xfrm>
            <a:prstGeom prst="rightArrow">
              <a:avLst>
                <a:gd name="adj1" fmla="val 50000"/>
                <a:gd name="adj2" fmla="val 100010"/>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198" name="Text Box 1068"/>
            <p:cNvSpPr txBox="1">
              <a:spLocks noChangeArrowheads="1"/>
            </p:cNvSpPr>
            <p:nvPr/>
          </p:nvSpPr>
          <p:spPr bwMode="auto">
            <a:xfrm>
              <a:off x="4557722" y="4237770"/>
              <a:ext cx="1796495" cy="339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ctr" eaLnBrk="1" hangingPunct="1">
                <a:spcBef>
                  <a:spcPct val="50000"/>
                </a:spcBef>
              </a:pPr>
              <a:r>
                <a:rPr lang="en-US" altLang="ko-KR" b="1">
                  <a:solidFill>
                    <a:srgbClr val="0070C0"/>
                  </a:solidFill>
                  <a:latin typeface="Tahoma" pitchFamily="34" charset="0"/>
                  <a:ea typeface="휴먼옛체" pitchFamily="18" charset="-127"/>
                </a:rPr>
                <a:t>M2M NEW GROUP</a:t>
              </a:r>
            </a:p>
          </p:txBody>
        </p:sp>
        <p:sp>
          <p:nvSpPr>
            <p:cNvPr id="7199" name="Text Box 1068"/>
            <p:cNvSpPr txBox="1">
              <a:spLocks noChangeArrowheads="1"/>
            </p:cNvSpPr>
            <p:nvPr/>
          </p:nvSpPr>
          <p:spPr bwMode="auto">
            <a:xfrm>
              <a:off x="6842278" y="4374239"/>
              <a:ext cx="2427604" cy="57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l" eaLnBrk="1" hangingPunct="1">
                <a:spcBef>
                  <a:spcPct val="50000"/>
                </a:spcBef>
              </a:pPr>
              <a:r>
                <a:rPr lang="en-US" altLang="ko-KR" b="1">
                  <a:solidFill>
                    <a:srgbClr val="0070C0"/>
                  </a:solidFill>
                  <a:latin typeface="Tahoma" pitchFamily="34" charset="0"/>
                  <a:ea typeface="휴먼옛체" pitchFamily="18" charset="-127"/>
                </a:rPr>
                <a:t>Telecom SDOs to join in M2M New Group</a:t>
              </a:r>
            </a:p>
          </p:txBody>
        </p:sp>
        <p:sp>
          <p:nvSpPr>
            <p:cNvPr id="7200" name="AutoShape 22"/>
            <p:cNvSpPr>
              <a:spLocks noChangeArrowheads="1"/>
            </p:cNvSpPr>
            <p:nvPr/>
          </p:nvSpPr>
          <p:spPr bwMode="auto">
            <a:xfrm>
              <a:off x="6842277" y="5247909"/>
              <a:ext cx="2329740" cy="527405"/>
            </a:xfrm>
            <a:prstGeom prst="roundRect">
              <a:avLst>
                <a:gd name="adj" fmla="val 16667"/>
              </a:avLst>
            </a:prstGeom>
            <a:noFill/>
            <a:ln w="5715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tLang="ko-KR" b="1" i="1">
                <a:solidFill>
                  <a:srgbClr val="FF0000"/>
                </a:solidFill>
                <a:latin typeface="Tahoma" pitchFamily="34" charset="0"/>
                <a:ea typeface="휴먼옛체" pitchFamily="18" charset="-127"/>
              </a:endParaRPr>
            </a:p>
            <a:p>
              <a:pPr algn="ctr"/>
              <a:r>
                <a:rPr lang="en-US" altLang="ko-KR" b="1" i="1">
                  <a:solidFill>
                    <a:srgbClr val="FF0000"/>
                  </a:solidFill>
                  <a:latin typeface="Tahoma" pitchFamily="34" charset="0"/>
                  <a:ea typeface="휴먼옛체" pitchFamily="18" charset="-127"/>
                </a:rPr>
                <a:t>Vertical representatives</a:t>
              </a:r>
            </a:p>
            <a:p>
              <a:pPr algn="ctr"/>
              <a:r>
                <a:rPr lang="en-US" altLang="ko-KR" b="1" i="1">
                  <a:solidFill>
                    <a:srgbClr val="FF0000"/>
                  </a:solidFill>
                  <a:latin typeface="Tahoma" pitchFamily="34" charset="0"/>
                  <a:ea typeface="휴먼옛체" pitchFamily="18" charset="-127"/>
                </a:rPr>
                <a:t>Vertical  companies</a:t>
              </a:r>
            </a:p>
            <a:p>
              <a:pPr algn="ctr"/>
              <a:endParaRPr lang="en-US" altLang="ko-KR" b="1" i="1">
                <a:solidFill>
                  <a:srgbClr val="FF0000"/>
                </a:solidFill>
                <a:latin typeface="Tahoma" pitchFamily="34" charset="0"/>
                <a:ea typeface="휴먼옛체" pitchFamily="18" charset="-127"/>
              </a:endParaRPr>
            </a:p>
          </p:txBody>
        </p:sp>
        <p:sp>
          <p:nvSpPr>
            <p:cNvPr id="7201" name="Text Box 1068"/>
            <p:cNvSpPr txBox="1">
              <a:spLocks noChangeArrowheads="1"/>
            </p:cNvSpPr>
            <p:nvPr/>
          </p:nvSpPr>
          <p:spPr bwMode="auto">
            <a:xfrm>
              <a:off x="1987070" y="5089060"/>
              <a:ext cx="890380" cy="339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ctr" eaLnBrk="1" hangingPunct="1">
                <a:spcBef>
                  <a:spcPct val="50000"/>
                </a:spcBef>
              </a:pPr>
              <a:r>
                <a:rPr lang="en-US" altLang="ko-KR" b="1">
                  <a:solidFill>
                    <a:srgbClr val="0070C0"/>
                  </a:solidFill>
                  <a:latin typeface="Tahoma" pitchFamily="34" charset="0"/>
                  <a:ea typeface="휴먼옛체" pitchFamily="18" charset="-127"/>
                </a:rPr>
                <a:t>or etc.</a:t>
              </a:r>
            </a:p>
          </p:txBody>
        </p:sp>
        <p:sp>
          <p:nvSpPr>
            <p:cNvPr id="7202" name="AutoShape 1046"/>
            <p:cNvSpPr>
              <a:spLocks noChangeArrowheads="1"/>
            </p:cNvSpPr>
            <p:nvPr/>
          </p:nvSpPr>
          <p:spPr bwMode="auto">
            <a:xfrm rot="2245230" flipH="1">
              <a:off x="6388239" y="5205681"/>
              <a:ext cx="500095" cy="299021"/>
            </a:xfrm>
            <a:prstGeom prst="rightArrow">
              <a:avLst>
                <a:gd name="adj1" fmla="val 50000"/>
                <a:gd name="adj2" fmla="val 3677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03" name="AutoShape 1046"/>
            <p:cNvSpPr>
              <a:spLocks noChangeArrowheads="1"/>
            </p:cNvSpPr>
            <p:nvPr/>
          </p:nvSpPr>
          <p:spPr bwMode="auto">
            <a:xfrm rot="19047340" flipH="1">
              <a:off x="6387332" y="5678849"/>
              <a:ext cx="500095" cy="299021"/>
            </a:xfrm>
            <a:prstGeom prst="rightArrow">
              <a:avLst>
                <a:gd name="adj1" fmla="val 50000"/>
                <a:gd name="adj2" fmla="val 3677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ko-KR" altLang="en-US"/>
            </a:p>
          </p:txBody>
        </p:sp>
        <p:sp>
          <p:nvSpPr>
            <p:cNvPr id="7204" name="Rectangle 1060"/>
            <p:cNvSpPr>
              <a:spLocks noChangeArrowheads="1"/>
            </p:cNvSpPr>
            <p:nvPr/>
          </p:nvSpPr>
          <p:spPr bwMode="auto">
            <a:xfrm>
              <a:off x="2642565" y="5596571"/>
              <a:ext cx="2008726" cy="21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ko-KR" sz="1200" b="1">
                  <a:solidFill>
                    <a:srgbClr val="FF0000"/>
                  </a:solidFill>
                  <a:latin typeface="Tahoma" pitchFamily="34" charset="0"/>
                  <a:ea typeface="휴먼옛체" pitchFamily="18" charset="-127"/>
                </a:rPr>
                <a:t>Technical Specifications</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nvGraphicFramePr>
        <p:xfrm>
          <a:off x="344488" y="2781300"/>
          <a:ext cx="9190037" cy="3344739"/>
        </p:xfrm>
        <a:graphic>
          <a:graphicData uri="http://schemas.openxmlformats.org/drawingml/2006/table">
            <a:tbl>
              <a:tblPr/>
              <a:tblGrid>
                <a:gridCol w="838200"/>
                <a:gridCol w="6073775"/>
                <a:gridCol w="2278062"/>
              </a:tblGrid>
              <a:tr h="327025">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Ebrima" pitchFamily="2" charset="0"/>
                          <a:ea typeface="굴림" pitchFamily="50" charset="-127"/>
                        </a:rPr>
                        <a:t>3GPP/3GPP2</a:t>
                      </a:r>
                      <a:r>
                        <a:rPr kumimoji="0" lang="en-US" altLang="ko-KR" sz="1800" b="1" i="0" u="none" strike="noStrike" cap="none" normalizeH="0" baseline="30000" smtClean="0">
                          <a:ln>
                            <a:noFill/>
                          </a:ln>
                          <a:solidFill>
                            <a:schemeClr val="tx1"/>
                          </a:solidFill>
                          <a:effectLst/>
                          <a:latin typeface="Ebrima" pitchFamily="2" charset="0"/>
                          <a:ea typeface="굴림" pitchFamily="50" charset="-127"/>
                        </a:rPr>
                        <a:t> </a:t>
                      </a:r>
                      <a:r>
                        <a:rPr kumimoji="0" lang="en-US" altLang="ko-KR" sz="1800" b="1" i="0" u="none" strike="noStrike" cap="none" normalizeH="0" baseline="0" smtClean="0">
                          <a:ln>
                            <a:noFill/>
                          </a:ln>
                          <a:solidFill>
                            <a:schemeClr val="tx1"/>
                          </a:solidFill>
                          <a:effectLst/>
                          <a:latin typeface="Ebrima" pitchFamily="2" charset="0"/>
                          <a:ea typeface="굴림" pitchFamily="50" charset="-127"/>
                        </a:rPr>
                        <a:t>Decision Making Process</a:t>
                      </a:r>
                      <a:endParaRPr kumimoji="0" lang="ko-KR" altLang="en-US" sz="1800" b="1" i="0" u="none" strike="noStrike" cap="none" normalizeH="0" baseline="30000" smtClean="0">
                        <a:ln>
                          <a:noFill/>
                        </a:ln>
                        <a:solidFill>
                          <a:schemeClr val="tx1"/>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rgbClr val="0070C0"/>
                          </a:solidFill>
                          <a:effectLst/>
                          <a:latin typeface="Ebrima" pitchFamily="2" charset="0"/>
                          <a:ea typeface="굴림" pitchFamily="50" charset="-127"/>
                        </a:rPr>
                        <a:t>“M2M NEW GROUP”</a:t>
                      </a:r>
                      <a:endParaRPr kumimoji="0" lang="ko-KR" altLang="en-US" sz="1600" b="1" i="0"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7058"/>
                      </a:srgbClr>
                    </a:solidFill>
                  </a:tcPr>
                </a:tc>
              </a:tr>
              <a:tr h="16684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PCG</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1)</a:t>
                      </a:r>
                      <a:endParaRPr kumimoji="0" lang="en-US" altLang="ko-KR" sz="1600" b="0" i="0" u="none" strike="noStrike" cap="none" normalizeH="0" baseline="0" smtClean="0">
                        <a:ln>
                          <a:noFill/>
                        </a:ln>
                        <a:solidFill>
                          <a:srgbClr val="000000"/>
                        </a:solidFill>
                        <a:effectLst/>
                        <a:latin typeface="Ebrima" pitchFamily="2" charset="0"/>
                        <a:ea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/SC</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2)</a:t>
                      </a:r>
                      <a:endParaRPr kumimoji="0" lang="ko-KR" altLang="en-US" sz="16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Quorum : 50% of total # of OPs</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No proxy permitted </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1) </a:t>
                      </a:r>
                      <a:r>
                        <a:rPr kumimoji="0" lang="en-US" altLang="ko-KR" sz="1600" b="0" i="0" u="none" strike="noStrike" cap="none" normalizeH="0" baseline="0" smtClean="0">
                          <a:ln>
                            <a:noFill/>
                          </a:ln>
                          <a:solidFill>
                            <a:srgbClr val="000000"/>
                          </a:solidFill>
                          <a:effectLst/>
                          <a:latin typeface="Ebrima" pitchFamily="2" charset="0"/>
                          <a:ea typeface="굴림" pitchFamily="50" charset="-127"/>
                        </a:rPr>
                        <a:t>, Proxy permitted </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2)</a:t>
                      </a:r>
                      <a:endParaRPr kumimoji="0" lang="en-US" altLang="ko-KR" sz="1600" b="0" i="0" u="none" strike="noStrike" cap="none" normalizeH="0" baseline="0" smtClean="0">
                        <a:ln>
                          <a:noFill/>
                        </a:ln>
                        <a:solidFill>
                          <a:srgbClr val="000000"/>
                        </a:solidFill>
                        <a:effectLst/>
                        <a:latin typeface="Ebrima" pitchFamily="2" charset="0"/>
                        <a:ea typeface="굴림" pitchFamily="50" charset="-127"/>
                      </a:endParaRP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Endeavour to reach consensus </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During voting,</a:t>
                      </a:r>
                    </a:p>
                    <a:p>
                      <a:pPr marL="285750" marR="0" lvl="0" indent="-285750" algn="l"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       &gt; each OP</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1)</a:t>
                      </a:r>
                      <a:r>
                        <a:rPr kumimoji="0" lang="en-US" altLang="ko-KR" sz="1600" b="0" i="0" u="none" strike="noStrike" cap="none" normalizeH="0" baseline="0" smtClean="0">
                          <a:ln>
                            <a:noFill/>
                          </a:ln>
                          <a:solidFill>
                            <a:srgbClr val="000000"/>
                          </a:solidFill>
                          <a:effectLst/>
                          <a:latin typeface="Ebrima" pitchFamily="2" charset="0"/>
                          <a:ea typeface="굴림" pitchFamily="50" charset="-127"/>
                        </a:rPr>
                        <a:t> / SC voting member </a:t>
                      </a:r>
                      <a:r>
                        <a:rPr kumimoji="0" lang="en-US" altLang="ko-KR" sz="1600" b="0" i="0" u="none" strike="noStrike" cap="none" normalizeH="0" baseline="30000" smtClean="0">
                          <a:ln>
                            <a:noFill/>
                          </a:ln>
                          <a:solidFill>
                            <a:srgbClr val="000000"/>
                          </a:solidFill>
                          <a:effectLst/>
                          <a:latin typeface="Ebrima" pitchFamily="2" charset="0"/>
                          <a:ea typeface="굴림" pitchFamily="50" charset="-127"/>
                        </a:rPr>
                        <a:t>2) </a:t>
                      </a:r>
                      <a:r>
                        <a:rPr kumimoji="0" lang="en-US" altLang="ko-KR" sz="1600" b="0" i="0" u="none" strike="noStrike" cap="none" normalizeH="0" baseline="0" smtClean="0">
                          <a:ln>
                            <a:noFill/>
                          </a:ln>
                          <a:solidFill>
                            <a:srgbClr val="000000"/>
                          </a:solidFill>
                          <a:effectLst/>
                          <a:latin typeface="Ebrima" pitchFamily="2" charset="0"/>
                          <a:ea typeface="굴림" pitchFamily="50" charset="-127"/>
                        </a:rPr>
                        <a:t>casts vote once</a:t>
                      </a:r>
                    </a:p>
                    <a:p>
                      <a:pPr marL="285750" marR="0" lvl="0" indent="-285750" algn="l"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       &gt; a proposal is approved if 71% of the votes cast are in favor</a:t>
                      </a:r>
                      <a:endParaRPr kumimoji="0" lang="ko-KR" altLang="en-US" sz="16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1" u="none" strike="noStrike" cap="none" normalizeH="0" baseline="0" smtClean="0">
                          <a:ln>
                            <a:noFill/>
                          </a:ln>
                          <a:solidFill>
                            <a:srgbClr val="0070C0"/>
                          </a:solidFill>
                          <a:effectLst/>
                          <a:latin typeface="Ebrima" pitchFamily="2" charset="0"/>
                          <a:ea typeface="굴림" pitchFamily="50" charset="-127"/>
                        </a:rPr>
                        <a:t>This issue should be discussed in the future.</a:t>
                      </a:r>
                      <a:endParaRPr kumimoji="0" lang="ko-KR" altLang="en-US" sz="1800" b="1" i="1"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7058"/>
                      </a:srgbClr>
                    </a:solidFill>
                  </a:tcPr>
                </a:tc>
              </a:tr>
              <a:tr h="11461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TSG</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/WG</a:t>
                      </a:r>
                      <a:endParaRPr kumimoji="0" lang="ko-KR" altLang="en-US" sz="16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Endeavour to reach consensus </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During voting,</a:t>
                      </a:r>
                    </a:p>
                    <a:p>
                      <a:pPr marL="285750" marR="0" lvl="0" indent="-285750" algn="l"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       &gt; each voting member has one vote</a:t>
                      </a:r>
                    </a:p>
                    <a:p>
                      <a:pPr marL="285750" marR="0" lvl="0" indent="-285750" algn="l"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       &gt; a proposal is approved if 71% of the votes cast are in favour</a:t>
                      </a:r>
                    </a:p>
                  </a:txBody>
                  <a:tcPr marL="91436" marR="91436"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8210" name="TextBox 4"/>
          <p:cNvSpPr txBox="1">
            <a:spLocks noChangeArrowheads="1"/>
          </p:cNvSpPr>
          <p:nvPr/>
        </p:nvSpPr>
        <p:spPr bwMode="auto">
          <a:xfrm>
            <a:off x="415925" y="6169025"/>
            <a:ext cx="33131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l" eaLnBrk="1" hangingPunct="1"/>
            <a:r>
              <a:rPr lang="en-US" altLang="ko-KR" sz="1200">
                <a:latin typeface="Arial Unicode MS" pitchFamily="50" charset="-127"/>
                <a:ea typeface="Arial Unicode MS" pitchFamily="50" charset="-127"/>
                <a:cs typeface="Arial Unicode MS" pitchFamily="50" charset="-127"/>
              </a:rPr>
              <a:t>※</a:t>
            </a:r>
            <a:r>
              <a:rPr lang="en-US" altLang="ko-KR" sz="1200"/>
              <a:t>1) 3GPP only	</a:t>
            </a:r>
            <a:r>
              <a:rPr lang="en-US" altLang="ko-KR" sz="1200">
                <a:latin typeface="Arial Unicode MS" pitchFamily="50" charset="-127"/>
                <a:ea typeface="Arial Unicode MS" pitchFamily="50" charset="-127"/>
                <a:cs typeface="Arial Unicode MS" pitchFamily="50" charset="-127"/>
              </a:rPr>
              <a:t>※ </a:t>
            </a:r>
            <a:r>
              <a:rPr lang="en-US" altLang="ko-KR" sz="1200"/>
              <a:t>2) 3GPP2 only</a:t>
            </a:r>
            <a:endParaRPr lang="ko-KR" altLang="en-US" sz="1200"/>
          </a:p>
        </p:txBody>
      </p:sp>
      <p:sp>
        <p:nvSpPr>
          <p:cNvPr id="8211" name="Title 1"/>
          <p:cNvSpPr>
            <a:spLocks noGrp="1"/>
          </p:cNvSpPr>
          <p:nvPr>
            <p:ph type="title"/>
          </p:nvPr>
        </p:nvSpPr>
        <p:spPr>
          <a:xfrm>
            <a:off x="0" y="0"/>
            <a:ext cx="9496425" cy="620713"/>
          </a:xfrm>
        </p:spPr>
        <p:txBody>
          <a:bodyPr/>
          <a:lstStyle/>
          <a:p>
            <a:pPr marL="857250" indent="-857250" algn="l" eaLnBrk="1" hangingPunct="1"/>
            <a:r>
              <a:rPr lang="en-US" altLang="ko-KR" sz="2800" b="1" smtClean="0">
                <a:latin typeface="Calibri" pitchFamily="34" charset="0"/>
              </a:rPr>
              <a:t> 1.5   	 “Open” criteria</a:t>
            </a:r>
            <a:endParaRPr lang="en-US" altLang="ko-KR" sz="1200" b="1" smtClean="0">
              <a:solidFill>
                <a:srgbClr val="FF0000"/>
              </a:solidFill>
              <a:latin typeface="Calibri" pitchFamily="34" charset="0"/>
            </a:endParaRPr>
          </a:p>
        </p:txBody>
      </p:sp>
      <p:sp>
        <p:nvSpPr>
          <p:cNvPr id="8212" name="내용 개체 틀 2"/>
          <p:cNvSpPr>
            <a:spLocks noGrp="1"/>
          </p:cNvSpPr>
          <p:nvPr>
            <p:ph idx="1"/>
          </p:nvPr>
        </p:nvSpPr>
        <p:spPr>
          <a:xfrm>
            <a:off x="128588" y="765175"/>
            <a:ext cx="9705975" cy="2016125"/>
          </a:xfrm>
        </p:spPr>
        <p:txBody>
          <a:bodyPr/>
          <a:lstStyle/>
          <a:p>
            <a:pPr eaLnBrk="1" hangingPunct="1"/>
            <a:r>
              <a:rPr lang="en-US" altLang="ko-KR" sz="2400" smtClean="0">
                <a:latin typeface="Calibri" pitchFamily="34" charset="0"/>
              </a:rPr>
              <a:t>Examples</a:t>
            </a:r>
          </a:p>
          <a:p>
            <a:pPr lvl="1" eaLnBrk="1" hangingPunct="1"/>
            <a:r>
              <a:rPr lang="en-US" altLang="ko-KR" sz="1900" b="1" smtClean="0">
                <a:solidFill>
                  <a:srgbClr val="FF0000"/>
                </a:solidFill>
                <a:latin typeface="Calibri" pitchFamily="34" charset="0"/>
              </a:rPr>
              <a:t>Voting right of Vertical representatives/companies</a:t>
            </a:r>
            <a:endParaRPr lang="en-US" altLang="ko-KR" sz="1900" smtClean="0">
              <a:latin typeface="Calibri" pitchFamily="34" charset="0"/>
            </a:endParaRPr>
          </a:p>
          <a:p>
            <a:pPr lvl="1" eaLnBrk="1" hangingPunct="1"/>
            <a:r>
              <a:rPr lang="en-US" altLang="ko-KR" sz="1900" b="1" smtClean="0">
                <a:solidFill>
                  <a:srgbClr val="FF0000"/>
                </a:solidFill>
                <a:latin typeface="Calibri" pitchFamily="34" charset="0"/>
              </a:rPr>
              <a:t>Allowance of proxy </a:t>
            </a:r>
            <a:r>
              <a:rPr lang="en-US" altLang="ko-KR" sz="1900" smtClean="0">
                <a:latin typeface="Calibri" pitchFamily="34" charset="0"/>
              </a:rPr>
              <a:t>(whether or not to permit proxy?)</a:t>
            </a:r>
          </a:p>
          <a:p>
            <a:pPr lvl="1" eaLnBrk="1" hangingPunct="1"/>
            <a:r>
              <a:rPr lang="en-US" altLang="ko-KR" sz="1900" smtClean="0">
                <a:latin typeface="Calibri" pitchFamily="34" charset="0"/>
              </a:rPr>
              <a:t>The way to be a TSG voting member</a:t>
            </a:r>
          </a:p>
          <a:p>
            <a:pPr lvl="1" eaLnBrk="1" hangingPunct="1">
              <a:buFont typeface="Arial" charset="0"/>
              <a:buNone/>
            </a:pPr>
            <a:r>
              <a:rPr lang="en-US" altLang="ko-KR" sz="1900" smtClean="0">
                <a:latin typeface="Calibri" pitchFamily="34" charset="0"/>
              </a:rPr>
              <a:t>       (how many meetings a participant should attend to get a voting right?)</a:t>
            </a:r>
          </a:p>
          <a:p>
            <a:pPr lvl="1" eaLnBrk="1" hangingPunct="1">
              <a:buFont typeface="Arial" charset="0"/>
              <a:buNone/>
            </a:pPr>
            <a:endParaRPr lang="ko-KR" altLang="en-US" smtClean="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내용 개체 틀 2"/>
          <p:cNvSpPr>
            <a:spLocks noGrp="1"/>
          </p:cNvSpPr>
          <p:nvPr>
            <p:ph sz="quarter" idx="1"/>
          </p:nvPr>
        </p:nvSpPr>
        <p:spPr>
          <a:xfrm>
            <a:off x="200025" y="2000250"/>
            <a:ext cx="8832850" cy="4092575"/>
          </a:xfrm>
        </p:spPr>
        <p:txBody>
          <a:bodyPr/>
          <a:lstStyle/>
          <a:p>
            <a:r>
              <a:rPr lang="en-US" altLang="ko-KR" sz="2000" smtClean="0">
                <a:latin typeface="Latha" pitchFamily="34" charset="0"/>
                <a:cs typeface="Latha" pitchFamily="34" charset="0"/>
              </a:rPr>
              <a:t>Leadership Election Process</a:t>
            </a:r>
          </a:p>
          <a:p>
            <a:endParaRPr lang="en-US" altLang="ko-KR" sz="2800" smtClean="0">
              <a:latin typeface="Calibri" pitchFamily="34" charset="0"/>
            </a:endParaRPr>
          </a:p>
          <a:p>
            <a:endParaRPr lang="ko-KR" altLang="en-US" sz="2800" smtClean="0">
              <a:latin typeface="Calibri" pitchFamily="34" charset="0"/>
            </a:endParaRPr>
          </a:p>
        </p:txBody>
      </p:sp>
      <p:sp>
        <p:nvSpPr>
          <p:cNvPr id="9219" name="Title 1"/>
          <p:cNvSpPr txBox="1">
            <a:spLocks/>
          </p:cNvSpPr>
          <p:nvPr/>
        </p:nvSpPr>
        <p:spPr bwMode="auto">
          <a:xfrm>
            <a:off x="0" y="-26988"/>
            <a:ext cx="9906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857250" indent="-857250"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l" eaLnBrk="1" hangingPunct="1"/>
            <a:r>
              <a:rPr lang="en-US" altLang="ko-KR" sz="2800" b="1">
                <a:latin typeface="Calibri" pitchFamily="34" charset="0"/>
              </a:rPr>
              <a:t>1.6   	 “Balance” criteria</a:t>
            </a:r>
            <a:endParaRPr lang="en-US" altLang="ko-KR" sz="2800" b="1">
              <a:latin typeface="Tw Cen MT" pitchFamily="34" charset="0"/>
              <a:ea typeface="HY얕은샘물M" pitchFamily="18" charset="-127"/>
            </a:endParaRPr>
          </a:p>
        </p:txBody>
      </p:sp>
      <p:graphicFrame>
        <p:nvGraphicFramePr>
          <p:cNvPr id="24" name="표 23"/>
          <p:cNvGraphicFramePr>
            <a:graphicFrameLocks noGrp="1"/>
          </p:cNvGraphicFramePr>
          <p:nvPr/>
        </p:nvGraphicFramePr>
        <p:xfrm>
          <a:off x="371475" y="2495550"/>
          <a:ext cx="9190038" cy="3648076"/>
        </p:xfrm>
        <a:graphic>
          <a:graphicData uri="http://schemas.openxmlformats.org/drawingml/2006/table">
            <a:tbl>
              <a:tblPr/>
              <a:tblGrid>
                <a:gridCol w="838200"/>
                <a:gridCol w="5614988"/>
                <a:gridCol w="2736850"/>
              </a:tblGrid>
              <a:tr h="398463">
                <a:tc grid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Ebrima" pitchFamily="2" charset="0"/>
                          <a:ea typeface="굴림" pitchFamily="50" charset="-127"/>
                        </a:rPr>
                        <a:t>3GPP/3GPP2</a:t>
                      </a:r>
                      <a:endParaRPr kumimoji="0" lang="ko-KR" altLang="en-US" sz="1800" b="1" i="0" u="none" strike="noStrike" cap="none" normalizeH="0" baseline="30000" smtClean="0">
                        <a:ln>
                          <a:noFill/>
                        </a:ln>
                        <a:solidFill>
                          <a:schemeClr val="tx1"/>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0070C0"/>
                          </a:solidFill>
                          <a:effectLst/>
                          <a:latin typeface="Ebrima" pitchFamily="2" charset="0"/>
                          <a:ea typeface="굴림" pitchFamily="50" charset="-127"/>
                        </a:rPr>
                        <a:t>M2M NEW GROUP</a:t>
                      </a:r>
                      <a:endParaRPr kumimoji="0" lang="ko-KR" altLang="en-US" sz="1800" b="1" i="0"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7842"/>
                      </a:srgbClr>
                    </a:solidFill>
                  </a:tcPr>
                </a:tc>
              </a:tr>
              <a:tr h="1362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Ebrima" pitchFamily="2" charset="0"/>
                          <a:ea typeface="굴림" pitchFamily="50" charset="-127"/>
                        </a:rPr>
                        <a:t>PCG</a:t>
                      </a:r>
                      <a:r>
                        <a:rPr kumimoji="0" lang="en-US" altLang="ko-KR" sz="1800" b="0" i="0" u="none" strike="noStrike" cap="none" normalizeH="0" baseline="30000" smtClean="0">
                          <a:ln>
                            <a:noFill/>
                          </a:ln>
                          <a:solidFill>
                            <a:srgbClr val="000000"/>
                          </a:solidFill>
                          <a:effectLst/>
                          <a:latin typeface="Ebrima" pitchFamily="2" charset="0"/>
                          <a:ea typeface="굴림" pitchFamily="50" charset="-127"/>
                        </a:rPr>
                        <a:t>1)</a:t>
                      </a:r>
                      <a:endParaRPr kumimoji="0" lang="en-US" altLang="ko-KR" sz="1800" b="0" i="0" u="none" strike="noStrike" cap="none" normalizeH="0" baseline="0" smtClean="0">
                        <a:ln>
                          <a:noFill/>
                        </a:ln>
                        <a:solidFill>
                          <a:srgbClr val="000000"/>
                        </a:solidFill>
                        <a:effectLst/>
                        <a:latin typeface="Ebrima" pitchFamily="2" charset="0"/>
                        <a:ea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Ebrima" pitchFamily="2" charset="0"/>
                          <a:ea typeface="굴림" pitchFamily="50" charset="-127"/>
                        </a:rPr>
                        <a:t>/SC</a:t>
                      </a:r>
                      <a:r>
                        <a:rPr kumimoji="0" lang="en-US" altLang="ko-KR" sz="1800" b="0" i="0" u="none" strike="noStrike" cap="none" normalizeH="0" baseline="30000" smtClean="0">
                          <a:ln>
                            <a:noFill/>
                          </a:ln>
                          <a:solidFill>
                            <a:srgbClr val="000000"/>
                          </a:solidFill>
                          <a:effectLst/>
                          <a:latin typeface="Ebrima" pitchFamily="2" charset="0"/>
                          <a:ea typeface="굴림" pitchFamily="50" charset="-127"/>
                        </a:rPr>
                        <a:t>2)</a:t>
                      </a:r>
                      <a:endParaRPr kumimoji="0" lang="ko-KR" altLang="en-US" sz="18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Amongst OP representatives</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One year1) , two year 2) term of office</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Leaderships should not be from the same OP, the same region or from the same group of companies, unless other candidate is available</a:t>
                      </a:r>
                      <a:endParaRPr kumimoji="0" lang="ko-KR" altLang="en-US" sz="16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1" u="none" strike="noStrike" cap="none" normalizeH="0" baseline="0" smtClean="0">
                          <a:ln>
                            <a:noFill/>
                          </a:ln>
                          <a:solidFill>
                            <a:srgbClr val="0070C0"/>
                          </a:solidFill>
                          <a:effectLst/>
                          <a:latin typeface="Ebrima" pitchFamily="2" charset="0"/>
                          <a:ea typeface="굴림" pitchFamily="50" charset="-127"/>
                        </a:rPr>
                        <a:t>It is necessary to setup a procedure which is balanced on regions and SDOs in the future.</a:t>
                      </a:r>
                      <a:endParaRPr kumimoji="0" lang="ko-KR" altLang="en-US" sz="1800" b="1" i="1" u="none" strike="noStrike" cap="none" normalizeH="0" baseline="0" smtClean="0">
                        <a:ln>
                          <a:noFill/>
                        </a:ln>
                        <a:solidFill>
                          <a:srgbClr val="0070C0"/>
                        </a:solidFill>
                        <a:effectLst/>
                        <a:latin typeface="Ebrima" pitchFamily="2" charset="0"/>
                        <a:ea typeface="맑은 고딕" pitchFamily="50" charset="-127"/>
                        <a:cs typeface="Ebrima" pitchFamily="2" charset="0"/>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en-US" altLang="ko-KR" sz="1400" b="1" i="1" u="none" strike="noStrike" cap="none" normalizeH="0" baseline="0" smtClean="0">
                        <a:ln>
                          <a:noFill/>
                        </a:ln>
                        <a:solidFill>
                          <a:srgbClr val="0070C0"/>
                        </a:solidFill>
                        <a:effectLst/>
                        <a:latin typeface="Ebrima" pitchFamily="2" charset="0"/>
                        <a:ea typeface="굴림" pitchFamily="50" charset="-127"/>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47842"/>
                      </a:srgbClr>
                    </a:solidFill>
                  </a:tcPr>
                </a:tc>
              </a:tr>
              <a:tr h="18875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Ebrima" pitchFamily="2" charset="0"/>
                          <a:ea typeface="굴림" pitchFamily="50" charset="-127"/>
                        </a:rPr>
                        <a:t>TSG</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Ebrima" pitchFamily="2" charset="0"/>
                          <a:ea typeface="굴림" pitchFamily="50" charset="-127"/>
                        </a:rPr>
                        <a:t>/WG</a:t>
                      </a:r>
                      <a:endParaRPr kumimoji="0" lang="ko-KR" altLang="en-US" sz="18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Amongst IM representatives</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Two year term of office </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Allowance of a second consecutive term</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Leaderships should not be from the same OP, the same region or from the same group of companies, unless other candidate is available</a:t>
                      </a:r>
                    </a:p>
                    <a:p>
                      <a:pPr marL="285750" marR="0" lvl="0" indent="-285750" algn="l" defTabSz="914400" rtl="0" eaLnBrk="1" fontAlgn="base" latinLnBrk="1" hangingPunct="1">
                        <a:lnSpc>
                          <a:spcPct val="100000"/>
                        </a:lnSpc>
                        <a:spcBef>
                          <a:spcPct val="0"/>
                        </a:spcBef>
                        <a:spcAft>
                          <a:spcPct val="0"/>
                        </a:spcAft>
                        <a:buClrTx/>
                        <a:buSzTx/>
                        <a:buFontTx/>
                        <a:buChar char="-"/>
                        <a:tabLst/>
                      </a:pPr>
                      <a:r>
                        <a:rPr kumimoji="0" lang="en-US" altLang="ko-KR" sz="1600" b="0" i="0" u="none" strike="noStrike" cap="none" normalizeH="0" baseline="0" smtClean="0">
                          <a:ln>
                            <a:noFill/>
                          </a:ln>
                          <a:solidFill>
                            <a:srgbClr val="000000"/>
                          </a:solidFill>
                          <a:effectLst/>
                          <a:latin typeface="Ebrima" pitchFamily="2" charset="0"/>
                          <a:ea typeface="굴림" pitchFamily="50" charset="-127"/>
                        </a:rPr>
                        <a:t>A specific voting procedure is applied 1) </a:t>
                      </a:r>
                      <a:endParaRPr kumimoji="0" lang="ko-KR" altLang="en-US" sz="1600" b="0" i="0" u="none" strike="noStrike" cap="none" normalizeH="0" baseline="0" smtClean="0">
                        <a:ln>
                          <a:noFill/>
                        </a:ln>
                        <a:solidFill>
                          <a:srgbClr val="000000"/>
                        </a:solidFill>
                        <a:effectLst/>
                        <a:latin typeface="Ebrima" pitchFamily="2" charset="0"/>
                        <a:ea typeface="맑은 고딕" pitchFamily="50" charset="-127"/>
                        <a:cs typeface="Ebrima" pitchFamily="2" charset="0"/>
                      </a:endParaRPr>
                    </a:p>
                  </a:txBody>
                  <a:tcPr marL="91436" marR="91436"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9236" name="TextBox 24"/>
          <p:cNvSpPr txBox="1">
            <a:spLocks noChangeArrowheads="1"/>
          </p:cNvSpPr>
          <p:nvPr/>
        </p:nvSpPr>
        <p:spPr bwMode="auto">
          <a:xfrm>
            <a:off x="344488" y="6381750"/>
            <a:ext cx="33131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a:solidFill>
                  <a:schemeClr val="tx1"/>
                </a:solidFill>
                <a:latin typeface="Arial" charset="0"/>
                <a:ea typeface="굴림" pitchFamily="50" charset="-127"/>
              </a:defRPr>
            </a:lvl1pPr>
            <a:lvl2pPr marL="742950" indent="-285750" eaLnBrk="0" hangingPunct="0">
              <a:defRPr kumimoji="1" sz="1400">
                <a:solidFill>
                  <a:schemeClr val="tx1"/>
                </a:solidFill>
                <a:latin typeface="Arial" charset="0"/>
                <a:ea typeface="굴림" pitchFamily="50" charset="-127"/>
              </a:defRPr>
            </a:lvl2pPr>
            <a:lvl3pPr marL="1143000" indent="-228600" eaLnBrk="0" hangingPunct="0">
              <a:defRPr kumimoji="1" sz="1400">
                <a:solidFill>
                  <a:schemeClr val="tx1"/>
                </a:solidFill>
                <a:latin typeface="Arial" charset="0"/>
                <a:ea typeface="굴림" pitchFamily="50" charset="-127"/>
              </a:defRPr>
            </a:lvl3pPr>
            <a:lvl4pPr marL="1600200" indent="-228600" eaLnBrk="0" hangingPunct="0">
              <a:defRPr kumimoji="1" sz="1400">
                <a:solidFill>
                  <a:schemeClr val="tx1"/>
                </a:solidFill>
                <a:latin typeface="Arial" charset="0"/>
                <a:ea typeface="굴림" pitchFamily="50" charset="-127"/>
              </a:defRPr>
            </a:lvl4pPr>
            <a:lvl5pPr marL="2057400" indent="-228600" eaLnBrk="0" hangingPunct="0">
              <a:defRPr kumimoji="1" sz="1400">
                <a:solidFill>
                  <a:schemeClr val="tx1"/>
                </a:solidFill>
                <a:latin typeface="Arial" charset="0"/>
                <a:ea typeface="굴림" pitchFamily="50" charset="-127"/>
              </a:defRPr>
            </a:lvl5pPr>
            <a:lvl6pPr marL="2514600" indent="-228600" algn="r" eaLnBrk="0" fontAlgn="base" latinLnBrk="1" hangingPunct="0">
              <a:spcBef>
                <a:spcPct val="0"/>
              </a:spcBef>
              <a:spcAft>
                <a:spcPct val="0"/>
              </a:spcAft>
              <a:defRPr kumimoji="1" sz="1400">
                <a:solidFill>
                  <a:schemeClr val="tx1"/>
                </a:solidFill>
                <a:latin typeface="Arial" charset="0"/>
                <a:ea typeface="굴림" pitchFamily="50" charset="-127"/>
              </a:defRPr>
            </a:lvl6pPr>
            <a:lvl7pPr marL="2971800" indent="-228600" algn="r" eaLnBrk="0" fontAlgn="base" latinLnBrk="1" hangingPunct="0">
              <a:spcBef>
                <a:spcPct val="0"/>
              </a:spcBef>
              <a:spcAft>
                <a:spcPct val="0"/>
              </a:spcAft>
              <a:defRPr kumimoji="1" sz="1400">
                <a:solidFill>
                  <a:schemeClr val="tx1"/>
                </a:solidFill>
                <a:latin typeface="Arial" charset="0"/>
                <a:ea typeface="굴림" pitchFamily="50" charset="-127"/>
              </a:defRPr>
            </a:lvl7pPr>
            <a:lvl8pPr marL="3429000" indent="-228600" algn="r" eaLnBrk="0" fontAlgn="base" latinLnBrk="1" hangingPunct="0">
              <a:spcBef>
                <a:spcPct val="0"/>
              </a:spcBef>
              <a:spcAft>
                <a:spcPct val="0"/>
              </a:spcAft>
              <a:defRPr kumimoji="1" sz="1400">
                <a:solidFill>
                  <a:schemeClr val="tx1"/>
                </a:solidFill>
                <a:latin typeface="Arial" charset="0"/>
                <a:ea typeface="굴림" pitchFamily="50" charset="-127"/>
              </a:defRPr>
            </a:lvl8pPr>
            <a:lvl9pPr marL="3886200" indent="-228600" algn="r" eaLnBrk="0" fontAlgn="base" latinLnBrk="1" hangingPunct="0">
              <a:spcBef>
                <a:spcPct val="0"/>
              </a:spcBef>
              <a:spcAft>
                <a:spcPct val="0"/>
              </a:spcAft>
              <a:defRPr kumimoji="1" sz="1400">
                <a:solidFill>
                  <a:schemeClr val="tx1"/>
                </a:solidFill>
                <a:latin typeface="Arial" charset="0"/>
                <a:ea typeface="굴림" pitchFamily="50" charset="-127"/>
              </a:defRPr>
            </a:lvl9pPr>
          </a:lstStyle>
          <a:p>
            <a:pPr algn="l" eaLnBrk="1" hangingPunct="1"/>
            <a:r>
              <a:rPr lang="en-US" altLang="ko-KR" sz="1200">
                <a:latin typeface="Arial Unicode MS" pitchFamily="50" charset="-127"/>
                <a:ea typeface="Arial Unicode MS" pitchFamily="50" charset="-127"/>
                <a:cs typeface="Arial Unicode MS" pitchFamily="50" charset="-127"/>
              </a:rPr>
              <a:t>※</a:t>
            </a:r>
            <a:r>
              <a:rPr lang="en-US" altLang="ko-KR" sz="1200"/>
              <a:t>1) 3GPP only	</a:t>
            </a:r>
            <a:r>
              <a:rPr lang="en-US" altLang="ko-KR" sz="1200">
                <a:latin typeface="Arial Unicode MS" pitchFamily="50" charset="-127"/>
                <a:ea typeface="Arial Unicode MS" pitchFamily="50" charset="-127"/>
                <a:cs typeface="Arial Unicode MS" pitchFamily="50" charset="-127"/>
              </a:rPr>
              <a:t>※ </a:t>
            </a:r>
            <a:r>
              <a:rPr lang="en-US" altLang="ko-KR" sz="1200"/>
              <a:t>2) 3GPP2 only</a:t>
            </a:r>
            <a:endParaRPr lang="ko-KR" altLang="en-US" sz="1200"/>
          </a:p>
        </p:txBody>
      </p:sp>
      <p:sp>
        <p:nvSpPr>
          <p:cNvPr id="6" name="내용 개체 틀 2"/>
          <p:cNvSpPr txBox="1">
            <a:spLocks/>
          </p:cNvSpPr>
          <p:nvPr/>
        </p:nvSpPr>
        <p:spPr bwMode="auto">
          <a:xfrm>
            <a:off x="200025" y="908050"/>
            <a:ext cx="9705975" cy="1163638"/>
          </a:xfrm>
          <a:prstGeom prst="rect">
            <a:avLst/>
          </a:prstGeom>
          <a:noFill/>
          <a:ln w="9525">
            <a:noFill/>
            <a:miter lim="800000"/>
            <a:headEnd/>
            <a:tailEnd/>
          </a:ln>
        </p:spPr>
        <p:txBody>
          <a:bodyPr>
            <a:normAutofit fontScale="92500"/>
          </a:bodyPr>
          <a:lstStyle/>
          <a:p>
            <a:pPr marL="342900" indent="-342900" algn="l" fontAlgn="auto">
              <a:spcBef>
                <a:spcPct val="20000"/>
              </a:spcBef>
              <a:spcAft>
                <a:spcPts val="0"/>
              </a:spcAft>
              <a:buFont typeface="Arial" pitchFamily="34" charset="0"/>
              <a:buChar char="•"/>
              <a:defRPr/>
            </a:pPr>
            <a:r>
              <a:rPr kumimoji="0" lang="en-US" altLang="ko-KR" sz="2000" dirty="0">
                <a:latin typeface="Calibri" pitchFamily="34" charset="0"/>
                <a:ea typeface="+mn-ea"/>
                <a:cs typeface="Calibri" pitchFamily="34" charset="0"/>
              </a:rPr>
              <a:t>Leadership of TSGs/WGs and high level committees should </a:t>
            </a:r>
            <a:r>
              <a:rPr kumimoji="0" lang="en-US" altLang="ko-KR" sz="2000" b="1" dirty="0">
                <a:solidFill>
                  <a:srgbClr val="FF0000"/>
                </a:solidFill>
                <a:latin typeface="Calibri" pitchFamily="34" charset="0"/>
                <a:ea typeface="+mn-ea"/>
                <a:cs typeface="Calibri" pitchFamily="34" charset="0"/>
              </a:rPr>
              <a:t>be balanced on regions or SDOs</a:t>
            </a:r>
            <a:r>
              <a:rPr kumimoji="0" lang="en-US" altLang="ko-KR" sz="2000" dirty="0">
                <a:latin typeface="Calibri" pitchFamily="34" charset="0"/>
                <a:ea typeface="+mn-ea"/>
                <a:cs typeface="Calibri" pitchFamily="34" charset="0"/>
              </a:rPr>
              <a:t>.</a:t>
            </a:r>
          </a:p>
          <a:p>
            <a:pPr marL="800100" lvl="1" indent="-342900" algn="l" fontAlgn="auto">
              <a:spcBef>
                <a:spcPct val="20000"/>
              </a:spcBef>
              <a:spcAft>
                <a:spcPts val="0"/>
              </a:spcAft>
              <a:buFont typeface="Arial" pitchFamily="34" charset="0"/>
              <a:buChar char="•"/>
              <a:defRPr/>
            </a:pPr>
            <a:r>
              <a:rPr kumimoji="0" lang="en-US" altLang="ko-KR" sz="2000" dirty="0">
                <a:latin typeface="Calibri" pitchFamily="34" charset="0"/>
                <a:ea typeface="+mn-ea"/>
                <a:cs typeface="Calibri" pitchFamily="34" charset="0"/>
              </a:rPr>
              <a:t>In this regards, the leadership election procedure currently applied in 3GPPs needs to be improved.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496425" cy="620713"/>
          </a:xfrm>
        </p:spPr>
        <p:txBody>
          <a:bodyPr/>
          <a:lstStyle/>
          <a:p>
            <a:pPr marL="857250" indent="-857250" algn="l" eaLnBrk="1" hangingPunct="1"/>
            <a:r>
              <a:rPr lang="en-US" altLang="ko-KR" sz="2800" b="1" smtClean="0">
                <a:latin typeface="Calibri" pitchFamily="34" charset="0"/>
              </a:rPr>
              <a:t>2.  Summary </a:t>
            </a:r>
          </a:p>
        </p:txBody>
      </p:sp>
      <p:sp>
        <p:nvSpPr>
          <p:cNvPr id="10243" name="Content Placeholder 2"/>
          <p:cNvSpPr>
            <a:spLocks noGrp="1"/>
          </p:cNvSpPr>
          <p:nvPr>
            <p:ph idx="1"/>
          </p:nvPr>
        </p:nvSpPr>
        <p:spPr>
          <a:xfrm>
            <a:off x="128588" y="1125538"/>
            <a:ext cx="9504362" cy="5256212"/>
          </a:xfrm>
        </p:spPr>
        <p:txBody>
          <a:bodyPr/>
          <a:lstStyle/>
          <a:p>
            <a:pPr eaLnBrk="1" latinLnBrk="0" hangingPunct="1"/>
            <a:r>
              <a:rPr lang="en-US" altLang="ko-KR" sz="2400" b="1" u="sng" smtClean="0">
                <a:latin typeface="Calibri" pitchFamily="34" charset="0"/>
              </a:rPr>
              <a:t>Global approach</a:t>
            </a:r>
            <a:r>
              <a:rPr lang="en-US" altLang="ko-KR" sz="2800" b="1" smtClean="0">
                <a:solidFill>
                  <a:schemeClr val="tx2"/>
                </a:solidFill>
                <a:latin typeface="Calibri" pitchFamily="34" charset="0"/>
              </a:rPr>
              <a:t>:</a:t>
            </a:r>
            <a:r>
              <a:rPr lang="en-US" altLang="ko-KR" sz="2400" b="1" smtClean="0">
                <a:latin typeface="Calibri" pitchFamily="34" charset="0"/>
              </a:rPr>
              <a:t> </a:t>
            </a:r>
            <a:r>
              <a:rPr lang="en-US" altLang="ko-KR" sz="2000" b="1" smtClean="0">
                <a:latin typeface="Calibri" pitchFamily="34" charset="0"/>
              </a:rPr>
              <a:t>For the sake of global approach, It is desirable that </a:t>
            </a:r>
            <a:r>
              <a:rPr lang="en-US" altLang="ko-KR" sz="2000" b="1" smtClean="0">
                <a:solidFill>
                  <a:srgbClr val="FF0000"/>
                </a:solidFill>
                <a:latin typeface="Calibri" pitchFamily="34" charset="0"/>
              </a:rPr>
              <a:t>telecom SDOs of each region (Europe, USA and Asia)</a:t>
            </a:r>
            <a:r>
              <a:rPr lang="en-US" altLang="ko-KR" sz="2000" b="1" smtClean="0">
                <a:latin typeface="Calibri" pitchFamily="34" charset="0"/>
              </a:rPr>
              <a:t> join in “M2M NEW GROUP”</a:t>
            </a:r>
          </a:p>
          <a:p>
            <a:pPr eaLnBrk="1" latinLnBrk="0" hangingPunct="1"/>
            <a:endParaRPr lang="en-US" altLang="ko-KR" sz="800" smtClean="0">
              <a:latin typeface="Calibri" pitchFamily="34" charset="0"/>
            </a:endParaRPr>
          </a:p>
          <a:p>
            <a:pPr eaLnBrk="1" latinLnBrk="0" hangingPunct="1"/>
            <a:r>
              <a:rPr lang="en-US" altLang="ko-KR" sz="2400" b="1" u="sng" smtClean="0">
                <a:latin typeface="Calibri" pitchFamily="34" charset="0"/>
              </a:rPr>
              <a:t>Vertical engaged</a:t>
            </a:r>
            <a:r>
              <a:rPr lang="en-US" altLang="ko-KR" sz="2400" b="1" smtClean="0">
                <a:latin typeface="Calibri" pitchFamily="34" charset="0"/>
              </a:rPr>
              <a:t>: </a:t>
            </a:r>
            <a:r>
              <a:rPr lang="en-US" altLang="ko-KR" sz="2000" b="1" smtClean="0">
                <a:latin typeface="Calibri" pitchFamily="34" charset="0"/>
              </a:rPr>
              <a:t>In order to concentrate on settling down </a:t>
            </a:r>
            <a:r>
              <a:rPr lang="en-US" altLang="ko-KR" sz="2000" b="1" smtClean="0">
                <a:solidFill>
                  <a:srgbClr val="FF0000"/>
                </a:solidFill>
                <a:latin typeface="Calibri" pitchFamily="34" charset="0"/>
              </a:rPr>
              <a:t>of early stage</a:t>
            </a:r>
            <a:r>
              <a:rPr lang="en-US" altLang="ko-KR" sz="2000" b="1" smtClean="0">
                <a:latin typeface="Calibri" pitchFamily="34" charset="0"/>
              </a:rPr>
              <a:t>, it would be necessary to focus standardization activities up to </a:t>
            </a:r>
            <a:r>
              <a:rPr lang="en-US" altLang="ko-KR" sz="2000" b="1" smtClean="0">
                <a:solidFill>
                  <a:srgbClr val="FF0000"/>
                </a:solidFill>
                <a:latin typeface="Calibri" pitchFamily="34" charset="0"/>
                <a:ea typeface="Meiryo" pitchFamily="34" charset="-128"/>
                <a:cs typeface="Calibri" pitchFamily="34" charset="0"/>
              </a:rPr>
              <a:t>two Vertical industries (Vehicle, GRID, Health…….?) </a:t>
            </a:r>
            <a:r>
              <a:rPr lang="en-US" altLang="ko-KR" sz="2000" b="1" smtClean="0">
                <a:solidFill>
                  <a:srgbClr val="FF0000"/>
                </a:solidFill>
                <a:latin typeface="Calibri" pitchFamily="34" charset="0"/>
              </a:rPr>
              <a:t>. </a:t>
            </a:r>
          </a:p>
          <a:p>
            <a:pPr eaLnBrk="1" latinLnBrk="0" hangingPunct="1"/>
            <a:endParaRPr lang="en-US" altLang="ko-KR" sz="800" b="1" smtClean="0">
              <a:solidFill>
                <a:srgbClr val="FF0000"/>
              </a:solidFill>
              <a:latin typeface="Calibri" pitchFamily="34" charset="0"/>
            </a:endParaRPr>
          </a:p>
          <a:p>
            <a:pPr eaLnBrk="1" latinLnBrk="0" hangingPunct="1"/>
            <a:r>
              <a:rPr lang="en-US" altLang="ko-KR" sz="2400" b="1" u="sng" smtClean="0">
                <a:latin typeface="Calibri" pitchFamily="34" charset="0"/>
              </a:rPr>
              <a:t>Relationship with EO</a:t>
            </a:r>
            <a:r>
              <a:rPr lang="en-US" altLang="ko-KR" sz="2400" b="1" smtClean="0">
                <a:latin typeface="Calibri" pitchFamily="34" charset="0"/>
              </a:rPr>
              <a:t>: </a:t>
            </a:r>
            <a:r>
              <a:rPr lang="en-US" altLang="ko-KR" sz="2000" b="1" smtClean="0">
                <a:latin typeface="Calibri" pitchFamily="34" charset="0"/>
              </a:rPr>
              <a:t>Cooperative relationship with external organizations  would be necessary for de-jure standardization of “M2M NEW GROUP”’s results.</a:t>
            </a:r>
          </a:p>
          <a:p>
            <a:pPr eaLnBrk="1" latinLnBrk="0" hangingPunct="1"/>
            <a:endParaRPr lang="en-US" altLang="ko-KR" sz="800" b="1" smtClean="0">
              <a:solidFill>
                <a:srgbClr val="FF0000"/>
              </a:solidFill>
              <a:latin typeface="Calibri" pitchFamily="34" charset="0"/>
            </a:endParaRPr>
          </a:p>
          <a:p>
            <a:pPr eaLnBrk="1" latinLnBrk="0" hangingPunct="1"/>
            <a:r>
              <a:rPr lang="en-US" altLang="ko-KR" sz="2400" b="1" u="sng" smtClean="0">
                <a:latin typeface="Calibri" pitchFamily="34" charset="0"/>
              </a:rPr>
              <a:t>Open</a:t>
            </a:r>
            <a:r>
              <a:rPr lang="en-US" altLang="ko-KR" sz="2400" b="1" smtClean="0">
                <a:latin typeface="Calibri" pitchFamily="34" charset="0"/>
              </a:rPr>
              <a:t>: </a:t>
            </a:r>
            <a:r>
              <a:rPr lang="en-US" altLang="ko-KR" sz="2000" b="1" i="1" smtClean="0">
                <a:solidFill>
                  <a:srgbClr val="FF0000"/>
                </a:solidFill>
                <a:latin typeface="Calibri" pitchFamily="34" charset="0"/>
              </a:rPr>
              <a:t>Voting right of Vertical representatives/companies </a:t>
            </a:r>
            <a:r>
              <a:rPr lang="en-US" altLang="ko-KR" sz="2000" b="1" smtClean="0">
                <a:latin typeface="Calibri" pitchFamily="34" charset="0"/>
              </a:rPr>
              <a:t>should be discussed</a:t>
            </a:r>
          </a:p>
          <a:p>
            <a:pPr eaLnBrk="1" latinLnBrk="0" hangingPunct="1"/>
            <a:endParaRPr lang="en-US" altLang="ko-KR" sz="2000" b="1" smtClean="0">
              <a:latin typeface="Calibri" pitchFamily="34" charset="0"/>
            </a:endParaRPr>
          </a:p>
          <a:p>
            <a:pPr eaLnBrk="1" latinLnBrk="0" hangingPunct="1"/>
            <a:r>
              <a:rPr lang="en-US" altLang="ko-KR" sz="2400" b="1" u="sng" smtClean="0">
                <a:latin typeface="Calibri" pitchFamily="34" charset="0"/>
              </a:rPr>
              <a:t>Balance</a:t>
            </a:r>
            <a:r>
              <a:rPr lang="en-US" altLang="ko-KR" sz="2400" b="1" smtClean="0">
                <a:latin typeface="Calibri" pitchFamily="34" charset="0"/>
              </a:rPr>
              <a:t> : </a:t>
            </a:r>
            <a:r>
              <a:rPr lang="en-US" altLang="ko-KR" sz="2000" b="1" smtClean="0">
                <a:latin typeface="Calibri" pitchFamily="34" charset="0"/>
              </a:rPr>
              <a:t>Leadership of high level committees, technical plenary and WGs in “M2M NEW GROUP” should be </a:t>
            </a:r>
            <a:r>
              <a:rPr lang="en-US" altLang="ko-KR" sz="2000" b="1" smtClean="0">
                <a:solidFill>
                  <a:srgbClr val="FF0000"/>
                </a:solidFill>
                <a:latin typeface="Calibri" pitchFamily="34" charset="0"/>
              </a:rPr>
              <a:t>balanced on regions or SDOs.</a:t>
            </a:r>
          </a:p>
          <a:p>
            <a:pPr eaLnBrk="1" latinLnBrk="0" hangingPunct="1">
              <a:buFont typeface="Arial" charset="0"/>
              <a:buNone/>
            </a:pPr>
            <a:endParaRPr lang="en-US" altLang="ko-KR" sz="1800" b="1" smtClean="0">
              <a:solidFill>
                <a:srgbClr val="FF0000"/>
              </a:solidFill>
              <a:latin typeface="Calibri" pitchFamily="34" charset="0"/>
            </a:endParaRPr>
          </a:p>
          <a:p>
            <a:pPr eaLnBrk="1" latinLnBrk="0" hangingPunct="1">
              <a:buFont typeface="Arial" charset="0"/>
              <a:buNone/>
            </a:pPr>
            <a:r>
              <a:rPr lang="en-US" altLang="ko-KR" sz="2000" b="1" i="1" smtClean="0">
                <a:solidFill>
                  <a:srgbClr val="0070C0"/>
                </a:solidFill>
              </a:rPr>
              <a:t>=&gt; It is believed that these items should be achieved while forming a consolidation activity</a:t>
            </a:r>
          </a:p>
          <a:p>
            <a:pPr eaLnBrk="1" latinLnBrk="0" hangingPunct="1"/>
            <a:endParaRPr lang="en-US" altLang="ko-KR" sz="2000" b="1" smtClean="0">
              <a:latin typeface="Calibri" pitchFamily="34" charset="0"/>
            </a:endParaRPr>
          </a:p>
          <a:p>
            <a:pPr eaLnBrk="1" latinLnBrk="0" hangingPunct="1"/>
            <a:endParaRPr lang="en-US" altLang="ko-KR" sz="2000" b="1" smtClean="0">
              <a:solidFill>
                <a:srgbClr val="FF0000"/>
              </a:solidFill>
              <a:latin typeface="Calibri" pitchFamily="34" charset="0"/>
            </a:endParaRPr>
          </a:p>
          <a:p>
            <a:pPr eaLnBrk="1" latinLnBrk="0" hangingPunct="1">
              <a:buFont typeface="Arial" charset="0"/>
              <a:buNone/>
            </a:pPr>
            <a:endParaRPr lang="en-US" altLang="ko-KR" sz="2000" b="1" smtClean="0">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9358</TotalTime>
  <Words>1131</Words>
  <Application>Microsoft Office PowerPoint</Application>
  <PresentationFormat>A4 Paper (210x297 mm)</PresentationFormat>
  <Paragraphs>223</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PowerPoint Presentation</vt:lpstr>
      <vt:lpstr>Proposals on Criteria for Successful M2M Consolidation</vt:lpstr>
      <vt:lpstr> 1.1     “Global Approach” criteria</vt:lpstr>
      <vt:lpstr> 1.2     “Vertical Engaged” criteria</vt:lpstr>
      <vt:lpstr> 1.3     “Technical Work Scope” criteria</vt:lpstr>
      <vt:lpstr> 1.4     “Relationship with External Organization” criteria</vt:lpstr>
      <vt:lpstr> 1.5     “Open” criteria</vt:lpstr>
      <vt:lpstr>PowerPoint Presentation</vt:lpstr>
      <vt:lpstr>2.  Summary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0</dc:title>
  <dc:creator>Djey KIM</dc:creator>
  <cp:lastModifiedBy>Steve Barclay</cp:lastModifiedBy>
  <cp:revision>640</cp:revision>
  <cp:lastPrinted>2011-07-29T05:45:32Z</cp:lastPrinted>
  <dcterms:created xsi:type="dcterms:W3CDTF">2006-01-02T04:37:36Z</dcterms:created>
  <dcterms:modified xsi:type="dcterms:W3CDTF">2011-08-16T01:14:57Z</dcterms:modified>
</cp:coreProperties>
</file>