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58" r:id="rId2"/>
    <p:sldId id="362" r:id="rId3"/>
    <p:sldId id="360" r:id="rId4"/>
    <p:sldId id="361" r:id="rId5"/>
  </p:sldIdLst>
  <p:sldSz cx="9144000" cy="6858000" type="screen4x3"/>
  <p:notesSz cx="6788150" cy="9923463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 pitchFamily="34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353228"/>
    <a:srgbClr val="2C2C30"/>
    <a:srgbClr val="C3BEB4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355" autoAdjust="0"/>
  </p:normalViewPr>
  <p:slideViewPr>
    <p:cSldViewPr>
      <p:cViewPr>
        <p:scale>
          <a:sx n="90" d="100"/>
          <a:sy n="90" d="100"/>
        </p:scale>
        <p:origin x="-118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3126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BAE108-530F-48D1-9A89-688758A7568C}" type="datetimeFigureOut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6A5D40-B499-4CD8-B3D5-2134F27769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945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39AF6E-9CBD-40E3-AB65-521475C93213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/>
          <p:nvPr userDrawn="1"/>
        </p:nvSpPr>
        <p:spPr>
          <a:xfrm>
            <a:off x="0" y="1557338"/>
            <a:ext cx="9144000" cy="2159000"/>
          </a:xfrm>
          <a:prstGeom prst="rect">
            <a:avLst/>
          </a:prstGeom>
          <a:solidFill>
            <a:srgbClr val="353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72008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901900"/>
            <a:ext cx="7772400" cy="1470025"/>
          </a:xfrm>
        </p:spPr>
        <p:txBody>
          <a:bodyPr/>
          <a:lstStyle>
            <a:lvl1pPr algn="ctr">
              <a:defRPr sz="4800">
                <a:ln w="3175">
                  <a:noFill/>
                </a:ln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60D2EF-CA9C-4CA0-902C-28E4B6C81746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56C3-624D-4E1B-86CA-15EDF3A4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359CB5-5981-46A5-A46E-EB1AA4E8DD1F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D730-E39A-4FCB-B44C-AD91A695BE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n w="3175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D1041E-9E56-4B63-B829-60C7467E15B3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9267-8E6B-4DD3-8953-95D4855CED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516AD8-89C3-4D6E-8FDB-F05A924BC06F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FAF6-7CD0-4D30-BEF6-ED66CC38D8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36BFB0-CA33-426D-92D8-A1DB1F30A66B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C768-BF31-4167-B597-FA875CF0F8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C087C0-3A59-40D4-9F5A-CCA86F4E7559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FFE4-5252-467F-9D9B-3ED5E9B792A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0749407-F893-44E2-9A44-CEAD992062EC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10C5-4561-4719-89C6-3E7ED01805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57FB8F-0E8C-4DB7-8ACA-26F7AA81F1CF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0CE7-FE22-4EA3-9BF7-80CB102E7D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B397DE-E6F7-44C5-AE91-9B1454054B91}" type="datetime1">
              <a:rPr lang="ko-KR" altLang="sv-SE"/>
              <a:pPr>
                <a:defRPr/>
              </a:pPr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 latinLnBrk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AB819-11D1-4D1A-88CE-38093818C2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250825" y="1052513"/>
            <a:ext cx="864235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31013" y="65262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0A5B22A-9A97-4B72-8B05-21D987B3BD9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2904"/>
          <a:stretch>
            <a:fillRect/>
          </a:stretch>
        </p:blipFill>
        <p:spPr bwMode="auto">
          <a:xfrm>
            <a:off x="-26126" y="0"/>
            <a:ext cx="9170126" cy="7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82563" y="31750"/>
            <a:ext cx="8913812" cy="69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600" b="1" kern="1200">
          <a:ln w="3175">
            <a:solidFill>
              <a:srgbClr val="353228"/>
            </a:solidFill>
          </a:ln>
          <a:solidFill>
            <a:srgbClr val="F2F2F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3600" b="1">
          <a:solidFill>
            <a:srgbClr val="F2F2F2"/>
          </a:solidFill>
          <a:latin typeface="Arial" charset="0"/>
          <a:ea typeface="맑은 고딕" pitchFamily="34" charset="-127"/>
          <a:cs typeface="Arial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1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185260"/>
              </p:ext>
            </p:extLst>
          </p:nvPr>
        </p:nvGraphicFramePr>
        <p:xfrm>
          <a:off x="395536" y="908721"/>
          <a:ext cx="8352927" cy="5246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975"/>
                <a:gridCol w="7417952"/>
              </a:tblGrid>
              <a:tr h="3545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Technical Scope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Overall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Principles: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Avoid overlap with existing work (e.g., 3GPPs) and focus on cooperative</a:t>
                      </a: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altLang="ko-KR" sz="15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efforts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Prioritize work efforts based upon importance and work assignments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Maintain flexibility for inputs from verticals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ko-KR" sz="1500" b="1" u="none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Scope:</a:t>
                      </a:r>
                      <a:endParaRPr lang="en-US" altLang="ko-KR" sz="1500" b="1" u="sng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Service layer aspects with high level and detailed service architecture, in light of an access agnostic view of end-to-end services</a:t>
                      </a:r>
                    </a:p>
                    <a:p>
                      <a:pPr marL="742950" marR="0" lvl="2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Protocols/APIs/standard objects based on this architecture (open interfaces &amp; protocols)</a:t>
                      </a:r>
                    </a:p>
                    <a:p>
                      <a:pPr marL="742950" marR="0" lvl="2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Security and privacy aspects</a:t>
                      </a:r>
                    </a:p>
                    <a:p>
                      <a:pPr marL="742950" marR="0" lvl="2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Interoperability, including test and conformance specifications</a:t>
                      </a:r>
                    </a:p>
                    <a:p>
                      <a:pPr marL="742950" marR="0" lvl="2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Charging aspects (charging data, not billing)</a:t>
                      </a:r>
                    </a:p>
                    <a:p>
                      <a:pPr marL="742950" marR="0" lvl="2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Identification and naming of devices and applications</a:t>
                      </a:r>
                    </a:p>
                    <a:p>
                      <a:pPr marL="742950" marR="0" lvl="2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Information models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500" b="1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 cases and requirements</a:t>
                      </a: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(common set across verticals)</a:t>
                      </a: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ko-KR" sz="1500" b="1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285750" marR="0" lvl="1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ko-KR" sz="1500" b="1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Common terminal/module service layer interface or API are for further study.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altLang="ko-KR" sz="1500" b="1" u="none" baseline="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NOTE:  Develop pictorial diagram as example of E2E service layer.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379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[4.3]a Technical Scope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352204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M2MCons02_27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16790"/>
              </p:ext>
            </p:extLst>
          </p:nvPr>
        </p:nvGraphicFramePr>
        <p:xfrm>
          <a:off x="395536" y="908721"/>
          <a:ext cx="8352927" cy="488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975"/>
                <a:gridCol w="7417952"/>
              </a:tblGrid>
              <a:tr h="3545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Technical Scope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8970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ARIB/TTC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Service aspects with high level and detailed service architecture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altLang="ko-KR" sz="1500" b="1" u="dashHeavy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API specific to M2M</a:t>
                      </a: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service components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Identification and naming of devices and applications in service level domain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Interoperability including test specifications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Informational models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Security and privacy aspects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Charging aspects (charging data, not billing)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82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ATIS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Service layer focus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sng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Harmonized use cases and requirements</a:t>
                      </a:r>
                      <a:r>
                        <a:rPr lang="en-US" altLang="ko-KR" sz="1500" b="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(common set across verticals)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Common service layer architecture (including </a:t>
                      </a: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security aspects</a:t>
                      </a: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Protocols/APIs/standard objects based on this architecture (open interfaces &amp; protocols)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Identify services required in lower layers (plus APIs and adaptation layer to lower layers)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Testing specifications for above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Conformance specifications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NOT Address: 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aspects outside the service layer  (done in other SDOs/</a:t>
                      </a:r>
                      <a:r>
                        <a:rPr lang="en-US" altLang="ko-KR" sz="15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fora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 (e.g. 3GPP) (BBF = </a:t>
                      </a: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TBD)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Avoid device management fragmentation (e.g. OMA)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UICC aspects under existing SDOs (e.g. 3GPP, ETSI)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Application layer aspects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should be addressed by vertical segments and app-centric </a:t>
                      </a:r>
                      <a:r>
                        <a:rPr lang="en-US" altLang="ko-KR" sz="15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fora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)</a:t>
                      </a:r>
                      <a:endParaRPr lang="en-US" altLang="ko-KR" sz="15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379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[4.3]a Technical Scope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352204"/>
            <a:ext cx="219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M2MCons02_27tbd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3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395536" y="836712"/>
          <a:ext cx="8352927" cy="5200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975"/>
                <a:gridCol w="7417952"/>
              </a:tblGrid>
              <a:tr h="3545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Technical Scope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136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CCSA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End-to-end view with attention to service aspects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#2 thru #7 of CCSA lists seems to be same list as #2 thru #7 of ARIB/TTC list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Terminal/module aspects  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(for cost and economies of scale benefits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analyze M2M related terminal/module requirements for categorization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consider inviting terminal/module vendors to join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36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ETSI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Service Layer 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and Application Layer with end-to-end view and access independence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Requirements, architecture, protocols</a:t>
                      </a: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, interoperability testing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Collaboration with </a:t>
                      </a:r>
                      <a:r>
                        <a:rPr lang="en-US" altLang="ko-KR" sz="15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wireline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and wireless SDOs/</a:t>
                      </a:r>
                      <a:r>
                        <a:rPr lang="en-US" altLang="ko-KR" sz="15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fora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for core and access network aspects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Collaboration with vertical (domain specific) SDOs/</a:t>
                      </a:r>
                      <a:r>
                        <a:rPr lang="en-US" altLang="ko-KR" sz="150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fora</a:t>
                      </a: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NOT Address: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 -  Specifications of M2M services and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3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TIA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Mission statement provided (open, non-telecom centric)  (appendix with scope list)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Service aspects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High level and detailed level service architecture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Specification of API to the M2M service components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Identification and naming of devices and applications in service layer domain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Interoperability (including test specifications)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0" u="none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Information models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Security and privacy aspects of M2M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Charging aspects of M2M (charging data, not billing)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37964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[4.3]b Technical Scope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9258D81-9A12-4AF7-B6C1-CA0DFA7DCD4F}" type="slidenum">
              <a:rPr lang="ko-KR" altLang="en-US">
                <a:latin typeface="Calibri" pitchFamily="34" charset="0"/>
                <a:cs typeface="Calibri" pitchFamily="34" charset="0"/>
              </a:rPr>
              <a:pPr>
                <a:defRPr/>
              </a:pPr>
              <a:t>4</a:t>
            </a:fld>
            <a:endParaRPr lang="ko-KR" altLang="en-US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395536" y="836712"/>
          <a:ext cx="8352927" cy="2731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975"/>
                <a:gridCol w="7417952"/>
              </a:tblGrid>
              <a:tr h="3545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SDO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Technical Scope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2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TTA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Architectural framework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Use cases and requirements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Functional service entities and </a:t>
                      </a:r>
                      <a:r>
                        <a:rPr lang="en-US" altLang="ko-KR" sz="15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model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u="sng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Identification and naming of devices and applications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Authentication, authorization, accounting,</a:t>
                      </a:r>
                      <a:r>
                        <a:rPr lang="en-US" altLang="ko-KR" sz="1500" b="1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charging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Security and privacy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Maintenance and management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Interoperability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and conformance testing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b="1" u="dashHeavy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API to M2M services components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500" u="dash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Embedded module design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9" name="Text Box 33"/>
          <p:cNvSpPr txBox="1">
            <a:spLocks noChangeArrowheads="1"/>
          </p:cNvSpPr>
          <p:nvPr/>
        </p:nvSpPr>
        <p:spPr bwMode="auto">
          <a:xfrm>
            <a:off x="303213" y="9525"/>
            <a:ext cx="3775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[4.3]c Technical Scope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39567</TotalTime>
  <Words>566</Words>
  <Application>Microsoft Office PowerPoint</Application>
  <PresentationFormat>On-screen Show (4:3)</PresentationFormat>
  <Paragraphs>97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Home Alliance 추진 (案)</dc:title>
  <dc:creator>Eanny Bae</dc:creator>
  <cp:lastModifiedBy>Steve Barclay</cp:lastModifiedBy>
  <cp:revision>744</cp:revision>
  <dcterms:created xsi:type="dcterms:W3CDTF">2011-04-11T23:50:37Z</dcterms:created>
  <dcterms:modified xsi:type="dcterms:W3CDTF">2011-08-18T17:12:35Z</dcterms:modified>
</cp:coreProperties>
</file>