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355" r:id="rId2"/>
    <p:sldId id="361" r:id="rId3"/>
    <p:sldId id="362" r:id="rId4"/>
    <p:sldId id="359" r:id="rId5"/>
    <p:sldId id="356" r:id="rId6"/>
    <p:sldId id="357" r:id="rId7"/>
    <p:sldId id="360" r:id="rId8"/>
  </p:sldIdLst>
  <p:sldSz cx="9144000" cy="6858000" type="screen4x3"/>
  <p:notesSz cx="6788150" cy="9923463"/>
  <p:defaultTextStyle>
    <a:defPPr>
      <a:defRPr lang="ko-KR"/>
    </a:defPPr>
    <a:lvl1pPr algn="l" rtl="0" fontAlgn="base">
      <a:spcBef>
        <a:spcPct val="0"/>
      </a:spcBef>
      <a:spcAft>
        <a:spcPct val="0"/>
      </a:spcAft>
      <a:defRPr kern="1200">
        <a:solidFill>
          <a:schemeClr val="tx1"/>
        </a:solidFill>
        <a:latin typeface="Arial" charset="0"/>
        <a:ea typeface="맑은 고딕" pitchFamily="34" charset="-127"/>
        <a:cs typeface="Arial" charset="0"/>
      </a:defRPr>
    </a:lvl1pPr>
    <a:lvl2pPr marL="457200" algn="l" rtl="0" fontAlgn="base">
      <a:spcBef>
        <a:spcPct val="0"/>
      </a:spcBef>
      <a:spcAft>
        <a:spcPct val="0"/>
      </a:spcAft>
      <a:defRPr kern="1200">
        <a:solidFill>
          <a:schemeClr val="tx1"/>
        </a:solidFill>
        <a:latin typeface="Arial" charset="0"/>
        <a:ea typeface="맑은 고딕" pitchFamily="34" charset="-127"/>
        <a:cs typeface="Arial" charset="0"/>
      </a:defRPr>
    </a:lvl2pPr>
    <a:lvl3pPr marL="914400" algn="l" rtl="0" fontAlgn="base">
      <a:spcBef>
        <a:spcPct val="0"/>
      </a:spcBef>
      <a:spcAft>
        <a:spcPct val="0"/>
      </a:spcAft>
      <a:defRPr kern="1200">
        <a:solidFill>
          <a:schemeClr val="tx1"/>
        </a:solidFill>
        <a:latin typeface="Arial" charset="0"/>
        <a:ea typeface="맑은 고딕" pitchFamily="34" charset="-127"/>
        <a:cs typeface="Arial" charset="0"/>
      </a:defRPr>
    </a:lvl3pPr>
    <a:lvl4pPr marL="1371600" algn="l" rtl="0" fontAlgn="base">
      <a:spcBef>
        <a:spcPct val="0"/>
      </a:spcBef>
      <a:spcAft>
        <a:spcPct val="0"/>
      </a:spcAft>
      <a:defRPr kern="1200">
        <a:solidFill>
          <a:schemeClr val="tx1"/>
        </a:solidFill>
        <a:latin typeface="Arial" charset="0"/>
        <a:ea typeface="맑은 고딕" pitchFamily="34" charset="-127"/>
        <a:cs typeface="Arial" charset="0"/>
      </a:defRPr>
    </a:lvl4pPr>
    <a:lvl5pPr marL="1828800" algn="l" rtl="0" fontAlgn="base">
      <a:spcBef>
        <a:spcPct val="0"/>
      </a:spcBef>
      <a:spcAft>
        <a:spcPct val="0"/>
      </a:spcAft>
      <a:defRPr kern="1200">
        <a:solidFill>
          <a:schemeClr val="tx1"/>
        </a:solidFill>
        <a:latin typeface="Arial" charset="0"/>
        <a:ea typeface="맑은 고딕" pitchFamily="34" charset="-127"/>
        <a:cs typeface="Arial" charset="0"/>
      </a:defRPr>
    </a:lvl5pPr>
    <a:lvl6pPr marL="2286000" algn="l" defTabSz="914400" rtl="0" eaLnBrk="1" latinLnBrk="0" hangingPunct="1">
      <a:defRPr kern="1200">
        <a:solidFill>
          <a:schemeClr val="tx1"/>
        </a:solidFill>
        <a:latin typeface="Arial" charset="0"/>
        <a:ea typeface="맑은 고딕" pitchFamily="34" charset="-127"/>
        <a:cs typeface="Arial" charset="0"/>
      </a:defRPr>
    </a:lvl6pPr>
    <a:lvl7pPr marL="2743200" algn="l" defTabSz="914400" rtl="0" eaLnBrk="1" latinLnBrk="0" hangingPunct="1">
      <a:defRPr kern="1200">
        <a:solidFill>
          <a:schemeClr val="tx1"/>
        </a:solidFill>
        <a:latin typeface="Arial" charset="0"/>
        <a:ea typeface="맑은 고딕" pitchFamily="34" charset="-127"/>
        <a:cs typeface="Arial" charset="0"/>
      </a:defRPr>
    </a:lvl7pPr>
    <a:lvl8pPr marL="3200400" algn="l" defTabSz="914400" rtl="0" eaLnBrk="1" latinLnBrk="0" hangingPunct="1">
      <a:defRPr kern="1200">
        <a:solidFill>
          <a:schemeClr val="tx1"/>
        </a:solidFill>
        <a:latin typeface="Arial" charset="0"/>
        <a:ea typeface="맑은 고딕" pitchFamily="34" charset="-127"/>
        <a:cs typeface="Arial" charset="0"/>
      </a:defRPr>
    </a:lvl8pPr>
    <a:lvl9pPr marL="3657600" algn="l" defTabSz="914400" rtl="0" eaLnBrk="1" latinLnBrk="0" hangingPunct="1">
      <a:defRPr kern="1200">
        <a:solidFill>
          <a:schemeClr val="tx1"/>
        </a:solidFill>
        <a:latin typeface="Arial" charset="0"/>
        <a:ea typeface="맑은 고딕" pitchFamily="34" charset="-127"/>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353228"/>
    <a:srgbClr val="2C2C30"/>
    <a:srgbClr val="C3BEB4"/>
    <a:srgbClr val="2E2E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0355" autoAdjust="0"/>
  </p:normalViewPr>
  <p:slideViewPr>
    <p:cSldViewPr>
      <p:cViewPr>
        <p:scale>
          <a:sx n="90" d="100"/>
          <a:sy n="90" d="100"/>
        </p:scale>
        <p:origin x="-1098" y="4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28" y="-96"/>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1638" cy="496888"/>
          </a:xfrm>
          <a:prstGeom prst="rect">
            <a:avLst/>
          </a:prstGeom>
        </p:spPr>
        <p:txBody>
          <a:bodyPr vert="horz" lIns="91428" tIns="45714" rIns="91428" bIns="45714" rtlCol="0"/>
          <a:lstStyle>
            <a:lvl1pPr algn="l" fontAlgn="auto" latinLnBrk="1">
              <a:spcBef>
                <a:spcPts val="0"/>
              </a:spcBef>
              <a:spcAft>
                <a:spcPts val="0"/>
              </a:spcAft>
              <a:defRPr sz="1200">
                <a:latin typeface="+mn-lt"/>
                <a:ea typeface="+mn-ea"/>
                <a:cs typeface="+mn-cs"/>
              </a:defRPr>
            </a:lvl1pPr>
          </a:lstStyle>
          <a:p>
            <a:pPr>
              <a:defRPr/>
            </a:pPr>
            <a:endParaRPr lang="ko-KR" altLang="en-US"/>
          </a:p>
        </p:txBody>
      </p:sp>
      <p:sp>
        <p:nvSpPr>
          <p:cNvPr id="3" name="날짜 개체 틀 2"/>
          <p:cNvSpPr>
            <a:spLocks noGrp="1"/>
          </p:cNvSpPr>
          <p:nvPr>
            <p:ph type="dt" idx="1"/>
          </p:nvPr>
        </p:nvSpPr>
        <p:spPr>
          <a:xfrm>
            <a:off x="3844925" y="0"/>
            <a:ext cx="2941638" cy="496888"/>
          </a:xfrm>
          <a:prstGeom prst="rect">
            <a:avLst/>
          </a:prstGeom>
        </p:spPr>
        <p:txBody>
          <a:bodyPr vert="horz" lIns="91428" tIns="45714" rIns="91428" bIns="45714" rtlCol="0"/>
          <a:lstStyle>
            <a:lvl1pPr algn="r" fontAlgn="auto" latinLnBrk="1">
              <a:spcBef>
                <a:spcPts val="0"/>
              </a:spcBef>
              <a:spcAft>
                <a:spcPts val="0"/>
              </a:spcAft>
              <a:defRPr sz="1200">
                <a:latin typeface="+mn-lt"/>
                <a:ea typeface="+mn-ea"/>
                <a:cs typeface="+mn-cs"/>
              </a:defRPr>
            </a:lvl1pPr>
          </a:lstStyle>
          <a:p>
            <a:pPr>
              <a:defRPr/>
            </a:pPr>
            <a:fld id="{43BAE108-530F-48D1-9A89-688758A7568C}" type="datetimeFigureOut">
              <a:rPr lang="ko-KR" altLang="sv-SE"/>
              <a:pPr>
                <a:defRPr/>
              </a:pPr>
              <a:t>2011-08-24</a:t>
            </a:fld>
            <a:endParaRPr lang="ko-KR" altLang="en-US"/>
          </a:p>
        </p:txBody>
      </p:sp>
      <p:sp>
        <p:nvSpPr>
          <p:cNvPr id="4" name="슬라이드 이미지 개체 틀 3"/>
          <p:cNvSpPr>
            <a:spLocks noGrp="1" noRot="1" noChangeAspect="1"/>
          </p:cNvSpPr>
          <p:nvPr>
            <p:ph type="sldImg" idx="2"/>
          </p:nvPr>
        </p:nvSpPr>
        <p:spPr>
          <a:xfrm>
            <a:off x="912813" y="744538"/>
            <a:ext cx="4962525" cy="3722687"/>
          </a:xfrm>
          <a:prstGeom prst="rect">
            <a:avLst/>
          </a:prstGeom>
          <a:noFill/>
          <a:ln w="12700">
            <a:solidFill>
              <a:prstClr val="black"/>
            </a:solidFill>
          </a:ln>
        </p:spPr>
        <p:txBody>
          <a:bodyPr vert="horz" lIns="91428" tIns="45714" rIns="91428" bIns="45714" rtlCol="0" anchor="ctr"/>
          <a:lstStyle/>
          <a:p>
            <a:pPr lvl="0"/>
            <a:endParaRPr lang="ko-KR" altLang="en-US" noProof="0"/>
          </a:p>
        </p:txBody>
      </p:sp>
      <p:sp>
        <p:nvSpPr>
          <p:cNvPr id="5" name="슬라이드 노트 개체 틀 4"/>
          <p:cNvSpPr>
            <a:spLocks noGrp="1"/>
          </p:cNvSpPr>
          <p:nvPr>
            <p:ph type="body" sz="quarter" idx="3"/>
          </p:nvPr>
        </p:nvSpPr>
        <p:spPr>
          <a:xfrm>
            <a:off x="679450" y="4713288"/>
            <a:ext cx="5429250" cy="4465637"/>
          </a:xfrm>
          <a:prstGeom prst="rect">
            <a:avLst/>
          </a:prstGeom>
        </p:spPr>
        <p:txBody>
          <a:bodyPr vert="horz" lIns="91428" tIns="45714" rIns="91428" bIns="45714" rtlCol="0">
            <a:normAutofit/>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endParaRPr lang="ko-KR" altLang="en-US" noProof="0"/>
          </a:p>
        </p:txBody>
      </p:sp>
      <p:sp>
        <p:nvSpPr>
          <p:cNvPr id="6" name="바닥글 개체 틀 5"/>
          <p:cNvSpPr>
            <a:spLocks noGrp="1"/>
          </p:cNvSpPr>
          <p:nvPr>
            <p:ph type="ftr" sz="quarter" idx="4"/>
          </p:nvPr>
        </p:nvSpPr>
        <p:spPr>
          <a:xfrm>
            <a:off x="0" y="9424988"/>
            <a:ext cx="2941638" cy="496887"/>
          </a:xfrm>
          <a:prstGeom prst="rect">
            <a:avLst/>
          </a:prstGeom>
        </p:spPr>
        <p:txBody>
          <a:bodyPr vert="horz" lIns="91428" tIns="45714" rIns="91428" bIns="45714" rtlCol="0" anchor="b"/>
          <a:lstStyle>
            <a:lvl1pPr algn="l" fontAlgn="auto" latinLnBrk="1">
              <a:spcBef>
                <a:spcPts val="0"/>
              </a:spcBef>
              <a:spcAft>
                <a:spcPts val="0"/>
              </a:spcAft>
              <a:defRPr sz="1200">
                <a:latin typeface="+mn-lt"/>
                <a:ea typeface="+mn-ea"/>
                <a:cs typeface="+mn-cs"/>
              </a:defRPr>
            </a:lvl1pPr>
          </a:lstStyle>
          <a:p>
            <a:pPr>
              <a:defRPr/>
            </a:pPr>
            <a:endParaRPr lang="ko-KR" altLang="en-US"/>
          </a:p>
        </p:txBody>
      </p:sp>
      <p:sp>
        <p:nvSpPr>
          <p:cNvPr id="7" name="슬라이드 번호 개체 틀 6"/>
          <p:cNvSpPr>
            <a:spLocks noGrp="1"/>
          </p:cNvSpPr>
          <p:nvPr>
            <p:ph type="sldNum" sz="quarter" idx="5"/>
          </p:nvPr>
        </p:nvSpPr>
        <p:spPr>
          <a:xfrm>
            <a:off x="3844925" y="9424988"/>
            <a:ext cx="2941638" cy="496887"/>
          </a:xfrm>
          <a:prstGeom prst="rect">
            <a:avLst/>
          </a:prstGeom>
        </p:spPr>
        <p:txBody>
          <a:bodyPr vert="horz" lIns="91428" tIns="45714" rIns="91428" bIns="45714" rtlCol="0" anchor="b"/>
          <a:lstStyle>
            <a:lvl1pPr algn="r" fontAlgn="auto" latinLnBrk="1">
              <a:spcBef>
                <a:spcPts val="0"/>
              </a:spcBef>
              <a:spcAft>
                <a:spcPts val="0"/>
              </a:spcAft>
              <a:defRPr sz="1200">
                <a:latin typeface="+mn-lt"/>
                <a:ea typeface="+mn-ea"/>
                <a:cs typeface="+mn-cs"/>
              </a:defRPr>
            </a:lvl1pPr>
          </a:lstStyle>
          <a:p>
            <a:pPr>
              <a:defRPr/>
            </a:pPr>
            <a:fld id="{0A6A5D40-B499-4CD8-B3D5-2134F2776949}" type="slidenum">
              <a:rPr lang="ko-KR" altLang="en-US"/>
              <a:pPr>
                <a:defRPr/>
              </a:pPr>
              <a:t>‹#›</a:t>
            </a:fld>
            <a:endParaRPr lang="ko-KR" altLang="en-US"/>
          </a:p>
        </p:txBody>
      </p:sp>
    </p:spTree>
    <p:extLst>
      <p:ext uri="{BB962C8B-B14F-4D97-AF65-F5344CB8AC3E}">
        <p14:creationId xmlns:p14="http://schemas.microsoft.com/office/powerpoint/2010/main" val="2813509600"/>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슬라이드 이미지 개체 틀 1"/>
          <p:cNvSpPr>
            <a:spLocks noGrp="1" noRot="1" noChangeAspect="1"/>
          </p:cNvSpPr>
          <p:nvPr>
            <p:ph type="sldImg"/>
          </p:nvPr>
        </p:nvSpPr>
        <p:spPr bwMode="auto">
          <a:noFill/>
          <a:ln>
            <a:solidFill>
              <a:srgbClr val="000000"/>
            </a:solidFill>
            <a:miter lim="800000"/>
            <a:headEnd/>
            <a:tailEnd/>
          </a:ln>
        </p:spPr>
      </p:sp>
      <p:sp>
        <p:nvSpPr>
          <p:cNvPr id="19458"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19459" name="슬라이드 번호 개체 틀 3"/>
          <p:cNvSpPr txBox="1">
            <a:spLocks noGrp="1"/>
          </p:cNvSpPr>
          <p:nvPr/>
        </p:nvSpPr>
        <p:spPr bwMode="auto">
          <a:xfrm>
            <a:off x="3844925" y="9424988"/>
            <a:ext cx="2941638" cy="496887"/>
          </a:xfrm>
          <a:prstGeom prst="rect">
            <a:avLst/>
          </a:prstGeom>
          <a:noFill/>
          <a:ln w="9525">
            <a:noFill/>
            <a:miter lim="800000"/>
            <a:headEnd/>
            <a:tailEnd/>
          </a:ln>
        </p:spPr>
        <p:txBody>
          <a:bodyPr lIns="91428" tIns="45714" rIns="91428" bIns="45714" anchor="b"/>
          <a:lstStyle/>
          <a:p>
            <a:pPr algn="r" latinLnBrk="1"/>
            <a:fld id="{E2559E89-EA69-4458-973A-B99A287486E1}" type="slidenum">
              <a:rPr lang="ko-KR" altLang="en-US" sz="1200">
                <a:latin typeface="맑은 고딕" pitchFamily="34" charset="-127"/>
              </a:rPr>
              <a:pPr algn="r" latinLnBrk="1"/>
              <a:t>1</a:t>
            </a:fld>
            <a:endParaRPr lang="en-US" altLang="ko-KR" sz="1200">
              <a:latin typeface="맑은 고딕"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슬라이드 이미지 개체 틀 1"/>
          <p:cNvSpPr>
            <a:spLocks noGrp="1" noRot="1" noChangeAspect="1"/>
          </p:cNvSpPr>
          <p:nvPr>
            <p:ph type="sldImg"/>
          </p:nvPr>
        </p:nvSpPr>
        <p:spPr bwMode="auto">
          <a:noFill/>
          <a:ln>
            <a:solidFill>
              <a:srgbClr val="000000"/>
            </a:solidFill>
            <a:miter lim="800000"/>
            <a:headEnd/>
            <a:tailEnd/>
          </a:ln>
        </p:spPr>
      </p:sp>
      <p:sp>
        <p:nvSpPr>
          <p:cNvPr id="19458"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19459" name="슬라이드 번호 개체 틀 3"/>
          <p:cNvSpPr txBox="1">
            <a:spLocks noGrp="1"/>
          </p:cNvSpPr>
          <p:nvPr/>
        </p:nvSpPr>
        <p:spPr bwMode="auto">
          <a:xfrm>
            <a:off x="3844925" y="9424988"/>
            <a:ext cx="2941638" cy="496887"/>
          </a:xfrm>
          <a:prstGeom prst="rect">
            <a:avLst/>
          </a:prstGeom>
          <a:noFill/>
          <a:ln w="9525">
            <a:noFill/>
            <a:miter lim="800000"/>
            <a:headEnd/>
            <a:tailEnd/>
          </a:ln>
        </p:spPr>
        <p:txBody>
          <a:bodyPr lIns="91428" tIns="45714" rIns="91428" bIns="45714" anchor="b"/>
          <a:lstStyle/>
          <a:p>
            <a:pPr algn="r" latinLnBrk="1"/>
            <a:fld id="{E2559E89-EA69-4458-973A-B99A287486E1}" type="slidenum">
              <a:rPr lang="ko-KR" altLang="en-US" sz="1200">
                <a:latin typeface="맑은 고딕" pitchFamily="34" charset="-127"/>
              </a:rPr>
              <a:pPr algn="r" latinLnBrk="1"/>
              <a:t>2</a:t>
            </a:fld>
            <a:endParaRPr lang="en-US" altLang="ko-KR" sz="1200">
              <a:latin typeface="맑은 고딕"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슬라이드 이미지 개체 틀 1"/>
          <p:cNvSpPr>
            <a:spLocks noGrp="1" noRot="1" noChangeAspect="1"/>
          </p:cNvSpPr>
          <p:nvPr>
            <p:ph type="sldImg"/>
          </p:nvPr>
        </p:nvSpPr>
        <p:spPr bwMode="auto">
          <a:noFill/>
          <a:ln>
            <a:solidFill>
              <a:srgbClr val="000000"/>
            </a:solidFill>
            <a:miter lim="800000"/>
            <a:headEnd/>
            <a:tailEnd/>
          </a:ln>
        </p:spPr>
      </p:sp>
      <p:sp>
        <p:nvSpPr>
          <p:cNvPr id="19458"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19459" name="슬라이드 번호 개체 틀 3"/>
          <p:cNvSpPr txBox="1">
            <a:spLocks noGrp="1"/>
          </p:cNvSpPr>
          <p:nvPr/>
        </p:nvSpPr>
        <p:spPr bwMode="auto">
          <a:xfrm>
            <a:off x="3844925" y="9424988"/>
            <a:ext cx="2941638" cy="496887"/>
          </a:xfrm>
          <a:prstGeom prst="rect">
            <a:avLst/>
          </a:prstGeom>
          <a:noFill/>
          <a:ln w="9525">
            <a:noFill/>
            <a:miter lim="800000"/>
            <a:headEnd/>
            <a:tailEnd/>
          </a:ln>
        </p:spPr>
        <p:txBody>
          <a:bodyPr lIns="91428" tIns="45714" rIns="91428" bIns="45714" anchor="b"/>
          <a:lstStyle/>
          <a:p>
            <a:pPr algn="r" latinLnBrk="1"/>
            <a:fld id="{E2559E89-EA69-4458-973A-B99A287486E1}" type="slidenum">
              <a:rPr lang="ko-KR" altLang="en-US" sz="1200">
                <a:latin typeface="맑은 고딕" pitchFamily="34" charset="-127"/>
              </a:rPr>
              <a:pPr algn="r" latinLnBrk="1"/>
              <a:t>3</a:t>
            </a:fld>
            <a:endParaRPr lang="en-US" altLang="ko-KR" sz="1200">
              <a:latin typeface="맑은 고딕"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4" name="직사각형 7"/>
          <p:cNvSpPr/>
          <p:nvPr userDrawn="1"/>
        </p:nvSpPr>
        <p:spPr>
          <a:xfrm>
            <a:off x="0" y="1557338"/>
            <a:ext cx="9144000" cy="2159000"/>
          </a:xfrm>
          <a:prstGeom prst="rect">
            <a:avLst/>
          </a:prstGeom>
          <a:solidFill>
            <a:srgbClr val="3532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endParaRPr lang="ko-KR" altLang="en-US"/>
          </a:p>
        </p:txBody>
      </p:sp>
      <p:sp>
        <p:nvSpPr>
          <p:cNvPr id="3" name="부제목 2"/>
          <p:cNvSpPr>
            <a:spLocks noGrp="1"/>
          </p:cNvSpPr>
          <p:nvPr>
            <p:ph type="subTitle" idx="1"/>
          </p:nvPr>
        </p:nvSpPr>
        <p:spPr>
          <a:xfrm>
            <a:off x="1371600" y="4293096"/>
            <a:ext cx="6400800" cy="720080"/>
          </a:xfrm>
        </p:spPr>
        <p:txBody>
          <a:bodyPr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dirty="0" smtClean="0"/>
              <a:t>마스터 부제목 스타일 편집</a:t>
            </a:r>
            <a:endParaRPr lang="ko-KR" altLang="en-US" dirty="0"/>
          </a:p>
        </p:txBody>
      </p:sp>
      <p:sp>
        <p:nvSpPr>
          <p:cNvPr id="2" name="제목 1"/>
          <p:cNvSpPr>
            <a:spLocks noGrp="1"/>
          </p:cNvSpPr>
          <p:nvPr>
            <p:ph type="ctrTitle"/>
          </p:nvPr>
        </p:nvSpPr>
        <p:spPr>
          <a:xfrm>
            <a:off x="685800" y="1901900"/>
            <a:ext cx="7772400" cy="1470025"/>
          </a:xfrm>
        </p:spPr>
        <p:txBody>
          <a:bodyPr/>
          <a:lstStyle>
            <a:lvl1pPr algn="ctr">
              <a:defRPr sz="4800">
                <a:ln w="3175">
                  <a:noFill/>
                </a:ln>
                <a:latin typeface="Calibri" pitchFamily="34" charset="0"/>
                <a:cs typeface="Calibri" pitchFamily="34" charset="0"/>
              </a:defRPr>
            </a:lvl1pPr>
          </a:lstStyle>
          <a:p>
            <a:r>
              <a:rPr lang="ko-KR" altLang="en-US" dirty="0" smtClean="0"/>
              <a:t>마스터 제목 스타일 편집</a:t>
            </a:r>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6A60D2EF-CA9C-4CA0-902C-28E4B6C81746}" type="datetime1">
              <a:rPr lang="ko-KR" altLang="sv-SE"/>
              <a:pPr>
                <a:defRPr/>
              </a:pPr>
              <a:t>2011-08-24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DEC056C3-624D-4E1B-86CA-15EDF3A41535}" type="slidenum">
              <a:rPr lang="ko-KR" altLang="en-US"/>
              <a:pPr>
                <a:defRPr/>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9B359CB5-5981-46A5-A46E-EB1AA4E8DD1F}" type="datetime1">
              <a:rPr lang="ko-KR" altLang="sv-SE"/>
              <a:pPr>
                <a:defRPr/>
              </a:pPr>
              <a:t>2011-08-24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DA93D730-E39A-4FCB-B44C-AD91A695BED5}" type="slidenum">
              <a:rPr lang="ko-KR" altLang="en-US"/>
              <a:pPr>
                <a:defRPr/>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sz="3600">
                <a:ln w="3175">
                  <a:solidFill>
                    <a:schemeClr val="tx1">
                      <a:lumMod val="75000"/>
                      <a:lumOff val="25000"/>
                    </a:schemeClr>
                  </a:solidFill>
                </a:ln>
                <a:latin typeface="Calibri" pitchFamily="34" charset="0"/>
                <a:ea typeface="+mn-ea"/>
                <a:cs typeface="Calibri" pitchFamily="34" charset="0"/>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바닥글 개체 틀 4"/>
          <p:cNvSpPr>
            <a:spLocks noGrp="1"/>
          </p:cNvSpPr>
          <p:nvPr>
            <p:ph type="ftr" sz="quarter" idx="10"/>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5CD1041E-9E56-4B63-B829-60C7467E15B3}" type="datetime1">
              <a:rPr lang="ko-KR" altLang="sv-SE"/>
              <a:pPr>
                <a:defRPr/>
              </a:pPr>
              <a:t>2011-08-24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104D9267-8E6B-4DD3-8953-95D4855CEDB2}" type="slidenum">
              <a:rPr lang="ko-KR" altLang="en-US"/>
              <a:pPr>
                <a:defRPr/>
              </a:pPr>
              <a:t>‹#›</a:t>
            </a:fld>
            <a:endParaRPr lang="ko-KR"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5E516AD8-89C3-4D6E-8FDB-F05A924BC06F}" type="datetime1">
              <a:rPr lang="ko-KR" altLang="sv-SE"/>
              <a:pPr>
                <a:defRPr/>
              </a:pPr>
              <a:t>2011-08-24</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BEFDFAF6-7CD0-4D30-BEF6-ED66CC38D835}" type="slidenum">
              <a:rPr lang="ko-KR" altLang="en-US"/>
              <a:pPr>
                <a:defRPr/>
              </a:pPr>
              <a:t>‹#›</a:t>
            </a:fld>
            <a:endParaRPr lang="ko-KR"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A536BFB0-CA33-426D-92D8-A1DB1F30A66B}" type="datetime1">
              <a:rPr lang="ko-KR" altLang="sv-SE"/>
              <a:pPr>
                <a:defRPr/>
              </a:pPr>
              <a:t>2011-08-24</a:t>
            </a:fld>
            <a:endParaRPr lang="ko-KR" altLang="en-US"/>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9" name="슬라이드 번호 개체 틀 8"/>
          <p:cNvSpPr>
            <a:spLocks noGrp="1"/>
          </p:cNvSpPr>
          <p:nvPr>
            <p:ph type="sldNum" sz="quarter" idx="12"/>
          </p:nvPr>
        </p:nvSpPr>
        <p:spPr/>
        <p:txBody>
          <a:bodyPr/>
          <a:lstStyle>
            <a:lvl1pPr>
              <a:defRPr/>
            </a:lvl1pPr>
          </a:lstStyle>
          <a:p>
            <a:pPr>
              <a:defRPr/>
            </a:pPr>
            <a:fld id="{4771C768-BF31-4167-B597-FA875CF0F88A}" type="slidenum">
              <a:rPr lang="ko-KR" altLang="en-US"/>
              <a:pPr>
                <a:defRPr/>
              </a:pPr>
              <a:t>‹#›</a:t>
            </a:fld>
            <a:endParaRPr lang="ko-KR"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84C087C0-3A59-40D4-9F5A-CCA86F4E7559}" type="datetime1">
              <a:rPr lang="ko-KR" altLang="sv-SE"/>
              <a:pPr>
                <a:defRPr/>
              </a:pPr>
              <a:t>2011-08-24</a:t>
            </a:fld>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5" name="슬라이드 번호 개체 틀 4"/>
          <p:cNvSpPr>
            <a:spLocks noGrp="1"/>
          </p:cNvSpPr>
          <p:nvPr>
            <p:ph type="sldNum" sz="quarter" idx="12"/>
          </p:nvPr>
        </p:nvSpPr>
        <p:spPr/>
        <p:txBody>
          <a:bodyPr/>
          <a:lstStyle>
            <a:lvl1pPr>
              <a:defRPr/>
            </a:lvl1pPr>
          </a:lstStyle>
          <a:p>
            <a:pPr>
              <a:defRPr/>
            </a:pPr>
            <a:fld id="{458DFFE4-5252-467F-9D9B-3ED5E9B792AF}" type="slidenum">
              <a:rPr lang="ko-KR" altLang="en-US"/>
              <a:pPr>
                <a:defRPr/>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20749407-F893-44E2-9A44-CEAD992062EC}" type="datetime1">
              <a:rPr lang="ko-KR" altLang="sv-SE"/>
              <a:pPr>
                <a:defRPr/>
              </a:pPr>
              <a:t>2011-08-24</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4" name="슬라이드 번호 개체 틀 3"/>
          <p:cNvSpPr>
            <a:spLocks noGrp="1"/>
          </p:cNvSpPr>
          <p:nvPr>
            <p:ph type="sldNum" sz="quarter" idx="12"/>
          </p:nvPr>
        </p:nvSpPr>
        <p:spPr/>
        <p:txBody>
          <a:bodyPr/>
          <a:lstStyle>
            <a:lvl1pPr>
              <a:defRPr/>
            </a:lvl1pPr>
          </a:lstStyle>
          <a:p>
            <a:pPr>
              <a:defRPr/>
            </a:pPr>
            <a:fld id="{781310C5-4561-4719-89C6-3E7ED01805DD}" type="slidenum">
              <a:rPr lang="ko-KR" altLang="en-US"/>
              <a:pPr>
                <a:defRPr/>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2D57FB8F-0E8C-4DB7-8ACA-26F7AA81F1CF}" type="datetime1">
              <a:rPr lang="ko-KR" altLang="sv-SE"/>
              <a:pPr>
                <a:defRPr/>
              </a:pPr>
              <a:t>2011-08-24</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C6190CE7-FE22-4EA3-9BF7-80CB102E7DFD}" type="slidenum">
              <a:rPr lang="ko-KR" altLang="en-US"/>
              <a:pPr>
                <a:defRPr/>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fld id="{91B397DE-E6F7-44C5-AE91-9B1454054B91}" type="datetime1">
              <a:rPr lang="ko-KR" altLang="sv-SE"/>
              <a:pPr>
                <a:defRPr/>
              </a:pPr>
              <a:t>2011-08-24</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lvl1pPr fontAlgn="auto" latinLnBrk="1">
              <a:spcBef>
                <a:spcPts val="0"/>
              </a:spcBef>
              <a:spcAft>
                <a:spcPts val="0"/>
              </a:spcAft>
              <a:defRPr>
                <a:latin typeface="+mn-lt"/>
                <a:ea typeface="+mn-ea"/>
                <a:cs typeface="+mn-cs"/>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A41AB819-11D1-4D1A-88CE-38093818C204}" type="slidenum">
              <a:rPr lang="ko-KR" altLang="en-US"/>
              <a:pPr>
                <a:defRPr/>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텍스트 개체 틀 2"/>
          <p:cNvSpPr>
            <a:spLocks noGrp="1"/>
          </p:cNvSpPr>
          <p:nvPr>
            <p:ph type="body" idx="1"/>
          </p:nvPr>
        </p:nvSpPr>
        <p:spPr bwMode="auto">
          <a:xfrm>
            <a:off x="250825" y="1052513"/>
            <a:ext cx="864235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6" name="슬라이드 번호 개체 틀 5"/>
          <p:cNvSpPr>
            <a:spLocks noGrp="1"/>
          </p:cNvSpPr>
          <p:nvPr>
            <p:ph type="sldNum" sz="quarter" idx="4"/>
          </p:nvPr>
        </p:nvSpPr>
        <p:spPr>
          <a:xfrm>
            <a:off x="6831013" y="6526213"/>
            <a:ext cx="2133600" cy="365125"/>
          </a:xfrm>
          <a:prstGeom prst="rect">
            <a:avLst/>
          </a:prstGeom>
        </p:spPr>
        <p:txBody>
          <a:bodyPr vert="horz" lIns="91440" tIns="45720" rIns="91440" bIns="45720" rtlCol="0" anchor="ctr"/>
          <a:lstStyle>
            <a:lvl1pPr algn="r" fontAlgn="auto" latinLnBrk="1">
              <a:spcBef>
                <a:spcPts val="0"/>
              </a:spcBef>
              <a:spcAft>
                <a:spcPts val="0"/>
              </a:spcAft>
              <a:defRPr sz="1100" b="1">
                <a:solidFill>
                  <a:schemeClr val="tx1">
                    <a:tint val="75000"/>
                  </a:schemeClr>
                </a:solidFill>
                <a:latin typeface="Arial" pitchFamily="34" charset="0"/>
                <a:ea typeface="+mn-ea"/>
                <a:cs typeface="Arial" pitchFamily="34" charset="0"/>
              </a:defRPr>
            </a:lvl1pPr>
          </a:lstStyle>
          <a:p>
            <a:pPr>
              <a:defRPr/>
            </a:pPr>
            <a:fld id="{A0A5B22A-9A97-4B72-8B05-21D987B3BD90}" type="slidenum">
              <a:rPr lang="ko-KR" altLang="en-US"/>
              <a:pPr>
                <a:defRPr/>
              </a:pPr>
              <a:t>‹#›</a:t>
            </a:fld>
            <a:endParaRPr lang="ko-KR" altLang="en-US" dirty="0"/>
          </a:p>
        </p:txBody>
      </p:sp>
      <p:pic>
        <p:nvPicPr>
          <p:cNvPr id="7" name="Picture 2"/>
          <p:cNvPicPr>
            <a:picLocks noChangeAspect="1" noChangeArrowheads="1"/>
          </p:cNvPicPr>
          <p:nvPr userDrawn="1"/>
        </p:nvPicPr>
        <p:blipFill>
          <a:blip r:embed="rId13" cstate="print">
            <a:duotone>
              <a:prstClr val="black"/>
              <a:srgbClr val="D9C3A5">
                <a:tint val="50000"/>
                <a:satMod val="180000"/>
              </a:srgbClr>
            </a:duotone>
          </a:blip>
          <a:srcRect l="2904"/>
          <a:stretch>
            <a:fillRect/>
          </a:stretch>
        </p:blipFill>
        <p:spPr bwMode="auto">
          <a:xfrm>
            <a:off x="-26126" y="0"/>
            <a:ext cx="9170126" cy="7560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 name="제목 개체 틀 1"/>
          <p:cNvSpPr>
            <a:spLocks noGrp="1"/>
          </p:cNvSpPr>
          <p:nvPr>
            <p:ph type="title"/>
          </p:nvPr>
        </p:nvSpPr>
        <p:spPr>
          <a:xfrm>
            <a:off x="182563" y="31750"/>
            <a:ext cx="8913812" cy="69215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latinLnBrk="1" hangingPunct="0">
        <a:spcBef>
          <a:spcPct val="0"/>
        </a:spcBef>
        <a:spcAft>
          <a:spcPct val="0"/>
        </a:spcAft>
        <a:defRPr sz="3600" b="1" kern="1200">
          <a:ln w="3175">
            <a:solidFill>
              <a:srgbClr val="353228"/>
            </a:solidFill>
          </a:ln>
          <a:solidFill>
            <a:srgbClr val="F2F2F2"/>
          </a:solidFill>
          <a:latin typeface="Arial" pitchFamily="34" charset="0"/>
          <a:ea typeface="+mj-ea"/>
          <a:cs typeface="Arial" pitchFamily="34" charset="0"/>
        </a:defRPr>
      </a:lvl1pPr>
      <a:lvl2pPr algn="l" rtl="0" eaLnBrk="0" fontAlgn="base" latinLnBrk="1" hangingPunct="0">
        <a:spcBef>
          <a:spcPct val="0"/>
        </a:spcBef>
        <a:spcAft>
          <a:spcPct val="0"/>
        </a:spcAft>
        <a:defRPr sz="3600" b="1">
          <a:solidFill>
            <a:srgbClr val="F2F2F2"/>
          </a:solidFill>
          <a:latin typeface="Arial" charset="0"/>
          <a:ea typeface="맑은 고딕" pitchFamily="34" charset="-127"/>
          <a:cs typeface="Arial" charset="0"/>
        </a:defRPr>
      </a:lvl2pPr>
      <a:lvl3pPr algn="l" rtl="0" eaLnBrk="0" fontAlgn="base" latinLnBrk="1" hangingPunct="0">
        <a:spcBef>
          <a:spcPct val="0"/>
        </a:spcBef>
        <a:spcAft>
          <a:spcPct val="0"/>
        </a:spcAft>
        <a:defRPr sz="3600" b="1">
          <a:solidFill>
            <a:srgbClr val="F2F2F2"/>
          </a:solidFill>
          <a:latin typeface="Arial" charset="0"/>
          <a:ea typeface="맑은 고딕" pitchFamily="34" charset="-127"/>
          <a:cs typeface="Arial" charset="0"/>
        </a:defRPr>
      </a:lvl3pPr>
      <a:lvl4pPr algn="l" rtl="0" eaLnBrk="0" fontAlgn="base" latinLnBrk="1" hangingPunct="0">
        <a:spcBef>
          <a:spcPct val="0"/>
        </a:spcBef>
        <a:spcAft>
          <a:spcPct val="0"/>
        </a:spcAft>
        <a:defRPr sz="3600" b="1">
          <a:solidFill>
            <a:srgbClr val="F2F2F2"/>
          </a:solidFill>
          <a:latin typeface="Arial" charset="0"/>
          <a:ea typeface="맑은 고딕" pitchFamily="34" charset="-127"/>
          <a:cs typeface="Arial" charset="0"/>
        </a:defRPr>
      </a:lvl4pPr>
      <a:lvl5pPr algn="l" rtl="0" eaLnBrk="0" fontAlgn="base" latinLnBrk="1" hangingPunct="0">
        <a:spcBef>
          <a:spcPct val="0"/>
        </a:spcBef>
        <a:spcAft>
          <a:spcPct val="0"/>
        </a:spcAft>
        <a:defRPr sz="3600" b="1">
          <a:solidFill>
            <a:srgbClr val="F2F2F2"/>
          </a:solidFill>
          <a:latin typeface="Arial" charset="0"/>
          <a:ea typeface="맑은 고딕" pitchFamily="34" charset="-127"/>
          <a:cs typeface="Arial" charset="0"/>
        </a:defRPr>
      </a:lvl5pPr>
      <a:lvl6pPr marL="457200" algn="l" rtl="0" fontAlgn="base" latinLnBrk="1">
        <a:spcBef>
          <a:spcPct val="0"/>
        </a:spcBef>
        <a:spcAft>
          <a:spcPct val="0"/>
        </a:spcAft>
        <a:defRPr sz="3600" b="1">
          <a:solidFill>
            <a:srgbClr val="F2F2F2"/>
          </a:solidFill>
          <a:latin typeface="Arial" charset="0"/>
          <a:ea typeface="맑은 고딕" pitchFamily="34" charset="-127"/>
          <a:cs typeface="Arial" charset="0"/>
        </a:defRPr>
      </a:lvl6pPr>
      <a:lvl7pPr marL="914400" algn="l" rtl="0" fontAlgn="base" latinLnBrk="1">
        <a:spcBef>
          <a:spcPct val="0"/>
        </a:spcBef>
        <a:spcAft>
          <a:spcPct val="0"/>
        </a:spcAft>
        <a:defRPr sz="3600" b="1">
          <a:solidFill>
            <a:srgbClr val="F2F2F2"/>
          </a:solidFill>
          <a:latin typeface="Arial" charset="0"/>
          <a:ea typeface="맑은 고딕" pitchFamily="34" charset="-127"/>
          <a:cs typeface="Arial" charset="0"/>
        </a:defRPr>
      </a:lvl7pPr>
      <a:lvl8pPr marL="1371600" algn="l" rtl="0" fontAlgn="base" latinLnBrk="1">
        <a:spcBef>
          <a:spcPct val="0"/>
        </a:spcBef>
        <a:spcAft>
          <a:spcPct val="0"/>
        </a:spcAft>
        <a:defRPr sz="3600" b="1">
          <a:solidFill>
            <a:srgbClr val="F2F2F2"/>
          </a:solidFill>
          <a:latin typeface="Arial" charset="0"/>
          <a:ea typeface="맑은 고딕" pitchFamily="34" charset="-127"/>
          <a:cs typeface="Arial" charset="0"/>
        </a:defRPr>
      </a:lvl8pPr>
      <a:lvl9pPr marL="1828800" algn="l" rtl="0" fontAlgn="base" latinLnBrk="1">
        <a:spcBef>
          <a:spcPct val="0"/>
        </a:spcBef>
        <a:spcAft>
          <a:spcPct val="0"/>
        </a:spcAft>
        <a:defRPr sz="3600" b="1">
          <a:solidFill>
            <a:srgbClr val="F2F2F2"/>
          </a:solidFill>
          <a:latin typeface="Arial" charset="0"/>
          <a:ea typeface="맑은 고딕" pitchFamily="34" charset="-127"/>
          <a:cs typeface="Arial" charset="0"/>
        </a:defRPr>
      </a:lvl9pPr>
    </p:titleStyle>
    <p:bodyStyle>
      <a:lvl1pPr marL="342900" indent="-342900" algn="l" rtl="0" eaLnBrk="0" fontAlgn="base" latinLnBrk="1"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742950" indent="-285750" algn="l" rtl="0" eaLnBrk="0" fontAlgn="base" latinLnBrk="1"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latinLnBrk="1"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7400" indent="-228600" algn="l" rtl="0" eaLnBrk="0" fontAlgn="base" latinLnBrk="1"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txBox="1">
            <a:spLocks noGrp="1"/>
          </p:cNvSpPr>
          <p:nvPr/>
        </p:nvSpPr>
        <p:spPr>
          <a:xfrm>
            <a:off x="6831013" y="6526213"/>
            <a:ext cx="2133600" cy="365125"/>
          </a:xfrm>
          <a:prstGeom prst="rect">
            <a:avLst/>
          </a:prstGeom>
          <a:noFill/>
        </p:spPr>
        <p:txBody>
          <a:bodyPr anchor="ctr"/>
          <a:lstStyle/>
          <a:p>
            <a:pPr algn="r" fontAlgn="auto" latinLnBrk="1">
              <a:spcBef>
                <a:spcPts val="0"/>
              </a:spcBef>
              <a:spcAft>
                <a:spcPts val="0"/>
              </a:spcAft>
              <a:defRPr/>
            </a:pPr>
            <a:fld id="{6F62EA2F-4BA7-4AE6-901E-AA1A338A6990}" type="slidenum">
              <a:rPr lang="ko-KR" altLang="en-US" sz="1100" b="1">
                <a:solidFill>
                  <a:schemeClr val="tx1">
                    <a:tint val="75000"/>
                  </a:schemeClr>
                </a:solidFill>
                <a:latin typeface="Calibri" pitchFamily="34" charset="0"/>
                <a:ea typeface="+mn-ea"/>
                <a:cs typeface="Calibri" pitchFamily="34" charset="0"/>
              </a:rPr>
              <a:pPr algn="r" fontAlgn="auto" latinLnBrk="1">
                <a:spcBef>
                  <a:spcPts val="0"/>
                </a:spcBef>
                <a:spcAft>
                  <a:spcPts val="0"/>
                </a:spcAft>
                <a:defRPr/>
              </a:pPr>
              <a:t>1</a:t>
            </a:fld>
            <a:endParaRPr lang="ko-KR" altLang="en-US" sz="1100" b="1">
              <a:solidFill>
                <a:schemeClr val="tx1">
                  <a:tint val="75000"/>
                </a:schemeClr>
              </a:solidFill>
              <a:latin typeface="Calibri" pitchFamily="34" charset="0"/>
              <a:ea typeface="+mn-ea"/>
              <a:cs typeface="Calibri" pitchFamily="34" charset="0"/>
            </a:endParaRPr>
          </a:p>
        </p:txBody>
      </p:sp>
      <p:sp>
        <p:nvSpPr>
          <p:cNvPr id="5" name="Text Box 4"/>
          <p:cNvSpPr txBox="1">
            <a:spLocks noChangeArrowheads="1"/>
          </p:cNvSpPr>
          <p:nvPr/>
        </p:nvSpPr>
        <p:spPr bwMode="auto">
          <a:xfrm>
            <a:off x="303213" y="44624"/>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[4.7]a Structure </a:t>
            </a:r>
            <a:r>
              <a:rPr lang="en-US" sz="3200" dirty="0">
                <a:solidFill>
                  <a:schemeClr val="bg1"/>
                </a:solidFill>
              </a:rPr>
              <a:t>of M2M Consolidation</a:t>
            </a:r>
          </a:p>
        </p:txBody>
      </p:sp>
      <p:graphicFrame>
        <p:nvGraphicFramePr>
          <p:cNvPr id="6" name="Group 64"/>
          <p:cNvGraphicFramePr>
            <a:graphicFrameLocks noGrp="1"/>
          </p:cNvGraphicFramePr>
          <p:nvPr>
            <p:extLst>
              <p:ext uri="{D42A27DB-BD31-4B8C-83A1-F6EECF244321}">
                <p14:modId xmlns:p14="http://schemas.microsoft.com/office/powerpoint/2010/main" val="839398469"/>
              </p:ext>
            </p:extLst>
          </p:nvPr>
        </p:nvGraphicFramePr>
        <p:xfrm>
          <a:off x="143321" y="901283"/>
          <a:ext cx="8893175" cy="5577205"/>
        </p:xfrm>
        <a:graphic>
          <a:graphicData uri="http://schemas.openxmlformats.org/drawingml/2006/table">
            <a:tbl>
              <a:tblPr/>
              <a:tblGrid>
                <a:gridCol w="963118"/>
                <a:gridCol w="5193628"/>
                <a:gridCol w="2736429"/>
              </a:tblGrid>
              <a:tr h="3651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Calibri" pitchFamily="34" charset="0"/>
                          <a:ea typeface="맑은 고딕" pitchFamily="34" charset="-127"/>
                          <a:cs typeface="Arial" charset="0"/>
                        </a:rPr>
                        <a:t>SDO</a:t>
                      </a:r>
                      <a:endParaRPr kumimoji="0" lang="ko-KR" altLang="en-US" sz="16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Calibri" pitchFamily="34" charset="0"/>
                          <a:ea typeface="맑은 고딕" pitchFamily="34" charset="-127"/>
                          <a:cs typeface="Arial" charset="0"/>
                        </a:rPr>
                        <a:t>Structure</a:t>
                      </a:r>
                      <a:endParaRPr kumimoji="0" lang="ko-KR" altLang="en-US" sz="16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Calibri" pitchFamily="34" charset="0"/>
                          <a:ea typeface="맑은 고딕" pitchFamily="34" charset="-127"/>
                          <a:cs typeface="Arial" charset="0"/>
                        </a:rPr>
                        <a:t>Comment</a:t>
                      </a:r>
                      <a:endParaRPr kumimoji="0" lang="ko-KR" altLang="en-US" sz="16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349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Overall</a:t>
                      </a:r>
                      <a:endParaRPr kumimoji="0" lang="ko-KR" altLang="en-US"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Goals of Structure:</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Be responsive to the needs of the vertical market stakeholders (individual and organizational), SDOs, and service providers</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Balance regional requirements and differences; </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Address timeframe objectives across the regions; </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Support global harmonization; </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Afford a level playing field for all stakeholders; and</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Be practical (less global travel; resource commitment)</a:t>
                      </a:r>
                    </a:p>
                    <a:p>
                      <a:pPr marL="285750" marR="0" lvl="1" indent="-2857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Common rules, including IPR policy</a:t>
                      </a: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endPar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Common high level structure:</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Overall body (e.g., PCG , Steering Committee, Oversight Board)</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Technical Plenary/TSG</a:t>
                      </a: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endPar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Proposed WGs in common (not taking SWGs into account):</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Requirements &amp; Use Case Harmonization (to be created first?)</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Common Service Architecture &amp; Protocol/API</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Testing and Interoperability</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Security</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endPar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High level structure should be created first; Working Groups should be created second.</a:t>
                      </a: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endPar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p>
                      <a:pPr marL="0" marR="0" lvl="1"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Responsibilities of the various levels will need to be agreed.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Other commonly proposed WGs (ETSI/CCSA):</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Management</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M2M Terminals/Module</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Service/Technology Adaptation</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endPar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Other proposed WG (TIA):</a:t>
                      </a:r>
                    </a:p>
                    <a:p>
                      <a:pPr marL="174625" marR="0" lvl="0" indent="-174625"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Calibri" pitchFamily="34" charset="0"/>
                          <a:ea typeface="맑은 고딕" pitchFamily="34" charset="-127"/>
                          <a:cs typeface="Arial" charset="0"/>
                        </a:rPr>
                        <a:t>Interworking &amp; Application Toolbox</a:t>
                      </a:r>
                      <a:endParaRPr kumimoji="0" lang="ko-KR" altLang="en-US" sz="14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6372200" y="3789040"/>
            <a:ext cx="2520280" cy="2031325"/>
          </a:xfrm>
          <a:prstGeom prst="rect">
            <a:avLst/>
          </a:prstGeom>
          <a:solidFill>
            <a:srgbClr val="FFFF00"/>
          </a:solidFill>
          <a:ln>
            <a:solidFill>
              <a:schemeClr val="tx1"/>
            </a:solidFill>
          </a:ln>
        </p:spPr>
        <p:txBody>
          <a:bodyPr wrap="square" rtlCol="0">
            <a:spAutoFit/>
          </a:bodyPr>
          <a:lstStyle/>
          <a:p>
            <a:r>
              <a:rPr lang="en-US" sz="1400" dirty="0" smtClean="0"/>
              <a:t>This document was not discussed during the meeting, but was drafted by the leadership for discussion.  This document was subsequently agreed to be used as the baseline for the 24 August teleconference on Structure.</a:t>
            </a:r>
            <a:endParaRPr lang="en-US" sz="1400" dirty="0"/>
          </a:p>
        </p:txBody>
      </p:sp>
      <p:sp>
        <p:nvSpPr>
          <p:cNvPr id="3" name="TextBox 2"/>
          <p:cNvSpPr txBox="1"/>
          <p:nvPr/>
        </p:nvSpPr>
        <p:spPr>
          <a:xfrm>
            <a:off x="179512" y="6525344"/>
            <a:ext cx="2664296" cy="369332"/>
          </a:xfrm>
          <a:prstGeom prst="rect">
            <a:avLst/>
          </a:prstGeom>
          <a:noFill/>
        </p:spPr>
        <p:txBody>
          <a:bodyPr wrap="square" rtlCol="0">
            <a:spAutoFit/>
          </a:bodyPr>
          <a:lstStyle/>
          <a:p>
            <a:r>
              <a:rPr lang="en-US" dirty="0" smtClean="0"/>
              <a:t>M2MCons02_30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txBox="1">
            <a:spLocks noGrp="1"/>
          </p:cNvSpPr>
          <p:nvPr/>
        </p:nvSpPr>
        <p:spPr>
          <a:xfrm>
            <a:off x="6831013" y="6526213"/>
            <a:ext cx="2133600" cy="365125"/>
          </a:xfrm>
          <a:prstGeom prst="rect">
            <a:avLst/>
          </a:prstGeom>
          <a:noFill/>
        </p:spPr>
        <p:txBody>
          <a:bodyPr anchor="ctr"/>
          <a:lstStyle/>
          <a:p>
            <a:pPr algn="r" fontAlgn="auto" latinLnBrk="1">
              <a:spcBef>
                <a:spcPts val="0"/>
              </a:spcBef>
              <a:spcAft>
                <a:spcPts val="0"/>
              </a:spcAft>
              <a:defRPr/>
            </a:pPr>
            <a:fld id="{6F62EA2F-4BA7-4AE6-901E-AA1A338A6990}" type="slidenum">
              <a:rPr lang="ko-KR" altLang="en-US" sz="1100" b="1">
                <a:solidFill>
                  <a:schemeClr val="tx1">
                    <a:tint val="75000"/>
                  </a:schemeClr>
                </a:solidFill>
                <a:latin typeface="Calibri" pitchFamily="34" charset="0"/>
                <a:ea typeface="+mn-ea"/>
                <a:cs typeface="Calibri" pitchFamily="34" charset="0"/>
              </a:rPr>
              <a:pPr algn="r" fontAlgn="auto" latinLnBrk="1">
                <a:spcBef>
                  <a:spcPts val="0"/>
                </a:spcBef>
                <a:spcAft>
                  <a:spcPts val="0"/>
                </a:spcAft>
                <a:defRPr/>
              </a:pPr>
              <a:t>2</a:t>
            </a:fld>
            <a:endParaRPr lang="ko-KR" altLang="en-US" sz="1100" b="1">
              <a:solidFill>
                <a:schemeClr val="tx1">
                  <a:tint val="75000"/>
                </a:schemeClr>
              </a:solidFill>
              <a:latin typeface="Calibri" pitchFamily="34" charset="0"/>
              <a:ea typeface="+mn-ea"/>
              <a:cs typeface="Calibri" pitchFamily="34" charset="0"/>
            </a:endParaRPr>
          </a:p>
        </p:txBody>
      </p:sp>
      <p:sp>
        <p:nvSpPr>
          <p:cNvPr id="5" name="Text Box 4"/>
          <p:cNvSpPr txBox="1">
            <a:spLocks noChangeArrowheads="1"/>
          </p:cNvSpPr>
          <p:nvPr/>
        </p:nvSpPr>
        <p:spPr bwMode="auto">
          <a:xfrm>
            <a:off x="303213" y="44624"/>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[4.7]b Structure </a:t>
            </a:r>
            <a:r>
              <a:rPr lang="en-US" sz="3200" dirty="0">
                <a:solidFill>
                  <a:schemeClr val="bg1"/>
                </a:solidFill>
              </a:rPr>
              <a:t>of M2M Consolidation</a:t>
            </a:r>
          </a:p>
        </p:txBody>
      </p:sp>
      <p:graphicFrame>
        <p:nvGraphicFramePr>
          <p:cNvPr id="6" name="Group 64"/>
          <p:cNvGraphicFramePr>
            <a:graphicFrameLocks noGrp="1"/>
          </p:cNvGraphicFramePr>
          <p:nvPr>
            <p:extLst>
              <p:ext uri="{D42A27DB-BD31-4B8C-83A1-F6EECF244321}">
                <p14:modId xmlns:p14="http://schemas.microsoft.com/office/powerpoint/2010/main" val="2313302534"/>
              </p:ext>
            </p:extLst>
          </p:nvPr>
        </p:nvGraphicFramePr>
        <p:xfrm>
          <a:off x="143321" y="901283"/>
          <a:ext cx="8893175" cy="4998085"/>
        </p:xfrm>
        <a:graphic>
          <a:graphicData uri="http://schemas.openxmlformats.org/drawingml/2006/table">
            <a:tbl>
              <a:tblPr/>
              <a:tblGrid>
                <a:gridCol w="963118"/>
                <a:gridCol w="6633913"/>
                <a:gridCol w="1296144"/>
              </a:tblGrid>
              <a:tr h="3651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SDO</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Structure</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Comment</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349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ARIB/</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TTC</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Need to be able to address agreed upon technical scope that effectively facilitates the issues between working groups.</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1" i="0" u="sng" strike="noStrike" cap="none" normalizeH="0" baseline="0" dirty="0" smtClean="0">
                          <a:ln>
                            <a:noFill/>
                          </a:ln>
                          <a:solidFill>
                            <a:schemeClr val="tx1"/>
                          </a:solidFill>
                          <a:effectLst/>
                          <a:latin typeface="Calibri" pitchFamily="34" charset="0"/>
                          <a:ea typeface="맑은 고딕" pitchFamily="34" charset="-127"/>
                          <a:cs typeface="Arial" charset="0"/>
                        </a:rPr>
                        <a:t>Should focus now on the high level structure</a:t>
                      </a: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 such as OPs and steering group, and the remaining detail (working group and sub-working group level) can be decided after forming a consolidation activity.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No specific structure proposed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536">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ATIS</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Goals of Structure:</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Be responsive to the needs of the vertical market stakeholders, SDOs, and service providers</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Balance regional requirements and differences; </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Address timeframe objectives across the regions; </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Support global harmonization; </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Afford a level playing field for all stakeholders; and</a:t>
                      </a:r>
                    </a:p>
                    <a:p>
                      <a:pPr marL="6286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Be practical (less global travel; resource commitment)</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sng" strike="noStrike" cap="none" normalizeH="0" baseline="0" dirty="0" smtClean="0">
                          <a:ln>
                            <a:noFill/>
                          </a:ln>
                          <a:solidFill>
                            <a:schemeClr val="tx1"/>
                          </a:solidFill>
                          <a:effectLst/>
                          <a:latin typeface="Calibri" pitchFamily="34" charset="0"/>
                          <a:ea typeface="맑은 고딕" pitchFamily="34" charset="-127"/>
                          <a:cs typeface="Arial" charset="0"/>
                        </a:rPr>
                        <a:t>Develop common service layer use cases and requirements first, and create the relevant WG first;</a:t>
                      </a: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 this work should take place now during creation of consolidated activity</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Creation of regional outreach to allow for increased regional participation given the likely global travel required for the consolidation effort</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1" i="0" u="sng" strike="noStrike" cap="none" normalizeH="0" baseline="0" dirty="0" smtClean="0">
                          <a:ln>
                            <a:noFill/>
                          </a:ln>
                          <a:solidFill>
                            <a:schemeClr val="tx1"/>
                          </a:solidFill>
                          <a:effectLst/>
                          <a:latin typeface="Calibri" pitchFamily="34" charset="0"/>
                          <a:ea typeface="맑은 고딕" pitchFamily="34" charset="-127"/>
                          <a:cs typeface="Arial" charset="0"/>
                        </a:rPr>
                        <a:t>Additional WGs created later</a:t>
                      </a: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 – in a logical order based upon use cases and requirement, keeping the number to a minimum to minimize resource requirements</a:t>
                      </a:r>
                    </a:p>
                    <a:p>
                      <a:pPr marL="171450" marR="0" lvl="0"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Regional outreach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defRPr/>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See attached diagram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CCSA</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Diagram provided on potential structure.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sv-SE"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See attached diagram</a:t>
                      </a:r>
                      <a:endPar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6564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txBox="1">
            <a:spLocks noGrp="1"/>
          </p:cNvSpPr>
          <p:nvPr/>
        </p:nvSpPr>
        <p:spPr>
          <a:xfrm>
            <a:off x="6831013" y="6526213"/>
            <a:ext cx="2133600" cy="365125"/>
          </a:xfrm>
          <a:prstGeom prst="rect">
            <a:avLst/>
          </a:prstGeom>
          <a:noFill/>
        </p:spPr>
        <p:txBody>
          <a:bodyPr anchor="ctr"/>
          <a:lstStyle/>
          <a:p>
            <a:pPr algn="r" fontAlgn="auto" latinLnBrk="1">
              <a:spcBef>
                <a:spcPts val="0"/>
              </a:spcBef>
              <a:spcAft>
                <a:spcPts val="0"/>
              </a:spcAft>
              <a:defRPr/>
            </a:pPr>
            <a:fld id="{6F62EA2F-4BA7-4AE6-901E-AA1A338A6990}" type="slidenum">
              <a:rPr lang="ko-KR" altLang="en-US" sz="1100" b="1">
                <a:solidFill>
                  <a:schemeClr val="tx1">
                    <a:tint val="75000"/>
                  </a:schemeClr>
                </a:solidFill>
                <a:latin typeface="Calibri" pitchFamily="34" charset="0"/>
                <a:ea typeface="+mn-ea"/>
                <a:cs typeface="Calibri" pitchFamily="34" charset="0"/>
              </a:rPr>
              <a:pPr algn="r" fontAlgn="auto" latinLnBrk="1">
                <a:spcBef>
                  <a:spcPts val="0"/>
                </a:spcBef>
                <a:spcAft>
                  <a:spcPts val="0"/>
                </a:spcAft>
                <a:defRPr/>
              </a:pPr>
              <a:t>3</a:t>
            </a:fld>
            <a:endParaRPr lang="ko-KR" altLang="en-US" sz="1100" b="1">
              <a:solidFill>
                <a:schemeClr val="tx1">
                  <a:tint val="75000"/>
                </a:schemeClr>
              </a:solidFill>
              <a:latin typeface="Calibri" pitchFamily="34" charset="0"/>
              <a:ea typeface="+mn-ea"/>
              <a:cs typeface="Calibri" pitchFamily="34" charset="0"/>
            </a:endParaRPr>
          </a:p>
        </p:txBody>
      </p:sp>
      <p:sp>
        <p:nvSpPr>
          <p:cNvPr id="5" name="Text Box 4"/>
          <p:cNvSpPr txBox="1">
            <a:spLocks noChangeArrowheads="1"/>
          </p:cNvSpPr>
          <p:nvPr/>
        </p:nvSpPr>
        <p:spPr bwMode="auto">
          <a:xfrm>
            <a:off x="303213" y="44624"/>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[4.7]b Structure </a:t>
            </a:r>
            <a:r>
              <a:rPr lang="en-US" sz="3200" dirty="0">
                <a:solidFill>
                  <a:schemeClr val="bg1"/>
                </a:solidFill>
              </a:rPr>
              <a:t>of M2M Consolidation</a:t>
            </a:r>
          </a:p>
        </p:txBody>
      </p:sp>
      <p:graphicFrame>
        <p:nvGraphicFramePr>
          <p:cNvPr id="6" name="Group 64"/>
          <p:cNvGraphicFramePr>
            <a:graphicFrameLocks noGrp="1"/>
          </p:cNvGraphicFramePr>
          <p:nvPr>
            <p:extLst>
              <p:ext uri="{D42A27DB-BD31-4B8C-83A1-F6EECF244321}">
                <p14:modId xmlns:p14="http://schemas.microsoft.com/office/powerpoint/2010/main" val="2954002151"/>
              </p:ext>
            </p:extLst>
          </p:nvPr>
        </p:nvGraphicFramePr>
        <p:xfrm>
          <a:off x="143321" y="901283"/>
          <a:ext cx="8893175" cy="2620645"/>
        </p:xfrm>
        <a:graphic>
          <a:graphicData uri="http://schemas.openxmlformats.org/drawingml/2006/table">
            <a:tbl>
              <a:tblPr/>
              <a:tblGrid>
                <a:gridCol w="963118"/>
                <a:gridCol w="6633913"/>
                <a:gridCol w="1296144"/>
              </a:tblGrid>
              <a:tr h="3651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SDO</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Structure</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1" i="0" u="none" strike="noStrike" cap="none" normalizeH="0" baseline="0" dirty="0" smtClean="0">
                          <a:ln>
                            <a:noFill/>
                          </a:ln>
                          <a:solidFill>
                            <a:schemeClr val="tx1"/>
                          </a:solidFill>
                          <a:effectLst/>
                          <a:latin typeface="Calibri" pitchFamily="34" charset="0"/>
                          <a:ea typeface="맑은 고딕" pitchFamily="34" charset="-127"/>
                          <a:cs typeface="Arial" charset="0"/>
                        </a:rPr>
                        <a:t>Comment</a:t>
                      </a:r>
                      <a:endParaRPr kumimoji="0" lang="ko-KR" altLang="en-US" sz="1300" b="1"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08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ETSI</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Minimize resources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sv-SE"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See attached diagram</a:t>
                      </a:r>
                      <a:endPar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TIA</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1" i="0" u="sng" strike="noStrike" cap="none" normalizeH="0" baseline="0" dirty="0" smtClean="0">
                          <a:ln>
                            <a:noFill/>
                          </a:ln>
                          <a:solidFill>
                            <a:schemeClr val="tx1"/>
                          </a:solidFill>
                          <a:effectLst/>
                          <a:latin typeface="Calibri" pitchFamily="34" charset="0"/>
                          <a:ea typeface="맑은 고딕" pitchFamily="34" charset="-127"/>
                          <a:cs typeface="Arial" charset="0"/>
                        </a:rPr>
                        <a:t>Top tier must be formed first; WGs later</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Detailed functions and rules also proposed</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Participation by the members of the other organizations (e.g., verticals) in the M2M Initiative may be as important as the engagement of the organization.</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Provided definition of participation and members, and provided five options for defining rights</a:t>
                      </a:r>
                    </a:p>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Provided key functions of proposed Oversight Board and TSGs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r>
                        <a:rPr kumimoji="0" lang="sv-SE"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See attached diagram</a:t>
                      </a:r>
                      <a:endPar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rPr>
                        <a:t>TTA</a:t>
                      </a:r>
                      <a:endParaRPr kumimoji="0" lang="ko-KR" altLang="en-US"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endPar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1" indent="-171450" algn="l" defTabSz="914400" rtl="0" eaLnBrk="1" fontAlgn="base" latinLnBrk="1" hangingPunct="1">
                        <a:lnSpc>
                          <a:spcPct val="100000"/>
                        </a:lnSpc>
                        <a:spcBef>
                          <a:spcPct val="0"/>
                        </a:spcBef>
                        <a:spcAft>
                          <a:spcPct val="0"/>
                        </a:spcAft>
                        <a:buClrTx/>
                        <a:buSzTx/>
                        <a:buFont typeface="Arial" pitchFamily="34" charset="0"/>
                        <a:buChar char="•"/>
                        <a:tabLst/>
                      </a:pPr>
                      <a:endParaRPr kumimoji="0" lang="en-US" altLang="ko-KR" sz="1300" b="0" i="0" u="none" strike="noStrike" cap="none" normalizeH="0" baseline="0" dirty="0" smtClean="0">
                        <a:ln>
                          <a:noFill/>
                        </a:ln>
                        <a:solidFill>
                          <a:schemeClr val="tx1"/>
                        </a:solidFill>
                        <a:effectLst/>
                        <a:latin typeface="Calibri" pitchFamily="34" charset="0"/>
                        <a:ea typeface="맑은 고딕" pitchFamily="34" charset="-127"/>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11621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1310C5-4561-4719-89C6-3E7ED01805DD}" type="slidenum">
              <a:rPr lang="ko-KR" altLang="en-US" smtClean="0"/>
              <a:pPr>
                <a:defRPr/>
              </a:pPr>
              <a:t>4</a:t>
            </a:fld>
            <a:endParaRPr lang="ko-KR" altLang="en-US"/>
          </a:p>
        </p:txBody>
      </p:sp>
      <p:sp>
        <p:nvSpPr>
          <p:cNvPr id="3" name="Text Box 4"/>
          <p:cNvSpPr txBox="1">
            <a:spLocks noChangeArrowheads="1"/>
          </p:cNvSpPr>
          <p:nvPr/>
        </p:nvSpPr>
        <p:spPr bwMode="auto">
          <a:xfrm>
            <a:off x="303213" y="31750"/>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[4.7]c Structure </a:t>
            </a:r>
            <a:r>
              <a:rPr lang="en-US" sz="3200" dirty="0">
                <a:solidFill>
                  <a:schemeClr val="bg1"/>
                </a:solidFill>
              </a:rPr>
              <a:t>of M2M Consolidation</a:t>
            </a:r>
          </a:p>
        </p:txBody>
      </p:sp>
      <p:sp>
        <p:nvSpPr>
          <p:cNvPr id="4" name="TextBox 3"/>
          <p:cNvSpPr txBox="1"/>
          <p:nvPr/>
        </p:nvSpPr>
        <p:spPr>
          <a:xfrm>
            <a:off x="2895600" y="2716976"/>
            <a:ext cx="2819400" cy="830997"/>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2400" dirty="0">
                <a:solidFill>
                  <a:srgbClr val="000000"/>
                </a:solidFill>
                <a:latin typeface="Arial" charset="0"/>
              </a:rPr>
              <a:t>Steering </a:t>
            </a:r>
          </a:p>
          <a:p>
            <a:pPr algn="ctr" fontAlgn="base">
              <a:spcBef>
                <a:spcPct val="0"/>
              </a:spcBef>
              <a:spcAft>
                <a:spcPct val="0"/>
              </a:spcAft>
            </a:pPr>
            <a:r>
              <a:rPr lang="en-US" sz="2400" dirty="0">
                <a:solidFill>
                  <a:srgbClr val="000000"/>
                </a:solidFill>
                <a:latin typeface="Arial" charset="0"/>
              </a:rPr>
              <a:t>Committee</a:t>
            </a:r>
          </a:p>
        </p:txBody>
      </p:sp>
      <p:sp>
        <p:nvSpPr>
          <p:cNvPr id="5" name="TextBox 4"/>
          <p:cNvSpPr txBox="1"/>
          <p:nvPr/>
        </p:nvSpPr>
        <p:spPr>
          <a:xfrm>
            <a:off x="2895600" y="3859976"/>
            <a:ext cx="2819400" cy="461665"/>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2400" dirty="0">
                <a:solidFill>
                  <a:srgbClr val="000000"/>
                </a:solidFill>
                <a:latin typeface="Arial" charset="0"/>
              </a:rPr>
              <a:t>Plenary</a:t>
            </a:r>
          </a:p>
        </p:txBody>
      </p:sp>
      <p:sp>
        <p:nvSpPr>
          <p:cNvPr id="6" name="TextBox 5"/>
          <p:cNvSpPr txBox="1"/>
          <p:nvPr/>
        </p:nvSpPr>
        <p:spPr>
          <a:xfrm>
            <a:off x="457200" y="4850576"/>
            <a:ext cx="2064248" cy="738664"/>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1400" dirty="0">
                <a:solidFill>
                  <a:srgbClr val="000000"/>
                </a:solidFill>
                <a:latin typeface="Arial" charset="0"/>
              </a:rPr>
              <a:t>Requirements &amp; Use Case Harmonization Working Group</a:t>
            </a:r>
          </a:p>
        </p:txBody>
      </p:sp>
      <p:sp>
        <p:nvSpPr>
          <p:cNvPr id="7" name="TextBox 6"/>
          <p:cNvSpPr txBox="1"/>
          <p:nvPr/>
        </p:nvSpPr>
        <p:spPr>
          <a:xfrm>
            <a:off x="2743200" y="4850576"/>
            <a:ext cx="2064248" cy="738664"/>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1400" dirty="0">
                <a:solidFill>
                  <a:srgbClr val="000000"/>
                </a:solidFill>
                <a:latin typeface="Arial" charset="0"/>
              </a:rPr>
              <a:t>Common Service Architecture &amp; Protocol Working Group</a:t>
            </a:r>
          </a:p>
        </p:txBody>
      </p:sp>
      <p:sp>
        <p:nvSpPr>
          <p:cNvPr id="8" name="TextBox 7"/>
          <p:cNvSpPr txBox="1"/>
          <p:nvPr/>
        </p:nvSpPr>
        <p:spPr>
          <a:xfrm>
            <a:off x="6781800" y="4850576"/>
            <a:ext cx="1524000" cy="738664"/>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1400" dirty="0">
                <a:solidFill>
                  <a:srgbClr val="000000"/>
                </a:solidFill>
                <a:latin typeface="Arial" charset="0"/>
              </a:rPr>
              <a:t>Test &amp; Conformance Working Group</a:t>
            </a:r>
          </a:p>
        </p:txBody>
      </p:sp>
      <p:sp>
        <p:nvSpPr>
          <p:cNvPr id="9" name="TextBox 8"/>
          <p:cNvSpPr txBox="1"/>
          <p:nvPr/>
        </p:nvSpPr>
        <p:spPr>
          <a:xfrm>
            <a:off x="4953000" y="4850576"/>
            <a:ext cx="1752600" cy="584775"/>
          </a:xfrm>
          <a:prstGeom prst="rect">
            <a:avLst/>
          </a:prstGeom>
          <a:noFill/>
          <a:ln>
            <a:solidFill>
              <a:schemeClr val="tx2"/>
            </a:solidFill>
          </a:ln>
        </p:spPr>
        <p:txBody>
          <a:bodyPr wrap="square" rtlCol="0">
            <a:spAutoFit/>
          </a:bodyPr>
          <a:lstStyle/>
          <a:p>
            <a:pPr algn="ctr" fontAlgn="base">
              <a:spcBef>
                <a:spcPct val="0"/>
              </a:spcBef>
              <a:spcAft>
                <a:spcPct val="0"/>
              </a:spcAft>
            </a:pPr>
            <a:r>
              <a:rPr lang="en-US" sz="1600" dirty="0">
                <a:solidFill>
                  <a:srgbClr val="000000"/>
                </a:solidFill>
                <a:latin typeface="Arial" charset="0"/>
              </a:rPr>
              <a:t>Security Aspects Working Group</a:t>
            </a:r>
          </a:p>
        </p:txBody>
      </p:sp>
      <p:cxnSp>
        <p:nvCxnSpPr>
          <p:cNvPr id="10" name="Straight Connector 9"/>
          <p:cNvCxnSpPr>
            <a:stCxn id="4" idx="2"/>
            <a:endCxn id="5" idx="0"/>
          </p:cNvCxnSpPr>
          <p:nvPr/>
        </p:nvCxnSpPr>
        <p:spPr bwMode="auto">
          <a:xfrm rot="5400000">
            <a:off x="4149299" y="3703974"/>
            <a:ext cx="312003" cy="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a:stCxn id="4" idx="2"/>
            <a:endCxn id="5" idx="0"/>
          </p:cNvCxnSpPr>
          <p:nvPr/>
        </p:nvCxnSpPr>
        <p:spPr bwMode="auto">
          <a:xfrm rot="5400000">
            <a:off x="4149299" y="3703974"/>
            <a:ext cx="312003" cy="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a:stCxn id="4" idx="2"/>
            <a:endCxn id="5" idx="0"/>
          </p:cNvCxnSpPr>
          <p:nvPr/>
        </p:nvCxnSpPr>
        <p:spPr bwMode="auto">
          <a:xfrm rot="5400000">
            <a:off x="4149299" y="3703974"/>
            <a:ext cx="312003" cy="1588"/>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600200" y="4545776"/>
            <a:ext cx="5943600" cy="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524000" y="4621976"/>
            <a:ext cx="6096000" cy="0"/>
          </a:xfrm>
          <a:prstGeom prst="line">
            <a:avLst/>
          </a:prstGeom>
          <a:noFill/>
          <a:ln w="2540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rot="5400000">
            <a:off x="4111992" y="4472384"/>
            <a:ext cx="312003" cy="1588"/>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rot="16200000" flipH="1">
            <a:off x="7502100" y="4739877"/>
            <a:ext cx="235801" cy="1"/>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rot="5400000">
            <a:off x="5749500" y="4739878"/>
            <a:ext cx="235801" cy="1588"/>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rot="5400000">
            <a:off x="3692100" y="4739878"/>
            <a:ext cx="235801" cy="1588"/>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rot="5400000">
            <a:off x="1406100" y="4739878"/>
            <a:ext cx="235801" cy="1588"/>
          </a:xfrm>
          <a:prstGeom prst="straightConnector1">
            <a:avLst/>
          </a:prstGeom>
          <a:noFill/>
          <a:ln w="25400">
            <a:solidFill>
              <a:schemeClr val="tx1"/>
            </a:solidFill>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1259632" y="1484784"/>
            <a:ext cx="1635968" cy="369332"/>
          </a:xfrm>
          <a:prstGeom prst="rect">
            <a:avLst/>
          </a:prstGeom>
          <a:noFill/>
        </p:spPr>
        <p:txBody>
          <a:bodyPr wrap="square" rtlCol="0">
            <a:spAutoFit/>
          </a:bodyPr>
          <a:lstStyle/>
          <a:p>
            <a:r>
              <a:rPr lang="en-US" dirty="0" smtClean="0"/>
              <a:t>ATIS</a:t>
            </a:r>
            <a:endParaRPr lang="en-US" dirty="0"/>
          </a:p>
        </p:txBody>
      </p:sp>
    </p:spTree>
    <p:extLst>
      <p:ext uri="{BB962C8B-B14F-4D97-AF65-F5344CB8AC3E}">
        <p14:creationId xmlns:p14="http://schemas.microsoft.com/office/powerpoint/2010/main" val="67818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1310C5-4561-4719-89C6-3E7ED01805DD}" type="slidenum">
              <a:rPr lang="ko-KR" altLang="en-US" smtClean="0"/>
              <a:pPr>
                <a:defRPr/>
              </a:pPr>
              <a:t>5</a:t>
            </a:fld>
            <a:endParaRPr lang="ko-KR" altLang="en-US"/>
          </a:p>
        </p:txBody>
      </p:sp>
      <p:sp>
        <p:nvSpPr>
          <p:cNvPr id="3" name="Text Box 4"/>
          <p:cNvSpPr txBox="1">
            <a:spLocks noChangeArrowheads="1"/>
          </p:cNvSpPr>
          <p:nvPr/>
        </p:nvSpPr>
        <p:spPr bwMode="auto">
          <a:xfrm>
            <a:off x="303213" y="31750"/>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[4.7]d Structure </a:t>
            </a:r>
            <a:r>
              <a:rPr lang="en-US" sz="3200" dirty="0">
                <a:solidFill>
                  <a:schemeClr val="bg1"/>
                </a:solidFill>
              </a:rPr>
              <a:t>of M2M Consolidation</a:t>
            </a:r>
          </a:p>
        </p:txBody>
      </p:sp>
      <p:grpSp>
        <p:nvGrpSpPr>
          <p:cNvPr id="4" name="组合 53"/>
          <p:cNvGrpSpPr/>
          <p:nvPr/>
        </p:nvGrpSpPr>
        <p:grpSpPr>
          <a:xfrm>
            <a:off x="142500" y="1157716"/>
            <a:ext cx="8709504" cy="5295620"/>
            <a:chOff x="0" y="1015216"/>
            <a:chExt cx="8709504" cy="4358000"/>
          </a:xfrm>
        </p:grpSpPr>
        <p:sp>
          <p:nvSpPr>
            <p:cNvPr id="5" name="Rectangle 18"/>
            <p:cNvSpPr>
              <a:spLocks noChangeArrowheads="1"/>
            </p:cNvSpPr>
            <p:nvPr/>
          </p:nvSpPr>
          <p:spPr bwMode="auto">
            <a:xfrm>
              <a:off x="7446534" y="2808648"/>
              <a:ext cx="1262970" cy="633710"/>
            </a:xfrm>
            <a:prstGeom prst="rect">
              <a:avLst/>
            </a:prstGeom>
            <a:solidFill>
              <a:srgbClr val="003F77"/>
            </a:solidFill>
            <a:ln w="254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Vertical sector 3</a:t>
              </a:r>
            </a:p>
            <a:p>
              <a:endParaRPr lang="en-US" altLang="zh-CN" sz="1400">
                <a:solidFill>
                  <a:srgbClr val="FFFFFF"/>
                </a:solidFill>
                <a:latin typeface="Tahoma" pitchFamily="34" charset="0"/>
                <a:ea typeface="宋体" charset="-122"/>
              </a:endParaRPr>
            </a:p>
            <a:p>
              <a:endParaRPr lang="en-US" altLang="zh-CN" sz="1400">
                <a:solidFill>
                  <a:srgbClr val="FFFFFF"/>
                </a:solidFill>
                <a:latin typeface="Tahoma" pitchFamily="34" charset="0"/>
                <a:ea typeface="宋体" charset="-122"/>
              </a:endParaRPr>
            </a:p>
          </p:txBody>
        </p:sp>
        <p:sp>
          <p:nvSpPr>
            <p:cNvPr id="6" name="Rectangle 18"/>
            <p:cNvSpPr>
              <a:spLocks noChangeArrowheads="1"/>
            </p:cNvSpPr>
            <p:nvPr/>
          </p:nvSpPr>
          <p:spPr bwMode="auto">
            <a:xfrm>
              <a:off x="7340736" y="2660212"/>
              <a:ext cx="1262970" cy="633710"/>
            </a:xfrm>
            <a:prstGeom prst="rect">
              <a:avLst/>
            </a:prstGeom>
            <a:solidFill>
              <a:srgbClr val="003F77"/>
            </a:solidFill>
            <a:ln w="254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Vertical sector 2</a:t>
              </a:r>
            </a:p>
            <a:p>
              <a:endParaRPr lang="en-US" altLang="zh-CN" sz="1400">
                <a:solidFill>
                  <a:srgbClr val="FFFFFF"/>
                </a:solidFill>
                <a:latin typeface="Tahoma" pitchFamily="34" charset="0"/>
                <a:ea typeface="宋体" charset="-122"/>
              </a:endParaRPr>
            </a:p>
            <a:p>
              <a:endParaRPr lang="en-US" altLang="zh-CN" sz="1400">
                <a:solidFill>
                  <a:srgbClr val="FFFFFF"/>
                </a:solidFill>
                <a:latin typeface="Tahoma" pitchFamily="34" charset="0"/>
                <a:ea typeface="宋体" charset="-122"/>
              </a:endParaRPr>
            </a:p>
          </p:txBody>
        </p:sp>
        <p:sp>
          <p:nvSpPr>
            <p:cNvPr id="7" name="Rectangle 27"/>
            <p:cNvSpPr>
              <a:spLocks noChangeArrowheads="1"/>
            </p:cNvSpPr>
            <p:nvPr/>
          </p:nvSpPr>
          <p:spPr bwMode="auto">
            <a:xfrm rot="16200000">
              <a:off x="374904" y="4382133"/>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cxnSp>
          <p:nvCxnSpPr>
            <p:cNvPr id="8" name="Connecteur droit 7"/>
            <p:cNvCxnSpPr/>
            <p:nvPr/>
          </p:nvCxnSpPr>
          <p:spPr>
            <a:xfrm flipH="1" flipV="1">
              <a:off x="3647405" y="1298591"/>
              <a:ext cx="1323" cy="1134684"/>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Rectangle 1"/>
            <p:cNvSpPr>
              <a:spLocks noChangeArrowheads="1"/>
            </p:cNvSpPr>
            <p:nvPr/>
          </p:nvSpPr>
          <p:spPr bwMode="auto">
            <a:xfrm>
              <a:off x="3036418" y="1015216"/>
              <a:ext cx="1199491" cy="381856"/>
            </a:xfrm>
            <a:prstGeom prst="rect">
              <a:avLst/>
            </a:prstGeom>
            <a:solidFill>
              <a:schemeClr val="accent1"/>
            </a:solidFill>
            <a:ln w="254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M2M PP PCG</a:t>
              </a:r>
            </a:p>
          </p:txBody>
        </p:sp>
        <p:sp>
          <p:nvSpPr>
            <p:cNvPr id="10" name="Rectangle 3"/>
            <p:cNvSpPr>
              <a:spLocks noChangeArrowheads="1"/>
            </p:cNvSpPr>
            <p:nvPr/>
          </p:nvSpPr>
          <p:spPr bwMode="auto">
            <a:xfrm>
              <a:off x="2889623" y="1698228"/>
              <a:ext cx="1560529" cy="485274"/>
            </a:xfrm>
            <a:prstGeom prst="rect">
              <a:avLst/>
            </a:prstGeom>
            <a:solidFill>
              <a:schemeClr val="accent1"/>
            </a:solidFill>
            <a:ln w="25400" algn="ctr">
              <a:solidFill>
                <a:schemeClr val="tx1"/>
              </a:solidFill>
              <a:miter lim="800000"/>
              <a:headEnd/>
              <a:tailEnd/>
            </a:ln>
          </p:spPr>
          <p:txBody>
            <a:bodyPr anchor="ctr"/>
            <a:lstStyle/>
            <a:p>
              <a:pPr algn="ctr"/>
              <a:r>
                <a:rPr lang="en-US" altLang="zh-CN" sz="1400" dirty="0">
                  <a:solidFill>
                    <a:srgbClr val="FFFFFF"/>
                  </a:solidFill>
                  <a:latin typeface="Tahoma" pitchFamily="34" charset="0"/>
                  <a:ea typeface="宋体" charset="-122"/>
                </a:rPr>
                <a:t>M2M</a:t>
              </a:r>
            </a:p>
            <a:p>
              <a:r>
                <a:rPr lang="en-US" altLang="zh-CN" sz="1400" dirty="0">
                  <a:solidFill>
                    <a:srgbClr val="FFFFFF"/>
                  </a:solidFill>
                  <a:latin typeface="Tahoma" pitchFamily="34" charset="0"/>
                  <a:ea typeface="宋体" charset="-122"/>
                </a:rPr>
                <a:t>Technical plenary</a:t>
              </a:r>
            </a:p>
          </p:txBody>
        </p:sp>
        <p:cxnSp>
          <p:nvCxnSpPr>
            <p:cNvPr id="11" name="Connecteur droit 15"/>
            <p:cNvCxnSpPr/>
            <p:nvPr/>
          </p:nvCxnSpPr>
          <p:spPr>
            <a:xfrm rot="10800000">
              <a:off x="467546" y="2420888"/>
              <a:ext cx="7488830" cy="1"/>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Rectangle 18"/>
            <p:cNvSpPr>
              <a:spLocks noChangeArrowheads="1"/>
            </p:cNvSpPr>
            <p:nvPr/>
          </p:nvSpPr>
          <p:spPr bwMode="auto">
            <a:xfrm>
              <a:off x="89929" y="2566012"/>
              <a:ext cx="1199491" cy="633710"/>
            </a:xfrm>
            <a:prstGeom prst="rect">
              <a:avLst/>
            </a:prstGeom>
            <a:solidFill>
              <a:srgbClr val="003F77"/>
            </a:solidFill>
            <a:ln w="254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Requirements &amp; use cases</a:t>
              </a:r>
            </a:p>
          </p:txBody>
        </p:sp>
        <p:sp>
          <p:nvSpPr>
            <p:cNvPr id="13" name="Rectangle 27"/>
            <p:cNvSpPr>
              <a:spLocks noChangeArrowheads="1"/>
            </p:cNvSpPr>
            <p:nvPr/>
          </p:nvSpPr>
          <p:spPr bwMode="auto">
            <a:xfrm rot="16200000">
              <a:off x="-412980" y="4123311"/>
              <a:ext cx="1288830" cy="17192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Requirements</a:t>
              </a:r>
            </a:p>
          </p:txBody>
        </p:sp>
        <p:sp>
          <p:nvSpPr>
            <p:cNvPr id="14" name="Text Box 54"/>
            <p:cNvSpPr txBox="1">
              <a:spLocks noChangeArrowheads="1"/>
            </p:cNvSpPr>
            <p:nvPr/>
          </p:nvSpPr>
          <p:spPr bwMode="auto">
            <a:xfrm>
              <a:off x="91059" y="2036492"/>
              <a:ext cx="603625" cy="329701"/>
            </a:xfrm>
            <a:prstGeom prst="rect">
              <a:avLst/>
            </a:prstGeom>
            <a:noFill/>
            <a:ln w="3175" algn="ctr">
              <a:noFill/>
              <a:miter lim="800000"/>
              <a:headEnd/>
              <a:tailEnd/>
            </a:ln>
          </p:spPr>
          <p:txBody>
            <a:bodyPr lIns="0"/>
            <a:lstStyle/>
            <a:p>
              <a:pPr>
                <a:spcBef>
                  <a:spcPct val="50000"/>
                </a:spcBef>
              </a:pPr>
              <a:r>
                <a:rPr lang="it-IT" altLang="zh-CN" b="1" dirty="0">
                  <a:ea typeface="宋体" charset="-122"/>
                </a:rPr>
                <a:t>WG</a:t>
              </a:r>
              <a:endParaRPr lang="en-US" altLang="zh-CN" b="1" dirty="0">
                <a:ea typeface="宋体" charset="-122"/>
              </a:endParaRPr>
            </a:p>
          </p:txBody>
        </p:sp>
        <p:sp>
          <p:nvSpPr>
            <p:cNvPr id="15" name="Rectangle 18"/>
            <p:cNvSpPr>
              <a:spLocks noChangeArrowheads="1"/>
            </p:cNvSpPr>
            <p:nvPr/>
          </p:nvSpPr>
          <p:spPr bwMode="auto">
            <a:xfrm>
              <a:off x="1348932" y="2554593"/>
              <a:ext cx="1072533" cy="633710"/>
            </a:xfrm>
            <a:prstGeom prst="rect">
              <a:avLst/>
            </a:prstGeom>
            <a:solidFill>
              <a:srgbClr val="003F77"/>
            </a:solidFill>
            <a:ln w="25400" algn="ctr">
              <a:solidFill>
                <a:schemeClr val="tx1"/>
              </a:solidFill>
              <a:miter lim="800000"/>
              <a:headEnd/>
              <a:tailEnd/>
            </a:ln>
          </p:spPr>
          <p:txBody>
            <a:bodyPr anchor="ctr"/>
            <a:lstStyle/>
            <a:p>
              <a:r>
                <a:rPr lang="en-US" altLang="zh-CN" sz="1600">
                  <a:solidFill>
                    <a:srgbClr val="FFFFFF"/>
                  </a:solidFill>
                  <a:latin typeface="Tahoma" pitchFamily="34" charset="0"/>
                  <a:ea typeface="宋体" charset="-122"/>
                </a:rPr>
                <a:t>Architecture &amp; API</a:t>
              </a:r>
            </a:p>
          </p:txBody>
        </p:sp>
        <p:sp>
          <p:nvSpPr>
            <p:cNvPr id="16" name="Rectangle 18"/>
            <p:cNvSpPr>
              <a:spLocks noChangeArrowheads="1"/>
            </p:cNvSpPr>
            <p:nvPr/>
          </p:nvSpPr>
          <p:spPr bwMode="auto">
            <a:xfrm>
              <a:off x="3586209" y="2554593"/>
              <a:ext cx="977315" cy="633710"/>
            </a:xfrm>
            <a:prstGeom prst="rect">
              <a:avLst/>
            </a:prstGeom>
            <a:solidFill>
              <a:srgbClr val="003F77"/>
            </a:solidFill>
            <a:ln w="25400" algn="ctr">
              <a:solidFill>
                <a:schemeClr val="tx1"/>
              </a:solidFill>
              <a:miter lim="800000"/>
              <a:headEnd/>
              <a:tailEnd/>
            </a:ln>
          </p:spPr>
          <p:txBody>
            <a:bodyPr anchor="ctr"/>
            <a:lstStyle/>
            <a:p>
              <a:r>
                <a:rPr lang="en-US" altLang="zh-CN" sz="1600" dirty="0">
                  <a:solidFill>
                    <a:srgbClr val="FFFFFF"/>
                  </a:solidFill>
                  <a:latin typeface="Tahoma" pitchFamily="34" charset="0"/>
                  <a:ea typeface="宋体" charset="-122"/>
                </a:rPr>
                <a:t>Security</a:t>
              </a:r>
            </a:p>
          </p:txBody>
        </p:sp>
        <p:sp>
          <p:nvSpPr>
            <p:cNvPr id="17" name="Rectangle 18"/>
            <p:cNvSpPr>
              <a:spLocks noChangeArrowheads="1"/>
            </p:cNvSpPr>
            <p:nvPr/>
          </p:nvSpPr>
          <p:spPr bwMode="auto">
            <a:xfrm>
              <a:off x="4623035" y="2560302"/>
              <a:ext cx="1151882" cy="633710"/>
            </a:xfrm>
            <a:prstGeom prst="rect">
              <a:avLst/>
            </a:prstGeom>
            <a:solidFill>
              <a:srgbClr val="003F77"/>
            </a:solidFill>
            <a:ln w="25400" algn="ctr">
              <a:solidFill>
                <a:schemeClr val="tx1"/>
              </a:solidFill>
              <a:miter lim="800000"/>
              <a:headEnd/>
              <a:tailEnd/>
            </a:ln>
          </p:spPr>
          <p:txBody>
            <a:bodyPr anchor="ctr"/>
            <a:lstStyle/>
            <a:p>
              <a:r>
                <a:rPr lang="en-US" altLang="zh-CN" sz="1600" dirty="0">
                  <a:solidFill>
                    <a:srgbClr val="FFFFFF"/>
                  </a:solidFill>
                  <a:latin typeface="Tahoma" pitchFamily="34" charset="0"/>
                  <a:ea typeface="宋体" charset="-122"/>
                </a:rPr>
                <a:t>Management</a:t>
              </a:r>
            </a:p>
          </p:txBody>
        </p:sp>
        <p:sp>
          <p:nvSpPr>
            <p:cNvPr id="18" name="Rectangle 18"/>
            <p:cNvSpPr>
              <a:spLocks noChangeArrowheads="1"/>
            </p:cNvSpPr>
            <p:nvPr/>
          </p:nvSpPr>
          <p:spPr bwMode="auto">
            <a:xfrm>
              <a:off x="7141040" y="2568866"/>
              <a:ext cx="1262971" cy="633710"/>
            </a:xfrm>
            <a:prstGeom prst="rect">
              <a:avLst/>
            </a:prstGeom>
            <a:solidFill>
              <a:srgbClr val="003F77"/>
            </a:solidFill>
            <a:ln w="254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Service/ </a:t>
              </a:r>
              <a:r>
                <a:rPr lang="en-US" altLang="zh-CN" sz="1400" dirty="0" smtClean="0">
                  <a:solidFill>
                    <a:srgbClr val="FFFFFF"/>
                  </a:solidFill>
                  <a:latin typeface="Tahoma" pitchFamily="34" charset="0"/>
                  <a:ea typeface="宋体" charset="-122"/>
                </a:rPr>
                <a:t>technology </a:t>
              </a:r>
              <a:r>
                <a:rPr lang="en-US" altLang="zh-CN" sz="1400" dirty="0">
                  <a:solidFill>
                    <a:srgbClr val="FFFFFF"/>
                  </a:solidFill>
                  <a:latin typeface="Tahoma" pitchFamily="34" charset="0"/>
                  <a:ea typeface="宋体" charset="-122"/>
                </a:rPr>
                <a:t>Adaptation</a:t>
              </a:r>
            </a:p>
          </p:txBody>
        </p:sp>
        <p:sp>
          <p:nvSpPr>
            <p:cNvPr id="19" name="Rectangle 18"/>
            <p:cNvSpPr>
              <a:spLocks noChangeArrowheads="1"/>
            </p:cNvSpPr>
            <p:nvPr/>
          </p:nvSpPr>
          <p:spPr bwMode="auto">
            <a:xfrm>
              <a:off x="5872781" y="2568866"/>
              <a:ext cx="1199491" cy="633710"/>
            </a:xfrm>
            <a:prstGeom prst="rect">
              <a:avLst/>
            </a:prstGeom>
            <a:solidFill>
              <a:srgbClr val="003F77"/>
            </a:solidFill>
            <a:ln w="25400" algn="ctr">
              <a:solidFill>
                <a:schemeClr val="tx1"/>
              </a:solidFill>
              <a:miter lim="800000"/>
              <a:headEnd/>
              <a:tailEnd/>
            </a:ln>
          </p:spPr>
          <p:txBody>
            <a:bodyPr anchor="ctr"/>
            <a:lstStyle/>
            <a:p>
              <a:r>
                <a:rPr lang="en-US" altLang="zh-CN" sz="1600" dirty="0">
                  <a:solidFill>
                    <a:srgbClr val="FFFFFF"/>
                  </a:solidFill>
                  <a:latin typeface="Tahoma" pitchFamily="34" charset="0"/>
                  <a:ea typeface="宋体" charset="-122"/>
                </a:rPr>
                <a:t>Testing &amp; interoperability</a:t>
              </a:r>
            </a:p>
          </p:txBody>
        </p:sp>
        <p:sp>
          <p:nvSpPr>
            <p:cNvPr id="20" name="Rectangle 27"/>
            <p:cNvSpPr>
              <a:spLocks noChangeArrowheads="1"/>
            </p:cNvSpPr>
            <p:nvPr/>
          </p:nvSpPr>
          <p:spPr bwMode="auto">
            <a:xfrm rot="16200000">
              <a:off x="-197101" y="4132674"/>
              <a:ext cx="1280266" cy="15605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Use case 1</a:t>
              </a:r>
            </a:p>
          </p:txBody>
        </p:sp>
        <p:sp>
          <p:nvSpPr>
            <p:cNvPr id="21" name="Rectangle 27"/>
            <p:cNvSpPr>
              <a:spLocks noChangeArrowheads="1"/>
            </p:cNvSpPr>
            <p:nvPr/>
          </p:nvSpPr>
          <p:spPr bwMode="auto">
            <a:xfrm rot="16200000">
              <a:off x="5932" y="4138383"/>
              <a:ext cx="1297393" cy="15605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Use case 2</a:t>
              </a:r>
            </a:p>
          </p:txBody>
        </p:sp>
        <p:sp>
          <p:nvSpPr>
            <p:cNvPr id="22" name="Rectangle 27"/>
            <p:cNvSpPr>
              <a:spLocks noChangeArrowheads="1"/>
            </p:cNvSpPr>
            <p:nvPr/>
          </p:nvSpPr>
          <p:spPr bwMode="auto">
            <a:xfrm rot="16200000">
              <a:off x="306135" y="4290787"/>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23" name="Rectangle 27"/>
            <p:cNvSpPr>
              <a:spLocks noChangeArrowheads="1"/>
            </p:cNvSpPr>
            <p:nvPr/>
          </p:nvSpPr>
          <p:spPr bwMode="auto">
            <a:xfrm rot="16200000">
              <a:off x="213561" y="4139496"/>
              <a:ext cx="1297393" cy="148118"/>
            </a:xfrm>
            <a:prstGeom prst="rect">
              <a:avLst/>
            </a:prstGeom>
            <a:solidFill>
              <a:srgbClr val="B8ADA2"/>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Use case 3</a:t>
              </a:r>
            </a:p>
          </p:txBody>
        </p:sp>
        <p:sp>
          <p:nvSpPr>
            <p:cNvPr id="24" name="Rectangle 27"/>
            <p:cNvSpPr>
              <a:spLocks noChangeArrowheads="1"/>
            </p:cNvSpPr>
            <p:nvPr/>
          </p:nvSpPr>
          <p:spPr bwMode="auto">
            <a:xfrm rot="16200000">
              <a:off x="1618037" y="4387842"/>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25" name="Rectangle 27"/>
            <p:cNvSpPr>
              <a:spLocks noChangeArrowheads="1"/>
            </p:cNvSpPr>
            <p:nvPr/>
          </p:nvSpPr>
          <p:spPr bwMode="auto">
            <a:xfrm rot="16200000">
              <a:off x="830153" y="4129020"/>
              <a:ext cx="1288830" cy="17192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Architecture</a:t>
              </a:r>
            </a:p>
          </p:txBody>
        </p:sp>
        <p:sp>
          <p:nvSpPr>
            <p:cNvPr id="26" name="Rectangle 27"/>
            <p:cNvSpPr>
              <a:spLocks noChangeArrowheads="1"/>
            </p:cNvSpPr>
            <p:nvPr/>
          </p:nvSpPr>
          <p:spPr bwMode="auto">
            <a:xfrm rot="16200000">
              <a:off x="870477" y="4296810"/>
              <a:ext cx="1631376" cy="15605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Data models &amp; API</a:t>
              </a:r>
            </a:p>
          </p:txBody>
        </p:sp>
        <p:sp>
          <p:nvSpPr>
            <p:cNvPr id="27" name="Rectangle 27"/>
            <p:cNvSpPr>
              <a:spLocks noChangeArrowheads="1"/>
            </p:cNvSpPr>
            <p:nvPr/>
          </p:nvSpPr>
          <p:spPr bwMode="auto">
            <a:xfrm rot="16200000">
              <a:off x="1249065" y="4144092"/>
              <a:ext cx="1297393" cy="156053"/>
            </a:xfrm>
            <a:prstGeom prst="rect">
              <a:avLst/>
            </a:prstGeom>
            <a:solidFill>
              <a:srgbClr val="857565"/>
            </a:solidFill>
            <a:ln w="12700" algn="ctr">
              <a:solidFill>
                <a:schemeClr val="tx1"/>
              </a:solidFill>
              <a:miter lim="800000"/>
              <a:headEnd/>
              <a:tailEnd/>
            </a:ln>
          </p:spPr>
          <p:txBody>
            <a:bodyPr anchor="ctr"/>
            <a:lstStyle/>
            <a:p>
              <a:r>
                <a:rPr lang="it-IT" altLang="zh-CN" sz="1400">
                  <a:solidFill>
                    <a:srgbClr val="FFFFFF"/>
                  </a:solidFill>
                  <a:latin typeface="Tahoma" pitchFamily="34" charset="0"/>
                  <a:ea typeface="宋体" charset="-122"/>
                </a:rPr>
                <a:t>Reuse of CN</a:t>
              </a:r>
              <a:endParaRPr lang="en-US" altLang="zh-CN" sz="1400">
                <a:solidFill>
                  <a:srgbClr val="FFFFFF"/>
                </a:solidFill>
                <a:latin typeface="Tahoma" pitchFamily="34" charset="0"/>
                <a:ea typeface="宋体" charset="-122"/>
              </a:endParaRPr>
            </a:p>
          </p:txBody>
        </p:sp>
        <p:sp>
          <p:nvSpPr>
            <p:cNvPr id="28" name="Rectangle 27"/>
            <p:cNvSpPr>
              <a:spLocks noChangeArrowheads="1"/>
            </p:cNvSpPr>
            <p:nvPr/>
          </p:nvSpPr>
          <p:spPr bwMode="auto">
            <a:xfrm rot="16200000">
              <a:off x="1549268" y="4296497"/>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29" name="Rectangle 27"/>
            <p:cNvSpPr>
              <a:spLocks noChangeArrowheads="1"/>
            </p:cNvSpPr>
            <p:nvPr/>
          </p:nvSpPr>
          <p:spPr bwMode="auto">
            <a:xfrm rot="16200000">
              <a:off x="1456694" y="4145205"/>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30" name="Rectangle 27"/>
            <p:cNvSpPr>
              <a:spLocks noChangeArrowheads="1"/>
            </p:cNvSpPr>
            <p:nvPr/>
          </p:nvSpPr>
          <p:spPr bwMode="auto">
            <a:xfrm rot="16200000">
              <a:off x="3672812" y="4402115"/>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31" name="Rectangle 27"/>
            <p:cNvSpPr>
              <a:spLocks noChangeArrowheads="1"/>
            </p:cNvSpPr>
            <p:nvPr/>
          </p:nvSpPr>
          <p:spPr bwMode="auto">
            <a:xfrm rot="16200000">
              <a:off x="3107105" y="4143293"/>
              <a:ext cx="1288830" cy="17192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Architecture</a:t>
              </a:r>
            </a:p>
          </p:txBody>
        </p:sp>
        <p:sp>
          <p:nvSpPr>
            <p:cNvPr id="32" name="Rectangle 27"/>
            <p:cNvSpPr>
              <a:spLocks noChangeArrowheads="1"/>
            </p:cNvSpPr>
            <p:nvPr/>
          </p:nvSpPr>
          <p:spPr bwMode="auto">
            <a:xfrm rot="16200000">
              <a:off x="3604043" y="4310769"/>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33" name="Rectangle 27"/>
            <p:cNvSpPr>
              <a:spLocks noChangeArrowheads="1"/>
            </p:cNvSpPr>
            <p:nvPr/>
          </p:nvSpPr>
          <p:spPr bwMode="auto">
            <a:xfrm rot="16200000">
              <a:off x="4937105" y="4413533"/>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34" name="Rectangle 27"/>
            <p:cNvSpPr>
              <a:spLocks noChangeArrowheads="1"/>
            </p:cNvSpPr>
            <p:nvPr/>
          </p:nvSpPr>
          <p:spPr bwMode="auto">
            <a:xfrm rot="16200000">
              <a:off x="4149221" y="4154711"/>
              <a:ext cx="1288830" cy="171923"/>
            </a:xfrm>
            <a:prstGeom prst="rect">
              <a:avLst/>
            </a:prstGeom>
            <a:solidFill>
              <a:srgbClr val="857565"/>
            </a:solidFill>
            <a:ln w="12700" algn="ctr">
              <a:solidFill>
                <a:schemeClr val="tx1"/>
              </a:solidFill>
              <a:miter lim="800000"/>
              <a:headEnd/>
              <a:tailEnd/>
            </a:ln>
          </p:spPr>
          <p:txBody>
            <a:bodyPr anchor="ctr"/>
            <a:lstStyle/>
            <a:p>
              <a:r>
                <a:rPr lang="it-IT" altLang="zh-CN" sz="1400">
                  <a:solidFill>
                    <a:srgbClr val="FFFFFF"/>
                  </a:solidFill>
                  <a:latin typeface="Tahoma" pitchFamily="34" charset="0"/>
                  <a:ea typeface="宋体" charset="-122"/>
                </a:rPr>
                <a:t>APIimpacts</a:t>
              </a:r>
              <a:endParaRPr lang="en-US" altLang="zh-CN" sz="1400">
                <a:solidFill>
                  <a:srgbClr val="FFFFFF"/>
                </a:solidFill>
                <a:latin typeface="Tahoma" pitchFamily="34" charset="0"/>
                <a:ea typeface="宋体" charset="-122"/>
              </a:endParaRPr>
            </a:p>
          </p:txBody>
        </p:sp>
        <p:sp>
          <p:nvSpPr>
            <p:cNvPr id="35" name="Rectangle 27"/>
            <p:cNvSpPr>
              <a:spLocks noChangeArrowheads="1"/>
            </p:cNvSpPr>
            <p:nvPr/>
          </p:nvSpPr>
          <p:spPr bwMode="auto">
            <a:xfrm rot="16200000">
              <a:off x="4365099" y="4164074"/>
              <a:ext cx="1280266" cy="15605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OMA DM</a:t>
              </a:r>
            </a:p>
          </p:txBody>
        </p:sp>
        <p:sp>
          <p:nvSpPr>
            <p:cNvPr id="36" name="Rectangle 27"/>
            <p:cNvSpPr>
              <a:spLocks noChangeArrowheads="1"/>
            </p:cNvSpPr>
            <p:nvPr/>
          </p:nvSpPr>
          <p:spPr bwMode="auto">
            <a:xfrm rot="16200000">
              <a:off x="4568133" y="4169783"/>
              <a:ext cx="1297393" cy="15605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TR 069</a:t>
              </a:r>
            </a:p>
          </p:txBody>
        </p:sp>
        <p:sp>
          <p:nvSpPr>
            <p:cNvPr id="37" name="Rectangle 27"/>
            <p:cNvSpPr>
              <a:spLocks noChangeArrowheads="1"/>
            </p:cNvSpPr>
            <p:nvPr/>
          </p:nvSpPr>
          <p:spPr bwMode="auto">
            <a:xfrm rot="16200000">
              <a:off x="4868336" y="4322187"/>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38" name="Rectangle 27"/>
            <p:cNvSpPr>
              <a:spLocks noChangeArrowheads="1"/>
            </p:cNvSpPr>
            <p:nvPr/>
          </p:nvSpPr>
          <p:spPr bwMode="auto">
            <a:xfrm rot="16200000">
              <a:off x="4775762" y="4170896"/>
              <a:ext cx="1297393" cy="148118"/>
            </a:xfrm>
            <a:prstGeom prst="rect">
              <a:avLst/>
            </a:prstGeom>
            <a:solidFill>
              <a:srgbClr val="B8ADA2"/>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Others</a:t>
              </a:r>
            </a:p>
          </p:txBody>
        </p:sp>
        <p:sp>
          <p:nvSpPr>
            <p:cNvPr id="39" name="Rectangle 27"/>
            <p:cNvSpPr>
              <a:spLocks noChangeArrowheads="1"/>
            </p:cNvSpPr>
            <p:nvPr/>
          </p:nvSpPr>
          <p:spPr bwMode="auto">
            <a:xfrm rot="16200000">
              <a:off x="3338853" y="4152656"/>
              <a:ext cx="1280266" cy="15605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Framework 2</a:t>
              </a:r>
            </a:p>
          </p:txBody>
        </p:sp>
        <p:sp>
          <p:nvSpPr>
            <p:cNvPr id="40" name="Rectangle 27"/>
            <p:cNvSpPr>
              <a:spLocks noChangeArrowheads="1"/>
            </p:cNvSpPr>
            <p:nvPr/>
          </p:nvSpPr>
          <p:spPr bwMode="auto">
            <a:xfrm rot="16200000">
              <a:off x="3537919" y="4162333"/>
              <a:ext cx="1297393" cy="148118"/>
            </a:xfrm>
            <a:prstGeom prst="rect">
              <a:avLst/>
            </a:prstGeom>
            <a:solidFill>
              <a:srgbClr val="B8ADA2"/>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Framework 2</a:t>
              </a:r>
            </a:p>
          </p:txBody>
        </p:sp>
        <p:sp>
          <p:nvSpPr>
            <p:cNvPr id="41" name="Rectangle 27"/>
            <p:cNvSpPr>
              <a:spLocks noChangeArrowheads="1"/>
            </p:cNvSpPr>
            <p:nvPr/>
          </p:nvSpPr>
          <p:spPr bwMode="auto">
            <a:xfrm rot="16200000">
              <a:off x="5366912" y="4169783"/>
              <a:ext cx="1297393" cy="15605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Test definition</a:t>
              </a:r>
            </a:p>
          </p:txBody>
        </p:sp>
        <p:sp>
          <p:nvSpPr>
            <p:cNvPr id="42" name="Rectangle 27"/>
            <p:cNvSpPr>
              <a:spLocks noChangeArrowheads="1"/>
            </p:cNvSpPr>
            <p:nvPr/>
          </p:nvSpPr>
          <p:spPr bwMode="auto">
            <a:xfrm rot="16200000">
              <a:off x="6027703" y="4391447"/>
              <a:ext cx="1759830" cy="203707"/>
            </a:xfrm>
            <a:prstGeom prst="rect">
              <a:avLst/>
            </a:prstGeom>
            <a:solidFill>
              <a:srgbClr val="857565"/>
            </a:solidFill>
            <a:ln w="12700" algn="ctr">
              <a:solidFill>
                <a:schemeClr val="tx1"/>
              </a:solidFill>
              <a:miter lim="800000"/>
              <a:headEnd/>
              <a:tailEnd/>
            </a:ln>
          </p:spPr>
          <p:txBody>
            <a:bodyPr anchor="ctr"/>
            <a:lstStyle/>
            <a:p>
              <a:r>
                <a:rPr lang="en-US" altLang="zh-CN" sz="1400" dirty="0" err="1">
                  <a:solidFill>
                    <a:srgbClr val="FFFFFF"/>
                  </a:solidFill>
                  <a:latin typeface="Tahoma" pitchFamily="34" charset="0"/>
                  <a:ea typeface="宋体" charset="-122"/>
                </a:rPr>
                <a:t>iNteroperability</a:t>
              </a:r>
              <a:r>
                <a:rPr lang="en-US" altLang="zh-CN" sz="1400" dirty="0">
                  <a:solidFill>
                    <a:srgbClr val="FFFFFF"/>
                  </a:solidFill>
                  <a:latin typeface="Tahoma" pitchFamily="34" charset="0"/>
                  <a:ea typeface="宋体" charset="-122"/>
                </a:rPr>
                <a:t> events</a:t>
              </a:r>
            </a:p>
          </p:txBody>
        </p:sp>
        <p:sp>
          <p:nvSpPr>
            <p:cNvPr id="43" name="Rectangle 27"/>
            <p:cNvSpPr>
              <a:spLocks noChangeArrowheads="1"/>
            </p:cNvSpPr>
            <p:nvPr/>
          </p:nvSpPr>
          <p:spPr bwMode="auto">
            <a:xfrm rot="16200000">
              <a:off x="7098040" y="4502024"/>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44" name="Rectangle 27"/>
            <p:cNvSpPr>
              <a:spLocks noChangeArrowheads="1"/>
            </p:cNvSpPr>
            <p:nvPr/>
          </p:nvSpPr>
          <p:spPr bwMode="auto">
            <a:xfrm rot="16200000">
              <a:off x="6729068" y="4258274"/>
              <a:ext cx="1297393" cy="156053"/>
            </a:xfrm>
            <a:prstGeom prst="rect">
              <a:avLst/>
            </a:prstGeom>
            <a:solidFill>
              <a:srgbClr val="857565"/>
            </a:solidFill>
            <a:ln w="12700" algn="ctr">
              <a:solidFill>
                <a:schemeClr val="tx1"/>
              </a:solidFill>
              <a:miter lim="800000"/>
              <a:headEnd/>
              <a:tailEnd/>
            </a:ln>
          </p:spPr>
          <p:txBody>
            <a:bodyPr anchor="ctr"/>
            <a:lstStyle/>
            <a:p>
              <a:r>
                <a:rPr lang="en-US" altLang="zh-CN" sz="1400" dirty="0">
                  <a:solidFill>
                    <a:srgbClr val="FFFFFF"/>
                  </a:solidFill>
                  <a:latin typeface="Tahoma" pitchFamily="34" charset="0"/>
                  <a:ea typeface="宋体" charset="-122"/>
                </a:rPr>
                <a:t>Application 1</a:t>
              </a:r>
            </a:p>
          </p:txBody>
        </p:sp>
        <p:sp>
          <p:nvSpPr>
            <p:cNvPr id="45" name="Rectangle 27"/>
            <p:cNvSpPr>
              <a:spLocks noChangeArrowheads="1"/>
            </p:cNvSpPr>
            <p:nvPr/>
          </p:nvSpPr>
          <p:spPr bwMode="auto">
            <a:xfrm rot="16200000">
              <a:off x="7029271" y="4410679"/>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46" name="Rectangle 27"/>
            <p:cNvSpPr>
              <a:spLocks noChangeArrowheads="1"/>
            </p:cNvSpPr>
            <p:nvPr/>
          </p:nvSpPr>
          <p:spPr bwMode="auto">
            <a:xfrm rot="16200000">
              <a:off x="6936697" y="4259387"/>
              <a:ext cx="1297393" cy="148118"/>
            </a:xfrm>
            <a:prstGeom prst="rect">
              <a:avLst/>
            </a:prstGeom>
            <a:solidFill>
              <a:srgbClr val="B8ADA2"/>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Application 2</a:t>
              </a:r>
            </a:p>
          </p:txBody>
        </p:sp>
        <p:sp>
          <p:nvSpPr>
            <p:cNvPr id="47" name="Rectangle 27"/>
            <p:cNvSpPr>
              <a:spLocks noChangeArrowheads="1"/>
            </p:cNvSpPr>
            <p:nvPr/>
          </p:nvSpPr>
          <p:spPr bwMode="auto">
            <a:xfrm rot="16200000">
              <a:off x="7702609" y="4482042"/>
              <a:ext cx="1400157"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48" name="Rectangle 27"/>
            <p:cNvSpPr>
              <a:spLocks noChangeArrowheads="1"/>
            </p:cNvSpPr>
            <p:nvPr/>
          </p:nvSpPr>
          <p:spPr bwMode="auto">
            <a:xfrm rot="16200000">
              <a:off x="7320792" y="4345337"/>
              <a:ext cx="1425848" cy="156053"/>
            </a:xfrm>
            <a:prstGeom prst="rect">
              <a:avLst/>
            </a:prstGeom>
            <a:solidFill>
              <a:srgbClr val="857565"/>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Technology IW 1</a:t>
              </a:r>
            </a:p>
          </p:txBody>
        </p:sp>
        <p:sp>
          <p:nvSpPr>
            <p:cNvPr id="49" name="Rectangle 27"/>
            <p:cNvSpPr>
              <a:spLocks noChangeArrowheads="1"/>
            </p:cNvSpPr>
            <p:nvPr/>
          </p:nvSpPr>
          <p:spPr bwMode="auto">
            <a:xfrm rot="16200000">
              <a:off x="7616713" y="4424951"/>
              <a:ext cx="1434412"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50" name="Rectangle 27"/>
            <p:cNvSpPr>
              <a:spLocks noChangeArrowheads="1"/>
            </p:cNvSpPr>
            <p:nvPr/>
          </p:nvSpPr>
          <p:spPr bwMode="auto">
            <a:xfrm rot="16200000">
              <a:off x="7524139" y="4359297"/>
              <a:ext cx="1434412" cy="148118"/>
            </a:xfrm>
            <a:prstGeom prst="rect">
              <a:avLst/>
            </a:prstGeom>
            <a:solidFill>
              <a:srgbClr val="B8ADA2"/>
            </a:solidFill>
            <a:ln w="12700" algn="ctr">
              <a:solidFill>
                <a:schemeClr val="tx1"/>
              </a:solidFill>
              <a:miter lim="800000"/>
              <a:headEnd/>
              <a:tailEnd/>
            </a:ln>
          </p:spPr>
          <p:txBody>
            <a:bodyPr anchor="ctr"/>
            <a:lstStyle/>
            <a:p>
              <a:r>
                <a:rPr lang="en-US" altLang="zh-CN" sz="1400">
                  <a:solidFill>
                    <a:srgbClr val="FFFFFF"/>
                  </a:solidFill>
                  <a:latin typeface="Tahoma" pitchFamily="34" charset="0"/>
                  <a:ea typeface="宋体" charset="-122"/>
                </a:rPr>
                <a:t>Technology IW 2</a:t>
              </a:r>
            </a:p>
          </p:txBody>
        </p:sp>
        <p:sp>
          <p:nvSpPr>
            <p:cNvPr id="51" name="Text Box 18"/>
            <p:cNvSpPr txBox="1">
              <a:spLocks noChangeArrowheads="1"/>
            </p:cNvSpPr>
            <p:nvPr/>
          </p:nvSpPr>
          <p:spPr bwMode="auto">
            <a:xfrm>
              <a:off x="0" y="3255720"/>
              <a:ext cx="2843808" cy="309719"/>
            </a:xfrm>
            <a:prstGeom prst="rect">
              <a:avLst/>
            </a:prstGeom>
            <a:noFill/>
            <a:ln w="3175" algn="ctr">
              <a:noFill/>
              <a:miter lim="800000"/>
              <a:headEnd/>
              <a:tailEnd/>
            </a:ln>
          </p:spPr>
          <p:txBody>
            <a:bodyPr lIns="0"/>
            <a:lstStyle/>
            <a:p>
              <a:pPr algn="ctr">
                <a:spcBef>
                  <a:spcPct val="50000"/>
                </a:spcBef>
              </a:pPr>
              <a:r>
                <a:rPr lang="it-IT" sz="1400" b="1" dirty="0">
                  <a:latin typeface="Franklin Gothic Book" pitchFamily="34" charset="0"/>
                </a:rPr>
                <a:t>Example of activities in the WGs</a:t>
              </a:r>
              <a:endParaRPr lang="en-US" sz="1400" b="1" dirty="0">
                <a:latin typeface="Franklin Gothic Book" pitchFamily="34" charset="0"/>
              </a:endParaRPr>
            </a:p>
          </p:txBody>
        </p:sp>
        <p:sp>
          <p:nvSpPr>
            <p:cNvPr id="52" name="Rectangle 18"/>
            <p:cNvSpPr>
              <a:spLocks noChangeArrowheads="1"/>
            </p:cNvSpPr>
            <p:nvPr/>
          </p:nvSpPr>
          <p:spPr bwMode="auto">
            <a:xfrm>
              <a:off x="2529272" y="2551652"/>
              <a:ext cx="977315" cy="633710"/>
            </a:xfrm>
            <a:prstGeom prst="rect">
              <a:avLst/>
            </a:prstGeom>
            <a:solidFill>
              <a:srgbClr val="003F77"/>
            </a:solidFill>
            <a:ln w="25400" algn="ctr">
              <a:solidFill>
                <a:schemeClr val="tx1"/>
              </a:solidFill>
              <a:miter lim="800000"/>
              <a:headEnd/>
              <a:tailEnd/>
            </a:ln>
          </p:spPr>
          <p:txBody>
            <a:bodyPr anchor="ctr"/>
            <a:lstStyle/>
            <a:p>
              <a:r>
                <a:rPr lang="en-US" sz="1600" u="sng" dirty="0" smtClean="0">
                  <a:solidFill>
                    <a:schemeClr val="bg1"/>
                  </a:solidFill>
                </a:rPr>
                <a:t>Terminal/Module</a:t>
              </a:r>
              <a:endParaRPr lang="en-US" altLang="zh-CN" sz="1600" u="sng" dirty="0">
                <a:solidFill>
                  <a:schemeClr val="bg1"/>
                </a:solidFill>
                <a:latin typeface="Tahoma" pitchFamily="34" charset="0"/>
                <a:ea typeface="宋体" charset="-122"/>
              </a:endParaRPr>
            </a:p>
          </p:txBody>
        </p:sp>
        <p:sp>
          <p:nvSpPr>
            <p:cNvPr id="53" name="Rectangle 27"/>
            <p:cNvSpPr>
              <a:spLocks noChangeArrowheads="1"/>
            </p:cNvSpPr>
            <p:nvPr/>
          </p:nvSpPr>
          <p:spPr bwMode="auto">
            <a:xfrm rot="16200000">
              <a:off x="2659036" y="4408743"/>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54" name="Rectangle 27"/>
            <p:cNvSpPr>
              <a:spLocks noChangeArrowheads="1"/>
            </p:cNvSpPr>
            <p:nvPr/>
          </p:nvSpPr>
          <p:spPr bwMode="auto">
            <a:xfrm rot="16200000">
              <a:off x="2093329" y="4149921"/>
              <a:ext cx="1288830" cy="171923"/>
            </a:xfrm>
            <a:prstGeom prst="rect">
              <a:avLst/>
            </a:prstGeom>
            <a:solidFill>
              <a:srgbClr val="857565"/>
            </a:solidFill>
            <a:ln w="12700" algn="ctr">
              <a:solidFill>
                <a:schemeClr val="tx1"/>
              </a:solidFill>
              <a:miter lim="800000"/>
              <a:headEnd/>
              <a:tailEnd/>
            </a:ln>
          </p:spPr>
          <p:txBody>
            <a:bodyPr anchor="ctr"/>
            <a:lstStyle/>
            <a:p>
              <a:r>
                <a:rPr lang="en-US" altLang="zh-CN" sz="1400" u="sng" dirty="0" smtClean="0">
                  <a:solidFill>
                    <a:schemeClr val="bg1"/>
                  </a:solidFill>
                  <a:latin typeface="Tahoma" pitchFamily="34" charset="0"/>
                  <a:ea typeface="宋体" charset="-122"/>
                </a:rPr>
                <a:t>Requirements</a:t>
              </a:r>
              <a:endParaRPr lang="en-US" altLang="zh-CN" sz="1400" u="sng" dirty="0">
                <a:solidFill>
                  <a:schemeClr val="bg1"/>
                </a:solidFill>
                <a:latin typeface="Tahoma" pitchFamily="34" charset="0"/>
                <a:ea typeface="宋体" charset="-122"/>
              </a:endParaRPr>
            </a:p>
          </p:txBody>
        </p:sp>
        <p:sp>
          <p:nvSpPr>
            <p:cNvPr id="55" name="Rectangle 27"/>
            <p:cNvSpPr>
              <a:spLocks noChangeArrowheads="1"/>
            </p:cNvSpPr>
            <p:nvPr/>
          </p:nvSpPr>
          <p:spPr bwMode="auto">
            <a:xfrm rot="16200000">
              <a:off x="2590267" y="4317397"/>
              <a:ext cx="1297393" cy="148118"/>
            </a:xfrm>
            <a:prstGeom prst="rect">
              <a:avLst/>
            </a:prstGeom>
            <a:solidFill>
              <a:srgbClr val="B8ADA2"/>
            </a:solidFill>
            <a:ln w="12700" algn="ctr">
              <a:solidFill>
                <a:schemeClr val="tx1"/>
              </a:solidFill>
              <a:miter lim="800000"/>
              <a:headEnd/>
              <a:tailEnd/>
            </a:ln>
          </p:spPr>
          <p:txBody>
            <a:bodyPr vert="eaVert" anchor="ctr"/>
            <a:lstStyle/>
            <a:p>
              <a:endParaRPr lang="en-US" altLang="zh-CN" sz="1400">
                <a:solidFill>
                  <a:srgbClr val="FFFFFF"/>
                </a:solidFill>
                <a:latin typeface="Tahoma" pitchFamily="34" charset="0"/>
                <a:ea typeface="宋体" charset="-122"/>
              </a:endParaRPr>
            </a:p>
          </p:txBody>
        </p:sp>
        <p:sp>
          <p:nvSpPr>
            <p:cNvPr id="56" name="Rectangle 27"/>
            <p:cNvSpPr>
              <a:spLocks noChangeArrowheads="1"/>
            </p:cNvSpPr>
            <p:nvPr/>
          </p:nvSpPr>
          <p:spPr bwMode="auto">
            <a:xfrm rot="16200000">
              <a:off x="2325077" y="4159284"/>
              <a:ext cx="1280266" cy="156053"/>
            </a:xfrm>
            <a:prstGeom prst="rect">
              <a:avLst/>
            </a:prstGeom>
            <a:solidFill>
              <a:srgbClr val="857565"/>
            </a:solidFill>
            <a:ln w="12700" algn="ctr">
              <a:solidFill>
                <a:schemeClr val="tx1"/>
              </a:solidFill>
              <a:miter lim="800000"/>
              <a:headEnd/>
              <a:tailEnd/>
            </a:ln>
          </p:spPr>
          <p:txBody>
            <a:bodyPr anchor="ctr"/>
            <a:lstStyle/>
            <a:p>
              <a:r>
                <a:rPr lang="en-US" altLang="zh-CN" sz="1400" u="sng" dirty="0" smtClean="0">
                  <a:solidFill>
                    <a:schemeClr val="bg1"/>
                  </a:solidFill>
                  <a:latin typeface="Tahoma" pitchFamily="34" charset="0"/>
                  <a:ea typeface="宋体" charset="-122"/>
                </a:rPr>
                <a:t>Capability</a:t>
              </a:r>
              <a:endParaRPr lang="en-US" altLang="zh-CN" sz="1400" u="sng" dirty="0">
                <a:solidFill>
                  <a:schemeClr val="bg1"/>
                </a:solidFill>
                <a:latin typeface="Tahoma" pitchFamily="34" charset="0"/>
                <a:ea typeface="宋体" charset="-122"/>
              </a:endParaRPr>
            </a:p>
          </p:txBody>
        </p:sp>
        <p:sp>
          <p:nvSpPr>
            <p:cNvPr id="57" name="Rectangle 27"/>
            <p:cNvSpPr>
              <a:spLocks noChangeArrowheads="1"/>
            </p:cNvSpPr>
            <p:nvPr/>
          </p:nvSpPr>
          <p:spPr bwMode="auto">
            <a:xfrm rot="16200000">
              <a:off x="2524143" y="4168961"/>
              <a:ext cx="1297393" cy="148118"/>
            </a:xfrm>
            <a:prstGeom prst="rect">
              <a:avLst/>
            </a:prstGeom>
            <a:solidFill>
              <a:srgbClr val="B8ADA2"/>
            </a:solidFill>
            <a:ln w="12700" algn="ctr">
              <a:solidFill>
                <a:schemeClr val="tx1"/>
              </a:solidFill>
              <a:miter lim="800000"/>
              <a:headEnd/>
              <a:tailEnd/>
            </a:ln>
          </p:spPr>
          <p:txBody>
            <a:bodyPr anchor="ctr"/>
            <a:lstStyle/>
            <a:p>
              <a:r>
                <a:rPr lang="en-US" altLang="zh-CN" sz="1400" u="sng" dirty="0" smtClean="0">
                  <a:solidFill>
                    <a:schemeClr val="bg1"/>
                  </a:solidFill>
                  <a:latin typeface="Tahoma" pitchFamily="34" charset="0"/>
                  <a:ea typeface="宋体" charset="-122"/>
                </a:rPr>
                <a:t>Interface</a:t>
              </a:r>
              <a:endParaRPr lang="en-US" altLang="zh-CN" sz="1400" u="sng" dirty="0">
                <a:solidFill>
                  <a:schemeClr val="bg1"/>
                </a:solidFill>
                <a:latin typeface="Tahoma" pitchFamily="34" charset="0"/>
                <a:ea typeface="宋体" charset="-122"/>
              </a:endParaRPr>
            </a:p>
          </p:txBody>
        </p:sp>
      </p:grpSp>
      <p:sp>
        <p:nvSpPr>
          <p:cNvPr id="58" name="TextBox 57"/>
          <p:cNvSpPr txBox="1"/>
          <p:nvPr/>
        </p:nvSpPr>
        <p:spPr>
          <a:xfrm>
            <a:off x="610046" y="1268760"/>
            <a:ext cx="1140591" cy="369332"/>
          </a:xfrm>
          <a:prstGeom prst="rect">
            <a:avLst/>
          </a:prstGeom>
          <a:noFill/>
        </p:spPr>
        <p:txBody>
          <a:bodyPr wrap="square" rtlCol="0">
            <a:spAutoFit/>
          </a:bodyPr>
          <a:lstStyle/>
          <a:p>
            <a:r>
              <a:rPr lang="en-US" dirty="0" smtClean="0"/>
              <a:t>CCSA</a:t>
            </a:r>
            <a:endParaRPr lang="en-US" dirty="0"/>
          </a:p>
        </p:txBody>
      </p:sp>
    </p:spTree>
    <p:extLst>
      <p:ext uri="{BB962C8B-B14F-4D97-AF65-F5344CB8AC3E}">
        <p14:creationId xmlns:p14="http://schemas.microsoft.com/office/powerpoint/2010/main" val="236197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03213" y="31750"/>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[4.7]e Structure </a:t>
            </a:r>
            <a:r>
              <a:rPr lang="en-US" sz="3200" dirty="0">
                <a:solidFill>
                  <a:schemeClr val="bg1"/>
                </a:solidFill>
              </a:rPr>
              <a:t>of M2M Consolidation</a:t>
            </a:r>
          </a:p>
        </p:txBody>
      </p:sp>
      <p:sp>
        <p:nvSpPr>
          <p:cNvPr id="4" name="Rectangle 27"/>
          <p:cNvSpPr>
            <a:spLocks noChangeArrowheads="1"/>
          </p:cNvSpPr>
          <p:nvPr/>
        </p:nvSpPr>
        <p:spPr bwMode="auto">
          <a:xfrm rot="16200000">
            <a:off x="781050" y="3294063"/>
            <a:ext cx="1354138" cy="169862"/>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cxnSp>
        <p:nvCxnSpPr>
          <p:cNvPr id="5" name="Connecteur droit 7"/>
          <p:cNvCxnSpPr/>
          <p:nvPr/>
        </p:nvCxnSpPr>
        <p:spPr>
          <a:xfrm flipH="1" flipV="1">
            <a:off x="4637088" y="1535113"/>
            <a:ext cx="0" cy="230505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 name="Rectangle 1"/>
          <p:cNvSpPr>
            <a:spLocks noChangeArrowheads="1"/>
          </p:cNvSpPr>
          <p:nvPr/>
        </p:nvSpPr>
        <p:spPr bwMode="auto">
          <a:xfrm>
            <a:off x="3378200" y="1412875"/>
            <a:ext cx="2447925" cy="288925"/>
          </a:xfrm>
          <a:prstGeom prst="rect">
            <a:avLst/>
          </a:prstGeom>
          <a:solidFill>
            <a:schemeClr val="accent1"/>
          </a:solidFill>
          <a:ln w="25400" algn="ctr">
            <a:solidFill>
              <a:schemeClr val="tx1"/>
            </a:solidFill>
            <a:miter lim="800000"/>
            <a:headEnd/>
            <a:tailEnd/>
          </a:ln>
        </p:spPr>
        <p:txBody>
          <a:bodyPr anchor="ctr"/>
          <a:lstStyle/>
          <a:p>
            <a:pPr algn="ctr" latinLnBrk="1"/>
            <a:r>
              <a:rPr lang="en-US" sz="1600">
                <a:solidFill>
                  <a:srgbClr val="FFFFFF"/>
                </a:solidFill>
                <a:latin typeface="Tahoma" pitchFamily="34" charset="0"/>
                <a:ea typeface="맑은 고딕" pitchFamily="34" charset="-127"/>
              </a:rPr>
              <a:t>M2M Coordination</a:t>
            </a:r>
          </a:p>
        </p:txBody>
      </p:sp>
      <p:sp>
        <p:nvSpPr>
          <p:cNvPr id="7" name="Rectangle 3"/>
          <p:cNvSpPr>
            <a:spLocks noChangeArrowheads="1"/>
          </p:cNvSpPr>
          <p:nvPr/>
        </p:nvSpPr>
        <p:spPr bwMode="auto">
          <a:xfrm>
            <a:off x="3378200" y="1844675"/>
            <a:ext cx="2487613" cy="1081088"/>
          </a:xfrm>
          <a:prstGeom prst="rect">
            <a:avLst/>
          </a:prstGeom>
          <a:solidFill>
            <a:schemeClr val="accent1"/>
          </a:solidFill>
          <a:ln w="25400" algn="ctr">
            <a:solidFill>
              <a:schemeClr val="tx1"/>
            </a:solidFill>
            <a:miter lim="800000"/>
            <a:headEnd/>
            <a:tailEnd/>
          </a:ln>
        </p:spPr>
        <p:txBody>
          <a:bodyPr anchor="ctr"/>
          <a:lstStyle/>
          <a:p>
            <a:pPr algn="ctr" latinLnBrk="1"/>
            <a:r>
              <a:rPr lang="en-US" sz="1600">
                <a:solidFill>
                  <a:srgbClr val="FFFFFF"/>
                </a:solidFill>
                <a:latin typeface="Tahoma" pitchFamily="34" charset="0"/>
                <a:ea typeface="맑은 고딕" pitchFamily="34" charset="-127"/>
              </a:rPr>
              <a:t>M2M</a:t>
            </a:r>
          </a:p>
          <a:p>
            <a:pPr algn="ctr" latinLnBrk="1"/>
            <a:r>
              <a:rPr lang="en-US" sz="1600">
                <a:solidFill>
                  <a:srgbClr val="FFFFFF"/>
                </a:solidFill>
                <a:latin typeface="Tahoma" pitchFamily="34" charset="0"/>
                <a:ea typeface="맑은 고딕" pitchFamily="34" charset="-127"/>
              </a:rPr>
              <a:t>Technical Plenary</a:t>
            </a:r>
          </a:p>
        </p:txBody>
      </p:sp>
      <p:cxnSp>
        <p:nvCxnSpPr>
          <p:cNvPr id="8" name="Connecteur droit 15"/>
          <p:cNvCxnSpPr/>
          <p:nvPr/>
        </p:nvCxnSpPr>
        <p:spPr>
          <a:xfrm flipH="1">
            <a:off x="2081213" y="3840163"/>
            <a:ext cx="5256212" cy="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Rectangle 18"/>
          <p:cNvSpPr>
            <a:spLocks noChangeArrowheads="1"/>
          </p:cNvSpPr>
          <p:nvPr/>
        </p:nvSpPr>
        <p:spPr bwMode="auto">
          <a:xfrm>
            <a:off x="280988" y="1836738"/>
            <a:ext cx="1484312" cy="661987"/>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Requirements &amp; use cases</a:t>
            </a:r>
          </a:p>
        </p:txBody>
      </p:sp>
      <p:sp>
        <p:nvSpPr>
          <p:cNvPr id="10" name="Rectangle 27"/>
          <p:cNvSpPr>
            <a:spLocks noChangeArrowheads="1"/>
          </p:cNvSpPr>
          <p:nvPr/>
        </p:nvSpPr>
        <p:spPr bwMode="auto">
          <a:xfrm rot="16200000">
            <a:off x="-127000" y="3130550"/>
            <a:ext cx="1346200" cy="196850"/>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Requirements</a:t>
            </a:r>
          </a:p>
        </p:txBody>
      </p:sp>
      <p:sp>
        <p:nvSpPr>
          <p:cNvPr id="11" name="Text Box 12"/>
          <p:cNvSpPr txBox="1">
            <a:spLocks noChangeArrowheads="1"/>
          </p:cNvSpPr>
          <p:nvPr/>
        </p:nvSpPr>
        <p:spPr bwMode="auto">
          <a:xfrm>
            <a:off x="2297113" y="3408363"/>
            <a:ext cx="631825"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l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latinLnBrk="1" hangingPunct="1">
              <a:spcBef>
                <a:spcPct val="50000"/>
              </a:spcBef>
            </a:pPr>
            <a:r>
              <a:rPr lang="it-IT" b="1">
                <a:latin typeface="Franklin Gothic Book" pitchFamily="34" charset="0"/>
                <a:ea typeface="맑은 고딕" pitchFamily="34" charset="-127"/>
              </a:rPr>
              <a:t>WGs</a:t>
            </a:r>
            <a:endParaRPr lang="en-US" b="1">
              <a:latin typeface="Franklin Gothic Book" pitchFamily="34" charset="0"/>
              <a:ea typeface="맑은 고딕" pitchFamily="34" charset="-127"/>
            </a:endParaRPr>
          </a:p>
        </p:txBody>
      </p:sp>
      <p:sp>
        <p:nvSpPr>
          <p:cNvPr id="12" name="Rectangle 18"/>
          <p:cNvSpPr>
            <a:spLocks noChangeArrowheads="1"/>
          </p:cNvSpPr>
          <p:nvPr/>
        </p:nvSpPr>
        <p:spPr bwMode="auto">
          <a:xfrm>
            <a:off x="930275" y="4214813"/>
            <a:ext cx="1235075" cy="661987"/>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Architecture &amp; API</a:t>
            </a:r>
          </a:p>
        </p:txBody>
      </p:sp>
      <p:sp>
        <p:nvSpPr>
          <p:cNvPr id="13" name="Rectangle 18"/>
          <p:cNvSpPr>
            <a:spLocks noChangeArrowheads="1"/>
          </p:cNvSpPr>
          <p:nvPr/>
        </p:nvSpPr>
        <p:spPr bwMode="auto">
          <a:xfrm>
            <a:off x="2441575" y="4211638"/>
            <a:ext cx="1127125" cy="661987"/>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Security</a:t>
            </a:r>
          </a:p>
        </p:txBody>
      </p:sp>
      <p:sp>
        <p:nvSpPr>
          <p:cNvPr id="14" name="Rectangle 18"/>
          <p:cNvSpPr>
            <a:spLocks noChangeArrowheads="1"/>
          </p:cNvSpPr>
          <p:nvPr/>
        </p:nvSpPr>
        <p:spPr bwMode="auto">
          <a:xfrm>
            <a:off x="3851275" y="4206875"/>
            <a:ext cx="1327150" cy="660400"/>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Management</a:t>
            </a:r>
          </a:p>
        </p:txBody>
      </p:sp>
      <p:sp>
        <p:nvSpPr>
          <p:cNvPr id="15" name="Rectangle 18"/>
          <p:cNvSpPr>
            <a:spLocks noChangeArrowheads="1"/>
          </p:cNvSpPr>
          <p:nvPr/>
        </p:nvSpPr>
        <p:spPr bwMode="auto">
          <a:xfrm>
            <a:off x="7107238" y="4186238"/>
            <a:ext cx="1535112" cy="661987"/>
          </a:xfrm>
          <a:prstGeom prst="rect">
            <a:avLst/>
          </a:prstGeom>
          <a:solidFill>
            <a:srgbClr val="003F77"/>
          </a:solidFill>
          <a:ln w="25400" algn="ctr">
            <a:solidFill>
              <a:schemeClr val="tx1"/>
            </a:solidFill>
            <a:miter lim="800000"/>
            <a:headEnd/>
            <a:tailEnd/>
          </a:ln>
        </p:spPr>
        <p:txBody>
          <a:bodyPr anchor="ctr"/>
          <a:lstStyle/>
          <a:p>
            <a:pPr algn="ctr" latinLnBrk="1"/>
            <a:r>
              <a:rPr lang="en-US" sz="1200">
                <a:solidFill>
                  <a:srgbClr val="FFFFFF"/>
                </a:solidFill>
                <a:latin typeface="Tahoma" pitchFamily="34" charset="0"/>
                <a:ea typeface="맑은 고딕" pitchFamily="34" charset="-127"/>
              </a:rPr>
              <a:t>Service/ technology Adaptation</a:t>
            </a:r>
          </a:p>
        </p:txBody>
      </p:sp>
      <p:sp>
        <p:nvSpPr>
          <p:cNvPr id="16" name="Rectangle 18"/>
          <p:cNvSpPr>
            <a:spLocks noChangeArrowheads="1"/>
          </p:cNvSpPr>
          <p:nvPr/>
        </p:nvSpPr>
        <p:spPr bwMode="auto">
          <a:xfrm>
            <a:off x="7626350" y="1908175"/>
            <a:ext cx="1381125" cy="661988"/>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Testing &amp; interoperability</a:t>
            </a:r>
          </a:p>
        </p:txBody>
      </p:sp>
      <p:sp>
        <p:nvSpPr>
          <p:cNvPr id="17" name="Text Box 18"/>
          <p:cNvSpPr txBox="1">
            <a:spLocks noChangeArrowheads="1"/>
          </p:cNvSpPr>
          <p:nvPr/>
        </p:nvSpPr>
        <p:spPr bwMode="auto">
          <a:xfrm>
            <a:off x="2441575" y="6575425"/>
            <a:ext cx="260191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l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latinLnBrk="1" hangingPunct="1">
              <a:spcBef>
                <a:spcPct val="50000"/>
              </a:spcBef>
            </a:pPr>
            <a:r>
              <a:rPr lang="it-IT" sz="1400" b="1">
                <a:latin typeface="Franklin Gothic Book" pitchFamily="34" charset="0"/>
                <a:ea typeface="맑은 고딕" pitchFamily="34" charset="-127"/>
              </a:rPr>
              <a:t>Example of activities in the WGs</a:t>
            </a:r>
            <a:endParaRPr lang="en-US" sz="1400" b="1">
              <a:latin typeface="Franklin Gothic Book" pitchFamily="34" charset="0"/>
              <a:ea typeface="맑은 고딕" pitchFamily="34" charset="-127"/>
            </a:endParaRPr>
          </a:p>
        </p:txBody>
      </p:sp>
      <p:sp>
        <p:nvSpPr>
          <p:cNvPr id="18" name="Rectangle 27"/>
          <p:cNvSpPr>
            <a:spLocks noChangeArrowheads="1"/>
          </p:cNvSpPr>
          <p:nvPr/>
        </p:nvSpPr>
        <p:spPr bwMode="auto">
          <a:xfrm rot="16200000">
            <a:off x="121444" y="3140869"/>
            <a:ext cx="1336675" cy="17938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Use case 1</a:t>
            </a:r>
          </a:p>
        </p:txBody>
      </p:sp>
      <p:sp>
        <p:nvSpPr>
          <p:cNvPr id="19" name="Rectangle 27"/>
          <p:cNvSpPr>
            <a:spLocks noChangeArrowheads="1"/>
          </p:cNvSpPr>
          <p:nvPr/>
        </p:nvSpPr>
        <p:spPr bwMode="auto">
          <a:xfrm rot="16200000">
            <a:off x="355600" y="3146425"/>
            <a:ext cx="1355725" cy="180975"/>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Use case 2</a:t>
            </a:r>
          </a:p>
        </p:txBody>
      </p:sp>
      <p:sp>
        <p:nvSpPr>
          <p:cNvPr id="20" name="Rectangle 27"/>
          <p:cNvSpPr>
            <a:spLocks noChangeArrowheads="1"/>
          </p:cNvSpPr>
          <p:nvPr/>
        </p:nvSpPr>
        <p:spPr bwMode="auto">
          <a:xfrm rot="16200000">
            <a:off x="702469" y="3220244"/>
            <a:ext cx="1354138" cy="171450"/>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21" name="Rectangle 27"/>
          <p:cNvSpPr>
            <a:spLocks noChangeArrowheads="1"/>
          </p:cNvSpPr>
          <p:nvPr/>
        </p:nvSpPr>
        <p:spPr bwMode="auto">
          <a:xfrm rot="16200000">
            <a:off x="594519" y="3148806"/>
            <a:ext cx="1355725" cy="169863"/>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Use case 3</a:t>
            </a:r>
          </a:p>
        </p:txBody>
      </p:sp>
      <p:sp>
        <p:nvSpPr>
          <p:cNvPr id="22" name="Rectangle 27"/>
          <p:cNvSpPr>
            <a:spLocks noChangeArrowheads="1"/>
          </p:cNvSpPr>
          <p:nvPr/>
        </p:nvSpPr>
        <p:spPr bwMode="auto">
          <a:xfrm rot="16200000">
            <a:off x="1310481" y="5776119"/>
            <a:ext cx="1354138" cy="171450"/>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23" name="Rectangle 27"/>
          <p:cNvSpPr>
            <a:spLocks noChangeArrowheads="1"/>
          </p:cNvSpPr>
          <p:nvPr/>
        </p:nvSpPr>
        <p:spPr bwMode="auto">
          <a:xfrm rot="16200000">
            <a:off x="401638" y="5505450"/>
            <a:ext cx="1346200" cy="196850"/>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Architecture</a:t>
            </a:r>
          </a:p>
        </p:txBody>
      </p:sp>
      <p:sp>
        <p:nvSpPr>
          <p:cNvPr id="24" name="Rectangle 27"/>
          <p:cNvSpPr>
            <a:spLocks noChangeArrowheads="1"/>
          </p:cNvSpPr>
          <p:nvPr/>
        </p:nvSpPr>
        <p:spPr bwMode="auto">
          <a:xfrm rot="16200000">
            <a:off x="466725" y="5681663"/>
            <a:ext cx="1703387" cy="179388"/>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Data models &amp; API</a:t>
            </a:r>
          </a:p>
        </p:txBody>
      </p:sp>
      <p:sp>
        <p:nvSpPr>
          <p:cNvPr id="25" name="Rectangle 27"/>
          <p:cNvSpPr>
            <a:spLocks noChangeArrowheads="1"/>
          </p:cNvSpPr>
          <p:nvPr/>
        </p:nvSpPr>
        <p:spPr bwMode="auto">
          <a:xfrm rot="16200000">
            <a:off x="884238" y="5521325"/>
            <a:ext cx="1355725" cy="180975"/>
          </a:xfrm>
          <a:prstGeom prst="rect">
            <a:avLst/>
          </a:prstGeom>
          <a:solidFill>
            <a:srgbClr val="C3BEB4"/>
          </a:solidFill>
          <a:ln w="12700" algn="ctr">
            <a:solidFill>
              <a:schemeClr val="tx1"/>
            </a:solidFill>
            <a:miter lim="800000"/>
            <a:headEnd/>
            <a:tailEnd/>
          </a:ln>
        </p:spPr>
        <p:txBody>
          <a:bodyPr anchor="ctr"/>
          <a:lstStyle/>
          <a:p>
            <a:pPr algn="ctr" latinLnBrk="1"/>
            <a:r>
              <a:rPr lang="it-IT" sz="1400">
                <a:latin typeface="Tahoma" pitchFamily="34" charset="0"/>
                <a:ea typeface="맑은 고딕" pitchFamily="34" charset="-127"/>
              </a:rPr>
              <a:t>Reuse of CN</a:t>
            </a:r>
            <a:endParaRPr lang="en-US" sz="1400">
              <a:latin typeface="Tahoma" pitchFamily="34" charset="0"/>
              <a:ea typeface="맑은 고딕" pitchFamily="34" charset="-127"/>
            </a:endParaRPr>
          </a:p>
        </p:txBody>
      </p:sp>
      <p:sp>
        <p:nvSpPr>
          <p:cNvPr id="26" name="Rectangle 27"/>
          <p:cNvSpPr>
            <a:spLocks noChangeArrowheads="1"/>
          </p:cNvSpPr>
          <p:nvPr/>
        </p:nvSpPr>
        <p:spPr bwMode="auto">
          <a:xfrm rot="16200000">
            <a:off x="1231106" y="5680869"/>
            <a:ext cx="1354138" cy="171450"/>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27" name="Rectangle 27"/>
          <p:cNvSpPr>
            <a:spLocks noChangeArrowheads="1"/>
          </p:cNvSpPr>
          <p:nvPr/>
        </p:nvSpPr>
        <p:spPr bwMode="auto">
          <a:xfrm rot="16200000">
            <a:off x="1123156" y="5523707"/>
            <a:ext cx="1355725" cy="169862"/>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28" name="Rectangle 27"/>
          <p:cNvSpPr>
            <a:spLocks noChangeArrowheads="1"/>
          </p:cNvSpPr>
          <p:nvPr/>
        </p:nvSpPr>
        <p:spPr bwMode="auto">
          <a:xfrm rot="16200000">
            <a:off x="2611437" y="5764213"/>
            <a:ext cx="1355725" cy="171450"/>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29" name="Rectangle 27"/>
          <p:cNvSpPr>
            <a:spLocks noChangeArrowheads="1"/>
          </p:cNvSpPr>
          <p:nvPr/>
        </p:nvSpPr>
        <p:spPr bwMode="auto">
          <a:xfrm rot="16200000">
            <a:off x="1960563" y="5492750"/>
            <a:ext cx="1344612" cy="198438"/>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Architecture</a:t>
            </a:r>
          </a:p>
        </p:txBody>
      </p:sp>
      <p:sp>
        <p:nvSpPr>
          <p:cNvPr id="30" name="Rectangle 27"/>
          <p:cNvSpPr>
            <a:spLocks noChangeArrowheads="1"/>
          </p:cNvSpPr>
          <p:nvPr/>
        </p:nvSpPr>
        <p:spPr bwMode="auto">
          <a:xfrm rot="16200000">
            <a:off x="2532062" y="5668963"/>
            <a:ext cx="1355725" cy="171450"/>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31" name="Rectangle 27"/>
          <p:cNvSpPr>
            <a:spLocks noChangeArrowheads="1"/>
          </p:cNvSpPr>
          <p:nvPr/>
        </p:nvSpPr>
        <p:spPr bwMode="auto">
          <a:xfrm rot="16200000">
            <a:off x="4283075" y="5765801"/>
            <a:ext cx="1354137" cy="169862"/>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32" name="Rectangle 27"/>
          <p:cNvSpPr>
            <a:spLocks noChangeArrowheads="1"/>
          </p:cNvSpPr>
          <p:nvPr/>
        </p:nvSpPr>
        <p:spPr bwMode="auto">
          <a:xfrm rot="16200000">
            <a:off x="3374232" y="5493544"/>
            <a:ext cx="1346200" cy="198437"/>
          </a:xfrm>
          <a:prstGeom prst="rect">
            <a:avLst/>
          </a:prstGeom>
          <a:solidFill>
            <a:srgbClr val="C3BEB4"/>
          </a:solidFill>
          <a:ln w="12700" algn="ctr">
            <a:solidFill>
              <a:schemeClr val="tx1"/>
            </a:solidFill>
            <a:miter lim="800000"/>
            <a:headEnd/>
            <a:tailEnd/>
          </a:ln>
        </p:spPr>
        <p:txBody>
          <a:bodyPr anchor="ctr"/>
          <a:lstStyle/>
          <a:p>
            <a:pPr algn="ctr" latinLnBrk="1"/>
            <a:r>
              <a:rPr lang="it-IT" sz="1400">
                <a:latin typeface="Tahoma" pitchFamily="34" charset="0"/>
                <a:ea typeface="맑은 고딕" pitchFamily="34" charset="-127"/>
              </a:rPr>
              <a:t>APIimpacts</a:t>
            </a:r>
            <a:endParaRPr lang="en-US" sz="1400">
              <a:latin typeface="Tahoma" pitchFamily="34" charset="0"/>
              <a:ea typeface="맑은 고딕" pitchFamily="34" charset="-127"/>
            </a:endParaRPr>
          </a:p>
        </p:txBody>
      </p:sp>
      <p:sp>
        <p:nvSpPr>
          <p:cNvPr id="33" name="Rectangle 27"/>
          <p:cNvSpPr>
            <a:spLocks noChangeArrowheads="1"/>
          </p:cNvSpPr>
          <p:nvPr/>
        </p:nvSpPr>
        <p:spPr bwMode="auto">
          <a:xfrm rot="16200000">
            <a:off x="3623469" y="5504657"/>
            <a:ext cx="1336675" cy="17938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OMA DM</a:t>
            </a:r>
          </a:p>
        </p:txBody>
      </p:sp>
      <p:sp>
        <p:nvSpPr>
          <p:cNvPr id="34" name="Rectangle 27"/>
          <p:cNvSpPr>
            <a:spLocks noChangeArrowheads="1"/>
          </p:cNvSpPr>
          <p:nvPr/>
        </p:nvSpPr>
        <p:spPr bwMode="auto">
          <a:xfrm rot="16200000">
            <a:off x="3857625" y="5510213"/>
            <a:ext cx="1354137" cy="179388"/>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TR 069</a:t>
            </a:r>
          </a:p>
        </p:txBody>
      </p:sp>
      <p:sp>
        <p:nvSpPr>
          <p:cNvPr id="35" name="Rectangle 27"/>
          <p:cNvSpPr>
            <a:spLocks noChangeArrowheads="1"/>
          </p:cNvSpPr>
          <p:nvPr/>
        </p:nvSpPr>
        <p:spPr bwMode="auto">
          <a:xfrm rot="16200000">
            <a:off x="4203700" y="5670551"/>
            <a:ext cx="1354137" cy="169862"/>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36" name="Rectangle 27"/>
          <p:cNvSpPr>
            <a:spLocks noChangeArrowheads="1"/>
          </p:cNvSpPr>
          <p:nvPr/>
        </p:nvSpPr>
        <p:spPr bwMode="auto">
          <a:xfrm rot="16200000">
            <a:off x="4096544" y="5512594"/>
            <a:ext cx="1355725" cy="169863"/>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Others</a:t>
            </a:r>
          </a:p>
        </p:txBody>
      </p:sp>
      <p:sp>
        <p:nvSpPr>
          <p:cNvPr id="37" name="Rectangle 27"/>
          <p:cNvSpPr>
            <a:spLocks noChangeArrowheads="1"/>
          </p:cNvSpPr>
          <p:nvPr/>
        </p:nvSpPr>
        <p:spPr bwMode="auto">
          <a:xfrm rot="16200000">
            <a:off x="2225675" y="5503863"/>
            <a:ext cx="1338263" cy="17938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Framework 2</a:t>
            </a:r>
          </a:p>
        </p:txBody>
      </p:sp>
      <p:sp>
        <p:nvSpPr>
          <p:cNvPr id="38" name="Rectangle 27"/>
          <p:cNvSpPr>
            <a:spLocks noChangeArrowheads="1"/>
          </p:cNvSpPr>
          <p:nvPr/>
        </p:nvSpPr>
        <p:spPr bwMode="auto">
          <a:xfrm rot="16200000">
            <a:off x="2455862" y="5513388"/>
            <a:ext cx="1355725" cy="171450"/>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Framework 2</a:t>
            </a:r>
          </a:p>
        </p:txBody>
      </p:sp>
      <p:sp>
        <p:nvSpPr>
          <p:cNvPr id="39" name="Rectangle 27"/>
          <p:cNvSpPr>
            <a:spLocks noChangeArrowheads="1"/>
          </p:cNvSpPr>
          <p:nvPr/>
        </p:nvSpPr>
        <p:spPr bwMode="auto">
          <a:xfrm rot="16200000">
            <a:off x="7399338" y="3216275"/>
            <a:ext cx="1354138" cy="17938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Test definition</a:t>
            </a:r>
          </a:p>
        </p:txBody>
      </p:sp>
      <p:sp>
        <p:nvSpPr>
          <p:cNvPr id="40" name="Rectangle 27"/>
          <p:cNvSpPr>
            <a:spLocks noChangeArrowheads="1"/>
          </p:cNvSpPr>
          <p:nvPr/>
        </p:nvSpPr>
        <p:spPr bwMode="auto">
          <a:xfrm rot="16200000">
            <a:off x="7889875" y="3140075"/>
            <a:ext cx="1352550" cy="330200"/>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Interop events</a:t>
            </a:r>
          </a:p>
        </p:txBody>
      </p:sp>
      <p:sp>
        <p:nvSpPr>
          <p:cNvPr id="41" name="Rectangle 27"/>
          <p:cNvSpPr>
            <a:spLocks noChangeArrowheads="1"/>
          </p:cNvSpPr>
          <p:nvPr/>
        </p:nvSpPr>
        <p:spPr bwMode="auto">
          <a:xfrm rot="16200000">
            <a:off x="7031038" y="5765800"/>
            <a:ext cx="1354137" cy="169863"/>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42" name="Rectangle 27"/>
          <p:cNvSpPr>
            <a:spLocks noChangeArrowheads="1"/>
          </p:cNvSpPr>
          <p:nvPr/>
        </p:nvSpPr>
        <p:spPr bwMode="auto">
          <a:xfrm rot="16200000">
            <a:off x="6604794" y="5511007"/>
            <a:ext cx="1355725" cy="17938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Application 1</a:t>
            </a:r>
          </a:p>
        </p:txBody>
      </p:sp>
      <p:sp>
        <p:nvSpPr>
          <p:cNvPr id="43" name="Rectangle 27"/>
          <p:cNvSpPr>
            <a:spLocks noChangeArrowheads="1"/>
          </p:cNvSpPr>
          <p:nvPr/>
        </p:nvSpPr>
        <p:spPr bwMode="auto">
          <a:xfrm rot="16200000">
            <a:off x="6951663" y="5670550"/>
            <a:ext cx="1354137" cy="169863"/>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44" name="Rectangle 27"/>
          <p:cNvSpPr>
            <a:spLocks noChangeArrowheads="1"/>
          </p:cNvSpPr>
          <p:nvPr/>
        </p:nvSpPr>
        <p:spPr bwMode="auto">
          <a:xfrm rot="16200000">
            <a:off x="6844506" y="5512595"/>
            <a:ext cx="1355725" cy="169862"/>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Application 2</a:t>
            </a:r>
          </a:p>
        </p:txBody>
      </p:sp>
      <p:sp>
        <p:nvSpPr>
          <p:cNvPr id="45" name="Rectangle 27"/>
          <p:cNvSpPr>
            <a:spLocks noChangeArrowheads="1"/>
          </p:cNvSpPr>
          <p:nvPr/>
        </p:nvSpPr>
        <p:spPr bwMode="auto">
          <a:xfrm rot="16200000">
            <a:off x="7690644" y="5787231"/>
            <a:ext cx="1558925" cy="182563"/>
          </a:xfrm>
          <a:prstGeom prst="rect">
            <a:avLst/>
          </a:prstGeom>
          <a:solidFill>
            <a:srgbClr val="B8ADA2"/>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46" name="Rectangle 27"/>
          <p:cNvSpPr>
            <a:spLocks noChangeArrowheads="1"/>
          </p:cNvSpPr>
          <p:nvPr/>
        </p:nvSpPr>
        <p:spPr bwMode="auto">
          <a:xfrm rot="16200000">
            <a:off x="7254876" y="5640387"/>
            <a:ext cx="1568450" cy="180975"/>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Technology IW 1</a:t>
            </a:r>
          </a:p>
        </p:txBody>
      </p:sp>
      <p:sp>
        <p:nvSpPr>
          <p:cNvPr id="47" name="Rectangle 27"/>
          <p:cNvSpPr>
            <a:spLocks noChangeArrowheads="1"/>
          </p:cNvSpPr>
          <p:nvPr/>
        </p:nvSpPr>
        <p:spPr bwMode="auto">
          <a:xfrm rot="16200000">
            <a:off x="7611269" y="5709444"/>
            <a:ext cx="1565275" cy="188913"/>
          </a:xfrm>
          <a:prstGeom prst="rect">
            <a:avLst/>
          </a:prstGeom>
          <a:solidFill>
            <a:srgbClr val="C3BEB4"/>
          </a:solidFill>
          <a:ln w="12700" algn="ctr">
            <a:solidFill>
              <a:schemeClr val="tx1"/>
            </a:solidFill>
            <a:miter lim="800000"/>
            <a:headEnd/>
            <a:tailEnd/>
          </a:ln>
        </p:spPr>
        <p:txBody>
          <a:bodyPr vert="eaVert" anchor="ctr"/>
          <a:lstStyle/>
          <a:p>
            <a:pPr algn="ctr" latinLnBrk="1"/>
            <a:endParaRPr lang="en-US" sz="1400">
              <a:latin typeface="Tahoma" pitchFamily="34" charset="0"/>
              <a:ea typeface="맑은 고딕" pitchFamily="34" charset="-127"/>
            </a:endParaRPr>
          </a:p>
        </p:txBody>
      </p:sp>
      <p:sp>
        <p:nvSpPr>
          <p:cNvPr id="48" name="Rectangle 27"/>
          <p:cNvSpPr>
            <a:spLocks noChangeArrowheads="1"/>
          </p:cNvSpPr>
          <p:nvPr/>
        </p:nvSpPr>
        <p:spPr bwMode="auto">
          <a:xfrm rot="16200000">
            <a:off x="7523957" y="5622131"/>
            <a:ext cx="1562100" cy="223837"/>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Technology IW 2</a:t>
            </a:r>
          </a:p>
        </p:txBody>
      </p:sp>
      <p:sp>
        <p:nvSpPr>
          <p:cNvPr id="49" name="직사각형 51"/>
          <p:cNvSpPr>
            <a:spLocks noChangeArrowheads="1"/>
          </p:cNvSpPr>
          <p:nvPr/>
        </p:nvSpPr>
        <p:spPr bwMode="auto">
          <a:xfrm>
            <a:off x="352425" y="1225550"/>
            <a:ext cx="8497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spcBef>
                <a:spcPct val="20000"/>
              </a:spcBef>
            </a:pPr>
            <a:r>
              <a:rPr lang="en-US" altLang="ko-KR" sz="2000" dirty="0" smtClean="0">
                <a:solidFill>
                  <a:srgbClr val="000000"/>
                </a:solidFill>
                <a:latin typeface="Calibri" pitchFamily="34" charset="0"/>
              </a:rPr>
              <a:t>ETSI</a:t>
            </a:r>
            <a:endParaRPr lang="en-US" altLang="ko-KR" sz="2000" dirty="0">
              <a:solidFill>
                <a:srgbClr val="000000"/>
              </a:solidFill>
              <a:latin typeface="Calibri" pitchFamily="34" charset="0"/>
            </a:endParaRPr>
          </a:p>
        </p:txBody>
      </p:sp>
      <p:sp>
        <p:nvSpPr>
          <p:cNvPr id="50" name="Rectangle 18"/>
          <p:cNvSpPr>
            <a:spLocks noChangeArrowheads="1"/>
          </p:cNvSpPr>
          <p:nvPr/>
        </p:nvSpPr>
        <p:spPr bwMode="auto">
          <a:xfrm>
            <a:off x="5394325" y="4200525"/>
            <a:ext cx="1436688" cy="661988"/>
          </a:xfrm>
          <a:prstGeom prst="rect">
            <a:avLst/>
          </a:prstGeom>
          <a:solidFill>
            <a:srgbClr val="003F77"/>
          </a:solidFill>
          <a:ln w="25400" algn="ctr">
            <a:solidFill>
              <a:schemeClr val="tx1"/>
            </a:solidFill>
            <a:miter lim="800000"/>
            <a:headEnd/>
            <a:tailEnd/>
          </a:ln>
        </p:spPr>
        <p:txBody>
          <a:bodyPr anchor="ctr"/>
          <a:lstStyle/>
          <a:p>
            <a:pPr algn="ctr" latinLnBrk="1"/>
            <a:r>
              <a:rPr lang="en-US" sz="1400">
                <a:solidFill>
                  <a:srgbClr val="FFFFFF"/>
                </a:solidFill>
                <a:latin typeface="Tahoma" pitchFamily="34" charset="0"/>
                <a:ea typeface="맑은 고딕" pitchFamily="34" charset="-127"/>
              </a:rPr>
              <a:t>M2M Terminals</a:t>
            </a:r>
          </a:p>
        </p:txBody>
      </p:sp>
      <p:sp>
        <p:nvSpPr>
          <p:cNvPr id="51" name="Rectangle 27"/>
          <p:cNvSpPr>
            <a:spLocks noChangeArrowheads="1"/>
          </p:cNvSpPr>
          <p:nvPr/>
        </p:nvSpPr>
        <p:spPr bwMode="auto">
          <a:xfrm rot="16200000">
            <a:off x="5069681" y="5604669"/>
            <a:ext cx="1582738" cy="215900"/>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M2M Module API</a:t>
            </a:r>
          </a:p>
        </p:txBody>
      </p:sp>
      <p:sp>
        <p:nvSpPr>
          <p:cNvPr id="52" name="Rectangle 27"/>
          <p:cNvSpPr>
            <a:spLocks noChangeArrowheads="1"/>
          </p:cNvSpPr>
          <p:nvPr/>
        </p:nvSpPr>
        <p:spPr bwMode="auto">
          <a:xfrm rot="16200000">
            <a:off x="5466556" y="5566570"/>
            <a:ext cx="1654175" cy="360362"/>
          </a:xfrm>
          <a:prstGeom prst="rect">
            <a:avLst/>
          </a:prstGeom>
          <a:solidFill>
            <a:srgbClr val="C3BEB4"/>
          </a:solidFill>
          <a:ln w="12700" algn="ctr">
            <a:solidFill>
              <a:schemeClr val="tx1"/>
            </a:solidFill>
            <a:miter lim="800000"/>
            <a:headEnd/>
            <a:tailEnd/>
          </a:ln>
        </p:spPr>
        <p:txBody>
          <a:bodyPr anchor="ctr"/>
          <a:lstStyle/>
          <a:p>
            <a:pPr algn="ctr" latinLnBrk="1"/>
            <a:r>
              <a:rPr lang="en-US" sz="1400">
                <a:latin typeface="Tahoma" pitchFamily="34" charset="0"/>
                <a:ea typeface="맑은 고딕" pitchFamily="34" charset="-127"/>
              </a:rPr>
              <a:t>M2M module</a:t>
            </a:r>
          </a:p>
          <a:p>
            <a:pPr algn="ctr" latinLnBrk="1"/>
            <a:r>
              <a:rPr lang="en-US" sz="1400">
                <a:latin typeface="Tahoma" pitchFamily="34" charset="0"/>
                <a:ea typeface="맑은 고딕" pitchFamily="34" charset="-127"/>
              </a:rPr>
              <a:t> interfaces</a:t>
            </a:r>
          </a:p>
        </p:txBody>
      </p:sp>
      <p:cxnSp>
        <p:nvCxnSpPr>
          <p:cNvPr id="53" name="Connecteur droit 7"/>
          <p:cNvCxnSpPr/>
          <p:nvPr/>
        </p:nvCxnSpPr>
        <p:spPr>
          <a:xfrm flipH="1" flipV="1">
            <a:off x="7337425" y="2255838"/>
            <a:ext cx="0" cy="1584325"/>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7"/>
          <p:cNvCxnSpPr/>
          <p:nvPr/>
        </p:nvCxnSpPr>
        <p:spPr>
          <a:xfrm flipH="1" flipV="1">
            <a:off x="2081213" y="2255838"/>
            <a:ext cx="0" cy="1584325"/>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54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1310C5-4561-4719-89C6-3E7ED01805DD}" type="slidenum">
              <a:rPr lang="ko-KR" altLang="en-US" smtClean="0"/>
              <a:pPr>
                <a:defRPr/>
              </a:pPr>
              <a:t>7</a:t>
            </a:fld>
            <a:endParaRPr lang="ko-KR" alt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222" t="36486" r="19360" b="16968"/>
          <a:stretch/>
        </p:blipFill>
        <p:spPr bwMode="auto">
          <a:xfrm>
            <a:off x="344384" y="1542841"/>
            <a:ext cx="8668552" cy="4550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55576" y="1196752"/>
            <a:ext cx="2376264" cy="369332"/>
          </a:xfrm>
          <a:prstGeom prst="rect">
            <a:avLst/>
          </a:prstGeom>
          <a:noFill/>
        </p:spPr>
        <p:txBody>
          <a:bodyPr wrap="square" rtlCol="0">
            <a:spAutoFit/>
          </a:bodyPr>
          <a:lstStyle/>
          <a:p>
            <a:r>
              <a:rPr lang="en-US" dirty="0" smtClean="0"/>
              <a:t>TIA</a:t>
            </a:r>
            <a:endParaRPr lang="en-US" dirty="0"/>
          </a:p>
        </p:txBody>
      </p:sp>
      <p:sp>
        <p:nvSpPr>
          <p:cNvPr id="5" name="Text Box 4"/>
          <p:cNvSpPr txBox="1">
            <a:spLocks noChangeArrowheads="1"/>
          </p:cNvSpPr>
          <p:nvPr/>
        </p:nvSpPr>
        <p:spPr bwMode="auto">
          <a:xfrm>
            <a:off x="303213" y="31750"/>
            <a:ext cx="8840787" cy="584775"/>
          </a:xfrm>
          <a:prstGeom prst="rect">
            <a:avLst/>
          </a:prstGeom>
          <a:noFill/>
          <a:ln w="9525">
            <a:noFill/>
            <a:miter lim="800000"/>
            <a:headEnd/>
            <a:tailEnd/>
          </a:ln>
        </p:spPr>
        <p:txBody>
          <a:bodyPr wrap="square">
            <a:spAutoFit/>
          </a:bodyPr>
          <a:lstStyle/>
          <a:p>
            <a:r>
              <a:rPr lang="en-US" sz="3200" dirty="0" smtClean="0">
                <a:solidFill>
                  <a:schemeClr val="bg1"/>
                </a:solidFill>
              </a:rPr>
              <a:t>[4.7]f Structure </a:t>
            </a:r>
            <a:r>
              <a:rPr lang="en-US" sz="3200" dirty="0">
                <a:solidFill>
                  <a:schemeClr val="bg1"/>
                </a:solidFill>
              </a:rPr>
              <a:t>of M2M Consolidation</a:t>
            </a:r>
          </a:p>
        </p:txBody>
      </p:sp>
    </p:spTree>
    <p:extLst>
      <p:ext uri="{BB962C8B-B14F-4D97-AF65-F5344CB8AC3E}">
        <p14:creationId xmlns:p14="http://schemas.microsoft.com/office/powerpoint/2010/main" val="1377348387"/>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39723</TotalTime>
  <Words>745</Words>
  <Application>Microsoft Office PowerPoint</Application>
  <PresentationFormat>On-screen Show (4:3)</PresentationFormat>
  <Paragraphs>172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Home Alliance 추진 (案)</dc:title>
  <dc:creator>Eanny Bae</dc:creator>
  <cp:lastModifiedBy>Steve Barclay</cp:lastModifiedBy>
  <cp:revision>772</cp:revision>
  <dcterms:created xsi:type="dcterms:W3CDTF">2011-04-11T23:50:37Z</dcterms:created>
  <dcterms:modified xsi:type="dcterms:W3CDTF">2011-08-24T19:20:33Z</dcterms:modified>
</cp:coreProperties>
</file>