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p:scale>
          <a:sx n="75" d="100"/>
          <a:sy n="75" d="100"/>
        </p:scale>
        <p:origin x="-1218"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6450044-3B85-4F2F-AB62-44579FC8EF09}" type="datetimeFigureOut">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68D989-50DA-4778-B46E-034F6A33C32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32D56C-25F1-4C4D-8268-55B333981BD6}" type="datetimeFigureOut">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F7021C-5605-4576-9080-260D5A4ACB2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78AD55-1C9F-4793-9445-C7540B7B504E}" type="datetimeFigureOut">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EF84715-AAE3-422B-8C27-A10AF7BD310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1DC90F1-BBC8-4488-B39E-9670EFDED29F}" type="datetimeFigureOut">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C8B663A-79B2-4CB2-B43C-773735F49A8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9C90830-3618-403D-AF72-A7530730A182}" type="datetimeFigureOut">
              <a:rPr lang="en-US"/>
              <a:pPr>
                <a:defRPr/>
              </a:pPr>
              <a:t>3/26/2012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CF8E9B-D959-4122-B714-C040C291322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285A34F-8DB2-4108-B152-6BDE80D079AA}" type="datetimeFigureOut">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74EF4D-CF0A-48E2-B235-4649F41CF0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E7F727A-A534-4D9E-8D43-B72F27D622A7}" type="datetimeFigureOut">
              <a:rPr lang="en-US"/>
              <a:pPr>
                <a:defRPr/>
              </a:pPr>
              <a:t>3/26/2012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1C86431-1E20-4BB4-BE79-40DF9FB519C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9637430-55AA-40DD-B8CC-7521731A1E32}" type="datetimeFigureOut">
              <a:rPr lang="en-US"/>
              <a:pPr>
                <a:defRPr/>
              </a:pPr>
              <a:t>3/26/2012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10BA3D4-A207-4A97-ABC7-1C5E8B6590B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824FB0-14DA-437E-B5C0-7F682FF3E2F5}" type="datetimeFigureOut">
              <a:rPr lang="en-US"/>
              <a:pPr>
                <a:defRPr/>
              </a:pPr>
              <a:t>3/26/2012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4ADE60D-84B5-4AC5-9F82-F2880B8B7B8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6E0524D-C6A0-4F2E-AC26-FDDEECC6C9C5}" type="datetimeFigureOut">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5221D03-2A1C-4EC6-90BB-05C30B6EF4A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230668A-1D3C-4ED3-B7CB-0288FDB60901}" type="datetimeFigureOut">
              <a:rPr lang="en-US"/>
              <a:pPr>
                <a:defRPr/>
              </a:pPr>
              <a:t>3/26/2012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95BB04-ED8C-4691-9963-D377F777FA3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8D19E07-0303-468C-BAAE-A1D7D1C21DB7}" type="datetimeFigureOut">
              <a:rPr lang="en-US"/>
              <a:pPr>
                <a:defRPr/>
              </a:pPr>
              <a:t>3/26/2012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25799CC-AC41-4EBA-B686-C6BF999511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smtClean="0"/>
              <a:t>Joint Legal/Participation Ad-Hoc</a:t>
            </a:r>
            <a:br>
              <a:rPr lang="en-US" smtClean="0"/>
            </a:br>
            <a:endParaRPr lang="en-US" smtClean="0"/>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dirty="0" smtClean="0"/>
              <a:t>21 March 2012 Report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pPr eaLnBrk="1" hangingPunct="1"/>
            <a:r>
              <a:rPr lang="en-US" smtClean="0"/>
              <a:t>Ad-hoc Document Priority List</a:t>
            </a:r>
          </a:p>
        </p:txBody>
      </p:sp>
      <p:sp>
        <p:nvSpPr>
          <p:cNvPr id="14338" name="Content Placeholder 2"/>
          <p:cNvSpPr>
            <a:spLocks noGrp="1"/>
          </p:cNvSpPr>
          <p:nvPr>
            <p:ph idx="1"/>
          </p:nvPr>
        </p:nvSpPr>
        <p:spPr/>
        <p:txBody>
          <a:bodyPr/>
          <a:lstStyle/>
          <a:p>
            <a:pPr eaLnBrk="1" hangingPunct="1">
              <a:lnSpc>
                <a:spcPct val="80000"/>
              </a:lnSpc>
            </a:pPr>
            <a:r>
              <a:rPr lang="en-US" sz="3000" smtClean="0"/>
              <a:t>The combined ad-hoc has agreed to move its work product to the plenary for review and discussion (</a:t>
            </a:r>
            <a:r>
              <a:rPr lang="en-US" sz="3000" i="1" smtClean="0"/>
              <a:t>M2MCons04_02 through 07</a:t>
            </a:r>
            <a:r>
              <a:rPr lang="en-US" sz="3000" smtClean="0"/>
              <a:t>)</a:t>
            </a:r>
          </a:p>
          <a:p>
            <a:pPr eaLnBrk="1" hangingPunct="1">
              <a:lnSpc>
                <a:spcPct val="80000"/>
              </a:lnSpc>
            </a:pPr>
            <a:r>
              <a:rPr lang="en-US" sz="3000" smtClean="0"/>
              <a:t>The most relevant is Partnership agreement</a:t>
            </a:r>
          </a:p>
          <a:p>
            <a:pPr eaLnBrk="1" hangingPunct="1">
              <a:lnSpc>
                <a:spcPct val="80000"/>
              </a:lnSpc>
            </a:pPr>
            <a:r>
              <a:rPr lang="en-US" sz="3000" smtClean="0"/>
              <a:t>The level of secretariat has also reached a good stability</a:t>
            </a:r>
          </a:p>
          <a:p>
            <a:pPr eaLnBrk="1" hangingPunct="1">
              <a:lnSpc>
                <a:spcPct val="80000"/>
              </a:lnSpc>
            </a:pPr>
            <a:r>
              <a:rPr lang="en-US" sz="3000" smtClean="0"/>
              <a:t>Additionally</a:t>
            </a:r>
          </a:p>
          <a:p>
            <a:pPr lvl="1" eaLnBrk="1" hangingPunct="1">
              <a:lnSpc>
                <a:spcPct val="80000"/>
              </a:lnSpc>
            </a:pPr>
            <a:r>
              <a:rPr lang="en-US" sz="2600" smtClean="0"/>
              <a:t>Some documents moved out of the ad-hoc but should not be considered the agreed upon output of the committee (Financial Aspects)</a:t>
            </a:r>
          </a:p>
          <a:p>
            <a:pPr lvl="1" eaLnBrk="1" hangingPunct="1">
              <a:lnSpc>
                <a:spcPct val="80000"/>
              </a:lnSpc>
            </a:pPr>
            <a:r>
              <a:rPr lang="en-US" sz="2600" smtClean="0"/>
              <a:t>Some documents are submitted to help discussion if time permits, to deal with complex issues that have not yet been resolved (Working Procedures)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smtClean="0"/>
              <a:t>Partnership Agreement</a:t>
            </a:r>
          </a:p>
        </p:txBody>
      </p:sp>
      <p:sp>
        <p:nvSpPr>
          <p:cNvPr id="15362" name="Content Placeholder 2"/>
          <p:cNvSpPr>
            <a:spLocks noGrp="1"/>
          </p:cNvSpPr>
          <p:nvPr>
            <p:ph idx="1"/>
          </p:nvPr>
        </p:nvSpPr>
        <p:spPr/>
        <p:txBody>
          <a:bodyPr/>
          <a:lstStyle/>
          <a:p>
            <a:pPr eaLnBrk="1" hangingPunct="1"/>
            <a:r>
              <a:rPr lang="en-US" sz="3000" smtClean="0"/>
              <a:t>Draft agreement is now presented to the plenary for continued and sustained work to finalize for presentation to SDO Boards, Counsels and stakeholders </a:t>
            </a:r>
          </a:p>
          <a:p>
            <a:pPr eaLnBrk="1" hangingPunct="1"/>
            <a:r>
              <a:rPr lang="en-US" sz="3000" smtClean="0"/>
              <a:t>Considered by the Ad-hoc to be the primary work product for focused effort by the plenary</a:t>
            </a:r>
          </a:p>
          <a:p>
            <a:pPr eaLnBrk="1" hangingPunct="1">
              <a:lnSpc>
                <a:spcPct val="95000"/>
              </a:lnSpc>
            </a:pPr>
            <a:r>
              <a:rPr lang="en-US" sz="3000" smtClean="0"/>
              <a:t>The draft is stable (still few things to be refined), but contains a set of important issues that has been discussed deeply but no solution has been agreed.</a:t>
            </a:r>
            <a:r>
              <a:rPr lang="en-US" sz="2800" smtClean="0"/>
              <a:t> </a:t>
            </a: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mtClean="0"/>
              <a:t>Unresolved Important Issues</a:t>
            </a:r>
          </a:p>
        </p:txBody>
      </p:sp>
      <p:sp>
        <p:nvSpPr>
          <p:cNvPr id="16386" name="Content Placeholder 2"/>
          <p:cNvSpPr>
            <a:spLocks noGrp="1"/>
          </p:cNvSpPr>
          <p:nvPr>
            <p:ph idx="1"/>
          </p:nvPr>
        </p:nvSpPr>
        <p:spPr/>
        <p:txBody>
          <a:bodyPr/>
          <a:lstStyle/>
          <a:p>
            <a:pPr eaLnBrk="1" hangingPunct="1">
              <a:lnSpc>
                <a:spcPct val="90000"/>
              </a:lnSpc>
            </a:pPr>
            <a:r>
              <a:rPr lang="en-US" sz="3000" smtClean="0"/>
              <a:t>Voting in oneM2M—simple summary</a:t>
            </a:r>
          </a:p>
          <a:p>
            <a:pPr lvl="1" eaLnBrk="1" hangingPunct="1">
              <a:lnSpc>
                <a:spcPct val="90000"/>
              </a:lnSpc>
            </a:pPr>
            <a:r>
              <a:rPr lang="en-US" sz="2600" smtClean="0"/>
              <a:t>Three SDOs TIA, TTA and CCSA feel that one company one vote is the fairest way to proceed, the most legally insulating to the project, and best at giving voice to smaller companies while providing the greatest likelihood for success in attracting non-telecom companies and verticals</a:t>
            </a:r>
          </a:p>
          <a:p>
            <a:pPr lvl="1" eaLnBrk="1" hangingPunct="1">
              <a:lnSpc>
                <a:spcPct val="90000"/>
              </a:lnSpc>
            </a:pPr>
            <a:r>
              <a:rPr lang="en-US" sz="2600" smtClean="0"/>
              <a:t>ETSI, ARIB/TTC and ATIS support one company one vote per SDO  because this may be more attractive to companies  and will not diminish the important contributions of the bigger companies to oneM2M </a:t>
            </a:r>
          </a:p>
          <a:p>
            <a:pPr lvl="1" eaLnBrk="1" hangingPunct="1">
              <a:lnSpc>
                <a:spcPct val="90000"/>
              </a:lnSpc>
            </a:pPr>
            <a:endParaRPr lang="en-US" sz="26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smtClean="0"/>
              <a:t>Unresolved Important Issues</a:t>
            </a:r>
          </a:p>
        </p:txBody>
      </p:sp>
      <p:sp>
        <p:nvSpPr>
          <p:cNvPr id="17410" name="Content Placeholder 2"/>
          <p:cNvSpPr>
            <a:spLocks noGrp="1"/>
          </p:cNvSpPr>
          <p:nvPr>
            <p:ph idx="1"/>
          </p:nvPr>
        </p:nvSpPr>
        <p:spPr/>
        <p:txBody>
          <a:bodyPr/>
          <a:lstStyle/>
          <a:p>
            <a:pPr eaLnBrk="1" hangingPunct="1"/>
            <a:r>
              <a:rPr lang="en-US" sz="3000" smtClean="0"/>
              <a:t>What is a company respect to the voting? (e.g. how we can define that a set of entities are considered for oneM2M “ a company”)</a:t>
            </a:r>
          </a:p>
          <a:p>
            <a:pPr eaLnBrk="1" hangingPunct="1"/>
            <a:r>
              <a:rPr lang="en-GB" sz="3000" smtClean="0"/>
              <a:t>Partner Type 1 should be requested to be capable to publish Standards in the context oneM2M scope? </a:t>
            </a:r>
            <a:endParaRPr lang="en-US" sz="3000" smtClean="0"/>
          </a:p>
          <a:p>
            <a:pPr eaLnBrk="1" hangingPunct="1"/>
            <a:r>
              <a:rPr lang="en-US" sz="3000" smtClean="0"/>
              <a:t>IPR policies and technical voting for Partner Type 2 and</a:t>
            </a:r>
          </a:p>
          <a:p>
            <a:pPr eaLnBrk="1" hangingPunct="1"/>
            <a:r>
              <a:rPr lang="en-US" sz="3000" smtClean="0"/>
              <a:t>IPR policy and technical voting for member that are associations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4000" smtClean="0"/>
              <a:t>Secretariat Services</a:t>
            </a:r>
          </a:p>
        </p:txBody>
      </p:sp>
      <p:sp>
        <p:nvSpPr>
          <p:cNvPr id="18434" name="Content Placeholder 2"/>
          <p:cNvSpPr>
            <a:spLocks noGrp="1"/>
          </p:cNvSpPr>
          <p:nvPr>
            <p:ph idx="1"/>
          </p:nvPr>
        </p:nvSpPr>
        <p:spPr/>
        <p:txBody>
          <a:bodyPr/>
          <a:lstStyle/>
          <a:p>
            <a:pPr eaLnBrk="1" hangingPunct="1"/>
            <a:r>
              <a:rPr lang="en-US" sz="2800" smtClean="0"/>
              <a:t>Only one Unresolved issue is present, dealing with the Hosting support, where TIA and ETSI have a different view:</a:t>
            </a:r>
          </a:p>
          <a:p>
            <a:pPr lvl="1" eaLnBrk="1" hangingPunct="1"/>
            <a:r>
              <a:rPr lang="en-US" smtClean="0"/>
              <a:t>Should hosting provided by the Secretariat </a:t>
            </a:r>
          </a:p>
          <a:p>
            <a:pPr lvl="1" eaLnBrk="1" hangingPunct="1">
              <a:buFont typeface="Arial" charset="0"/>
              <a:buNone/>
            </a:pPr>
            <a:r>
              <a:rPr lang="en-US" smtClean="0"/>
              <a:t>or</a:t>
            </a:r>
          </a:p>
          <a:p>
            <a:pPr lvl="1" eaLnBrk="1" hangingPunct="1"/>
            <a:r>
              <a:rPr lang="en-US" smtClean="0"/>
              <a:t>Directly by the members</a:t>
            </a:r>
            <a:endParaRPr lang="en-US" sz="3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z="4000" smtClean="0"/>
              <a:t>Funding, Working Procedures </a:t>
            </a:r>
          </a:p>
        </p:txBody>
      </p:sp>
      <p:sp>
        <p:nvSpPr>
          <p:cNvPr id="19458" name="Content Placeholder 2"/>
          <p:cNvSpPr>
            <a:spLocks noGrp="1"/>
          </p:cNvSpPr>
          <p:nvPr>
            <p:ph idx="4294967295"/>
          </p:nvPr>
        </p:nvSpPr>
        <p:spPr/>
        <p:txBody>
          <a:bodyPr/>
          <a:lstStyle/>
          <a:p>
            <a:pPr eaLnBrk="1" hangingPunct="1"/>
            <a:r>
              <a:rPr lang="en-US" smtClean="0"/>
              <a:t>Ad-hoc has made strides in producing good work to help the plenary discuss:</a:t>
            </a:r>
          </a:p>
          <a:p>
            <a:pPr lvl="1" eaLnBrk="1" hangingPunct="1"/>
            <a:r>
              <a:rPr lang="en-US" smtClean="0"/>
              <a:t>Funding of onem2m</a:t>
            </a:r>
          </a:p>
          <a:p>
            <a:pPr lvl="1" eaLnBrk="1" hangingPunct="1"/>
            <a:r>
              <a:rPr lang="en-US" smtClean="0"/>
              <a:t>Working procedures documents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1245</TotalTime>
  <Words>364</Words>
  <Application>Microsoft Office PowerPoint</Application>
  <PresentationFormat>On-screen Show (4:3)</PresentationFormat>
  <Paragraphs>31</Paragraphs>
  <Slides>7</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7</vt:i4>
      </vt:variant>
    </vt:vector>
  </HeadingPairs>
  <TitlesOfParts>
    <vt:vector size="10" baseType="lpstr">
      <vt:lpstr>Arial</vt:lpstr>
      <vt:lpstr>Calibri</vt:lpstr>
      <vt:lpstr>Office Theme</vt:lpstr>
      <vt:lpstr>Joint Legal/Participation Ad-Hoc </vt:lpstr>
      <vt:lpstr>Ad-hoc Document Priority List</vt:lpstr>
      <vt:lpstr>Partnership Agreement</vt:lpstr>
      <vt:lpstr>Unresolved Important Issues</vt:lpstr>
      <vt:lpstr>Unresolved Important Issues</vt:lpstr>
      <vt:lpstr>Secretariat Services</vt:lpstr>
      <vt:lpstr>Funding, Working Procedures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Legal/Participation Ad-Hoc</dc:title>
  <dc:creator>Andrew Kurtzman</dc:creator>
  <cp:lastModifiedBy>00917502v1</cp:lastModifiedBy>
  <cp:revision>14</cp:revision>
  <dcterms:created xsi:type="dcterms:W3CDTF">2012-03-22T18:44:33Z</dcterms:created>
  <dcterms:modified xsi:type="dcterms:W3CDTF">2012-03-26T16:18:58Z</dcterms:modified>
</cp:coreProperties>
</file>