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embeddings/oleObject4.bin" ContentType="application/vnd.openxmlformats-officedocument.oleObject"/>
  <Default Extension="emf" ContentType="image/x-emf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embeddings/oleObject9.bin" ContentType="application/vnd.openxmlformats-officedocument.oleObject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embeddings/oleObject5.bin" ContentType="application/vnd.openxmlformats-officedocument.oleObject"/>
  <Override PartName="/docProps/custom.xml" ContentType="application/vnd.openxmlformats-officedocument.custom-properties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embeddings/oleObject1.bin" ContentType="application/vnd.openxmlformats-officedocument.oleObject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embeddings/oleObject2.bin" ContentType="application/vnd.openxmlformats-officedocument.oleObject"/>
  <Override PartName="/ppt/presentation.xml" ContentType="application/vnd.openxmlformats-officedocument.presentationml.presentation.main+xml"/>
  <Default Extension="vml" ContentType="application/vnd.openxmlformats-officedocument.vmlDrawing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embeddings/oleObject10.bin" ContentType="application/vnd.openxmlformats-officedocument.oleObject"/>
  <Override PartName="/ppt/notesSlides/notesSlide7.xml" ContentType="application/vnd.openxmlformats-officedocument.presentationml.notesSlide+xml"/>
  <Override PartName="/ppt/embeddings/oleObject7.bin" ContentType="application/vnd.openxmlformats-officedocument.oleObject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embeddings/oleObject3.bin" ContentType="application/vnd.openxmlformats-officedocument.oleObject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Default Extension="wmf" ContentType="image/x-wmf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  <Override PartName="/ppt/embeddings/oleObject8.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removePersonalInfoOnSave="1" saveSubsetFonts="1" autoCompressPictures="0">
  <p:sldMasterIdLst>
    <p:sldMasterId id="2147483649" r:id="rId1"/>
  </p:sldMasterIdLst>
  <p:notesMasterIdLst>
    <p:notesMasterId r:id="rId10"/>
  </p:notesMasterIdLst>
  <p:sldIdLst>
    <p:sldId id="393" r:id="rId2"/>
    <p:sldId id="474" r:id="rId3"/>
    <p:sldId id="477" r:id="rId4"/>
    <p:sldId id="465" r:id="rId5"/>
    <p:sldId id="470" r:id="rId6"/>
    <p:sldId id="479" r:id="rId7"/>
    <p:sldId id="466" r:id="rId8"/>
    <p:sldId id="268" r:id="rId9"/>
  </p:sldIdLst>
  <p:sldSz cx="9144000" cy="6858000" type="screen4x3"/>
  <p:notesSz cx="6794500" cy="9906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rgbClr val="FF0000"/>
    </p:penClr>
  </p:showPr>
  <p:clrMru>
    <a:srgbClr val="24703C"/>
    <a:srgbClr val="000000"/>
    <a:srgbClr val="996633"/>
    <a:srgbClr val="FF3300"/>
    <a:srgbClr val="006032"/>
    <a:srgbClr val="8CC842"/>
    <a:srgbClr val="8CC142"/>
    <a:srgbClr val="ABC84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64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20" d="100"/>
        <a:sy n="120" d="100"/>
      </p:scale>
      <p:origin x="0" y="4422"/>
    </p:cViewPr>
  </p:sorterViewPr>
  <p:notesViewPr>
    <p:cSldViewPr snapToGrid="0" snapToObjects="1">
      <p:cViewPr varScale="1">
        <p:scale>
          <a:sx n="54" d="100"/>
          <a:sy n="54" d="100"/>
        </p:scale>
        <p:origin x="-1800" y="-102"/>
      </p:cViewPr>
      <p:guideLst>
        <p:guide orient="horz" pos="3120"/>
        <p:guide pos="214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Relationship Id="rId2" Type="http://schemas.openxmlformats.org/officeDocument/2006/relationships/image" Target="../media/image3.wmf"/><Relationship Id="rId3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B30B5FD-B365-43ED-ADF5-C7362ECE9A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MS PGothic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ＭＳ Ｐゴシック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97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64F10F-E3C6-4CC3-8363-60A8A1A726F3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charset="0"/>
              </a:rPr>
              <a:t>Re-defining Broadband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A51BAF-38A0-4A7C-B870-F3BB2547E711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8C0D2B-9155-43A6-B233-F6896BC7BF9C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6463" y="4705350"/>
            <a:ext cx="4981575" cy="4457700"/>
          </a:xfrm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4A167-E997-4726-89A4-3A0075864BEC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F778A157-AA18-47C3-9CEC-E1DFE052B058}" type="datetime1">
              <a:rPr lang="en-US" smtClean="0"/>
              <a:pPr/>
              <a:t>7/19/12</a:t>
            </a:fld>
            <a:endParaRPr lang="en-US" smtClean="0"/>
          </a:p>
        </p:txBody>
      </p:sp>
      <p:sp>
        <p:nvSpPr>
          <p:cNvPr id="3072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(C) 2004 Motive, Inc.</a:t>
            </a:r>
          </a:p>
        </p:txBody>
      </p:sp>
      <p:sp>
        <p:nvSpPr>
          <p:cNvPr id="3072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F6209C-D23F-4035-AF1A-09F6FF78ADF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7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B6E43-1C82-4E16-8423-E5B1ED439FC4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B6E43-1C82-4E16-8423-E5B1ED439FC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DE7A7-34D4-409C-993D-1E6C50B05B66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5867400" cy="6858000"/>
            <a:chOff x="0" y="0"/>
            <a:chExt cx="3696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2880" cy="4320"/>
            </a:xfrm>
            <a:prstGeom prst="rect">
              <a:avLst/>
            </a:prstGeom>
            <a:solidFill>
              <a:srgbClr val="97C64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pl-PL">
                <a:latin typeface="Times New Roman" charset="0"/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white">
            <a:xfrm>
              <a:off x="432" y="624"/>
              <a:ext cx="3264" cy="120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kumimoji="1" lang="pl-PL">
                <a:latin typeface="Times New Roman" charset="0"/>
              </a:endParaRPr>
            </a:p>
          </p:txBody>
        </p:sp>
      </p:grpSp>
      <p:sp>
        <p:nvSpPr>
          <p:cNvPr id="7" name="AutoShape 6"/>
          <p:cNvSpPr>
            <a:spLocks noChangeArrowheads="1"/>
          </p:cNvSpPr>
          <p:nvPr/>
        </p:nvSpPr>
        <p:spPr bwMode="auto">
          <a:xfrm flipH="1">
            <a:off x="3632200" y="4889500"/>
            <a:ext cx="4625975" cy="290513"/>
          </a:xfrm>
          <a:prstGeom prst="roundRect">
            <a:avLst>
              <a:gd name="adj" fmla="val 0"/>
            </a:avLst>
          </a:prstGeom>
          <a:solidFill>
            <a:srgbClr val="006032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/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8248650" y="4889500"/>
            <a:ext cx="260350" cy="292100"/>
          </a:xfrm>
          <a:prstGeom prst="flowChartDelay">
            <a:avLst/>
          </a:prstGeom>
          <a:solidFill>
            <a:srgbClr val="00603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/>
          </a:p>
        </p:txBody>
      </p:sp>
      <p:pic>
        <p:nvPicPr>
          <p:cNvPr id="9" name="Picture 13" descr="BroadbandForumCMY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5334000"/>
            <a:ext cx="3733800" cy="763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013200" cy="1822450"/>
          </a:xfrm>
        </p:spPr>
        <p:txBody>
          <a:bodyPr anchor="b"/>
          <a:lstStyle>
            <a:lvl1pPr marL="0" indent="0">
              <a:buFont typeface="Wingdings" pitchFamily="-97" charset="2"/>
              <a:buNone/>
              <a:defRPr>
                <a:solidFill>
                  <a:srgbClr val="00603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32" name="AutoShape 1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990600"/>
            <a:ext cx="8229600" cy="1905000"/>
          </a:xfrm>
          <a:prstGeom prst="roundRect">
            <a:avLst>
              <a:gd name="adj" fmla="val 50000"/>
            </a:avLst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EB3765-9C07-482D-8101-056F0DD4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28600"/>
            <a:ext cx="1981200" cy="5857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28600"/>
            <a:ext cx="5791200" cy="5857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EB5AED-8E1C-4743-83A6-2AA0FA45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3770313" cy="216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1600200"/>
            <a:ext cx="3770312" cy="2166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838200" y="3919538"/>
            <a:ext cx="7693025" cy="2166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82B53-D8E5-4E52-95F1-7B77B7C0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70313" cy="448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60913" y="1600200"/>
            <a:ext cx="3770312" cy="4486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EAE95-D525-4BF8-B645-8576A493A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9248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600200"/>
            <a:ext cx="7693025" cy="4486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8327F-38E8-429E-AB72-9CEDA821B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C0FEE-13FC-4CC9-BC97-382D339294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1DA01-B036-4945-A386-A0C1E3E2F3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770313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0913" y="1600200"/>
            <a:ext cx="3770312" cy="4486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8AB59-779B-4915-9A3F-C16973003C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867B1-A6B9-4690-8E97-1C4C5C251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C55F1-ABC2-4A52-9683-4CA77B6121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FE9D2-5DBC-4A01-A1EA-B4FB7F4A98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B1F368-4F7F-4423-95C2-008FCB252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841A7-FBF1-4859-ACBC-A0A2457C8A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ChangeArrowheads="1"/>
          </p:cNvSpPr>
          <p:nvPr/>
        </p:nvSpPr>
        <p:spPr bwMode="auto">
          <a:xfrm>
            <a:off x="0" y="1588"/>
            <a:ext cx="762000" cy="2055812"/>
          </a:xfrm>
          <a:prstGeom prst="rect">
            <a:avLst/>
          </a:prstGeom>
          <a:solidFill>
            <a:srgbClr val="97C64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>
              <a:defRPr/>
            </a:pPr>
            <a:endParaRPr lang="de-DE" sz="1800"/>
          </a:p>
        </p:txBody>
      </p:sp>
      <p:sp>
        <p:nvSpPr>
          <p:cNvPr id="1027" name="Freeform 5"/>
          <p:cNvSpPr>
            <a:spLocks/>
          </p:cNvSpPr>
          <p:nvPr/>
        </p:nvSpPr>
        <p:spPr bwMode="auto">
          <a:xfrm>
            <a:off x="457200" y="1588"/>
            <a:ext cx="2743200" cy="608012"/>
          </a:xfrm>
          <a:custGeom>
            <a:avLst/>
            <a:gdLst>
              <a:gd name="T0" fmla="*/ 2147483647 w 1728"/>
              <a:gd name="T1" fmla="*/ 0 h 735"/>
              <a:gd name="T2" fmla="*/ 2147483647 w 1728"/>
              <a:gd name="T3" fmla="*/ 2147483647 h 735"/>
              <a:gd name="T4" fmla="*/ 2147483647 w 1728"/>
              <a:gd name="T5" fmla="*/ 2147483647 h 735"/>
              <a:gd name="T6" fmla="*/ 2147483647 w 1728"/>
              <a:gd name="T7" fmla="*/ 2147483647 h 735"/>
              <a:gd name="T8" fmla="*/ 2147483647 w 1728"/>
              <a:gd name="T9" fmla="*/ 2147483647 h 735"/>
              <a:gd name="T10" fmla="*/ 2147483647 w 1728"/>
              <a:gd name="T11" fmla="*/ 2147483647 h 735"/>
              <a:gd name="T12" fmla="*/ 2147483647 w 1728"/>
              <a:gd name="T13" fmla="*/ 2147483647 h 735"/>
              <a:gd name="T14" fmla="*/ 2147483647 w 1728"/>
              <a:gd name="T15" fmla="*/ 2147483647 h 735"/>
              <a:gd name="T16" fmla="*/ 2147483647 w 1728"/>
              <a:gd name="T17" fmla="*/ 2147483647 h 735"/>
              <a:gd name="T18" fmla="*/ 0 w 1728"/>
              <a:gd name="T19" fmla="*/ 2147483647 h 735"/>
              <a:gd name="T20" fmla="*/ 0 w 1728"/>
              <a:gd name="T21" fmla="*/ 2147483647 h 735"/>
              <a:gd name="T22" fmla="*/ 0 w 1728"/>
              <a:gd name="T23" fmla="*/ 0 h 735"/>
              <a:gd name="T24" fmla="*/ 2147483647 w 1728"/>
              <a:gd name="T25" fmla="*/ 0 h 73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728" h="735">
                <a:moveTo>
                  <a:pt x="1728" y="0"/>
                </a:moveTo>
                <a:lnTo>
                  <a:pt x="1728" y="480"/>
                </a:lnTo>
                <a:lnTo>
                  <a:pt x="380" y="482"/>
                </a:lnTo>
                <a:lnTo>
                  <a:pt x="354" y="480"/>
                </a:lnTo>
                <a:lnTo>
                  <a:pt x="308" y="489"/>
                </a:lnTo>
                <a:cubicBezTo>
                  <a:pt x="290" y="498"/>
                  <a:pt x="263" y="513"/>
                  <a:pt x="246" y="531"/>
                </a:cubicBezTo>
                <a:cubicBezTo>
                  <a:pt x="229" y="549"/>
                  <a:pt x="215" y="574"/>
                  <a:pt x="206" y="597"/>
                </a:cubicBezTo>
                <a:cubicBezTo>
                  <a:pt x="197" y="620"/>
                  <a:pt x="194" y="643"/>
                  <a:pt x="192" y="666"/>
                </a:cubicBezTo>
                <a:lnTo>
                  <a:pt x="192" y="735"/>
                </a:lnTo>
                <a:lnTo>
                  <a:pt x="0" y="735"/>
                </a:lnTo>
                <a:lnTo>
                  <a:pt x="0" y="480"/>
                </a:lnTo>
                <a:lnTo>
                  <a:pt x="0" y="0"/>
                </a:lnTo>
                <a:lnTo>
                  <a:pt x="1728" y="0"/>
                </a:lnTo>
                <a:close/>
              </a:path>
            </a:pathLst>
          </a:custGeom>
          <a:solidFill>
            <a:srgbClr val="97C642"/>
          </a:solidFill>
          <a:ln w="9525" cap="flat" cmpd="sng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pPr>
              <a:defRPr/>
            </a:pPr>
            <a:endParaRPr lang="en-US"/>
          </a:p>
        </p:txBody>
      </p:sp>
      <p:grpSp>
        <p:nvGrpSpPr>
          <p:cNvPr id="2052" name="Group 16"/>
          <p:cNvGrpSpPr>
            <a:grpSpLocks/>
          </p:cNvGrpSpPr>
          <p:nvPr userDrawn="1"/>
        </p:nvGrpSpPr>
        <p:grpSpPr bwMode="auto">
          <a:xfrm>
            <a:off x="228600" y="1295400"/>
            <a:ext cx="7391400" cy="152400"/>
            <a:chOff x="144" y="816"/>
            <a:chExt cx="4656" cy="96"/>
          </a:xfrm>
        </p:grpSpPr>
        <p:sp>
          <p:nvSpPr>
            <p:cNvPr id="1033" name="AutoShape 7"/>
            <p:cNvSpPr>
              <a:spLocks noChangeArrowheads="1"/>
            </p:cNvSpPr>
            <p:nvPr/>
          </p:nvSpPr>
          <p:spPr bwMode="auto">
            <a:xfrm>
              <a:off x="384" y="816"/>
              <a:ext cx="4416" cy="96"/>
            </a:xfrm>
            <a:prstGeom prst="roundRect">
              <a:avLst>
                <a:gd name="adj" fmla="val 0"/>
              </a:avLst>
            </a:prstGeom>
            <a:solidFill>
              <a:srgbClr val="00603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/>
            </a:p>
          </p:txBody>
        </p:sp>
        <p:sp>
          <p:nvSpPr>
            <p:cNvPr id="1034" name="AutoShape 8"/>
            <p:cNvSpPr>
              <a:spLocks noChangeArrowheads="1"/>
            </p:cNvSpPr>
            <p:nvPr/>
          </p:nvSpPr>
          <p:spPr bwMode="auto">
            <a:xfrm flipH="1">
              <a:off x="144" y="816"/>
              <a:ext cx="248" cy="96"/>
            </a:xfrm>
            <a:prstGeom prst="flowChartDelay">
              <a:avLst/>
            </a:prstGeom>
            <a:solidFill>
              <a:srgbClr val="00603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>
                <a:defRPr/>
              </a:pPr>
              <a:endParaRPr lang="de-DE" sz="1800"/>
            </a:p>
          </p:txBody>
        </p:sp>
      </p:grpSp>
      <p:sp>
        <p:nvSpPr>
          <p:cNvPr id="2053" name="AutoShape 9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228600"/>
            <a:ext cx="7924800" cy="990600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69302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055" name="Picture 15" descr="BroadbandForumCMYK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7467600" y="6400800"/>
            <a:ext cx="1524000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" y="6248400"/>
            <a:ext cx="587375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D6BF098-04D7-4B4D-B90C-6B3774611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341" r:id="rId1"/>
    <p:sldLayoutId id="2147485342" r:id="rId2"/>
    <p:sldLayoutId id="2147485343" r:id="rId3"/>
    <p:sldLayoutId id="2147485344" r:id="rId4"/>
    <p:sldLayoutId id="2147485345" r:id="rId5"/>
    <p:sldLayoutId id="2147485346" r:id="rId6"/>
    <p:sldLayoutId id="2147485347" r:id="rId7"/>
    <p:sldLayoutId id="2147485348" r:id="rId8"/>
    <p:sldLayoutId id="2147485349" r:id="rId9"/>
    <p:sldLayoutId id="2147485350" r:id="rId10"/>
    <p:sldLayoutId id="2147485351" r:id="rId11"/>
    <p:sldLayoutId id="2147485352" r:id="rId12"/>
    <p:sldLayoutId id="2147485353" r:id="rId13"/>
    <p:sldLayoutId id="2147485354" r:id="rId1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+mj-lt"/>
          <a:ea typeface="MS PGothic" pitchFamily="34" charset="-128"/>
          <a:cs typeface="MS PGothic" pitchFamily="34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  <a:ea typeface="MS PGothic" pitchFamily="34" charset="-128"/>
          <a:cs typeface="MS PGothic" pitchFamily="34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  <a:ea typeface="MS PGothic" pitchFamily="34" charset="-128"/>
          <a:cs typeface="MS PGothic" pitchFamily="34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  <a:ea typeface="MS PGothic" pitchFamily="34" charset="-128"/>
          <a:cs typeface="MS PGothic" pitchFamily="34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  <a:ea typeface="MS PGothic" pitchFamily="34" charset="-128"/>
          <a:cs typeface="MS PGothic" pitchFamily="34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006032"/>
          </a:solidFill>
          <a:latin typeface="Arial" pitchFamily="-9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032"/>
        </a:buClr>
        <a:buFont typeface="Wingdings" charset="2"/>
        <a:buChar char="l"/>
        <a:defRPr sz="2800">
          <a:solidFill>
            <a:srgbClr val="000000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032"/>
        </a:buClr>
        <a:buChar char="–"/>
        <a:defRPr sz="2400">
          <a:solidFill>
            <a:srgbClr val="000000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032"/>
        </a:buClr>
        <a:buFont typeface="Wingdings" charset="2"/>
        <a:buChar char="l"/>
        <a:defRPr sz="2000">
          <a:solidFill>
            <a:srgbClr val="000000"/>
          </a:solidFill>
          <a:latin typeface="+mn-lt"/>
          <a:ea typeface="MS PGothic" pitchFamily="34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032"/>
        </a:buClr>
        <a:buChar char="–"/>
        <a:defRPr>
          <a:solidFill>
            <a:srgbClr val="000000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032"/>
        </a:buClr>
        <a:buFont typeface="Wingdings" charset="2"/>
        <a:buChar char="l"/>
        <a:defRPr>
          <a:solidFill>
            <a:srgbClr val="000000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032"/>
        </a:buClr>
        <a:buFont typeface="Wingdings" pitchFamily="-97" charset="2"/>
        <a:buChar char="l"/>
        <a:defRPr>
          <a:solidFill>
            <a:srgbClr val="000000"/>
          </a:solidFill>
          <a:latin typeface="+mn-lt"/>
          <a:ea typeface="ＭＳ Ｐゴシック" pitchFamily="-9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032"/>
        </a:buClr>
        <a:buFont typeface="Wingdings" pitchFamily="-97" charset="2"/>
        <a:buChar char="l"/>
        <a:defRPr>
          <a:solidFill>
            <a:srgbClr val="000000"/>
          </a:solidFill>
          <a:latin typeface="+mn-lt"/>
          <a:ea typeface="ＭＳ Ｐゴシック" pitchFamily="-9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032"/>
        </a:buClr>
        <a:buFont typeface="Wingdings" pitchFamily="-97" charset="2"/>
        <a:buChar char="l"/>
        <a:defRPr>
          <a:solidFill>
            <a:srgbClr val="000000"/>
          </a:solidFill>
          <a:latin typeface="+mn-lt"/>
          <a:ea typeface="ＭＳ Ｐゴシック" pitchFamily="-9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032"/>
        </a:buClr>
        <a:buFont typeface="Wingdings" pitchFamily="-97" charset="2"/>
        <a:buChar char="l"/>
        <a:defRPr>
          <a:solidFill>
            <a:srgbClr val="000000"/>
          </a:solidFill>
          <a:latin typeface="+mn-lt"/>
          <a:ea typeface="ＭＳ Ｐゴシック" pitchFamily="-9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rmersh@broadband-forum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1.png"/><Relationship Id="rId21" Type="http://schemas.openxmlformats.org/officeDocument/2006/relationships/image" Target="../media/image12.png"/><Relationship Id="rId22" Type="http://schemas.openxmlformats.org/officeDocument/2006/relationships/image" Target="../media/image13.png"/><Relationship Id="rId23" Type="http://schemas.openxmlformats.org/officeDocument/2006/relationships/image" Target="../media/image14.png"/><Relationship Id="rId24" Type="http://schemas.openxmlformats.org/officeDocument/2006/relationships/image" Target="../media/image15.png"/><Relationship Id="rId25" Type="http://schemas.openxmlformats.org/officeDocument/2006/relationships/image" Target="../media/image16.png"/><Relationship Id="rId26" Type="http://schemas.openxmlformats.org/officeDocument/2006/relationships/image" Target="../media/image17.png"/><Relationship Id="rId27" Type="http://schemas.openxmlformats.org/officeDocument/2006/relationships/image" Target="../media/image18.png"/><Relationship Id="rId10" Type="http://schemas.openxmlformats.org/officeDocument/2006/relationships/oleObject" Target="../embeddings/oleObject5.bin"/><Relationship Id="rId11" Type="http://schemas.openxmlformats.org/officeDocument/2006/relationships/oleObject" Target="../embeddings/oleObject6.bin"/><Relationship Id="rId12" Type="http://schemas.openxmlformats.org/officeDocument/2006/relationships/image" Target="../media/image7.emf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8.wmf"/><Relationship Id="rId15" Type="http://schemas.openxmlformats.org/officeDocument/2006/relationships/oleObject" Target="../embeddings/oleObject8.bin"/><Relationship Id="rId16" Type="http://schemas.openxmlformats.org/officeDocument/2006/relationships/oleObject" Target="../embeddings/oleObject9.bin"/><Relationship Id="rId17" Type="http://schemas.openxmlformats.org/officeDocument/2006/relationships/oleObject" Target="../embeddings/oleObject10.bin"/><Relationship Id="rId18" Type="http://schemas.openxmlformats.org/officeDocument/2006/relationships/image" Target="../media/image9.wmf"/><Relationship Id="rId19" Type="http://schemas.openxmlformats.org/officeDocument/2006/relationships/image" Target="../media/image10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image" Target="../media/image5.png"/><Relationship Id="rId5" Type="http://schemas.openxmlformats.org/officeDocument/2006/relationships/oleObject" Target="../embeddings/oleObject1.bin"/><Relationship Id="rId6" Type="http://schemas.openxmlformats.org/officeDocument/2006/relationships/oleObject" Target="../embeddings/oleObject2.bin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610600" cy="1905000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ts val="1800"/>
              </a:spcBef>
              <a:spcAft>
                <a:spcPts val="1800"/>
              </a:spcAft>
            </a:pPr>
            <a:r>
              <a:rPr lang="en-US" sz="2800" smtClean="0"/>
              <a:t>Broadband Forum </a:t>
            </a:r>
            <a:br>
              <a:rPr lang="en-US" sz="2800" smtClean="0"/>
            </a:br>
            <a:r>
              <a:rPr lang="en-US" sz="2800" smtClean="0">
                <a:solidFill>
                  <a:srgbClr val="24703C"/>
                </a:solidFill>
              </a:rPr>
              <a:t>Machine-to-Machine (M2M) Solutions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i="1" smtClean="0">
              <a:solidFill>
                <a:srgbClr val="FF0000"/>
              </a:solidFill>
            </a:endParaRP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648200" y="2895600"/>
            <a:ext cx="4191000" cy="1752600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charset="2"/>
              <a:buNone/>
            </a:pPr>
            <a:r>
              <a:rPr lang="en-US" sz="2000" smtClean="0"/>
              <a:t>Robin Mersh, CEO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de-DE" sz="2000" smtClean="0">
                <a:hlinkClick r:id="rId3"/>
              </a:rPr>
              <a:t>rmersh@broadband-forum.org</a:t>
            </a:r>
            <a:endParaRPr lang="de-DE" sz="2000" smtClean="0"/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1600" i="1" smtClean="0"/>
              <a:t>The information in this presentation is public</a:t>
            </a:r>
            <a:endParaRPr lang="de-DE" sz="1600" i="1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381000"/>
            <a:ext cx="7924800" cy="990600"/>
          </a:xfrm>
        </p:spPr>
        <p:txBody>
          <a:bodyPr/>
          <a:lstStyle/>
          <a:p>
            <a:r>
              <a:rPr lang="en-US" sz="3600" smtClean="0"/>
              <a:t>Broadband Forum</a:t>
            </a:r>
            <a:r>
              <a:rPr lang="en-US" sz="2800" smtClean="0"/>
              <a:t/>
            </a:r>
            <a:br>
              <a:rPr lang="en-US" sz="2800" smtClean="0"/>
            </a:br>
            <a:r>
              <a:rPr lang="en-US" sz="2400" smtClean="0"/>
              <a:t>			</a:t>
            </a:r>
            <a:r>
              <a:rPr lang="en-US" sz="2000" b="0" i="1" smtClean="0">
                <a:solidFill>
                  <a:srgbClr val="FF6600"/>
                </a:solidFill>
              </a:rPr>
              <a:t>Engineering smarter &amp; faster connections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1447800"/>
            <a:ext cx="8001000" cy="4953000"/>
          </a:xfrm>
        </p:spPr>
        <p:txBody>
          <a:bodyPr/>
          <a:lstStyle/>
          <a:p>
            <a:pPr>
              <a:spcAft>
                <a:spcPts val="600"/>
              </a:spcAft>
              <a:buFont typeface="Wingdings" charset="2"/>
              <a:buNone/>
            </a:pPr>
            <a:r>
              <a:rPr lang="en-US" b="1" smtClean="0">
                <a:solidFill>
                  <a:srgbClr val="006032"/>
                </a:solidFill>
              </a:rPr>
              <a:t>Architecting a connected lifestyle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Defining best practices for global networks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Enabling multi-service and content delivery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Establishing technology migration strategies 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Engineering critical device &amp; service management tools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2000" smtClean="0"/>
              <a:t>Redefining Broadband</a:t>
            </a:r>
          </a:p>
          <a:p>
            <a:pPr>
              <a:spcAft>
                <a:spcPts val="600"/>
              </a:spcAft>
            </a:pPr>
            <a:r>
              <a:rPr lang="en-US" b="1" smtClean="0">
                <a:solidFill>
                  <a:srgbClr val="3C653C"/>
                </a:solidFill>
              </a:rPr>
              <a:t>Who are we?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smtClean="0"/>
              <a:t>Industry consortium made up of approximately 200 service providers, vendors, consultants, academia and test labs</a:t>
            </a:r>
          </a:p>
          <a:p>
            <a:pPr lvl="1" eaLnBrk="1" hangingPunct="1">
              <a:spcAft>
                <a:spcPts val="600"/>
              </a:spcAft>
            </a:pPr>
            <a:r>
              <a:rPr lang="en-US" sz="2000" smtClean="0"/>
              <a:t>Predominant broadband industry forum since </a:t>
            </a:r>
            <a:r>
              <a:rPr lang="en-US" sz="2000" b="1" smtClean="0">
                <a:solidFill>
                  <a:srgbClr val="001933"/>
                </a:solidFill>
              </a:rPr>
              <a:t>1994</a:t>
            </a:r>
            <a:endParaRPr lang="en-US" sz="2000" smtClean="0"/>
          </a:p>
          <a:p>
            <a:pPr lvl="1" eaLnBrk="1" hangingPunct="1">
              <a:spcAft>
                <a:spcPts val="600"/>
              </a:spcAft>
            </a:pPr>
            <a:r>
              <a:rPr lang="en-US" sz="2000" smtClean="0"/>
              <a:t>Engineer technology solutions to help service providers achieve standards based, economical and effective  broadband deployments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AutoShape 201"/>
          <p:cNvSpPr>
            <a:spLocks noChangeArrowheads="1"/>
          </p:cNvSpPr>
          <p:nvPr/>
        </p:nvSpPr>
        <p:spPr bwMode="auto">
          <a:xfrm>
            <a:off x="5410200" y="3810000"/>
            <a:ext cx="1066800" cy="2362200"/>
          </a:xfrm>
          <a:prstGeom prst="roundRect">
            <a:avLst>
              <a:gd name="adj" fmla="val 23810"/>
            </a:avLst>
          </a:prstGeom>
          <a:solidFill>
            <a:srgbClr val="FFFFFF"/>
          </a:solidFill>
          <a:ln w="9525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1037" name="Picture 3"/>
          <p:cNvPicPr>
            <a:picLocks noChangeAspect="1" noChangeArrowheads="1"/>
          </p:cNvPicPr>
          <p:nvPr/>
        </p:nvPicPr>
        <p:blipFill>
          <a:blip r:embed="rId4"/>
          <a:srcRect b="9512"/>
          <a:stretch>
            <a:fillRect/>
          </a:stretch>
        </p:blipFill>
        <p:spPr bwMode="auto">
          <a:xfrm>
            <a:off x="304800" y="3429000"/>
            <a:ext cx="11684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Broadband Forum Scope</a:t>
            </a:r>
          </a:p>
        </p:txBody>
      </p:sp>
      <p:sp>
        <p:nvSpPr>
          <p:cNvPr id="1039" name="AutoShape 5"/>
          <p:cNvSpPr>
            <a:spLocks noChangeArrowheads="1"/>
          </p:cNvSpPr>
          <p:nvPr/>
        </p:nvSpPr>
        <p:spPr bwMode="auto">
          <a:xfrm>
            <a:off x="914400" y="1905000"/>
            <a:ext cx="1219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969696"/>
                </a:solidFill>
              </a:rPr>
              <a:t>PARTNER</a:t>
            </a:r>
          </a:p>
          <a:p>
            <a:pPr algn="ctr"/>
            <a:r>
              <a:rPr lang="en-US" sz="1000">
                <a:solidFill>
                  <a:srgbClr val="969696"/>
                </a:solidFill>
              </a:rPr>
              <a:t>APPLICATION</a:t>
            </a:r>
          </a:p>
          <a:p>
            <a:pPr algn="ctr"/>
            <a:r>
              <a:rPr lang="en-US" sz="1000">
                <a:solidFill>
                  <a:srgbClr val="969696"/>
                </a:solidFill>
              </a:rPr>
              <a:t>FUNCTION</a:t>
            </a:r>
          </a:p>
        </p:txBody>
      </p:sp>
      <p:sp>
        <p:nvSpPr>
          <p:cNvPr id="1040" name="AutoShape 6"/>
          <p:cNvSpPr>
            <a:spLocks noChangeArrowheads="1"/>
          </p:cNvSpPr>
          <p:nvPr/>
        </p:nvSpPr>
        <p:spPr bwMode="auto">
          <a:xfrm>
            <a:off x="914400" y="2590800"/>
            <a:ext cx="1219200" cy="533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969696"/>
                </a:solidFill>
              </a:rPr>
              <a:t>PARTNER</a:t>
            </a:r>
          </a:p>
          <a:p>
            <a:pPr algn="ctr"/>
            <a:r>
              <a:rPr lang="en-US" sz="1000">
                <a:solidFill>
                  <a:srgbClr val="969696"/>
                </a:solidFill>
              </a:rPr>
              <a:t>CONTROL</a:t>
            </a:r>
          </a:p>
          <a:p>
            <a:pPr algn="ctr"/>
            <a:r>
              <a:rPr lang="en-US" sz="1000">
                <a:solidFill>
                  <a:srgbClr val="969696"/>
                </a:solidFill>
              </a:rPr>
              <a:t>FUNCTION</a:t>
            </a:r>
          </a:p>
        </p:txBody>
      </p:sp>
      <p:sp>
        <p:nvSpPr>
          <p:cNvPr id="1041" name="AutoShape 7"/>
          <p:cNvSpPr>
            <a:spLocks noChangeArrowheads="1"/>
          </p:cNvSpPr>
          <p:nvPr/>
        </p:nvSpPr>
        <p:spPr bwMode="auto">
          <a:xfrm>
            <a:off x="2228850" y="1905000"/>
            <a:ext cx="5410200" cy="1219200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969696"/>
              </a:solidFill>
            </a:endParaRPr>
          </a:p>
        </p:txBody>
      </p:sp>
      <p:sp>
        <p:nvSpPr>
          <p:cNvPr id="1042" name="AutoShape 8"/>
          <p:cNvSpPr>
            <a:spLocks noChangeArrowheads="1"/>
          </p:cNvSpPr>
          <p:nvPr/>
        </p:nvSpPr>
        <p:spPr bwMode="auto">
          <a:xfrm>
            <a:off x="7772400" y="1914525"/>
            <a:ext cx="1066800" cy="371475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969696"/>
                </a:solidFill>
              </a:rPr>
              <a:t>IDENTITY</a:t>
            </a:r>
          </a:p>
        </p:txBody>
      </p:sp>
      <p:sp>
        <p:nvSpPr>
          <p:cNvPr id="1043" name="AutoShape 9"/>
          <p:cNvSpPr>
            <a:spLocks noChangeArrowheads="1"/>
          </p:cNvSpPr>
          <p:nvPr/>
        </p:nvSpPr>
        <p:spPr bwMode="auto">
          <a:xfrm>
            <a:off x="7772400" y="2362200"/>
            <a:ext cx="1066800" cy="3048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969696"/>
                </a:solidFill>
              </a:rPr>
              <a:t>BILLING</a:t>
            </a:r>
          </a:p>
        </p:txBody>
      </p:sp>
      <p:sp>
        <p:nvSpPr>
          <p:cNvPr id="1044" name="AutoShape 10"/>
          <p:cNvSpPr>
            <a:spLocks noChangeArrowheads="1"/>
          </p:cNvSpPr>
          <p:nvPr/>
        </p:nvSpPr>
        <p:spPr bwMode="auto">
          <a:xfrm>
            <a:off x="7772400" y="2743200"/>
            <a:ext cx="1066800" cy="3810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000">
                <a:solidFill>
                  <a:srgbClr val="969696"/>
                </a:solidFill>
              </a:rPr>
              <a:t>OSS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>
            <p:ph idx="1"/>
          </p:nvPr>
        </p:nvGraphicFramePr>
        <p:xfrm>
          <a:off x="2438400" y="2286000"/>
          <a:ext cx="425450" cy="554038"/>
        </p:xfrm>
        <a:graphic>
          <a:graphicData uri="http://schemas.openxmlformats.org/presentationml/2006/ole">
            <p:oleObj spid="_x0000_s1026" name="Visio" r:id="rId5" imgW="330200" imgH="419100" progId="">
              <p:embed/>
            </p:oleObj>
          </a:graphicData>
        </a:graphic>
      </p:graphicFrame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2819400" y="2286000"/>
          <a:ext cx="425450" cy="554038"/>
        </p:xfrm>
        <a:graphic>
          <a:graphicData uri="http://schemas.openxmlformats.org/presentationml/2006/ole">
            <p:oleObj spid="_x0000_s1027" name="Visio" r:id="rId6" imgW="330200" imgH="419100" progId="">
              <p:embed/>
            </p:oleObj>
          </a:graphicData>
        </a:graphic>
      </p:graphicFrame>
      <p:graphicFrame>
        <p:nvGraphicFramePr>
          <p:cNvPr id="1028" name="Object 13"/>
          <p:cNvGraphicFramePr>
            <a:graphicFrameLocks noChangeAspect="1"/>
          </p:cNvGraphicFramePr>
          <p:nvPr/>
        </p:nvGraphicFramePr>
        <p:xfrm>
          <a:off x="6889750" y="2341563"/>
          <a:ext cx="425450" cy="554037"/>
        </p:xfrm>
        <a:graphic>
          <a:graphicData uri="http://schemas.openxmlformats.org/presentationml/2006/ole">
            <p:oleObj spid="_x0000_s1028" name="Visio" r:id="rId7" imgW="330200" imgH="419100" progId="">
              <p:embed/>
            </p:oleObj>
          </a:graphicData>
        </a:graphic>
      </p:graphicFrame>
      <p:sp>
        <p:nvSpPr>
          <p:cNvPr id="1045" name="Line 14"/>
          <p:cNvSpPr>
            <a:spLocks noChangeShapeType="1"/>
          </p:cNvSpPr>
          <p:nvPr/>
        </p:nvSpPr>
        <p:spPr bwMode="auto">
          <a:xfrm>
            <a:off x="3429000" y="2743200"/>
            <a:ext cx="3276600" cy="0"/>
          </a:xfrm>
          <a:prstGeom prst="line">
            <a:avLst/>
          </a:prstGeom>
          <a:noFill/>
          <a:ln w="38100">
            <a:solidFill>
              <a:srgbClr val="80808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46" name="Text Box 15"/>
          <p:cNvSpPr txBox="1">
            <a:spLocks noChangeArrowheads="1"/>
          </p:cNvSpPr>
          <p:nvPr/>
        </p:nvSpPr>
        <p:spPr bwMode="auto">
          <a:xfrm>
            <a:off x="3114675" y="2787650"/>
            <a:ext cx="1228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969696"/>
                </a:solidFill>
              </a:rPr>
              <a:t>TR-126 IPTV </a:t>
            </a:r>
            <a:br>
              <a:rPr lang="en-US" sz="800">
                <a:solidFill>
                  <a:srgbClr val="969696"/>
                </a:solidFill>
              </a:rPr>
            </a:br>
            <a:r>
              <a:rPr lang="en-US" sz="800">
                <a:solidFill>
                  <a:srgbClr val="969696"/>
                </a:solidFill>
              </a:rPr>
              <a:t>Quality of Experience</a:t>
            </a:r>
          </a:p>
        </p:txBody>
      </p:sp>
      <p:sp>
        <p:nvSpPr>
          <p:cNvPr id="1047" name="Text Box 16"/>
          <p:cNvSpPr txBox="1">
            <a:spLocks noChangeArrowheads="1"/>
          </p:cNvSpPr>
          <p:nvPr/>
        </p:nvSpPr>
        <p:spPr bwMode="auto">
          <a:xfrm>
            <a:off x="5835650" y="2787650"/>
            <a:ext cx="977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969696"/>
                </a:solidFill>
              </a:rPr>
              <a:t>TR-176 DSL</a:t>
            </a:r>
          </a:p>
          <a:p>
            <a:pPr algn="ctr"/>
            <a:r>
              <a:rPr lang="en-US" sz="800">
                <a:solidFill>
                  <a:srgbClr val="969696"/>
                </a:solidFill>
              </a:rPr>
              <a:t>Profiles for IPTV</a:t>
            </a:r>
          </a:p>
        </p:txBody>
      </p:sp>
      <p:sp>
        <p:nvSpPr>
          <p:cNvPr id="1048" name="Text Box 17"/>
          <p:cNvSpPr txBox="1">
            <a:spLocks noChangeArrowheads="1"/>
          </p:cNvSpPr>
          <p:nvPr/>
        </p:nvSpPr>
        <p:spPr bwMode="auto">
          <a:xfrm>
            <a:off x="4114800" y="1981200"/>
            <a:ext cx="2012950" cy="703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969696"/>
                </a:solidFill>
              </a:rPr>
              <a:t>Quality of Experience</a:t>
            </a:r>
          </a:p>
          <a:p>
            <a:pPr algn="ctr"/>
            <a:r>
              <a:rPr lang="en-US" sz="800">
                <a:solidFill>
                  <a:srgbClr val="969696"/>
                </a:solidFill>
              </a:rPr>
              <a:t>TR-069 (CWMP)</a:t>
            </a:r>
          </a:p>
          <a:p>
            <a:pPr algn="ctr"/>
            <a:r>
              <a:rPr lang="en-US" sz="800">
                <a:solidFill>
                  <a:srgbClr val="969696"/>
                </a:solidFill>
              </a:rPr>
              <a:t>Identity, Accounting and Policy</a:t>
            </a:r>
          </a:p>
          <a:p>
            <a:pPr algn="ctr"/>
            <a:r>
              <a:rPr lang="en-US" sz="800">
                <a:solidFill>
                  <a:srgbClr val="969696"/>
                </a:solidFill>
              </a:rPr>
              <a:t>Operations and Network Management</a:t>
            </a:r>
          </a:p>
          <a:p>
            <a:pPr algn="ctr"/>
            <a:r>
              <a:rPr lang="en-US" sz="800">
                <a:solidFill>
                  <a:srgbClr val="969696"/>
                </a:solidFill>
              </a:rPr>
              <a:t>DSL Quality Management</a:t>
            </a:r>
          </a:p>
        </p:txBody>
      </p:sp>
      <p:sp>
        <p:nvSpPr>
          <p:cNvPr id="1049" name="Text Box 18"/>
          <p:cNvSpPr txBox="1">
            <a:spLocks noChangeArrowheads="1"/>
          </p:cNvSpPr>
          <p:nvPr/>
        </p:nvSpPr>
        <p:spPr bwMode="auto">
          <a:xfrm>
            <a:off x="6705600" y="2133600"/>
            <a:ext cx="766763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800">
                <a:solidFill>
                  <a:srgbClr val="808080"/>
                </a:solidFill>
              </a:rPr>
              <a:t>TR-069 ACS</a:t>
            </a:r>
          </a:p>
        </p:txBody>
      </p:sp>
      <p:sp>
        <p:nvSpPr>
          <p:cNvPr id="1050" name="Text Box 19"/>
          <p:cNvSpPr txBox="1">
            <a:spLocks noChangeArrowheads="1"/>
          </p:cNvSpPr>
          <p:nvPr/>
        </p:nvSpPr>
        <p:spPr bwMode="auto">
          <a:xfrm>
            <a:off x="2362200" y="1905000"/>
            <a:ext cx="14255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6600"/>
                </a:solidFill>
              </a:rPr>
              <a:t>Management</a:t>
            </a:r>
          </a:p>
        </p:txBody>
      </p:sp>
      <p:sp>
        <p:nvSpPr>
          <p:cNvPr id="1051" name="AutoShape 20"/>
          <p:cNvSpPr>
            <a:spLocks noChangeArrowheads="1"/>
          </p:cNvSpPr>
          <p:nvPr/>
        </p:nvSpPr>
        <p:spPr bwMode="auto">
          <a:xfrm>
            <a:off x="2667000" y="3181350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noFill/>
          <a:ln w="28575">
            <a:solidFill>
              <a:srgbClr val="8CC84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CC842"/>
              </a:solidFill>
            </a:endParaRPr>
          </a:p>
        </p:txBody>
      </p:sp>
      <p:sp>
        <p:nvSpPr>
          <p:cNvPr id="1052" name="Text Box 21"/>
          <p:cNvSpPr txBox="1">
            <a:spLocks noChangeArrowheads="1"/>
          </p:cNvSpPr>
          <p:nvPr/>
        </p:nvSpPr>
        <p:spPr bwMode="auto">
          <a:xfrm>
            <a:off x="7054850" y="3124200"/>
            <a:ext cx="5651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900">
                <a:solidFill>
                  <a:srgbClr val="808080"/>
                </a:solidFill>
              </a:rPr>
              <a:t>CWMP</a:t>
            </a:r>
          </a:p>
          <a:p>
            <a:pPr algn="ctr"/>
            <a:r>
              <a:rPr lang="en-US" sz="900">
                <a:solidFill>
                  <a:srgbClr val="808080"/>
                </a:solidFill>
              </a:rPr>
              <a:t>TR-069</a:t>
            </a:r>
          </a:p>
        </p:txBody>
      </p:sp>
      <p:sp>
        <p:nvSpPr>
          <p:cNvPr id="1053" name="AutoShape 194"/>
          <p:cNvSpPr>
            <a:spLocks noChangeArrowheads="1"/>
          </p:cNvSpPr>
          <p:nvPr/>
        </p:nvSpPr>
        <p:spPr bwMode="auto">
          <a:xfrm>
            <a:off x="4089400" y="3810000"/>
            <a:ext cx="1257300" cy="2362200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9525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054" name="Oval 23"/>
          <p:cNvSpPr>
            <a:spLocks noChangeArrowheads="1"/>
          </p:cNvSpPr>
          <p:nvPr/>
        </p:nvSpPr>
        <p:spPr bwMode="auto">
          <a:xfrm>
            <a:off x="3679825" y="4191000"/>
            <a:ext cx="1981200" cy="1676400"/>
          </a:xfrm>
          <a:prstGeom prst="ellipse">
            <a:avLst/>
          </a:prstGeom>
          <a:noFill/>
          <a:ln w="28575">
            <a:solidFill>
              <a:srgbClr val="24703C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5" name="AutoShape 192"/>
          <p:cNvSpPr>
            <a:spLocks noChangeArrowheads="1"/>
          </p:cNvSpPr>
          <p:nvPr/>
        </p:nvSpPr>
        <p:spPr bwMode="auto">
          <a:xfrm>
            <a:off x="1504950" y="3810000"/>
            <a:ext cx="1828800" cy="2362200"/>
          </a:xfrm>
          <a:prstGeom prst="roundRect">
            <a:avLst>
              <a:gd name="adj" fmla="val 10384"/>
            </a:avLst>
          </a:prstGeom>
          <a:solidFill>
            <a:schemeClr val="bg1"/>
          </a:solidFill>
          <a:ln w="9525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056" name="AutoShape 201"/>
          <p:cNvSpPr>
            <a:spLocks noChangeArrowheads="1"/>
          </p:cNvSpPr>
          <p:nvPr/>
        </p:nvSpPr>
        <p:spPr bwMode="auto">
          <a:xfrm>
            <a:off x="3379788" y="3810000"/>
            <a:ext cx="666750" cy="2362200"/>
          </a:xfrm>
          <a:prstGeom prst="roundRect">
            <a:avLst>
              <a:gd name="adj" fmla="val 23810"/>
            </a:avLst>
          </a:prstGeom>
          <a:solidFill>
            <a:srgbClr val="FFFFFF"/>
          </a:solidFill>
          <a:ln w="9525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/>
          </a:p>
        </p:txBody>
      </p:sp>
      <p:sp>
        <p:nvSpPr>
          <p:cNvPr id="1057" name="Text Box 214"/>
          <p:cNvSpPr txBox="1">
            <a:spLocks noChangeArrowheads="1"/>
          </p:cNvSpPr>
          <p:nvPr/>
        </p:nvSpPr>
        <p:spPr bwMode="auto">
          <a:xfrm>
            <a:off x="3365500" y="3790950"/>
            <a:ext cx="6953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/>
            <a:r>
              <a:rPr lang="en-GB" sz="1200">
                <a:solidFill>
                  <a:srgbClr val="808080"/>
                </a:solidFill>
                <a:latin typeface="Helvetica" charset="0"/>
              </a:rPr>
              <a:t>Edge</a:t>
            </a:r>
            <a:endParaRPr lang="en-US" sz="1200">
              <a:solidFill>
                <a:srgbClr val="808080"/>
              </a:solidFill>
              <a:latin typeface="Helvetica" charset="0"/>
            </a:endParaRPr>
          </a:p>
        </p:txBody>
      </p:sp>
      <p:sp>
        <p:nvSpPr>
          <p:cNvPr id="1058" name="Text Box 208"/>
          <p:cNvSpPr txBox="1">
            <a:spLocks noChangeArrowheads="1"/>
          </p:cNvSpPr>
          <p:nvPr/>
        </p:nvSpPr>
        <p:spPr bwMode="auto">
          <a:xfrm>
            <a:off x="3832225" y="3783013"/>
            <a:ext cx="1828800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/>
            <a:r>
              <a:rPr lang="en-GB" sz="1200">
                <a:solidFill>
                  <a:srgbClr val="808080"/>
                </a:solidFill>
                <a:latin typeface="Helvetica" charset="0"/>
              </a:rPr>
              <a:t>Aggregation</a:t>
            </a:r>
            <a:endParaRPr lang="en-US" sz="1200">
              <a:solidFill>
                <a:srgbClr val="808080"/>
              </a:solidFill>
              <a:latin typeface="Helvetica" charset="0"/>
            </a:endParaRPr>
          </a:p>
        </p:txBody>
      </p:sp>
      <p:pic>
        <p:nvPicPr>
          <p:cNvPr id="1059" name="Picture 19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81150" y="4114800"/>
            <a:ext cx="1600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0" name="Rectangle 309"/>
          <p:cNvSpPr>
            <a:spLocks noChangeArrowheads="1"/>
          </p:cNvSpPr>
          <p:nvPr/>
        </p:nvSpPr>
        <p:spPr bwMode="auto">
          <a:xfrm>
            <a:off x="1955800" y="4438650"/>
            <a:ext cx="9969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r>
              <a:rPr lang="en-GB" sz="900">
                <a:solidFill>
                  <a:srgbClr val="969696"/>
                </a:solidFill>
              </a:rPr>
              <a:t>Content Network</a:t>
            </a:r>
            <a:endParaRPr lang="en-US" sz="900">
              <a:solidFill>
                <a:srgbClr val="969696"/>
              </a:solidFill>
            </a:endParaRPr>
          </a:p>
        </p:txBody>
      </p:sp>
      <p:graphicFrame>
        <p:nvGraphicFramePr>
          <p:cNvPr id="1029" name="Object 306"/>
          <p:cNvGraphicFramePr>
            <a:graphicFrameLocks noChangeAspect="1"/>
          </p:cNvGraphicFramePr>
          <p:nvPr/>
        </p:nvGraphicFramePr>
        <p:xfrm>
          <a:off x="2025650" y="4081463"/>
          <a:ext cx="282575" cy="406400"/>
        </p:xfrm>
        <a:graphic>
          <a:graphicData uri="http://schemas.openxmlformats.org/presentationml/2006/ole">
            <p:oleObj spid="_x0000_s1029" name="VISIO" r:id="rId9" imgW="568452" imgH="707136" progId="">
              <p:embed/>
            </p:oleObj>
          </a:graphicData>
        </a:graphic>
      </p:graphicFrame>
      <p:sp>
        <p:nvSpPr>
          <p:cNvPr id="1061" name="Rectangle 307"/>
          <p:cNvSpPr>
            <a:spLocks noChangeAspect="1" noChangeArrowheads="1"/>
          </p:cNvSpPr>
          <p:nvPr/>
        </p:nvSpPr>
        <p:spPr bwMode="auto">
          <a:xfrm rot="-5400000">
            <a:off x="1981200" y="4130675"/>
            <a:ext cx="406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900"/>
              <a:t>VoD</a:t>
            </a:r>
          </a:p>
        </p:txBody>
      </p:sp>
      <p:sp>
        <p:nvSpPr>
          <p:cNvPr id="1062" name="AutoShape 308"/>
          <p:cNvSpPr>
            <a:spLocks noChangeArrowheads="1"/>
          </p:cNvSpPr>
          <p:nvPr/>
        </p:nvSpPr>
        <p:spPr bwMode="auto">
          <a:xfrm>
            <a:off x="1989138" y="4005263"/>
            <a:ext cx="796925" cy="438150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 sz="900"/>
          </a:p>
        </p:txBody>
      </p:sp>
      <p:graphicFrame>
        <p:nvGraphicFramePr>
          <p:cNvPr id="1030" name="Object 310"/>
          <p:cNvGraphicFramePr>
            <a:graphicFrameLocks noChangeAspect="1"/>
          </p:cNvGraphicFramePr>
          <p:nvPr/>
        </p:nvGraphicFramePr>
        <p:xfrm>
          <a:off x="2260600" y="4081463"/>
          <a:ext cx="284163" cy="406400"/>
        </p:xfrm>
        <a:graphic>
          <a:graphicData uri="http://schemas.openxmlformats.org/presentationml/2006/ole">
            <p:oleObj spid="_x0000_s1030" name="VISIO" r:id="rId10" imgW="568452" imgH="707136" progId="">
              <p:embed/>
            </p:oleObj>
          </a:graphicData>
        </a:graphic>
      </p:graphicFrame>
      <p:sp>
        <p:nvSpPr>
          <p:cNvPr id="1063" name="Rectangle 311"/>
          <p:cNvSpPr>
            <a:spLocks noChangeAspect="1" noChangeArrowheads="1"/>
          </p:cNvSpPr>
          <p:nvPr/>
        </p:nvSpPr>
        <p:spPr bwMode="auto">
          <a:xfrm rot="-5400000">
            <a:off x="2228850" y="4130675"/>
            <a:ext cx="330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900"/>
              <a:t>TV</a:t>
            </a:r>
          </a:p>
        </p:txBody>
      </p:sp>
      <p:graphicFrame>
        <p:nvGraphicFramePr>
          <p:cNvPr id="1031" name="Object 312"/>
          <p:cNvGraphicFramePr>
            <a:graphicFrameLocks noChangeAspect="1"/>
          </p:cNvGraphicFramePr>
          <p:nvPr/>
        </p:nvGraphicFramePr>
        <p:xfrm>
          <a:off x="2497138" y="4079875"/>
          <a:ext cx="282575" cy="406400"/>
        </p:xfrm>
        <a:graphic>
          <a:graphicData uri="http://schemas.openxmlformats.org/presentationml/2006/ole">
            <p:oleObj spid="_x0000_s1031" name="VISIO" r:id="rId11" imgW="568452" imgH="707136" progId="">
              <p:embed/>
            </p:oleObj>
          </a:graphicData>
        </a:graphic>
      </p:graphicFrame>
      <p:sp>
        <p:nvSpPr>
          <p:cNvPr id="1064" name="Rectangle 313"/>
          <p:cNvSpPr>
            <a:spLocks noChangeAspect="1" noChangeArrowheads="1"/>
          </p:cNvSpPr>
          <p:nvPr/>
        </p:nvSpPr>
        <p:spPr bwMode="auto">
          <a:xfrm rot="-5590789">
            <a:off x="2455863" y="4129088"/>
            <a:ext cx="3683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900"/>
              <a:t>SIP</a:t>
            </a:r>
          </a:p>
        </p:txBody>
      </p:sp>
      <p:pic>
        <p:nvPicPr>
          <p:cNvPr id="1065" name="Picture 785" descr="CarrierRoutingSystem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800350" y="4648200"/>
            <a:ext cx="495300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6" name="Text Box 781"/>
          <p:cNvSpPr txBox="1">
            <a:spLocks noChangeArrowheads="1"/>
          </p:cNvSpPr>
          <p:nvPr/>
        </p:nvSpPr>
        <p:spPr bwMode="auto">
          <a:xfrm>
            <a:off x="1411288" y="3783013"/>
            <a:ext cx="2170112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pPr algn="ctr"/>
            <a:r>
              <a:rPr lang="en-GB" sz="1200">
                <a:solidFill>
                  <a:srgbClr val="808080"/>
                </a:solidFill>
                <a:latin typeface="Helvetica" charset="0"/>
              </a:rPr>
              <a:t>Multi-Service Core</a:t>
            </a:r>
            <a:endParaRPr lang="en-US" sz="1200">
              <a:solidFill>
                <a:srgbClr val="808080"/>
              </a:solidFill>
              <a:latin typeface="Helvetica" charset="0"/>
            </a:endParaRPr>
          </a:p>
        </p:txBody>
      </p:sp>
      <p:sp>
        <p:nvSpPr>
          <p:cNvPr id="1067" name="Text Box 213"/>
          <p:cNvSpPr txBox="1">
            <a:spLocks noChangeArrowheads="1"/>
          </p:cNvSpPr>
          <p:nvPr/>
        </p:nvSpPr>
        <p:spPr bwMode="auto">
          <a:xfrm>
            <a:off x="5659438" y="3783013"/>
            <a:ext cx="839787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3025" tIns="36512" rIns="73025" bIns="36512">
            <a:spAutoFit/>
          </a:bodyPr>
          <a:lstStyle/>
          <a:p>
            <a:r>
              <a:rPr lang="en-GB" sz="1200">
                <a:solidFill>
                  <a:srgbClr val="808080"/>
                </a:solidFill>
                <a:latin typeface="Helvetica" charset="0"/>
              </a:rPr>
              <a:t>Access</a:t>
            </a:r>
            <a:endParaRPr lang="en-US" sz="1200">
              <a:solidFill>
                <a:srgbClr val="808080"/>
              </a:solidFill>
              <a:latin typeface="Helvetica" charset="0"/>
            </a:endParaRPr>
          </a:p>
        </p:txBody>
      </p:sp>
      <p:graphicFrame>
        <p:nvGraphicFramePr>
          <p:cNvPr id="1032" name="Object 40"/>
          <p:cNvGraphicFramePr>
            <a:graphicFrameLocks noChangeAspect="1"/>
          </p:cNvGraphicFramePr>
          <p:nvPr/>
        </p:nvGraphicFramePr>
        <p:xfrm>
          <a:off x="5368925" y="3962400"/>
          <a:ext cx="673100" cy="1905000"/>
        </p:xfrm>
        <a:graphic>
          <a:graphicData uri="http://schemas.openxmlformats.org/presentationml/2006/ole">
            <p:oleObj spid="_x0000_s1032" name="Visio" r:id="rId13" imgW="393700" imgH="1117600" progId="">
              <p:embed/>
            </p:oleObj>
          </a:graphicData>
        </a:graphic>
      </p:graphicFrame>
      <p:pic>
        <p:nvPicPr>
          <p:cNvPr id="1068" name="Picture 209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78213" y="5289550"/>
            <a:ext cx="4699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Rectangle 309"/>
          <p:cNvSpPr>
            <a:spLocks noChangeArrowheads="1"/>
          </p:cNvSpPr>
          <p:nvPr/>
        </p:nvSpPr>
        <p:spPr bwMode="auto">
          <a:xfrm>
            <a:off x="1955800" y="5391150"/>
            <a:ext cx="965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73025" tIns="36512" rIns="73025" bIns="36512">
            <a:spAutoFit/>
          </a:bodyPr>
          <a:lstStyle/>
          <a:p>
            <a:r>
              <a:rPr lang="en-GB" sz="900">
                <a:solidFill>
                  <a:srgbClr val="969696"/>
                </a:solidFill>
              </a:rPr>
              <a:t>Mobile Network </a:t>
            </a:r>
            <a:endParaRPr lang="en-US" sz="900">
              <a:solidFill>
                <a:srgbClr val="969696"/>
              </a:solidFill>
            </a:endParaRPr>
          </a:p>
        </p:txBody>
      </p:sp>
      <p:graphicFrame>
        <p:nvGraphicFramePr>
          <p:cNvPr id="1033" name="Object 9"/>
          <p:cNvGraphicFramePr>
            <a:graphicFrameLocks noChangeAspect="1"/>
          </p:cNvGraphicFramePr>
          <p:nvPr/>
        </p:nvGraphicFramePr>
        <p:xfrm>
          <a:off x="2025650" y="5632450"/>
          <a:ext cx="279400" cy="400050"/>
        </p:xfrm>
        <a:graphic>
          <a:graphicData uri="http://schemas.openxmlformats.org/presentationml/2006/ole">
            <p:oleObj spid="_x0000_s1033" name="VISIO" r:id="rId15" imgW="568452" imgH="707136" progId="">
              <p:embed/>
            </p:oleObj>
          </a:graphicData>
        </a:graphic>
      </p:graphicFrame>
      <p:sp>
        <p:nvSpPr>
          <p:cNvPr id="1070" name="Rectangle 307"/>
          <p:cNvSpPr>
            <a:spLocks noChangeAspect="1" noChangeArrowheads="1"/>
          </p:cNvSpPr>
          <p:nvPr/>
        </p:nvSpPr>
        <p:spPr bwMode="auto">
          <a:xfrm rot="-5400000">
            <a:off x="1943894" y="5691982"/>
            <a:ext cx="393700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800"/>
              <a:t>BSC</a:t>
            </a:r>
          </a:p>
        </p:txBody>
      </p:sp>
      <p:sp>
        <p:nvSpPr>
          <p:cNvPr id="1071" name="AutoShape 308"/>
          <p:cNvSpPr>
            <a:spLocks noChangeArrowheads="1"/>
          </p:cNvSpPr>
          <p:nvPr/>
        </p:nvSpPr>
        <p:spPr bwMode="auto">
          <a:xfrm>
            <a:off x="1989138" y="5562600"/>
            <a:ext cx="787400" cy="431800"/>
          </a:xfrm>
          <a:prstGeom prst="roundRect">
            <a:avLst>
              <a:gd name="adj" fmla="val 16667"/>
            </a:avLst>
          </a:prstGeom>
          <a:noFill/>
          <a:ln w="19050" cap="rnd">
            <a:solidFill>
              <a:srgbClr val="6699FF"/>
            </a:solidFill>
            <a:prstDash val="sysDot"/>
            <a:round/>
            <a:headEnd/>
            <a:tailEnd/>
          </a:ln>
        </p:spPr>
        <p:txBody>
          <a:bodyPr wrap="none" lIns="73025" tIns="36512" rIns="73025" bIns="36512" anchor="ctr"/>
          <a:lstStyle/>
          <a:p>
            <a:pPr>
              <a:lnSpc>
                <a:spcPct val="90000"/>
              </a:lnSpc>
            </a:pPr>
            <a:endParaRPr lang="en-US" sz="900"/>
          </a:p>
        </p:txBody>
      </p:sp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257425" y="5638800"/>
          <a:ext cx="279400" cy="400050"/>
        </p:xfrm>
        <a:graphic>
          <a:graphicData uri="http://schemas.openxmlformats.org/presentationml/2006/ole">
            <p:oleObj spid="_x0000_s1034" name="VISIO" r:id="rId16" imgW="568452" imgH="707136" progId="">
              <p:embed/>
            </p:oleObj>
          </a:graphicData>
        </a:graphic>
      </p:graphicFrame>
      <p:sp>
        <p:nvSpPr>
          <p:cNvPr id="1072" name="Rectangle 311"/>
          <p:cNvSpPr>
            <a:spLocks noChangeAspect="1" noChangeArrowheads="1"/>
          </p:cNvSpPr>
          <p:nvPr/>
        </p:nvSpPr>
        <p:spPr bwMode="auto">
          <a:xfrm rot="-5400000">
            <a:off x="2182019" y="5691981"/>
            <a:ext cx="403225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800"/>
              <a:t>RNC</a:t>
            </a:r>
          </a:p>
        </p:txBody>
      </p:sp>
      <p:graphicFrame>
        <p:nvGraphicFramePr>
          <p:cNvPr id="1035" name="Object 11"/>
          <p:cNvGraphicFramePr>
            <a:graphicFrameLocks noChangeAspect="1"/>
          </p:cNvGraphicFramePr>
          <p:nvPr/>
        </p:nvGraphicFramePr>
        <p:xfrm>
          <a:off x="2490788" y="5637213"/>
          <a:ext cx="279400" cy="400050"/>
        </p:xfrm>
        <a:graphic>
          <a:graphicData uri="http://schemas.openxmlformats.org/presentationml/2006/ole">
            <p:oleObj spid="_x0000_s1035" name="VISIO" r:id="rId17" imgW="568452" imgH="707136" progId="">
              <p:embed/>
            </p:oleObj>
          </a:graphicData>
        </a:graphic>
      </p:graphicFrame>
      <p:sp>
        <p:nvSpPr>
          <p:cNvPr id="1073" name="Rectangle 313"/>
          <p:cNvSpPr>
            <a:spLocks noChangeAspect="1" noChangeArrowheads="1"/>
          </p:cNvSpPr>
          <p:nvPr/>
        </p:nvSpPr>
        <p:spPr bwMode="auto">
          <a:xfrm rot="-5400000">
            <a:off x="2408238" y="5683250"/>
            <a:ext cx="427037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GB" sz="800"/>
              <a:t>SGW</a:t>
            </a:r>
          </a:p>
        </p:txBody>
      </p:sp>
      <p:sp>
        <p:nvSpPr>
          <p:cNvPr id="1074" name="AutoShape 50"/>
          <p:cNvSpPr>
            <a:spLocks noChangeArrowheads="1"/>
          </p:cNvSpPr>
          <p:nvPr/>
        </p:nvSpPr>
        <p:spPr bwMode="auto">
          <a:xfrm>
            <a:off x="5638800" y="44196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P2P E-FTTx</a:t>
            </a:r>
          </a:p>
        </p:txBody>
      </p:sp>
      <p:sp>
        <p:nvSpPr>
          <p:cNvPr id="1075" name="AutoShape 51"/>
          <p:cNvSpPr>
            <a:spLocks noChangeArrowheads="1"/>
          </p:cNvSpPr>
          <p:nvPr/>
        </p:nvSpPr>
        <p:spPr bwMode="auto">
          <a:xfrm>
            <a:off x="5638800" y="46482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GPON</a:t>
            </a:r>
          </a:p>
        </p:txBody>
      </p:sp>
      <p:sp>
        <p:nvSpPr>
          <p:cNvPr id="1076" name="AutoShape 52"/>
          <p:cNvSpPr>
            <a:spLocks noChangeArrowheads="1"/>
          </p:cNvSpPr>
          <p:nvPr/>
        </p:nvSpPr>
        <p:spPr bwMode="auto">
          <a:xfrm>
            <a:off x="5638800" y="48768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EPON</a:t>
            </a:r>
          </a:p>
        </p:txBody>
      </p:sp>
      <p:sp>
        <p:nvSpPr>
          <p:cNvPr id="1077" name="AutoShape 53"/>
          <p:cNvSpPr>
            <a:spLocks noChangeArrowheads="1"/>
          </p:cNvSpPr>
          <p:nvPr/>
        </p:nvSpPr>
        <p:spPr bwMode="auto">
          <a:xfrm>
            <a:off x="5638800" y="5105400"/>
            <a:ext cx="762000" cy="228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900"/>
              <a:t>DSL</a:t>
            </a:r>
          </a:p>
        </p:txBody>
      </p:sp>
      <p:pic>
        <p:nvPicPr>
          <p:cNvPr id="1078" name="Picture 209"/>
          <p:cNvPicPr>
            <a:picLocks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478213" y="4298950"/>
            <a:ext cx="469900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79" name="AutoShape 55"/>
          <p:cNvSpPr>
            <a:spLocks noChangeArrowheads="1"/>
          </p:cNvSpPr>
          <p:nvPr/>
        </p:nvSpPr>
        <p:spPr bwMode="auto">
          <a:xfrm>
            <a:off x="457200" y="6248400"/>
            <a:ext cx="6781800" cy="3048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/>
              <a:t>Multi Service Architecture &amp; Requirements	    Certification, Test and Interoperability</a:t>
            </a:r>
          </a:p>
        </p:txBody>
      </p:sp>
      <p:pic>
        <p:nvPicPr>
          <p:cNvPr id="1080" name="Picture 193"/>
          <p:cNvPicPr>
            <a:picLocks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60825" y="4267200"/>
            <a:ext cx="1295400" cy="157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1" name="Text Box 782"/>
          <p:cNvSpPr txBox="1">
            <a:spLocks noChangeArrowheads="1"/>
          </p:cNvSpPr>
          <p:nvPr/>
        </p:nvSpPr>
        <p:spPr bwMode="auto">
          <a:xfrm>
            <a:off x="3984625" y="4648200"/>
            <a:ext cx="1509713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808080"/>
                </a:solidFill>
              </a:rPr>
              <a:t>TR-101, TR-156</a:t>
            </a:r>
          </a:p>
          <a:p>
            <a:pPr algn="ctr"/>
            <a:r>
              <a:rPr lang="en-GB" sz="1000">
                <a:solidFill>
                  <a:srgbClr val="808080"/>
                </a:solidFill>
              </a:rPr>
              <a:t>Ethernet </a:t>
            </a:r>
          </a:p>
          <a:p>
            <a:pPr algn="ctr"/>
            <a:r>
              <a:rPr lang="en-GB" sz="1000">
                <a:solidFill>
                  <a:srgbClr val="808080"/>
                </a:solidFill>
              </a:rPr>
              <a:t>Aggregation</a:t>
            </a: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1082" name="Picture 58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70400" y="5715000"/>
            <a:ext cx="581025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4441825" y="4087813"/>
            <a:ext cx="581025" cy="25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4" name="AutoShape 60"/>
          <p:cNvSpPr>
            <a:spLocks noChangeArrowheads="1"/>
          </p:cNvSpPr>
          <p:nvPr/>
        </p:nvSpPr>
        <p:spPr bwMode="auto">
          <a:xfrm>
            <a:off x="1524000" y="3505200"/>
            <a:ext cx="4953000" cy="2667000"/>
          </a:xfrm>
          <a:prstGeom prst="roundRect">
            <a:avLst>
              <a:gd name="adj" fmla="val 7023"/>
            </a:avLst>
          </a:prstGeom>
          <a:noFill/>
          <a:ln w="38100">
            <a:solidFill>
              <a:srgbClr val="8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 sz="1000">
              <a:solidFill>
                <a:srgbClr val="969696"/>
              </a:solidFill>
            </a:endParaRPr>
          </a:p>
        </p:txBody>
      </p:sp>
      <p:sp>
        <p:nvSpPr>
          <p:cNvPr id="1085" name="Text Box 61"/>
          <p:cNvSpPr txBox="1">
            <a:spLocks noChangeArrowheads="1"/>
          </p:cNvSpPr>
          <p:nvPr/>
        </p:nvSpPr>
        <p:spPr bwMode="auto">
          <a:xfrm>
            <a:off x="1600200" y="3473450"/>
            <a:ext cx="9858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9900"/>
                </a:solidFill>
              </a:rPr>
              <a:t>Network</a:t>
            </a:r>
          </a:p>
        </p:txBody>
      </p:sp>
      <p:sp>
        <p:nvSpPr>
          <p:cNvPr id="1086" name="AutoShape 62"/>
          <p:cNvSpPr>
            <a:spLocks noChangeArrowheads="1"/>
          </p:cNvSpPr>
          <p:nvPr/>
        </p:nvSpPr>
        <p:spPr bwMode="auto">
          <a:xfrm>
            <a:off x="6858000" y="3200400"/>
            <a:ext cx="152400" cy="228600"/>
          </a:xfrm>
          <a:prstGeom prst="upDownArrow">
            <a:avLst>
              <a:gd name="adj1" fmla="val 50000"/>
              <a:gd name="adj2" fmla="val 30000"/>
            </a:avLst>
          </a:prstGeom>
          <a:noFill/>
          <a:ln w="28575">
            <a:solidFill>
              <a:srgbClr val="8CC84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rgbClr val="8CC842"/>
              </a:solidFill>
            </a:endParaRPr>
          </a:p>
        </p:txBody>
      </p:sp>
      <p:sp>
        <p:nvSpPr>
          <p:cNvPr id="1087" name="Text Box 782"/>
          <p:cNvSpPr txBox="1">
            <a:spLocks noChangeArrowheads="1"/>
          </p:cNvSpPr>
          <p:nvPr/>
        </p:nvSpPr>
        <p:spPr bwMode="auto">
          <a:xfrm>
            <a:off x="2971800" y="3524250"/>
            <a:ext cx="29718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808080"/>
                </a:solidFill>
              </a:rPr>
              <a:t>TR-144 Multi Service Requirements</a:t>
            </a:r>
            <a:endParaRPr lang="en-US" sz="1200">
              <a:solidFill>
                <a:srgbClr val="808080"/>
              </a:solidFill>
            </a:endParaRPr>
          </a:p>
        </p:txBody>
      </p:sp>
      <p:pic>
        <p:nvPicPr>
          <p:cNvPr id="1088" name="Picture 64" descr="New Broadband Suite Logo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629400" y="0"/>
            <a:ext cx="2362200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9" name="Text Box 782"/>
          <p:cNvSpPr txBox="1">
            <a:spLocks noChangeArrowheads="1"/>
          </p:cNvSpPr>
          <p:nvPr/>
        </p:nvSpPr>
        <p:spPr bwMode="auto">
          <a:xfrm>
            <a:off x="1600200" y="4800600"/>
            <a:ext cx="15097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000">
                <a:solidFill>
                  <a:srgbClr val="808080"/>
                </a:solidFill>
              </a:rPr>
              <a:t>IP/MPLS</a:t>
            </a:r>
            <a:endParaRPr lang="en-US" sz="1200">
              <a:solidFill>
                <a:srgbClr val="808080"/>
              </a:solidFill>
            </a:endParaRPr>
          </a:p>
        </p:txBody>
      </p:sp>
      <p:sp>
        <p:nvSpPr>
          <p:cNvPr id="1090" name="Text Box 66"/>
          <p:cNvSpPr txBox="1">
            <a:spLocks noChangeArrowheads="1"/>
          </p:cNvSpPr>
          <p:nvPr/>
        </p:nvSpPr>
        <p:spPr bwMode="auto">
          <a:xfrm>
            <a:off x="6705600" y="3505200"/>
            <a:ext cx="63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0066"/>
                </a:solidFill>
              </a:rPr>
              <a:t>User</a:t>
            </a:r>
          </a:p>
        </p:txBody>
      </p:sp>
      <p:grpSp>
        <p:nvGrpSpPr>
          <p:cNvPr id="1091" name="Group 67"/>
          <p:cNvGrpSpPr>
            <a:grpSpLocks/>
          </p:cNvGrpSpPr>
          <p:nvPr/>
        </p:nvGrpSpPr>
        <p:grpSpPr bwMode="auto">
          <a:xfrm>
            <a:off x="6553200" y="3505200"/>
            <a:ext cx="2438400" cy="2667000"/>
            <a:chOff x="4128" y="2208"/>
            <a:chExt cx="1536" cy="1680"/>
          </a:xfrm>
        </p:grpSpPr>
        <p:sp>
          <p:nvSpPr>
            <p:cNvPr id="1092" name="Rectangle 3"/>
            <p:cNvSpPr>
              <a:spLocks noChangeArrowheads="1"/>
            </p:cNvSpPr>
            <p:nvPr/>
          </p:nvSpPr>
          <p:spPr bwMode="auto">
            <a:xfrm>
              <a:off x="4248" y="2688"/>
              <a:ext cx="1296" cy="1104"/>
            </a:xfrm>
            <a:prstGeom prst="rect">
              <a:avLst/>
            </a:prstGeom>
            <a:solidFill>
              <a:srgbClr val="EAEAEA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1400"/>
            </a:p>
          </p:txBody>
        </p:sp>
        <p:sp>
          <p:nvSpPr>
            <p:cNvPr id="1093" name="AutoShape 2"/>
            <p:cNvSpPr>
              <a:spLocks noChangeArrowheads="1"/>
            </p:cNvSpPr>
            <p:nvPr/>
          </p:nvSpPr>
          <p:spPr bwMode="auto">
            <a:xfrm>
              <a:off x="4176" y="2208"/>
              <a:ext cx="1455" cy="480"/>
            </a:xfrm>
            <a:prstGeom prst="triangle">
              <a:avLst>
                <a:gd name="adj" fmla="val 50000"/>
              </a:avLst>
            </a:prstGeom>
            <a:solidFill>
              <a:srgbClr val="EAEAEA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/>
            <a:lstStyle/>
            <a:p>
              <a:pPr algn="ctr"/>
              <a:endParaRPr lang="en-US" sz="1400">
                <a:solidFill>
                  <a:srgbClr val="660066"/>
                </a:solidFill>
              </a:endParaRPr>
            </a:p>
            <a:p>
              <a:pPr algn="ctr"/>
              <a:endParaRPr lang="en-US" sz="900">
                <a:solidFill>
                  <a:srgbClr val="660066"/>
                </a:solidFill>
              </a:endParaRPr>
            </a:p>
          </p:txBody>
        </p:sp>
        <p:pic>
          <p:nvPicPr>
            <p:cNvPr id="1094" name="Picture 62" descr="CPE.png"/>
            <p:cNvPicPr>
              <a:picLocks noChangeAspect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4128" y="3024"/>
              <a:ext cx="353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5" name="Picture 68" descr="NAS.png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5352" y="3216"/>
              <a:ext cx="274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6" name="Picture 56"/>
            <p:cNvPicPr>
              <a:picLocks noChangeAspect="1" noChangeArrowheads="1"/>
            </p:cNvPicPr>
            <p:nvPr/>
          </p:nvPicPr>
          <p:blipFill>
            <a:blip r:embed="rId2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2" y="2736"/>
              <a:ext cx="24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97" name="Picture 57"/>
            <p:cNvPicPr>
              <a:picLocks noChangeAspect="1" noChangeArrowheads="1"/>
            </p:cNvPicPr>
            <p:nvPr/>
          </p:nvPicPr>
          <p:blipFill>
            <a:blip r:embed="rId2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184" y="2736"/>
              <a:ext cx="312" cy="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2116" name="AutoShape 20"/>
            <p:cNvSpPr>
              <a:spLocks noChangeArrowheads="1"/>
            </p:cNvSpPr>
            <p:nvPr/>
          </p:nvSpPr>
          <p:spPr bwMode="auto">
            <a:xfrm>
              <a:off x="4852" y="3120"/>
              <a:ext cx="540" cy="549"/>
            </a:xfrm>
            <a:prstGeom prst="flowChartAlternateProcess">
              <a:avLst/>
            </a:prstGeom>
            <a:gradFill rotWithShape="1">
              <a:gsLst>
                <a:gs pos="0">
                  <a:srgbClr val="C94911"/>
                </a:gs>
                <a:gs pos="80000">
                  <a:srgbClr val="FF611A"/>
                </a:gs>
                <a:gs pos="100000">
                  <a:srgbClr val="FF6015"/>
                </a:gs>
              </a:gsLst>
              <a:lin ang="16200000"/>
            </a:gra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en-US" sz="700">
                <a:solidFill>
                  <a:srgbClr val="FFFFFF"/>
                </a:solidFill>
                <a:latin typeface="Verdana" charset="0"/>
              </a:endParaRPr>
            </a:p>
            <a:p>
              <a:pPr algn="ctr">
                <a:defRPr/>
              </a:pPr>
              <a:r>
                <a:rPr lang="en-US" sz="800">
                  <a:solidFill>
                    <a:srgbClr val="FFFFFF"/>
                  </a:solidFill>
                  <a:latin typeface="Verdana" charset="0"/>
                </a:rPr>
                <a:t>Customer Premise Device Management</a:t>
              </a:r>
              <a:br>
                <a:rPr lang="en-US" sz="800">
                  <a:solidFill>
                    <a:srgbClr val="FFFFFF"/>
                  </a:solidFill>
                  <a:latin typeface="Verdana" charset="0"/>
                </a:rPr>
              </a:br>
              <a:endParaRPr lang="en-US" sz="700">
                <a:solidFill>
                  <a:srgbClr val="FFFFFF"/>
                </a:solidFill>
                <a:latin typeface="Verdana" charset="0"/>
              </a:endParaRPr>
            </a:p>
            <a:p>
              <a:pPr algn="ctr">
                <a:defRPr/>
              </a:pPr>
              <a:endParaRPr lang="en-US" sz="700">
                <a:solidFill>
                  <a:srgbClr val="FFFFFF"/>
                </a:solidFill>
                <a:latin typeface="Verdana" charset="0"/>
              </a:endParaRPr>
            </a:p>
          </p:txBody>
        </p:sp>
        <p:sp>
          <p:nvSpPr>
            <p:cNvPr id="132108" name="AutoShape 12"/>
            <p:cNvSpPr>
              <a:spLocks noChangeArrowheads="1"/>
            </p:cNvSpPr>
            <p:nvPr/>
          </p:nvSpPr>
          <p:spPr bwMode="auto">
            <a:xfrm>
              <a:off x="4156" y="3282"/>
              <a:ext cx="668" cy="285"/>
            </a:xfrm>
            <a:prstGeom prst="flowChartAlternateProcess">
              <a:avLst/>
            </a:prstGeom>
            <a:gradFill rotWithShape="1">
              <a:gsLst>
                <a:gs pos="0">
                  <a:srgbClr val="0270C2"/>
                </a:gs>
                <a:gs pos="80000">
                  <a:srgbClr val="0794FD"/>
                </a:gs>
                <a:gs pos="100000">
                  <a:srgbClr val="0296FF"/>
                </a:gs>
              </a:gsLst>
              <a:lin ang="16200000"/>
            </a:gradFill>
            <a:ln w="9525">
              <a:solidFill>
                <a:srgbClr val="1F92E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endParaRPr lang="en-US" sz="600">
                <a:solidFill>
                  <a:srgbClr val="FFFFFF"/>
                </a:solidFill>
                <a:latin typeface="Verdana" charset="0"/>
              </a:endParaRPr>
            </a:p>
            <a:p>
              <a:pPr algn="ctr">
                <a:defRPr/>
              </a:pPr>
              <a:r>
                <a:rPr lang="en-US" sz="700">
                  <a:solidFill>
                    <a:srgbClr val="FFFFFF"/>
                  </a:solidFill>
                  <a:latin typeface="Verdana" charset="0"/>
                </a:rPr>
                <a:t>Residential Gateway Management</a:t>
              </a:r>
            </a:p>
            <a:p>
              <a:pPr algn="ctr">
                <a:defRPr/>
              </a:pPr>
              <a:endParaRPr lang="en-US" sz="700">
                <a:solidFill>
                  <a:srgbClr val="FFFFFF"/>
                </a:solidFill>
                <a:latin typeface="Verdana" charset="0"/>
              </a:endParaRPr>
            </a:p>
          </p:txBody>
        </p:sp>
        <p:sp>
          <p:nvSpPr>
            <p:cNvPr id="1100" name="AutoShape 49"/>
            <p:cNvSpPr>
              <a:spLocks noChangeArrowheads="1"/>
            </p:cNvSpPr>
            <p:nvPr/>
          </p:nvSpPr>
          <p:spPr bwMode="auto">
            <a:xfrm>
              <a:off x="4254" y="3690"/>
              <a:ext cx="1280" cy="96"/>
            </a:xfrm>
            <a:prstGeom prst="roundRect">
              <a:avLst>
                <a:gd name="adj" fmla="val 16667"/>
              </a:avLst>
            </a:prstGeom>
            <a:solidFill>
              <a:srgbClr val="969696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en-US" sz="900"/>
                <a:t>Home Networking Protocols</a:t>
              </a:r>
            </a:p>
          </p:txBody>
        </p:sp>
        <p:pic>
          <p:nvPicPr>
            <p:cNvPr id="1101" name="Picture 83" descr="C:\Documents and Settings\Alex Fedosseev\My Documents\pm\Industry-Standards\BB-Forum\Images\thermostat.pn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4836" y="3538"/>
              <a:ext cx="192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02" name="Picture 65" descr="IP-STB.png"/>
            <p:cNvPicPr>
              <a:picLocks noChangeAspect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5141" y="3504"/>
              <a:ext cx="523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487" name="AutoShape 12"/>
            <p:cNvSpPr>
              <a:spLocks noChangeArrowheads="1"/>
            </p:cNvSpPr>
            <p:nvPr/>
          </p:nvSpPr>
          <p:spPr bwMode="auto">
            <a:xfrm>
              <a:off x="4161" y="3585"/>
              <a:ext cx="657" cy="93"/>
            </a:xfrm>
            <a:prstGeom prst="flowChartAlternateProcess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lIns="0" tIns="0" rIns="0" bIns="0">
              <a:spAutoFit/>
            </a:bodyPr>
            <a:lstStyle/>
            <a:p>
              <a:pPr algn="ctr">
                <a:defRPr/>
              </a:pPr>
              <a:r>
                <a:rPr lang="en-US" sz="900">
                  <a:solidFill>
                    <a:srgbClr val="FFFFFF"/>
                  </a:solidFill>
                  <a:latin typeface="Verdana" charset="0"/>
                  <a:cs typeface="MS PGothic" pitchFamily="34" charset="-128"/>
                </a:rPr>
                <a:t>Smart Grid</a:t>
              </a:r>
            </a:p>
          </p:txBody>
        </p:sp>
        <p:sp>
          <p:nvSpPr>
            <p:cNvPr id="1104" name="AutoShape 80"/>
            <p:cNvSpPr>
              <a:spLocks noChangeArrowheads="1"/>
            </p:cNvSpPr>
            <p:nvPr/>
          </p:nvSpPr>
          <p:spPr bwMode="auto">
            <a:xfrm>
              <a:off x="4128" y="2208"/>
              <a:ext cx="1536" cy="1680"/>
            </a:xfrm>
            <a:prstGeom prst="roundRect">
              <a:avLst>
                <a:gd name="adj" fmla="val 7023"/>
              </a:avLst>
            </a:prstGeom>
            <a:noFill/>
            <a:ln w="38100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1000">
                <a:solidFill>
                  <a:srgbClr val="969696"/>
                </a:solidFill>
              </a:endParaRPr>
            </a:p>
          </p:txBody>
        </p:sp>
        <p:grpSp>
          <p:nvGrpSpPr>
            <p:cNvPr id="1105" name="Group 83"/>
            <p:cNvGrpSpPr>
              <a:grpSpLocks/>
            </p:cNvGrpSpPr>
            <p:nvPr/>
          </p:nvGrpSpPr>
          <p:grpSpPr bwMode="auto">
            <a:xfrm>
              <a:off x="4800" y="2928"/>
              <a:ext cx="225" cy="352"/>
              <a:chOff x="8075792" y="5029200"/>
              <a:chExt cx="547687" cy="855781"/>
            </a:xfrm>
          </p:grpSpPr>
          <p:sp>
            <p:nvSpPr>
              <p:cNvPr id="1110" name="Rectangle 16"/>
              <p:cNvSpPr>
                <a:spLocks noChangeArrowheads="1"/>
              </p:cNvSpPr>
              <p:nvPr/>
            </p:nvSpPr>
            <p:spPr bwMode="auto">
              <a:xfrm flipH="1">
                <a:off x="8139080" y="5675898"/>
                <a:ext cx="457623" cy="2090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endParaRPr lang="en-US" sz="900">
                  <a:latin typeface="Verdana" charset="0"/>
                </a:endParaRPr>
              </a:p>
            </p:txBody>
          </p:sp>
          <p:pic>
            <p:nvPicPr>
              <p:cNvPr id="1111" name="Picture 63" descr="Laptop.png"/>
              <p:cNvPicPr>
                <a:picLocks noChangeAspect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8075792" y="5029200"/>
                <a:ext cx="547687" cy="53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106" name="Group 81"/>
            <p:cNvGrpSpPr>
              <a:grpSpLocks/>
            </p:cNvGrpSpPr>
            <p:nvPr/>
          </p:nvGrpSpPr>
          <p:grpSpPr bwMode="auto">
            <a:xfrm>
              <a:off x="5184" y="2928"/>
              <a:ext cx="268" cy="335"/>
              <a:chOff x="7956550" y="3200400"/>
              <a:chExt cx="654050" cy="818997"/>
            </a:xfrm>
          </p:grpSpPr>
          <p:sp>
            <p:nvSpPr>
              <p:cNvPr id="1108" name="Rectangle 18"/>
              <p:cNvSpPr>
                <a:spLocks noChangeArrowheads="1"/>
              </p:cNvSpPr>
              <p:nvPr/>
            </p:nvSpPr>
            <p:spPr bwMode="auto">
              <a:xfrm flipH="1">
                <a:off x="7956550" y="3809147"/>
                <a:ext cx="654050" cy="210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pPr algn="ctr"/>
                <a:endParaRPr lang="en-US" sz="900">
                  <a:latin typeface="Verdana" charset="0"/>
                </a:endParaRPr>
              </a:p>
            </p:txBody>
          </p:sp>
          <p:pic>
            <p:nvPicPr>
              <p:cNvPr id="1109" name="Picture 66" descr="IP-Phone.png"/>
              <p:cNvPicPr>
                <a:picLocks noChangeAspect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8001000" y="3200400"/>
                <a:ext cx="520700" cy="492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107" name="Rectangle 87"/>
            <p:cNvSpPr>
              <a:spLocks noChangeArrowheads="1"/>
            </p:cNvSpPr>
            <p:nvPr/>
          </p:nvSpPr>
          <p:spPr bwMode="auto">
            <a:xfrm>
              <a:off x="4224" y="2376"/>
              <a:ext cx="1344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400">
                  <a:solidFill>
                    <a:srgbClr val="660066"/>
                  </a:solidFill>
                </a:rPr>
                <a:t>Connected </a:t>
              </a:r>
            </a:p>
            <a:p>
              <a:pPr algn="ctr"/>
              <a:r>
                <a:rPr lang="en-US" sz="1400">
                  <a:solidFill>
                    <a:srgbClr val="660066"/>
                  </a:solidFill>
                </a:rPr>
                <a:t>Home &amp; Office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8382000" cy="990600"/>
          </a:xfrm>
        </p:spPr>
        <p:txBody>
          <a:bodyPr/>
          <a:lstStyle/>
          <a:p>
            <a:r>
              <a:rPr lang="en-US" dirty="0" smtClean="0"/>
              <a:t>Broadband Home – Device Management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400050" y="1411288"/>
            <a:ext cx="8131175" cy="4486275"/>
          </a:xfrm>
        </p:spPr>
        <p:txBody>
          <a:bodyPr/>
          <a:lstStyle/>
          <a:p>
            <a:pPr marL="400050" lvl="1" indent="0">
              <a:spcBef>
                <a:spcPct val="0"/>
              </a:spcBef>
              <a:spcAft>
                <a:spcPts val="600"/>
              </a:spcAft>
              <a:buFont typeface="Wingdings" charset="2"/>
              <a:buNone/>
            </a:pPr>
            <a:r>
              <a:rPr lang="en-US" sz="2000" dirty="0" smtClean="0">
                <a:latin typeface="Arial Black" charset="0"/>
              </a:rPr>
              <a:t>TR-069 – CPE Wan Management Protocol (CWMP)</a:t>
            </a:r>
          </a:p>
          <a:p>
            <a:pPr marL="730250" indent="-365125">
              <a:spcAft>
                <a:spcPts val="600"/>
              </a:spcAft>
            </a:pPr>
            <a:r>
              <a:rPr lang="en-US" sz="1800" dirty="0" smtClean="0"/>
              <a:t>Industry leading device management solution.</a:t>
            </a:r>
          </a:p>
          <a:p>
            <a:pPr marL="730250" indent="-365125">
              <a:spcAft>
                <a:spcPts val="600"/>
              </a:spcAft>
            </a:pPr>
            <a:r>
              <a:rPr lang="en-US" sz="1800" dirty="0" smtClean="0"/>
              <a:t>Evolving TR-069 family of extensive and modular manageable ‘objects’  covering wide range of devices and functionality.</a:t>
            </a:r>
          </a:p>
          <a:p>
            <a:pPr marL="730250" indent="-365125">
              <a:spcAft>
                <a:spcPts val="600"/>
              </a:spcAft>
            </a:pPr>
            <a:r>
              <a:rPr lang="en-US" sz="1800" dirty="0" smtClean="0">
                <a:solidFill>
                  <a:srgbClr val="001933"/>
                </a:solidFill>
              </a:rPr>
              <a:t>Referenced by many industry bodies such as 3GPP, ATIS, ETSI and ITU-T.</a:t>
            </a:r>
          </a:p>
          <a:p>
            <a:pPr marL="1257300" lvl="2" indent="-457200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400" b="1" dirty="0" smtClean="0">
                <a:solidFill>
                  <a:srgbClr val="001933"/>
                </a:solidFill>
              </a:rPr>
              <a:t>Approved as a European standard in 2010 by ETSI. </a:t>
            </a:r>
          </a:p>
          <a:p>
            <a:pPr marL="1257300" lvl="2" indent="-457200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400" b="1" dirty="0" smtClean="0"/>
              <a:t>Currently referenced in ETSI M2M architecture as a protocol for device management that runs over the </a:t>
            </a:r>
            <a:r>
              <a:rPr lang="en-US" sz="1400" b="1" dirty="0" smtClean="0">
                <a:solidFill>
                  <a:srgbClr val="001933"/>
                </a:solidFill>
              </a:rPr>
              <a:t>“</a:t>
            </a:r>
            <a:r>
              <a:rPr lang="en-US" sz="1400" b="1" dirty="0" err="1" smtClean="0">
                <a:solidFill>
                  <a:srgbClr val="001933"/>
                </a:solidFill>
              </a:rPr>
              <a:t>mId</a:t>
            </a:r>
            <a:r>
              <a:rPr lang="en-US" sz="1400" b="1" dirty="0" smtClean="0">
                <a:solidFill>
                  <a:srgbClr val="001933"/>
                </a:solidFill>
              </a:rPr>
              <a:t>” reference point</a:t>
            </a:r>
            <a:r>
              <a:rPr lang="en-US" sz="1400" b="1" dirty="0" smtClean="0"/>
              <a:t>.</a:t>
            </a:r>
          </a:p>
          <a:p>
            <a:pPr marL="1257300" lvl="2" indent="-457200">
              <a:spcBef>
                <a:spcPct val="0"/>
              </a:spcBef>
              <a:spcAft>
                <a:spcPts val="600"/>
              </a:spcAft>
              <a:buFont typeface="Wingdings" charset="2"/>
              <a:buChar char="q"/>
            </a:pPr>
            <a:r>
              <a:rPr lang="en-US" sz="1400" b="1" dirty="0" smtClean="0">
                <a:solidFill>
                  <a:srgbClr val="001933"/>
                </a:solidFill>
              </a:rPr>
              <a:t>Ongoing work between the Broadband Forum and ETSI M2M to develop new Object model work.</a:t>
            </a:r>
          </a:p>
          <a:p>
            <a:pPr marL="730250" indent="-365125">
              <a:spcAft>
                <a:spcPts val="600"/>
              </a:spcAft>
            </a:pPr>
            <a:r>
              <a:rPr lang="en-US" sz="1800" dirty="0" smtClean="0">
                <a:solidFill>
                  <a:srgbClr val="001933"/>
                </a:solidFill>
              </a:rPr>
              <a:t>Well over</a:t>
            </a:r>
            <a:r>
              <a:rPr lang="en-US" sz="1800" dirty="0" smtClean="0">
                <a:solidFill>
                  <a:srgbClr val="001933"/>
                </a:solidFill>
              </a:rPr>
              <a:t> 147 </a:t>
            </a:r>
            <a:r>
              <a:rPr lang="en-US" sz="1800" dirty="0" smtClean="0">
                <a:solidFill>
                  <a:srgbClr val="001933"/>
                </a:solidFill>
              </a:rPr>
              <a:t>Million devices </a:t>
            </a:r>
            <a:r>
              <a:rPr lang="en-US" sz="1800" dirty="0" smtClean="0">
                <a:solidFill>
                  <a:srgbClr val="001933"/>
                </a:solidFill>
              </a:rPr>
              <a:t>connected (reported by Ovum).</a:t>
            </a:r>
            <a:endParaRPr lang="en-US" sz="1800" dirty="0" smtClean="0">
              <a:solidFill>
                <a:srgbClr val="001933"/>
              </a:solidFill>
            </a:endParaRPr>
          </a:p>
          <a:p>
            <a:pPr marL="730250" indent="-365125">
              <a:spcAft>
                <a:spcPts val="600"/>
              </a:spcAft>
            </a:pPr>
            <a:r>
              <a:rPr lang="en-US" sz="1800" dirty="0" smtClean="0"/>
              <a:t>Ratified by DSL (now Broadband) Forum in May 2004, amended in 2006 and 2007 and recent M2M driven amendments amendment 3 and 4 in 2011.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71E5DC-9528-49DE-BBA0-847248983B70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924800" cy="990600"/>
          </a:xfrm>
        </p:spPr>
        <p:txBody>
          <a:bodyPr/>
          <a:lstStyle/>
          <a:p>
            <a:r>
              <a:rPr lang="en-US" sz="2600" dirty="0" smtClean="0"/>
              <a:t>Remote Management of non-TR-069 Devices</a:t>
            </a:r>
            <a:br>
              <a:rPr lang="en-US" sz="2600" dirty="0" smtClean="0"/>
            </a:br>
            <a:r>
              <a:rPr lang="en-US" sz="2600" dirty="0" smtClean="0"/>
              <a:t>TR-069 amendment 4 </a:t>
            </a:r>
          </a:p>
        </p:txBody>
      </p:sp>
      <p:pic>
        <p:nvPicPr>
          <p:cNvPr id="21507" name="Picture 3" descr="server_insi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723900" y="1371600"/>
            <a:ext cx="9779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113"/>
          <p:cNvSpPr>
            <a:spLocks noChangeArrowheads="1"/>
          </p:cNvSpPr>
          <p:nvPr/>
        </p:nvSpPr>
        <p:spPr bwMode="auto">
          <a:xfrm flipH="1">
            <a:off x="4216400" y="2493963"/>
            <a:ext cx="12192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196666"/>
                </a:solidFill>
              </a:rPr>
              <a:t>TR-069 “Proxying” Managed Device</a:t>
            </a:r>
          </a:p>
        </p:txBody>
      </p:sp>
      <p:sp>
        <p:nvSpPr>
          <p:cNvPr id="21509" name="Rectangle 114"/>
          <p:cNvSpPr>
            <a:spLocks noChangeArrowheads="1"/>
          </p:cNvSpPr>
          <p:nvPr/>
        </p:nvSpPr>
        <p:spPr bwMode="auto">
          <a:xfrm flipH="1">
            <a:off x="1543050" y="2971800"/>
            <a:ext cx="144780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196666"/>
                </a:solidFill>
              </a:rPr>
              <a:t>ACS</a:t>
            </a:r>
          </a:p>
        </p:txBody>
      </p:sp>
      <p:sp>
        <p:nvSpPr>
          <p:cNvPr id="21510" name="Line 116"/>
          <p:cNvSpPr>
            <a:spLocks noChangeShapeType="1"/>
          </p:cNvSpPr>
          <p:nvPr/>
        </p:nvSpPr>
        <p:spPr bwMode="auto">
          <a:xfrm flipH="1">
            <a:off x="1935163" y="2133600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1511" name="Picture 1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57675" y="1493838"/>
            <a:ext cx="931863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18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85478">
            <a:off x="7626350" y="1770063"/>
            <a:ext cx="106045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3" name="Rectangle 113"/>
          <p:cNvSpPr>
            <a:spLocks noChangeArrowheads="1"/>
          </p:cNvSpPr>
          <p:nvPr/>
        </p:nvSpPr>
        <p:spPr bwMode="auto">
          <a:xfrm flipH="1">
            <a:off x="7848600" y="2438400"/>
            <a:ext cx="12192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r>
              <a:rPr lang="en-US" sz="1200" b="1">
                <a:solidFill>
                  <a:srgbClr val="196666"/>
                </a:solidFill>
              </a:rPr>
              <a:t>Non-TR-069 “Proxied” Managed Device</a:t>
            </a:r>
          </a:p>
        </p:txBody>
      </p:sp>
      <p:sp>
        <p:nvSpPr>
          <p:cNvPr id="21514" name="Line 116"/>
          <p:cNvSpPr>
            <a:spLocks noChangeShapeType="1"/>
          </p:cNvSpPr>
          <p:nvPr/>
        </p:nvSpPr>
        <p:spPr bwMode="auto">
          <a:xfrm flipH="1">
            <a:off x="5494338" y="2133600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5" name="Line 116"/>
          <p:cNvSpPr>
            <a:spLocks noChangeShapeType="1"/>
          </p:cNvSpPr>
          <p:nvPr/>
        </p:nvSpPr>
        <p:spPr bwMode="auto">
          <a:xfrm>
            <a:off x="5494338" y="2514600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Line 116"/>
          <p:cNvSpPr>
            <a:spLocks noChangeShapeType="1"/>
          </p:cNvSpPr>
          <p:nvPr/>
        </p:nvSpPr>
        <p:spPr bwMode="auto">
          <a:xfrm>
            <a:off x="1935163" y="2514600"/>
            <a:ext cx="1828800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17" name="Rectangle 114"/>
          <p:cNvSpPr>
            <a:spLocks noChangeArrowheads="1"/>
          </p:cNvSpPr>
          <p:nvPr/>
        </p:nvSpPr>
        <p:spPr bwMode="auto">
          <a:xfrm flipH="1">
            <a:off x="2011363" y="16478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1">
                <a:solidFill>
                  <a:srgbClr val="196666"/>
                </a:solidFill>
                <a:latin typeface="Times New Roman" charset="0"/>
                <a:cs typeface="Times New Roman" charset="0"/>
              </a:rPr>
              <a:t>CWMP RPC to Proxy Service on TR-069 Device</a:t>
            </a:r>
          </a:p>
        </p:txBody>
      </p:sp>
      <p:sp>
        <p:nvSpPr>
          <p:cNvPr id="21518" name="Rectangle 114"/>
          <p:cNvSpPr>
            <a:spLocks noChangeArrowheads="1"/>
          </p:cNvSpPr>
          <p:nvPr/>
        </p:nvSpPr>
        <p:spPr bwMode="auto">
          <a:xfrm flipH="1">
            <a:off x="5570538" y="1724025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1">
                <a:solidFill>
                  <a:srgbClr val="196666"/>
                </a:solidFill>
                <a:latin typeface="Times New Roman" charset="0"/>
                <a:cs typeface="Times New Roman" charset="0"/>
              </a:rPr>
              <a:t>Local Protocol command to non-TR-069 Device</a:t>
            </a:r>
          </a:p>
        </p:txBody>
      </p:sp>
      <p:sp>
        <p:nvSpPr>
          <p:cNvPr id="21519" name="Rectangle 114"/>
          <p:cNvSpPr>
            <a:spLocks noChangeArrowheads="1"/>
          </p:cNvSpPr>
          <p:nvPr/>
        </p:nvSpPr>
        <p:spPr bwMode="auto">
          <a:xfrm flipH="1">
            <a:off x="5646738" y="2590800"/>
            <a:ext cx="1905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1">
                <a:solidFill>
                  <a:srgbClr val="196666"/>
                </a:solidFill>
                <a:latin typeface="Times New Roman" charset="0"/>
                <a:cs typeface="Times New Roman" charset="0"/>
              </a:rPr>
              <a:t>Local Protocol Success Response</a:t>
            </a:r>
          </a:p>
        </p:txBody>
      </p:sp>
      <p:sp>
        <p:nvSpPr>
          <p:cNvPr id="21520" name="Rectangle 114"/>
          <p:cNvSpPr>
            <a:spLocks noChangeArrowheads="1"/>
          </p:cNvSpPr>
          <p:nvPr/>
        </p:nvSpPr>
        <p:spPr bwMode="auto">
          <a:xfrm flipH="1">
            <a:off x="2011363" y="2652713"/>
            <a:ext cx="1905000" cy="16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200" b="1">
                <a:solidFill>
                  <a:srgbClr val="196666"/>
                </a:solidFill>
                <a:latin typeface="Times New Roman" charset="0"/>
                <a:cs typeface="Times New Roman" charset="0"/>
              </a:rPr>
              <a:t>CWMP RPC Response</a:t>
            </a:r>
          </a:p>
        </p:txBody>
      </p:sp>
      <p:sp>
        <p:nvSpPr>
          <p:cNvPr id="21521" name="Content Placeholder 2"/>
          <p:cNvSpPr>
            <a:spLocks noGrp="1"/>
          </p:cNvSpPr>
          <p:nvPr>
            <p:ph idx="1"/>
          </p:nvPr>
        </p:nvSpPr>
        <p:spPr>
          <a:xfrm>
            <a:off x="758825" y="3435350"/>
            <a:ext cx="8229600" cy="2865438"/>
          </a:xfrm>
        </p:spPr>
        <p:txBody>
          <a:bodyPr/>
          <a:lstStyle/>
          <a:p>
            <a:r>
              <a:rPr lang="en-US" sz="1800" smtClean="0"/>
              <a:t>Proxy management agnostic to the local protocol, supporting all vertical M2M devices.</a:t>
            </a:r>
          </a:p>
          <a:p>
            <a:pPr lvl="1"/>
            <a:r>
              <a:rPr lang="en-US" sz="1600" smtClean="0"/>
              <a:t>UPnP DM/DLNA, Zwave, ZigBee etc.</a:t>
            </a:r>
          </a:p>
          <a:p>
            <a:pPr lvl="1"/>
            <a:r>
              <a:rPr lang="en-US" sz="1600" smtClean="0"/>
              <a:t>Layer 2 protocols (e.g. HomePlug OAM, etc.)</a:t>
            </a:r>
          </a:p>
          <a:p>
            <a:pPr lvl="1"/>
            <a:r>
              <a:rPr lang="en-US" sz="1600" smtClean="0"/>
              <a:t>Any proprietary local protocols known by the proxying device</a:t>
            </a:r>
          </a:p>
          <a:p>
            <a:r>
              <a:rPr lang="en-US" sz="1800" smtClean="0"/>
              <a:t>TR-069 accesses proxied devices through TR-069 embedded and virtual managed objects</a:t>
            </a:r>
            <a:endParaRPr lang="en-US" sz="1600" smtClean="0"/>
          </a:p>
          <a:p>
            <a:pPr lvl="1"/>
            <a:r>
              <a:rPr lang="en-US" sz="1600" smtClean="0"/>
              <a:t>ACS sends management commands to proxying device</a:t>
            </a:r>
          </a:p>
          <a:p>
            <a:pPr lvl="1"/>
            <a:r>
              <a:rPr lang="en-US" sz="1600" smtClean="0"/>
              <a:t>TR-069 device converts TR-069 commands to local protocol</a:t>
            </a:r>
          </a:p>
          <a:p>
            <a:pPr lvl="1"/>
            <a:r>
              <a:rPr lang="en-US" sz="1600" smtClean="0"/>
              <a:t>Once proxied device has successfully executed commands, TR-069 device sends CWMP messages to ACS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368300"/>
            <a:ext cx="7924800" cy="990600"/>
          </a:xfrm>
        </p:spPr>
        <p:txBody>
          <a:bodyPr/>
          <a:lstStyle/>
          <a:p>
            <a:r>
              <a:rPr lang="en-US" sz="2800" dirty="0" smtClean="0"/>
              <a:t>M2M Activity – </a:t>
            </a:r>
            <a:r>
              <a:rPr lang="en-US" sz="2800" dirty="0" smtClean="0">
                <a:solidFill>
                  <a:srgbClr val="24703C"/>
                </a:solidFill>
              </a:rPr>
              <a:t>ETSI M2M TR-069 Models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000" b="1" dirty="0" smtClean="0"/>
          </a:p>
          <a:p>
            <a:pPr marL="342900" lvl="1" indent="-342900">
              <a:buFont typeface="Wingdings" charset="2"/>
              <a:buChar char="l"/>
            </a:pPr>
            <a:r>
              <a:rPr lang="en-US" sz="2000" b="1" dirty="0" smtClean="0"/>
              <a:t>Collaborative work effort between the BBF’s Home working group and the ETSI M2M working group 5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Developed a TR-181 model for administration ETSI M2M G/DSCLs</a:t>
            </a:r>
          </a:p>
          <a:p>
            <a:pPr lvl="1"/>
            <a:r>
              <a:rPr lang="en-US" sz="1600" b="1" dirty="0" smtClean="0"/>
              <a:t>Model is published within BBF as part of the TR-181 specification as well as within ETSI as ETSI TS 103 093 (BBF TR-069 compatible Management Objects for ETSI M2M)</a:t>
            </a:r>
          </a:p>
          <a:p>
            <a:endParaRPr lang="en-US" sz="2000" b="1" dirty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/>
              <a:t>Defined device capabilities within existing TR-181 models that would be useful for management of M2M devices.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b="1" dirty="0" smtClean="0"/>
              <a:t>Published within ETSI in Annex E of ETSI TS 102 921 (</a:t>
            </a:r>
            <a:r>
              <a:rPr lang="en-US" sz="1600" b="1" dirty="0" err="1" smtClean="0"/>
              <a:t>mIa</a:t>
            </a:r>
            <a:r>
              <a:rPr lang="en-US" sz="1600" b="1" dirty="0" smtClean="0"/>
              <a:t>, </a:t>
            </a:r>
            <a:r>
              <a:rPr lang="en-US" sz="1600" b="1" dirty="0" err="1" smtClean="0"/>
              <a:t>dIa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mId</a:t>
            </a:r>
            <a:r>
              <a:rPr lang="en-US" sz="1600" b="1" dirty="0" smtClean="0"/>
              <a:t> interfaces)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54043-0A4D-479C-A91F-4F7C3A97A9E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0" y="368300"/>
            <a:ext cx="7924800" cy="990600"/>
          </a:xfrm>
        </p:spPr>
        <p:txBody>
          <a:bodyPr/>
          <a:lstStyle/>
          <a:p>
            <a:r>
              <a:rPr lang="en-US" sz="2800" dirty="0" smtClean="0"/>
              <a:t>M2M Activity – </a:t>
            </a:r>
            <a:r>
              <a:rPr lang="en-US" sz="2800" dirty="0" smtClean="0">
                <a:solidFill>
                  <a:srgbClr val="24703C"/>
                </a:solidFill>
              </a:rPr>
              <a:t>Control Signaling &amp; Data Abstraction (CSDA) Proposed Draft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Control Signaling &amp; Device Abstraction</a:t>
            </a:r>
          </a:p>
          <a:p>
            <a:pPr lvl="1">
              <a:spcBef>
                <a:spcPts val="375"/>
              </a:spcBef>
            </a:pPr>
            <a:r>
              <a:rPr lang="en-US" sz="1600" dirty="0" smtClean="0"/>
              <a:t>Horizontal (single) solution to provide access to all vertical (independent end technologies, </a:t>
            </a:r>
            <a:r>
              <a:rPr lang="en-US" sz="1600" dirty="0" err="1" smtClean="0"/>
              <a:t>Zwave</a:t>
            </a:r>
            <a:r>
              <a:rPr lang="en-US" sz="1600" dirty="0" smtClean="0"/>
              <a:t>, ZigBee etc.) devices using common communication and common objects, enabling a seamless extensible ecosystem.</a:t>
            </a:r>
          </a:p>
          <a:p>
            <a:pPr lvl="1">
              <a:spcBef>
                <a:spcPts val="375"/>
              </a:spcBef>
            </a:pPr>
            <a:r>
              <a:rPr lang="en-US" sz="1600" dirty="0" smtClean="0"/>
              <a:t>Provide technology agnostic access by embedded and cloud applications.</a:t>
            </a:r>
          </a:p>
          <a:p>
            <a:pPr lvl="1">
              <a:spcBef>
                <a:spcPts val="375"/>
              </a:spcBef>
            </a:pPr>
            <a:r>
              <a:rPr lang="en-US" sz="1600" dirty="0" smtClean="0"/>
              <a:t>Not management plane – “Instant</a:t>
            </a:r>
            <a:r>
              <a:rPr lang="en-US" sz="1600" dirty="0" smtClean="0">
                <a:solidFill>
                  <a:srgbClr val="0070C0"/>
                </a:solidFill>
              </a:rPr>
              <a:t> / </a:t>
            </a:r>
            <a:r>
              <a:rPr lang="en-US" sz="1600" dirty="0" smtClean="0"/>
              <a:t>real time” command communications.</a:t>
            </a:r>
            <a:endParaRPr lang="en-US" sz="1600" b="1" dirty="0" smtClean="0"/>
          </a:p>
          <a:p>
            <a:pPr lvl="1">
              <a:spcBef>
                <a:spcPts val="375"/>
              </a:spcBef>
              <a:spcAft>
                <a:spcPts val="300"/>
              </a:spcAft>
            </a:pPr>
            <a:r>
              <a:rPr lang="en-US" sz="1600" dirty="0" smtClean="0"/>
              <a:t>Builds on work and integration points in ETSI M2M Release 1.</a:t>
            </a:r>
            <a:endParaRPr lang="en-US" sz="1600" b="1" dirty="0" smtClean="0"/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/>
              <a:t>Builds on recent  BBF TR-069 work to enable services that utilize M2M devices in the Smart Home.</a:t>
            </a:r>
          </a:p>
          <a:p>
            <a:pPr lvl="1"/>
            <a:r>
              <a:rPr lang="en-US" sz="1600" dirty="0" smtClean="0"/>
              <a:t>Software Module Management in an Execution Environment.</a:t>
            </a:r>
          </a:p>
          <a:p>
            <a:pPr lvl="1">
              <a:spcAft>
                <a:spcPts val="300"/>
              </a:spcAft>
            </a:pPr>
            <a:r>
              <a:rPr lang="en-US" sz="1600" dirty="0" smtClean="0"/>
              <a:t>Follow Architectural model of Proxy Management enhancements.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000" b="1" dirty="0" smtClean="0"/>
              <a:t>Builds on the Broadband Forum competency and leadership in large scale device communication solutions.</a:t>
            </a:r>
          </a:p>
          <a:p>
            <a:pPr lvl="1">
              <a:spcBef>
                <a:spcPct val="0"/>
              </a:spcBef>
              <a:spcAft>
                <a:spcPts val="600"/>
              </a:spcAft>
            </a:pPr>
            <a:r>
              <a:rPr lang="en-US" sz="1600" dirty="0" smtClean="0"/>
              <a:t>Communication with 20+ SDOs to solicit interest in M2M solutions.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A954043-0A4D-479C-A91F-4F7C3A97A9E2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4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8229600" cy="1905000"/>
          </a:xfrm>
        </p:spPr>
        <p:txBody>
          <a:bodyPr/>
          <a:lstStyle/>
          <a:p>
            <a:pPr eaLnBrk="1" hangingPunct="1"/>
            <a:r>
              <a:rPr lang="en-US" smtClean="0"/>
              <a:t>Thank you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673600" y="2927350"/>
            <a:ext cx="4470400" cy="1822450"/>
          </a:xfrm>
        </p:spPr>
        <p:txBody>
          <a:bodyPr/>
          <a:lstStyle/>
          <a:p>
            <a:pPr algn="ctr" eaLnBrk="1" hangingPunct="1">
              <a:buFont typeface="Wingdings" charset="2"/>
              <a:buNone/>
            </a:pPr>
            <a:endParaRPr lang="en-US" sz="2000" smtClean="0">
              <a:latin typeface="Arial Rounded MT Bold" charset="0"/>
            </a:endParaRPr>
          </a:p>
          <a:p>
            <a:pPr algn="ctr" eaLnBrk="1" hangingPunct="1">
              <a:buFont typeface="Wingdings" charset="2"/>
              <a:buNone/>
            </a:pPr>
            <a:r>
              <a:rPr lang="en-US" sz="2000" smtClean="0">
                <a:latin typeface="Arial Rounded MT Bold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BForum08v2">
  <a:themeElements>
    <a:clrScheme name="BBForum08v2 1">
      <a:dk1>
        <a:srgbClr val="003366"/>
      </a:dk1>
      <a:lt1>
        <a:srgbClr val="FFFFFF"/>
      </a:lt1>
      <a:dk2>
        <a:srgbClr val="006666"/>
      </a:dk2>
      <a:lt2>
        <a:srgbClr val="666699"/>
      </a:lt2>
      <a:accent1>
        <a:srgbClr val="33CCCC"/>
      </a:accent1>
      <a:accent2>
        <a:srgbClr val="99CC99"/>
      </a:accent2>
      <a:accent3>
        <a:srgbClr val="FFFFFF"/>
      </a:accent3>
      <a:accent4>
        <a:srgbClr val="002A56"/>
      </a:accent4>
      <a:accent5>
        <a:srgbClr val="ADE2E2"/>
      </a:accent5>
      <a:accent6>
        <a:srgbClr val="8AB98A"/>
      </a:accent6>
      <a:hlink>
        <a:srgbClr val="003366"/>
      </a:hlink>
      <a:folHlink>
        <a:srgbClr val="CC99FF"/>
      </a:folHlink>
    </a:clrScheme>
    <a:fontScheme name="BBForum08v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97" charset="0"/>
          </a:defRPr>
        </a:defPPr>
      </a:lstStyle>
    </a:lnDef>
  </a:objectDefaults>
  <a:extraClrSchemeLst>
    <a:extraClrScheme>
      <a:clrScheme name="BBForum08v2 1">
        <a:dk1>
          <a:srgbClr val="003366"/>
        </a:dk1>
        <a:lt1>
          <a:srgbClr val="FFFFFF"/>
        </a:lt1>
        <a:dk2>
          <a:srgbClr val="006666"/>
        </a:dk2>
        <a:lt2>
          <a:srgbClr val="666699"/>
        </a:lt2>
        <a:accent1>
          <a:srgbClr val="33CCCC"/>
        </a:accent1>
        <a:accent2>
          <a:srgbClr val="99CC99"/>
        </a:accent2>
        <a:accent3>
          <a:srgbClr val="FFFFFF"/>
        </a:accent3>
        <a:accent4>
          <a:srgbClr val="002A56"/>
        </a:accent4>
        <a:accent5>
          <a:srgbClr val="ADE2E2"/>
        </a:accent5>
        <a:accent6>
          <a:srgbClr val="8AB98A"/>
        </a:accent6>
        <a:hlink>
          <a:srgbClr val="003366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Forum08v2 2">
        <a:dk1>
          <a:srgbClr val="000000"/>
        </a:dk1>
        <a:lt1>
          <a:srgbClr val="FFFFFF"/>
        </a:lt1>
        <a:dk2>
          <a:srgbClr val="000000"/>
        </a:dk2>
        <a:lt2>
          <a:srgbClr val="808000"/>
        </a:lt2>
        <a:accent1>
          <a:srgbClr val="FFCC99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8AB900"/>
        </a:accent6>
        <a:hlink>
          <a:srgbClr val="3366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Forum08v2 3">
        <a:dk1>
          <a:srgbClr val="006699"/>
        </a:dk1>
        <a:lt1>
          <a:srgbClr val="FFFFFF"/>
        </a:lt1>
        <a:dk2>
          <a:srgbClr val="6699FF"/>
        </a:dk2>
        <a:lt2>
          <a:srgbClr val="FFFFFF"/>
        </a:lt2>
        <a:accent1>
          <a:srgbClr val="33CCCC"/>
        </a:accent1>
        <a:accent2>
          <a:srgbClr val="006699"/>
        </a:accent2>
        <a:accent3>
          <a:srgbClr val="B8CAFF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99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Forum08v2 4">
        <a:dk1>
          <a:srgbClr val="000000"/>
        </a:dk1>
        <a:lt1>
          <a:srgbClr val="FFFFFF"/>
        </a:lt1>
        <a:dk2>
          <a:srgbClr val="9900CC"/>
        </a:dk2>
        <a:lt2>
          <a:srgbClr val="006600"/>
        </a:lt2>
        <a:accent1>
          <a:srgbClr val="33CC33"/>
        </a:accent1>
        <a:accent2>
          <a:srgbClr val="FFCC66"/>
        </a:accent2>
        <a:accent3>
          <a:srgbClr val="FFFFFF"/>
        </a:accent3>
        <a:accent4>
          <a:srgbClr val="000000"/>
        </a:accent4>
        <a:accent5>
          <a:srgbClr val="ADE2AD"/>
        </a:accent5>
        <a:accent6>
          <a:srgbClr val="E7B95C"/>
        </a:accent6>
        <a:hlink>
          <a:srgbClr val="0033CC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Forum08v2 5">
        <a:dk1>
          <a:srgbClr val="000066"/>
        </a:dk1>
        <a:lt1>
          <a:srgbClr val="FFFFFF"/>
        </a:lt1>
        <a:dk2>
          <a:srgbClr val="336699"/>
        </a:dk2>
        <a:lt2>
          <a:srgbClr val="FFFFEB"/>
        </a:lt2>
        <a:accent1>
          <a:srgbClr val="99CCFF"/>
        </a:accent1>
        <a:accent2>
          <a:srgbClr val="9999FF"/>
        </a:accent2>
        <a:accent3>
          <a:srgbClr val="ADB8CA"/>
        </a:accent3>
        <a:accent4>
          <a:srgbClr val="DADADA"/>
        </a:accent4>
        <a:accent5>
          <a:srgbClr val="CAE2FF"/>
        </a:accent5>
        <a:accent6>
          <a:srgbClr val="8A8A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Forum08v2 6">
        <a:dk1>
          <a:srgbClr val="808000"/>
        </a:dk1>
        <a:lt1>
          <a:srgbClr val="FFFFFF"/>
        </a:lt1>
        <a:dk2>
          <a:srgbClr val="006666"/>
        </a:dk2>
        <a:lt2>
          <a:srgbClr val="FFFFFF"/>
        </a:lt2>
        <a:accent1>
          <a:srgbClr val="FFCC66"/>
        </a:accent1>
        <a:accent2>
          <a:srgbClr val="00ACA8"/>
        </a:accent2>
        <a:accent3>
          <a:srgbClr val="AAB8B8"/>
        </a:accent3>
        <a:accent4>
          <a:srgbClr val="DADADA"/>
        </a:accent4>
        <a:accent5>
          <a:srgbClr val="FFE2B8"/>
        </a:accent5>
        <a:accent6>
          <a:srgbClr val="009B98"/>
        </a:accent6>
        <a:hlink>
          <a:srgbClr val="CCCC00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Forum08v2 7">
        <a:dk1>
          <a:srgbClr val="FFFFCC"/>
        </a:dk1>
        <a:lt1>
          <a:srgbClr val="FFFFFF"/>
        </a:lt1>
        <a:dk2>
          <a:srgbClr val="660033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FFCC0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Forum08v2 8">
        <a:dk1>
          <a:srgbClr val="FF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CC00"/>
        </a:accent1>
        <a:accent2>
          <a:srgbClr val="CC3300"/>
        </a:accent2>
        <a:accent3>
          <a:srgbClr val="AA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FF6600"/>
        </a:hlink>
        <a:folHlink>
          <a:srgbClr val="FF7C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0</TotalTime>
  <Words>840</Words>
  <Application>Microsoft Macintosh PowerPoint</Application>
  <PresentationFormat>On-screen Show (4:3)</PresentationFormat>
  <Paragraphs>132</Paragraphs>
  <Slides>8</Slides>
  <Notes>8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BBForum08v2</vt:lpstr>
      <vt:lpstr>Visio</vt:lpstr>
      <vt:lpstr>VISIO</vt:lpstr>
      <vt:lpstr>Broadband Forum  Machine-to-Machine (M2M) Solutions </vt:lpstr>
      <vt:lpstr>Broadband Forum    Engineering smarter &amp; faster connections</vt:lpstr>
      <vt:lpstr>Broadband Forum Scope</vt:lpstr>
      <vt:lpstr>Broadband Home – Device Management</vt:lpstr>
      <vt:lpstr>Remote Management of non-TR-069 Devices TR-069 amendment 4 </vt:lpstr>
      <vt:lpstr>M2M Activity – ETSI M2M TR-069 Models</vt:lpstr>
      <vt:lpstr>M2M Activity – Control Signaling &amp; Data Abstraction (CSDA) Proposed Draft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2012-07-19T23:58:16Z</dcterms:created>
  <dcterms:modified xsi:type="dcterms:W3CDTF">2012-07-20T02:05:21Z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-1681188764</vt:i4>
  </property>
  <property fmtid="{D5CDD505-2E9C-101B-9397-08002B2CF9AE}" pid="3" name="_NewReviewCycle">
    <vt:lpwstr/>
  </property>
</Properties>
</file>