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6" r:id="rId2"/>
    <p:sldId id="257" r:id="rId3"/>
    <p:sldId id="293" r:id="rId4"/>
    <p:sldId id="294" r:id="rId5"/>
    <p:sldId id="283" r:id="rId6"/>
    <p:sldId id="29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0000FF"/>
    <a:srgbClr val="080808"/>
    <a:srgbClr val="B2B2B2"/>
    <a:srgbClr val="C0C0C0"/>
    <a:srgbClr val="A0A0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185" autoAdjust="0"/>
  </p:normalViewPr>
  <p:slideViewPr>
    <p:cSldViewPr>
      <p:cViewPr>
        <p:scale>
          <a:sx n="100" d="100"/>
          <a:sy n="100" d="100"/>
        </p:scale>
        <p:origin x="-1296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BD15FFB2-DE32-4C7D-8A63-FC82099FE1B3}" type="datetimeFigureOut">
              <a:rPr lang="en-US" altLang="ko-KR"/>
              <a:pPr>
                <a:defRPr/>
              </a:pPr>
              <a:t>3/12/2015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3E53520A-59AC-4214-8C84-3CF3C9FCD22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039553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087B0-8387-4694-A3B7-765527FD4B81}" type="datetimeFigureOut">
              <a:rPr lang="zh-CN" altLang="en-US" smtClean="0"/>
              <a:pPr/>
              <a:t>2015/3/12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2D862-6D18-402A-84FE-E41C29DFFC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dirty="0" smtClean="0"/>
              <a:t>3-tuples: </a:t>
            </a:r>
            <a:r>
              <a:rPr lang="en-US" altLang="zh-C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accessControlOriginators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accessControlContexts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accessControlOperations</a:t>
            </a:r>
            <a:r>
              <a:rPr lang="en-US" altLang="zh-CN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2D862-6D18-402A-84FE-E41C29DFFCC0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4-tuples: </a:t>
            </a:r>
            <a:r>
              <a:rPr lang="en-US" altLang="zh-C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accessControlOriginators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accessControlContexts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accessControlOperations</a:t>
            </a:r>
            <a:r>
              <a:rPr lang="en-US" altLang="zh-CN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altLang="zh-CN" sz="1200" i="1" kern="12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accessControlAttributes</a:t>
            </a:r>
            <a:r>
              <a:rPr lang="en-US" altLang="zh-CN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52D862-6D18-402A-84FE-E41C29DFFCC0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12D2315D-D267-498E-9E65-125D0174E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itchFamily="34" charset="-127"/>
                <a:cs typeface="Arial" pitchFamily="34" charset="0"/>
              </a:defRPr>
            </a:lvl1pPr>
          </a:lstStyle>
          <a:p>
            <a:pPr>
              <a:defRPr/>
            </a:pPr>
            <a:fld id="{EFECC0EE-0153-44C2-BBFC-81329D656F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69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ko-KR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altLang="ko-KR" sz="4000" b="1" dirty="0" smtClean="0">
                <a:solidFill>
                  <a:srgbClr val="A0A0A3"/>
                </a:solidFill>
                <a:ea typeface="Gulim" pitchFamily="34" charset="-127"/>
              </a:rPr>
              <a:t>Attribute-level access control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520437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Group Name: ARC WG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Source: Yuan Tao, </a:t>
            </a:r>
            <a:r>
              <a:rPr lang="en-GB" altLang="zh-CN" dirty="0" smtClean="0">
                <a:solidFill>
                  <a:srgbClr val="C00000"/>
                </a:solidFill>
              </a:rPr>
              <a:t>Mitch Tseng,</a:t>
            </a:r>
            <a:r>
              <a:rPr lang="en-GB" altLang="zh-CN" dirty="0" smtClean="0"/>
              <a:t> </a:t>
            </a:r>
            <a:r>
              <a:rPr lang="en-US" altLang="ko-KR" dirty="0" smtClean="0">
                <a:solidFill>
                  <a:srgbClr val="B42025"/>
                </a:solidFill>
                <a:ea typeface="Gulim" pitchFamily="34" charset="-127"/>
              </a:rPr>
              <a:t>Huawei Technologies</a:t>
            </a:r>
          </a:p>
          <a:p>
            <a:pPr eaLnBrk="1" hangingPunct="1"/>
            <a:r>
              <a:rPr lang="en-US" altLang="ko-KR" dirty="0" smtClean="0">
                <a:solidFill>
                  <a:srgbClr val="B42025"/>
                </a:solidFill>
                <a:ea typeface="Gulim" pitchFamily="34" charset="-127"/>
              </a:rPr>
              <a:t>Meeting </a:t>
            </a:r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Date: ARC </a:t>
            </a:r>
            <a:r>
              <a:rPr lang="en-US" altLang="ko-KR" dirty="0" smtClean="0">
                <a:solidFill>
                  <a:srgbClr val="B42025"/>
                </a:solidFill>
                <a:ea typeface="Gulim" pitchFamily="34" charset="-127"/>
              </a:rPr>
              <a:t>16</a:t>
            </a:r>
            <a:endParaRPr lang="en-US" altLang="ko-KR" dirty="0">
              <a:solidFill>
                <a:srgbClr val="B42025"/>
              </a:solidFill>
              <a:ea typeface="Gulim" pitchFamily="34" charset="-127"/>
            </a:endParaRP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itchFamily="34" charset="-127"/>
              </a:rPr>
              <a:t>Agenda Item: 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Introduction</a:t>
            </a:r>
          </a:p>
        </p:txBody>
      </p:sp>
      <p:sp>
        <p:nvSpPr>
          <p:cNvPr id="4100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447800"/>
            <a:ext cx="81534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800" dirty="0" smtClean="0"/>
              <a:t>In R1 specification, access control only manipulates at resource level. </a:t>
            </a:r>
            <a:r>
              <a:rPr lang="en-US" altLang="zh-CN" sz="2800" dirty="0" smtClean="0">
                <a:solidFill>
                  <a:srgbClr val="FF0000"/>
                </a:solidFill>
              </a:rPr>
              <a:t>All the attributes in a resource are restricted to the same access control policy</a:t>
            </a:r>
            <a:r>
              <a:rPr lang="en-US" altLang="zh-CN" sz="2800" dirty="0" smtClean="0"/>
              <a:t>. </a:t>
            </a:r>
          </a:p>
          <a:p>
            <a:pPr>
              <a:buNone/>
            </a:pPr>
            <a:r>
              <a:rPr lang="en-US" altLang="zh-CN" sz="2800" dirty="0" smtClean="0"/>
              <a:t>	-  </a:t>
            </a:r>
            <a:r>
              <a:rPr lang="en-US" altLang="zh-CN" sz="2400" dirty="0" smtClean="0"/>
              <a:t>The</a:t>
            </a:r>
            <a:r>
              <a:rPr lang="en-US" altLang="zh-CN" sz="2400" i="1" dirty="0" smtClean="0"/>
              <a:t> privileges</a:t>
            </a:r>
            <a:r>
              <a:rPr lang="en-US" altLang="zh-CN" sz="2400" dirty="0" smtClean="0"/>
              <a:t> and </a:t>
            </a:r>
            <a:r>
              <a:rPr lang="en-US" altLang="zh-CN" sz="2400" i="1" dirty="0" err="1" smtClean="0"/>
              <a:t>selfPrivileges</a:t>
            </a:r>
            <a:r>
              <a:rPr lang="en-US" altLang="zh-CN" sz="2400" dirty="0" smtClean="0"/>
              <a:t> attributes of &lt;</a:t>
            </a:r>
            <a:r>
              <a:rPr lang="en-US" altLang="zh-CN" sz="2400" dirty="0" err="1" smtClean="0"/>
              <a:t>accessControlPolicy</a:t>
            </a:r>
            <a:r>
              <a:rPr lang="en-US" altLang="zh-CN" sz="2400" dirty="0" smtClean="0"/>
              <a:t>&gt; resource includes a set of access control rules, which is comprised of 3-tuples.</a:t>
            </a:r>
            <a:endParaRPr lang="en-US" altLang="zh-CN" sz="2800" dirty="0" smtClean="0"/>
          </a:p>
          <a:p>
            <a:r>
              <a:rPr lang="en-US" altLang="zh-CN" sz="2800" dirty="0" smtClean="0">
                <a:solidFill>
                  <a:srgbClr val="FF0000"/>
                </a:solidFill>
              </a:rPr>
              <a:t>In some cases, attributes may require different access rights. </a:t>
            </a:r>
            <a:endParaRPr lang="zh-CN" altLang="zh-CN" sz="28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en-GB" altLang="zh-CN" dirty="0" smtClean="0"/>
              <a:t>  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E97458AD-B57D-4521-B512-CA803526C9A1}" type="slidenum">
              <a:rPr lang="en-US" altLang="ko-KR" smtClean="0">
                <a:latin typeface="Myriad Pro" pitchFamily="34" charset="0"/>
              </a:rPr>
              <a:pPr/>
              <a:t>2</a:t>
            </a:fld>
            <a:endParaRPr lang="en-US" altLang="ko-KR" smtClean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001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3600" b="1" dirty="0" smtClean="0">
                <a:ea typeface="Gulim" pitchFamily="34" charset="-127"/>
              </a:rPr>
              <a:t>Case 1: firmware/software </a:t>
            </a:r>
            <a:r>
              <a:rPr lang="en-US" altLang="ko-KR" sz="3600" b="1" dirty="0" smtClean="0">
                <a:ea typeface="Gulim" pitchFamily="34" charset="-127"/>
              </a:rPr>
              <a:t>management</a:t>
            </a:r>
            <a:endParaRPr lang="en-US" altLang="ko-KR" sz="3600" b="1" dirty="0" smtClean="0">
              <a:ea typeface="Gulim" pitchFamily="34" charset="-127"/>
            </a:endParaRP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0A75D138-2C46-48C7-8354-6214FEA981E6}" type="slidenum">
              <a:rPr lang="en-US" altLang="ko-KR" smtClean="0">
                <a:latin typeface="Myriad Pro" pitchFamily="34" charset="0"/>
              </a:rPr>
              <a:pPr/>
              <a:t>3</a:t>
            </a:fld>
            <a:endParaRPr lang="en-US" altLang="ko-KR" smtClean="0">
              <a:latin typeface="Myriad Pro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304800" y="1447800"/>
            <a:ext cx="5105400" cy="4038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altLang="zh-CN" sz="2000" dirty="0" smtClean="0"/>
              <a:t>1.  The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version</a:t>
            </a:r>
            <a:r>
              <a:rPr lang="en-US" altLang="zh-CN" sz="2000" dirty="0" smtClean="0">
                <a:solidFill>
                  <a:srgbClr val="FF0000"/>
                </a:solidFill>
              </a:rPr>
              <a:t> attribute </a:t>
            </a:r>
            <a:r>
              <a:rPr lang="en-US" altLang="zh-CN" sz="2000" dirty="0" smtClean="0"/>
              <a:t>can only be updated by</a:t>
            </a:r>
          </a:p>
          <a:p>
            <a:pPr>
              <a:buNone/>
            </a:pPr>
            <a:r>
              <a:rPr lang="en-US" altLang="zh-CN" sz="2000" dirty="0" smtClean="0"/>
              <a:t>administrator device, </a:t>
            </a:r>
            <a:r>
              <a:rPr lang="en-US" altLang="zh-CN" sz="2000" dirty="0" smtClean="0"/>
              <a:t>other </a:t>
            </a:r>
            <a:r>
              <a:rPr lang="en-US" altLang="zh-CN" sz="2000" dirty="0" smtClean="0"/>
              <a:t>non-</a:t>
            </a:r>
            <a:r>
              <a:rPr lang="en-US" altLang="zh-CN" sz="2000" dirty="0" smtClean="0"/>
              <a:t>administrator </a:t>
            </a:r>
          </a:p>
          <a:p>
            <a:pPr>
              <a:buNone/>
            </a:pPr>
            <a:r>
              <a:rPr lang="en-US" altLang="zh-CN" sz="2000" dirty="0" smtClean="0"/>
              <a:t>device </a:t>
            </a:r>
            <a:r>
              <a:rPr lang="en-US" altLang="zh-CN" sz="2000" dirty="0" smtClean="0"/>
              <a:t>can </a:t>
            </a:r>
            <a:r>
              <a:rPr lang="en-US" altLang="zh-CN" sz="2000" dirty="0" smtClean="0"/>
              <a:t>only </a:t>
            </a:r>
            <a:r>
              <a:rPr lang="en-US" altLang="zh-CN" sz="2000" dirty="0" smtClean="0"/>
              <a:t>r</a:t>
            </a:r>
            <a:r>
              <a:rPr lang="en-US" altLang="zh-CN" sz="2000" dirty="0" smtClean="0"/>
              <a:t>etrieve</a:t>
            </a:r>
            <a:r>
              <a:rPr lang="en-US" altLang="zh-CN" sz="2000" dirty="0" smtClean="0"/>
              <a:t> </a:t>
            </a:r>
            <a:r>
              <a:rPr lang="en-US" altLang="zh-CN" sz="2000" dirty="0" smtClean="0"/>
              <a:t>the value </a:t>
            </a:r>
            <a:r>
              <a:rPr lang="en-US" altLang="zh-CN" sz="2000" dirty="0" smtClean="0"/>
              <a:t>of </a:t>
            </a:r>
            <a:r>
              <a:rPr lang="en-US" altLang="zh-CN" sz="2000" dirty="0" smtClean="0"/>
              <a:t>this</a:t>
            </a:r>
          </a:p>
          <a:p>
            <a:pPr>
              <a:buNone/>
            </a:pPr>
            <a:r>
              <a:rPr lang="en-US" altLang="zh-CN" sz="2000" dirty="0" smtClean="0"/>
              <a:t>attribute. </a:t>
            </a:r>
            <a:r>
              <a:rPr lang="en-US" altLang="zh-CN" sz="2000" dirty="0" smtClean="0">
                <a:solidFill>
                  <a:srgbClr val="FF0000"/>
                </a:solidFill>
              </a:rPr>
              <a:t>However</a:t>
            </a:r>
            <a:r>
              <a:rPr lang="en-US" altLang="zh-CN" sz="2000" dirty="0" smtClean="0">
                <a:solidFill>
                  <a:srgbClr val="FF0000"/>
                </a:solidFill>
              </a:rPr>
              <a:t>,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when non-administrator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d</a:t>
            </a:r>
            <a:r>
              <a:rPr lang="en-US" altLang="zh-CN" sz="2000" dirty="0" smtClean="0">
                <a:solidFill>
                  <a:srgbClr val="FF0000"/>
                </a:solidFill>
              </a:rPr>
              <a:t>evice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executes firmware/software upgrade,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t</a:t>
            </a:r>
            <a:r>
              <a:rPr lang="en-US" altLang="zh-CN" sz="2000" dirty="0" smtClean="0">
                <a:solidFill>
                  <a:srgbClr val="FF0000"/>
                </a:solidFill>
              </a:rPr>
              <a:t>he</a:t>
            </a:r>
            <a:r>
              <a:rPr lang="en-US" altLang="zh-CN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UPDATE </a:t>
            </a:r>
            <a:r>
              <a:rPr lang="en-US" altLang="zh-CN" sz="2000" dirty="0" smtClean="0">
                <a:solidFill>
                  <a:srgbClr val="FF0000"/>
                </a:solidFill>
              </a:rPr>
              <a:t>method is </a:t>
            </a:r>
            <a:r>
              <a:rPr lang="en-US" altLang="zh-CN" sz="2000" dirty="0" smtClean="0">
                <a:solidFill>
                  <a:srgbClr val="FF0000"/>
                </a:solidFill>
              </a:rPr>
              <a:t>applied to the whole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resource</a:t>
            </a:r>
            <a:r>
              <a:rPr lang="en-US" altLang="zh-CN" sz="2000" dirty="0" smtClean="0">
                <a:solidFill>
                  <a:srgbClr val="FF0000"/>
                </a:solidFill>
              </a:rPr>
              <a:t>.</a:t>
            </a:r>
            <a:r>
              <a:rPr lang="en-US" altLang="zh-CN" sz="2000" dirty="0" smtClean="0"/>
              <a:t> </a:t>
            </a:r>
          </a:p>
          <a:p>
            <a:pPr>
              <a:buNone/>
            </a:pPr>
            <a:endParaRPr lang="en-US" altLang="zh-CN" sz="2000" dirty="0" smtClean="0"/>
          </a:p>
          <a:p>
            <a:pPr marL="457200" indent="-457200">
              <a:buNone/>
            </a:pPr>
            <a:r>
              <a:rPr lang="en-US" altLang="zh-CN" sz="2000" dirty="0" smtClean="0"/>
              <a:t>2. Only the </a:t>
            </a:r>
            <a:r>
              <a:rPr lang="en-US" altLang="zh-CN" sz="2000" dirty="0" smtClean="0"/>
              <a:t>administrator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device can </a:t>
            </a:r>
            <a:r>
              <a:rPr lang="en-US" altLang="zh-CN" sz="2000" dirty="0" smtClean="0"/>
              <a:t>retrieve</a:t>
            </a:r>
          </a:p>
          <a:p>
            <a:pPr marL="457200" indent="-457200">
              <a:buNone/>
            </a:pPr>
            <a:r>
              <a:rPr lang="en-US" altLang="zh-CN" sz="2000" dirty="0" smtClean="0"/>
              <a:t>the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URL </a:t>
            </a:r>
            <a:r>
              <a:rPr lang="en-US" altLang="zh-CN" sz="2000" dirty="0" smtClean="0">
                <a:solidFill>
                  <a:srgbClr val="FF0000"/>
                </a:solidFill>
              </a:rPr>
              <a:t>Attribute</a:t>
            </a:r>
            <a:r>
              <a:rPr lang="en-US" altLang="zh-CN" sz="2000" dirty="0" smtClean="0"/>
              <a:t>, other entities can retrieve all</a:t>
            </a:r>
          </a:p>
          <a:p>
            <a:pPr marL="457200" indent="-457200">
              <a:buNone/>
            </a:pPr>
            <a:r>
              <a:rPr lang="en-US" altLang="zh-CN" sz="2000" dirty="0" smtClean="0"/>
              <a:t>attributes except the 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URL</a:t>
            </a:r>
            <a:r>
              <a:rPr lang="en-US" altLang="zh-CN" sz="2000" dirty="0" smtClean="0">
                <a:solidFill>
                  <a:srgbClr val="FF0000"/>
                </a:solidFill>
              </a:rPr>
              <a:t> Attribute</a:t>
            </a:r>
            <a:r>
              <a:rPr lang="en-US" altLang="zh-CN" sz="2000" dirty="0" smtClean="0"/>
              <a:t>.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However,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the RETRIEVE method is applied to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the whole resource.</a:t>
            </a:r>
            <a:r>
              <a:rPr lang="en-US" altLang="zh-CN" sz="2000" dirty="0" smtClean="0"/>
              <a:t> </a:t>
            </a:r>
          </a:p>
          <a:p>
            <a:pPr marL="457200" indent="-457200">
              <a:buNone/>
            </a:pP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zh-CN" altLang="zh-CN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5405437" y="1504950"/>
          <a:ext cx="2017059" cy="4286250"/>
        </p:xfrm>
        <a:graphic>
          <a:graphicData uri="http://schemas.openxmlformats.org/presentationml/2006/ole">
            <p:oleObj spid="_x0000_s6145" name="Visio" r:id="rId3" imgW="2927063" imgH="6210020" progId="Visio.Drawing.11">
              <p:embed/>
            </p:oleObj>
          </a:graphicData>
        </a:graphic>
      </p:graphicFrame>
      <p:sp>
        <p:nvSpPr>
          <p:cNvPr id="9" name="矩形 8"/>
          <p:cNvSpPr/>
          <p:nvPr/>
        </p:nvSpPr>
        <p:spPr>
          <a:xfrm>
            <a:off x="6243637" y="2952750"/>
            <a:ext cx="11430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7158037" y="1504950"/>
          <a:ext cx="1909763" cy="4057650"/>
        </p:xfrm>
        <a:graphic>
          <a:graphicData uri="http://schemas.openxmlformats.org/presentationml/2006/ole">
            <p:oleObj spid="_x0000_s6146" name="Visio" r:id="rId4" imgW="2927063" imgH="6210020" progId="Visio.Drawing.11">
              <p:embed/>
            </p:oleObj>
          </a:graphicData>
        </a:graphic>
      </p:graphicFrame>
      <p:sp>
        <p:nvSpPr>
          <p:cNvPr id="12" name="矩形 11"/>
          <p:cNvSpPr/>
          <p:nvPr/>
        </p:nvSpPr>
        <p:spPr>
          <a:xfrm>
            <a:off x="6243637" y="3486150"/>
            <a:ext cx="11430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7920037" y="3409950"/>
            <a:ext cx="11430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7920037" y="2876550"/>
            <a:ext cx="1143000" cy="3048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172200"/>
            <a:ext cx="9144000" cy="190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0010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Case 2: anonymous data sharing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0A75D138-2C46-48C7-8354-6214FEA981E6}" type="slidenum">
              <a:rPr lang="en-US" altLang="ko-KR" smtClean="0">
                <a:latin typeface="Myriad Pro" pitchFamily="34" charset="0"/>
              </a:rPr>
              <a:pPr/>
              <a:t>4</a:t>
            </a:fld>
            <a:endParaRPr lang="en-US" altLang="ko-KR" smtClean="0">
              <a:latin typeface="Myriad Pro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752600"/>
            <a:ext cx="5181600" cy="2362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US" altLang="zh-CN" sz="2000" dirty="0" smtClean="0"/>
              <a:t>Some anonymous data stored in a &lt;container&gt;</a:t>
            </a:r>
          </a:p>
          <a:p>
            <a:pPr>
              <a:buNone/>
            </a:pPr>
            <a:r>
              <a:rPr lang="en-US" altLang="zh-CN" sz="2000" dirty="0" smtClean="0"/>
              <a:t>resource is shared by some entities. The data</a:t>
            </a:r>
          </a:p>
          <a:p>
            <a:pPr>
              <a:buNone/>
            </a:pPr>
            <a:r>
              <a:rPr lang="en-US" altLang="zh-CN" sz="2000" dirty="0" smtClean="0"/>
              <a:t>and its relevant  information can be retrieved</a:t>
            </a:r>
          </a:p>
          <a:p>
            <a:pPr>
              <a:buNone/>
            </a:pPr>
            <a:r>
              <a:rPr lang="en-US" altLang="zh-CN" sz="2000" dirty="0" smtClean="0"/>
              <a:t>except the</a:t>
            </a:r>
            <a:r>
              <a:rPr lang="en-US" altLang="zh-CN" sz="2000" dirty="0" smtClean="0">
                <a:solidFill>
                  <a:srgbClr val="FF0000"/>
                </a:solidFill>
              </a:rPr>
              <a:t> creator attribute</a:t>
            </a:r>
            <a:r>
              <a:rPr lang="en-US" altLang="zh-CN" sz="2000" dirty="0" smtClean="0"/>
              <a:t>.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However,</a:t>
            </a:r>
            <a:r>
              <a:rPr lang="zh-CN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the RETRIEVE method is applied to the</a:t>
            </a:r>
          </a:p>
          <a:p>
            <a:pPr>
              <a:buNone/>
            </a:pPr>
            <a:r>
              <a:rPr lang="en-US" altLang="zh-CN" sz="2000" dirty="0" smtClean="0">
                <a:solidFill>
                  <a:srgbClr val="FF0000"/>
                </a:solidFill>
              </a:rPr>
              <a:t>whole resource.</a:t>
            </a:r>
            <a:endParaRPr lang="zh-CN" altLang="zh-CN" sz="2000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410200" y="1286435"/>
          <a:ext cx="2743200" cy="5495365"/>
        </p:xfrm>
        <a:graphic>
          <a:graphicData uri="http://schemas.openxmlformats.org/presentationml/2006/ole">
            <p:oleObj spid="_x0000_s15363" name="Visio" r:id="rId3" imgW="2918214" imgH="5836360" progId="Visio.Drawing.11">
              <p:embed/>
            </p:oleObj>
          </a:graphicData>
        </a:graphic>
      </p:graphicFrame>
      <p:sp>
        <p:nvSpPr>
          <p:cNvPr id="10" name="矩形 9"/>
          <p:cNvSpPr/>
          <p:nvPr/>
        </p:nvSpPr>
        <p:spPr>
          <a:xfrm>
            <a:off x="6553200" y="1752600"/>
            <a:ext cx="1600200" cy="381000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4000" b="1" dirty="0" smtClean="0">
                <a:ea typeface="Gulim" pitchFamily="34" charset="-127"/>
              </a:rPr>
              <a:t>Suggestion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ko-KR" smtClean="0">
                <a:latin typeface="Myriad Pro" pitchFamily="34" charset="0"/>
              </a:rPr>
              <a:t>© 2015 oneM2M Partners</a:t>
            </a:r>
          </a:p>
          <a:p>
            <a:fld id="{DBEEA0BA-1F79-48FA-A206-8218AC823432}" type="slidenum">
              <a:rPr lang="en-US" altLang="ko-KR" smtClean="0">
                <a:latin typeface="Myriad Pro" pitchFamily="34" charset="0"/>
              </a:rPr>
              <a:pPr/>
              <a:t>5</a:t>
            </a:fld>
            <a:endParaRPr lang="en-US" altLang="ko-KR" smtClean="0">
              <a:latin typeface="Myriad Pro" pitchFamily="34" charset="0"/>
            </a:endParaRPr>
          </a:p>
        </p:txBody>
      </p:sp>
      <p:sp>
        <p:nvSpPr>
          <p:cNvPr id="8196" name="TextBox 7"/>
          <p:cNvSpPr txBox="1">
            <a:spLocks noChangeArrowheads="1"/>
          </p:cNvSpPr>
          <p:nvPr/>
        </p:nvSpPr>
        <p:spPr bwMode="auto">
          <a:xfrm>
            <a:off x="762000" y="1524000"/>
            <a:ext cx="7696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latin typeface="+mn-lt"/>
              </a:rPr>
              <a:t>A new </a:t>
            </a:r>
            <a:r>
              <a:rPr lang="en-US" altLang="zh-CN" sz="2800" i="1" dirty="0" err="1" smtClean="0">
                <a:solidFill>
                  <a:srgbClr val="FF0000"/>
                </a:solidFill>
                <a:latin typeface="+mn-lt"/>
              </a:rPr>
              <a:t>accessControlAttributes</a:t>
            </a:r>
            <a:r>
              <a:rPr lang="en-US" altLang="zh-CN" sz="2800" dirty="0" smtClean="0">
                <a:latin typeface="+mn-lt"/>
              </a:rPr>
              <a:t> parameter </a:t>
            </a:r>
          </a:p>
          <a:p>
            <a:pPr>
              <a:buFontTx/>
              <a:buChar char="-"/>
            </a:pPr>
            <a:r>
              <a:rPr lang="en-US" altLang="zh-CN" sz="2800" dirty="0" smtClean="0">
                <a:latin typeface="+mn-lt"/>
              </a:rPr>
              <a:t>Represents the attributes in the &lt;resource&gt;</a:t>
            </a:r>
            <a:r>
              <a:rPr lang="en-GB" altLang="zh-CN" sz="2800" dirty="0" smtClean="0">
                <a:latin typeface="+mn-lt"/>
              </a:rPr>
              <a:t> that is permitted to use this access control rule.</a:t>
            </a:r>
            <a:r>
              <a:rPr lang="en-US" altLang="zh-CN" sz="2800" dirty="0" smtClean="0">
                <a:latin typeface="+mn-lt"/>
              </a:rPr>
              <a:t> </a:t>
            </a:r>
          </a:p>
          <a:p>
            <a:pPr>
              <a:buFontTx/>
              <a:buChar char="-"/>
            </a:pPr>
            <a:r>
              <a:rPr lang="en-US" altLang="zh-CN" sz="2800" dirty="0" smtClean="0">
                <a:latin typeface="+mn-lt"/>
              </a:rPr>
              <a:t>The </a:t>
            </a:r>
            <a:r>
              <a:rPr lang="en-US" altLang="zh-CN" sz="2800" i="1" dirty="0" smtClean="0">
                <a:latin typeface="+mn-lt"/>
              </a:rPr>
              <a:t>privileges</a:t>
            </a:r>
            <a:r>
              <a:rPr lang="en-US" altLang="zh-CN" sz="2800" dirty="0" smtClean="0">
                <a:latin typeface="+mn-lt"/>
              </a:rPr>
              <a:t> and </a:t>
            </a:r>
            <a:r>
              <a:rPr lang="en-US" altLang="zh-CN" sz="2800" i="1" dirty="0" err="1" smtClean="0">
                <a:latin typeface="+mn-lt"/>
              </a:rPr>
              <a:t>selfPrivileges</a:t>
            </a:r>
            <a:r>
              <a:rPr lang="en-US" altLang="zh-CN" sz="2800" dirty="0" smtClean="0">
                <a:latin typeface="+mn-lt"/>
              </a:rPr>
              <a:t> attributes are comprised of 4-tuples</a:t>
            </a:r>
            <a:r>
              <a:rPr lang="en-US" altLang="zh-CN" sz="2800" i="1" dirty="0" smtClean="0">
                <a:latin typeface="+mn-lt"/>
              </a:rPr>
              <a:t>. </a:t>
            </a:r>
            <a:endParaRPr lang="en-US" altLang="zh-CN" sz="2800" dirty="0" smtClean="0">
              <a:latin typeface="+mn-lt"/>
            </a:endParaRPr>
          </a:p>
          <a:p>
            <a:pPr lvl="1">
              <a:buFontTx/>
              <a:buChar char="-"/>
            </a:pPr>
            <a:endParaRPr lang="en-US" altLang="zh-CN" sz="2800" dirty="0" smtClean="0">
              <a:latin typeface="+mn-lt"/>
            </a:endParaRPr>
          </a:p>
          <a:p>
            <a:endParaRPr lang="en-US" altLang="zh-CN" sz="2800" dirty="0" smtClean="0">
              <a:latin typeface="+mn-lt"/>
            </a:endParaRPr>
          </a:p>
        </p:txBody>
      </p:sp>
      <p:sp>
        <p:nvSpPr>
          <p:cNvPr id="7" name="流程图: 卡片 6"/>
          <p:cNvSpPr/>
          <p:nvPr/>
        </p:nvSpPr>
        <p:spPr>
          <a:xfrm>
            <a:off x="5562600" y="4191000"/>
            <a:ext cx="3200400" cy="1600200"/>
          </a:xfrm>
          <a:prstGeom prst="flowChartPunchedCard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shade val="50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Example: a </a:t>
            </a:r>
            <a:r>
              <a:rPr lang="en-US" altLang="zh-CN" dirty="0" smtClean="0">
                <a:solidFill>
                  <a:schemeClr val="tx1"/>
                </a:solidFill>
              </a:rPr>
              <a:t>CSE can use UPDATE method to </a:t>
            </a:r>
            <a:r>
              <a:rPr lang="en-US" altLang="zh-CN" dirty="0" smtClean="0">
                <a:solidFill>
                  <a:srgbClr val="FF0000"/>
                </a:solidFill>
              </a:rPr>
              <a:t>AE-ID attribute</a:t>
            </a:r>
            <a:r>
              <a:rPr lang="en-US" altLang="zh-CN" dirty="0" smtClean="0">
                <a:solidFill>
                  <a:schemeClr val="tx1"/>
                </a:solidFill>
              </a:rPr>
              <a:t> of the &lt;AE&gt; resource between 9.00am to 12.00am.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eaLnBrk="1" hangingPunct="1">
              <a:buFont typeface="Arial" pitchFamily="34" charset="0"/>
              <a:buNone/>
            </a:pPr>
            <a:endParaRPr lang="en-US" altLang="zh-CN" smtClean="0"/>
          </a:p>
          <a:p>
            <a:pPr algn="ctr" eaLnBrk="1" hangingPunct="1">
              <a:buFont typeface="Arial" pitchFamily="34" charset="0"/>
              <a:buNone/>
            </a:pPr>
            <a:r>
              <a:rPr lang="en-US" altLang="zh-CN" sz="3600" smtClean="0"/>
              <a:t>Thanks</a:t>
            </a:r>
          </a:p>
          <a:p>
            <a:pPr eaLnBrk="1" hangingPunct="1"/>
            <a:endParaRPr lang="en-US" altLang="zh-CN" smtClean="0"/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GB" altLang="zh-CN" smtClean="0">
                <a:latin typeface="Myriad Pro" pitchFamily="34" charset="0"/>
              </a:rPr>
              <a:t>© 2015 oneM2M Partners</a:t>
            </a:r>
          </a:p>
          <a:p>
            <a:pPr algn="ctr"/>
            <a:r>
              <a:rPr lang="en-GB" altLang="zh-CN" smtClean="0">
                <a:latin typeface="Myriad Pro" pitchFamily="34" charset="0"/>
              </a:rPr>
              <a:t>&lt;Document number&gt;</a:t>
            </a:r>
          </a:p>
          <a:p>
            <a:fld id="{B891376B-B288-4945-9EB9-5AD850FA2922}" type="slidenum">
              <a:rPr lang="en-US" altLang="zh-CN" smtClean="0">
                <a:latin typeface="Myriad Pro" pitchFamily="34" charset="0"/>
              </a:rPr>
              <a:pPr/>
              <a:t>6</a:t>
            </a:fld>
            <a:endParaRPr lang="en-US" altLang="zh-CN" smtClean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20869</TotalTime>
  <Words>293</Words>
  <Application>Microsoft Office PowerPoint</Application>
  <PresentationFormat>全屏显示(4:3)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Office Theme</vt:lpstr>
      <vt:lpstr>Visio</vt:lpstr>
      <vt:lpstr>Attribute-level access control</vt:lpstr>
      <vt:lpstr>Introduction</vt:lpstr>
      <vt:lpstr>Case 1: firmware/software management</vt:lpstr>
      <vt:lpstr>Case 2: anonymous data sharing</vt:lpstr>
      <vt:lpstr>Suggestion</vt:lpstr>
      <vt:lpstr>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LocalAccount</cp:lastModifiedBy>
  <cp:revision>1290</cp:revision>
  <dcterms:created xsi:type="dcterms:W3CDTF">2012-09-11T22:52:11Z</dcterms:created>
  <dcterms:modified xsi:type="dcterms:W3CDTF">2015-03-12T01:39:37Z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_ms_pID_72543">
    <vt:lpwstr>(3)I4nJSj9qFHP2CaW16o7BVa6/JGGhfRicM0Kffa5kjDZqrW7PZ+df/GP0ZQxHrUbE7z1ZpAP1
yto5tLwL6rYxxAtl/a9AWm0335MAziXQxBtro1F5W+uho7wVDhiifBTrc6LTQ0j9Zhc+PJwU
Kxi0Fxlqy140cXFw1zWzWKPJRjctSMdfHE0IuGwRXZG30GwZqiemQ2nzqRCZ7whV0hLvJeqD
IzdV7H+JXhiFVqLeJy</vt:lpwstr>
  </property>
  <property fmtid="{D5CDD505-2E9C-101B-9397-08002B2CF9AE}" pid="3" name="_new_ms_pID_725431">
    <vt:lpwstr>Laqv0pr9hn0lvwwa8ZMCqGedKsQ253ujNTMONPjEjNKzXN0tIcSHi9
6RJ0B0ymIfRyFx6NNEDMY2Ol+FAUptybrkpTe1sCtD6HPPDZzprbzZvmVeNh4ASo3X2qHWXe
M8sf83FDJuSyp6U2Hy3OsUs8PGTCFCOIrSCPbgps6slkengt4qMZCBL6CWPA5kOMnn0pGvAy
qBSthJbhsYQ/kR1pMwuETnxUicABCsHgnK0o</vt:lpwstr>
  </property>
  <property fmtid="{D5CDD505-2E9C-101B-9397-08002B2CF9AE}" pid="4" name="_new_ms_pID_725432">
    <vt:lpwstr>WmEpQmjOVmgEGuJv/fEBSZ3wNXLw5HzL9qN2
hBZ3KlRCzLOw/6gl05owiSqXwqjhEw==</vt:lpwstr>
  </property>
  <property fmtid="{D5CDD505-2E9C-101B-9397-08002B2CF9AE}" pid="5" name="sflag">
    <vt:lpwstr>1425951557</vt:lpwstr>
  </property>
</Properties>
</file>