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2" r:id="rId2"/>
  </p:sldMasterIdLst>
  <p:notesMasterIdLst>
    <p:notesMasterId r:id="rId9"/>
  </p:notesMasterIdLst>
  <p:handoutMasterIdLst>
    <p:handoutMasterId r:id="rId10"/>
  </p:handoutMasterIdLst>
  <p:sldIdLst>
    <p:sldId id="305" r:id="rId3"/>
    <p:sldId id="419" r:id="rId4"/>
    <p:sldId id="586" r:id="rId5"/>
    <p:sldId id="587" r:id="rId6"/>
    <p:sldId id="588" r:id="rId7"/>
    <p:sldId id="593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Qualcomm_JB1" initials="QC_J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CC00FF"/>
    <a:srgbClr val="0000FF"/>
    <a:srgbClr val="FFFF66"/>
    <a:srgbClr val="0033CC"/>
    <a:srgbClr val="FFFF99"/>
    <a:srgbClr val="FFCC00"/>
    <a:srgbClr val="A0A0A3"/>
    <a:srgbClr val="34B233"/>
    <a:srgbClr val="376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7" autoAdjust="0"/>
    <p:restoredTop sz="95470" autoAdjust="0"/>
  </p:normalViewPr>
  <p:slideViewPr>
    <p:cSldViewPr>
      <p:cViewPr varScale="1">
        <p:scale>
          <a:sx n="116" d="100"/>
          <a:sy n="116" d="100"/>
        </p:scale>
        <p:origin x="-156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95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9B54FB1-CF60-4D83-91DE-543BAA6ED972}" type="datetimeFigureOut">
              <a:rPr lang="en-US"/>
              <a:pPr>
                <a:defRPr/>
              </a:pPr>
              <a:t>8/31/2015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C401609-F54A-4009-91CF-0BEF828445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918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730D4F56-C179-477E-97D8-219332205D34}" type="datetimeFigureOut">
              <a:rPr lang="en-US"/>
              <a:pPr>
                <a:defRPr/>
              </a:pPr>
              <a:t>8/31/2015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3AF17833-FF17-4930-ACA3-4A68716B52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2567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Other suggested titles:</a:t>
            </a:r>
          </a:p>
          <a:p>
            <a:endParaRPr lang="en-US" smtClean="0"/>
          </a:p>
          <a:p>
            <a:r>
              <a:rPr lang="en-US" smtClean="0"/>
              <a:t>“Benefits of oneM2M Standardization”</a:t>
            </a: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6AEE9C9-4EFF-493F-B6F0-8A319E6BF600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170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 userDrawn="1"/>
        </p:nvSpPr>
        <p:spPr>
          <a:xfrm>
            <a:off x="457200" y="5075238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5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 t="7465"/>
          <a:stretch>
            <a:fillRect/>
          </a:stretch>
        </p:blipFill>
        <p:spPr bwMode="auto">
          <a:xfrm>
            <a:off x="1581150" y="152400"/>
            <a:ext cx="5981700" cy="377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 Placeholder 2"/>
          <p:cNvSpPr>
            <a:spLocks noGrp="1"/>
          </p:cNvSpPr>
          <p:nvPr>
            <p:ph type="body" idx="1"/>
          </p:nvPr>
        </p:nvSpPr>
        <p:spPr>
          <a:xfrm>
            <a:off x="685800" y="5076826"/>
            <a:ext cx="7772400" cy="12192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rgbClr val="C0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800" y="3629025"/>
            <a:ext cx="7772400" cy="1362075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lnSpc>
                <a:spcPct val="90000"/>
              </a:lnSpc>
              <a:defRPr sz="4800" b="1" cap="all">
                <a:solidFill>
                  <a:srgbClr val="A0A0A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8248092" y="6372100"/>
            <a:ext cx="42511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/>
            </a:pPr>
            <a:fld id="{B52B8AB2-264B-4AC2-9175-A38C93BC556B}" type="slidenum">
              <a:rPr lang="en-US" sz="1600" smtClean="0"/>
              <a:pPr algn="r">
                <a:defRPr/>
              </a:pPr>
              <a:t>‹#›</a:t>
            </a:fld>
            <a:endParaRPr lang="en-US" sz="160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390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8248092" y="6372100"/>
            <a:ext cx="42511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/>
            </a:pPr>
            <a:fld id="{B52B8AB2-264B-4AC2-9175-A38C93BC556B}" type="slidenum">
              <a:rPr lang="en-US" sz="1600" smtClean="0"/>
              <a:pPr algn="r">
                <a:defRPr/>
              </a:pPr>
              <a:t>‹#›</a:t>
            </a:fld>
            <a:endParaRPr lang="en-US" sz="16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39000" cy="1143000"/>
          </a:xfrm>
          <a:prstGeom prst="rect">
            <a:avLst/>
          </a:prstGeom>
        </p:spPr>
        <p:txBody>
          <a:bodyPr anchor="t" anchorCtr="0"/>
          <a:lstStyle>
            <a:lvl1pPr>
              <a:lnSpc>
                <a:spcPct val="850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 anchorCtr="0"/>
          <a:lstStyle>
            <a:lvl1pPr>
              <a:lnSpc>
                <a:spcPct val="850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269" r:id="rId1"/>
    <p:sldLayoutId id="2147484270" r:id="rId2"/>
    <p:sldLayoutId id="2147484271" r:id="rId3"/>
    <p:sldLayoutId id="2147484272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8248092" y="6372100"/>
            <a:ext cx="42511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/>
            </a:pPr>
            <a:fld id="{B52B8AB2-264B-4AC2-9175-A38C93BC556B}" type="slidenum">
              <a:rPr lang="en-US" sz="1600" smtClean="0"/>
              <a:pPr algn="r">
                <a:defRPr/>
              </a:pPr>
              <a:t>‹#›</a:t>
            </a:fld>
            <a:endParaRPr lang="en-US" sz="16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5" r:id="rId1"/>
    <p:sldLayoutId id="2147484266" r:id="rId2"/>
    <p:sldLayoutId id="2147484267" r:id="rId3"/>
    <p:sldLayoutId id="2147484268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e.keum@samsung.com" TargetMode="External"/><Relationship Id="rId7" Type="http://schemas.openxmlformats.org/officeDocument/2006/relationships/hyperlink" Target="mailto:lflorit@cisco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bahareh.sadeghi@intel.com" TargetMode="External"/><Relationship Id="rId5" Type="http://schemas.openxmlformats.org/officeDocument/2006/relationships/hyperlink" Target="mailto:shkim@dtnc.net" TargetMode="External"/><Relationship Id="rId4" Type="http://schemas.openxmlformats.org/officeDocument/2006/relationships/hyperlink" Target="mailto:csc@keti.re.kr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tags" Target="../tags/tag3.xml"/><Relationship Id="rId7" Type="http://schemas.openxmlformats.org/officeDocument/2006/relationships/image" Target="../media/image4.jpe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297" y="3505200"/>
            <a:ext cx="9144000" cy="136207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fr-FR" sz="3600" dirty="0" smtClean="0"/>
              <a:t>Fuctional Architecture for oiC interworking </a:t>
            </a:r>
            <a:endParaRPr lang="en-US" sz="3600" dirty="0"/>
          </a:p>
        </p:txBody>
      </p:sp>
      <p:sp>
        <p:nvSpPr>
          <p:cNvPr id="5" name="Rounded Rectangle 5"/>
          <p:cNvSpPr/>
          <p:nvPr/>
        </p:nvSpPr>
        <p:spPr>
          <a:xfrm>
            <a:off x="228600" y="4802660"/>
            <a:ext cx="8839200" cy="1902940"/>
          </a:xfrm>
          <a:prstGeom prst="roundRect">
            <a:avLst/>
          </a:prstGeom>
          <a:solidFill>
            <a:schemeClr val="bg1"/>
          </a:solidFill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ko-KR" smtClean="0">
              <a:solidFill>
                <a:srgbClr val="FFFFFF"/>
              </a:solidFill>
              <a:ea typeface="굴림" panose="020B0600000101010101" pitchFamily="50" charset="-127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470091" y="4856766"/>
            <a:ext cx="8356218" cy="181588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ko-KR" sz="1400" dirty="0">
                <a:solidFill>
                  <a:srgbClr val="B42025"/>
                </a:solidFill>
                <a:ea typeface="굴림" pitchFamily="50" charset="-127"/>
              </a:rPr>
              <a:t>Group Name: </a:t>
            </a:r>
            <a:r>
              <a:rPr lang="en-US" altLang="ko-KR" sz="1400" dirty="0" smtClean="0">
                <a:solidFill>
                  <a:srgbClr val="B42025"/>
                </a:solidFill>
                <a:ea typeface="굴림" pitchFamily="50" charset="-127"/>
              </a:rPr>
              <a:t>Architecture WG</a:t>
            </a:r>
            <a:endParaRPr lang="en-US" altLang="ko-KR" sz="1400" dirty="0">
              <a:solidFill>
                <a:srgbClr val="B42025"/>
              </a:solidFill>
              <a:ea typeface="굴림" pitchFamily="50" charset="-127"/>
            </a:endParaRPr>
          </a:p>
          <a:p>
            <a:pPr eaLnBrk="1" hangingPunct="1"/>
            <a:r>
              <a:rPr lang="en-US" altLang="ko-KR" sz="1400" dirty="0">
                <a:solidFill>
                  <a:srgbClr val="B42025"/>
                </a:solidFill>
                <a:ea typeface="굴림" pitchFamily="50" charset="-127"/>
              </a:rPr>
              <a:t>Source: </a:t>
            </a:r>
            <a:r>
              <a:rPr lang="en-US" altLang="ko-KR" sz="1400" dirty="0" smtClean="0">
                <a:solidFill>
                  <a:srgbClr val="B42025"/>
                </a:solidFill>
                <a:ea typeface="굴림" pitchFamily="50" charset="-127"/>
              </a:rPr>
              <a:t>Jieun Keum, Samsung Electronics, </a:t>
            </a:r>
            <a:r>
              <a:rPr lang="en-US" altLang="ko-KR" sz="1400" dirty="0" smtClean="0">
                <a:solidFill>
                  <a:srgbClr val="B42025"/>
                </a:solidFill>
                <a:ea typeface="굴림" pitchFamily="50" charset="-127"/>
                <a:hlinkClick r:id="rId3"/>
              </a:rPr>
              <a:t>je.keum@samsung.com</a:t>
            </a:r>
            <a:endParaRPr lang="en-US" altLang="ko-KR" sz="1400" dirty="0">
              <a:solidFill>
                <a:srgbClr val="B42025"/>
              </a:solidFill>
              <a:ea typeface="굴림" pitchFamily="50" charset="-127"/>
            </a:endParaRPr>
          </a:p>
          <a:p>
            <a:pPr eaLnBrk="1" hangingPunct="1"/>
            <a:r>
              <a:rPr lang="en-US" altLang="ko-KR" sz="1400" dirty="0" smtClean="0">
                <a:solidFill>
                  <a:srgbClr val="B42025"/>
                </a:solidFill>
                <a:ea typeface="굴림" pitchFamily="50" charset="-127"/>
              </a:rPr>
              <a:t>              Sung Chan Choi, KETI, </a:t>
            </a:r>
            <a:r>
              <a:rPr lang="en-US" altLang="ko-KR" sz="1400" dirty="0" smtClean="0">
                <a:solidFill>
                  <a:srgbClr val="B42025"/>
                </a:solidFill>
                <a:ea typeface="굴림" pitchFamily="50" charset="-127"/>
                <a:hlinkClick r:id="rId4"/>
              </a:rPr>
              <a:t>csc@keti.re.kr</a:t>
            </a:r>
            <a:r>
              <a:rPr lang="en-US" altLang="ko-KR" sz="1400" dirty="0" smtClean="0">
                <a:solidFill>
                  <a:srgbClr val="B42025"/>
                </a:solidFill>
                <a:ea typeface="굴림" pitchFamily="50" charset="-127"/>
              </a:rPr>
              <a:t>  </a:t>
            </a:r>
          </a:p>
          <a:p>
            <a:pPr eaLnBrk="1" hangingPunct="1"/>
            <a:r>
              <a:rPr lang="en-US" altLang="ko-KR" sz="1400" dirty="0" smtClean="0">
                <a:solidFill>
                  <a:srgbClr val="B42025"/>
                </a:solidFill>
                <a:ea typeface="굴림" pitchFamily="50" charset="-127"/>
              </a:rPr>
              <a:t>              </a:t>
            </a:r>
            <a:r>
              <a:rPr lang="en-US" altLang="ko-KR" sz="1400" dirty="0" err="1" smtClean="0">
                <a:solidFill>
                  <a:srgbClr val="B42025"/>
                </a:solidFill>
                <a:ea typeface="굴림" pitchFamily="50" charset="-127"/>
              </a:rPr>
              <a:t>Seonhyang</a:t>
            </a:r>
            <a:r>
              <a:rPr lang="en-US" altLang="ko-KR" sz="1400" dirty="0" smtClean="0">
                <a:solidFill>
                  <a:srgbClr val="B42025"/>
                </a:solidFill>
                <a:ea typeface="굴림" pitchFamily="50" charset="-127"/>
              </a:rPr>
              <a:t> Kim, DT&amp;C, </a:t>
            </a:r>
            <a:r>
              <a:rPr lang="en-US" altLang="ko-KR" sz="1400" dirty="0" smtClean="0">
                <a:solidFill>
                  <a:srgbClr val="B42025"/>
                </a:solidFill>
                <a:ea typeface="굴림" pitchFamily="50" charset="-127"/>
                <a:hlinkClick r:id="rId5"/>
              </a:rPr>
              <a:t>shkim@dtnc.net</a:t>
            </a:r>
            <a:endParaRPr lang="en-US" altLang="ko-KR" sz="1400" dirty="0" smtClean="0">
              <a:solidFill>
                <a:srgbClr val="B42025"/>
              </a:solidFill>
              <a:ea typeface="굴림" pitchFamily="50" charset="-127"/>
            </a:endParaRPr>
          </a:p>
          <a:p>
            <a:pPr eaLnBrk="1" hangingPunct="1"/>
            <a:r>
              <a:rPr lang="en-US" altLang="ko-KR" sz="1400" dirty="0" smtClean="0">
                <a:solidFill>
                  <a:srgbClr val="B42025"/>
                </a:solidFill>
                <a:ea typeface="굴림" pitchFamily="50" charset="-127"/>
              </a:rPr>
              <a:t>              </a:t>
            </a:r>
            <a:r>
              <a:rPr lang="en-US" altLang="ko-KR" sz="1400" dirty="0" err="1" smtClean="0">
                <a:solidFill>
                  <a:srgbClr val="B42025"/>
                </a:solidFill>
                <a:ea typeface="굴림" pitchFamily="50" charset="-127"/>
              </a:rPr>
              <a:t>Bahareh</a:t>
            </a:r>
            <a:r>
              <a:rPr lang="en-US" altLang="ko-KR" sz="1400" dirty="0" smtClean="0">
                <a:solidFill>
                  <a:srgbClr val="B42025"/>
                </a:solidFill>
                <a:ea typeface="굴림" pitchFamily="50" charset="-127"/>
              </a:rPr>
              <a:t> </a:t>
            </a:r>
            <a:r>
              <a:rPr lang="en-US" altLang="ko-KR" sz="1400" dirty="0" err="1" smtClean="0">
                <a:solidFill>
                  <a:srgbClr val="B42025"/>
                </a:solidFill>
                <a:ea typeface="굴림" pitchFamily="50" charset="-127"/>
              </a:rPr>
              <a:t>Sadeghi</a:t>
            </a:r>
            <a:r>
              <a:rPr lang="en-US" altLang="ko-KR" sz="1400" dirty="0" smtClean="0">
                <a:solidFill>
                  <a:srgbClr val="B42025"/>
                </a:solidFill>
                <a:ea typeface="굴림" pitchFamily="50" charset="-127"/>
              </a:rPr>
              <a:t>, Intel, </a:t>
            </a:r>
            <a:r>
              <a:rPr lang="en-US" altLang="ko-KR" sz="1400" dirty="0" smtClean="0">
                <a:solidFill>
                  <a:srgbClr val="B42025"/>
                </a:solidFill>
                <a:ea typeface="굴림" pitchFamily="50" charset="-127"/>
                <a:hlinkClick r:id="rId6"/>
              </a:rPr>
              <a:t>bahareh.sadeghi@intel.com</a:t>
            </a:r>
            <a:endParaRPr lang="en-US" altLang="ko-KR" sz="1400" dirty="0" smtClean="0">
              <a:solidFill>
                <a:srgbClr val="B42025"/>
              </a:solidFill>
              <a:ea typeface="굴림" pitchFamily="50" charset="-127"/>
            </a:endParaRPr>
          </a:p>
          <a:p>
            <a:pPr eaLnBrk="1" hangingPunct="1"/>
            <a:r>
              <a:rPr lang="en-US" altLang="ko-KR" sz="1400" dirty="0" smtClean="0">
                <a:solidFill>
                  <a:srgbClr val="B42025"/>
                </a:solidFill>
                <a:ea typeface="굴림" pitchFamily="50" charset="-127"/>
              </a:rPr>
              <a:t>              Lionel Florit, Cisco, </a:t>
            </a:r>
            <a:r>
              <a:rPr lang="en-US" altLang="ko-KR" sz="1400" dirty="0" smtClean="0">
                <a:solidFill>
                  <a:srgbClr val="B42025"/>
                </a:solidFill>
                <a:ea typeface="굴림" pitchFamily="50" charset="-127"/>
                <a:hlinkClick r:id="rId7"/>
              </a:rPr>
              <a:t>lflorit@cisco.com</a:t>
            </a:r>
            <a:endParaRPr lang="en-US" altLang="ko-KR" sz="1400" dirty="0" smtClean="0">
              <a:solidFill>
                <a:srgbClr val="B42025"/>
              </a:solidFill>
              <a:ea typeface="굴림" pitchFamily="50" charset="-127"/>
            </a:endParaRPr>
          </a:p>
          <a:p>
            <a:pPr eaLnBrk="1" hangingPunct="1"/>
            <a:r>
              <a:rPr lang="en-US" altLang="ko-KR" sz="1400" dirty="0" smtClean="0">
                <a:solidFill>
                  <a:srgbClr val="B42025"/>
                </a:solidFill>
                <a:ea typeface="굴림" pitchFamily="50" charset="-127"/>
              </a:rPr>
              <a:t>Meeting </a:t>
            </a:r>
            <a:r>
              <a:rPr lang="en-US" altLang="ko-KR" sz="1400" dirty="0">
                <a:solidFill>
                  <a:srgbClr val="B42025"/>
                </a:solidFill>
                <a:ea typeface="굴림" pitchFamily="50" charset="-127"/>
              </a:rPr>
              <a:t>Date: </a:t>
            </a:r>
            <a:r>
              <a:rPr lang="en-US" altLang="ko-KR" sz="1400" smtClean="0">
                <a:solidFill>
                  <a:srgbClr val="B42025"/>
                </a:solidFill>
                <a:ea typeface="굴림" pitchFamily="50" charset="-127"/>
              </a:rPr>
              <a:t>&lt;2015-09-07&gt;</a:t>
            </a:r>
            <a:endParaRPr lang="en-US" altLang="ko-KR" sz="1400" dirty="0">
              <a:solidFill>
                <a:srgbClr val="B42025"/>
              </a:solidFill>
              <a:ea typeface="굴림" pitchFamily="50" charset="-127"/>
            </a:endParaRPr>
          </a:p>
          <a:p>
            <a:pPr eaLnBrk="1" hangingPunct="1"/>
            <a:r>
              <a:rPr lang="en-US" altLang="ko-KR" sz="1400" dirty="0">
                <a:solidFill>
                  <a:srgbClr val="B42025"/>
                </a:solidFill>
                <a:ea typeface="굴림" pitchFamily="50" charset="-127"/>
              </a:rPr>
              <a:t>Agenda Item: </a:t>
            </a:r>
            <a:r>
              <a:rPr lang="en-US" altLang="ko-KR" sz="1400" dirty="0" smtClean="0">
                <a:solidFill>
                  <a:srgbClr val="B42025"/>
                </a:solidFill>
                <a:ea typeface="굴림" pitchFamily="50" charset="-127"/>
              </a:rPr>
              <a:t>&lt;WI 44: oneM2M-OIC interworking &gt;</a:t>
            </a:r>
            <a:endParaRPr lang="en-US" altLang="ko-KR" sz="1400" dirty="0">
              <a:solidFill>
                <a:srgbClr val="B42025"/>
              </a:solidFill>
              <a:ea typeface="굴림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re 1"/>
          <p:cNvSpPr>
            <a:spLocks noGrp="1"/>
          </p:cNvSpPr>
          <p:nvPr>
            <p:ph type="title"/>
          </p:nvPr>
        </p:nvSpPr>
        <p:spPr>
          <a:xfrm>
            <a:off x="952500" y="304800"/>
            <a:ext cx="7239000" cy="762000"/>
          </a:xfrm>
        </p:spPr>
        <p:txBody>
          <a:bodyPr anchor="ctr"/>
          <a:lstStyle/>
          <a:p>
            <a:pPr>
              <a:lnSpc>
                <a:spcPct val="85000"/>
              </a:lnSpc>
            </a:pPr>
            <a:r>
              <a:rPr lang="en-US" dirty="0" smtClean="0">
                <a:solidFill>
                  <a:schemeClr val="tx1"/>
                </a:solidFill>
              </a:rPr>
              <a:t>Basic Sketch</a:t>
            </a:r>
          </a:p>
        </p:txBody>
      </p:sp>
      <p:sp>
        <p:nvSpPr>
          <p:cNvPr id="27651" name="Espace réservé du contenu 2"/>
          <p:cNvSpPr>
            <a:spLocks noGrp="1"/>
          </p:cNvSpPr>
          <p:nvPr>
            <p:ph idx="1"/>
          </p:nvPr>
        </p:nvSpPr>
        <p:spPr>
          <a:xfrm>
            <a:off x="453779" y="1219200"/>
            <a:ext cx="8229600" cy="1752600"/>
          </a:xfrm>
        </p:spPr>
        <p:txBody>
          <a:bodyPr>
            <a:normAutofit fontScale="77500" lnSpcReduction="20000"/>
          </a:bodyPr>
          <a:lstStyle/>
          <a:p>
            <a:r>
              <a:rPr lang="en-US" altLang="ko-KR" dirty="0" smtClean="0"/>
              <a:t>IPE in </a:t>
            </a:r>
            <a:r>
              <a:rPr lang="en-US" altLang="ko-KR" dirty="0"/>
              <a:t>between </a:t>
            </a:r>
          </a:p>
          <a:p>
            <a:pPr lvl="1"/>
            <a:r>
              <a:rPr lang="en-US" altLang="ko-KR" dirty="0"/>
              <a:t> which plays the role of both </a:t>
            </a:r>
            <a:r>
              <a:rPr lang="en-US" altLang="ko-KR" dirty="0" smtClean="0"/>
              <a:t>oneM2M &amp; OIC entities</a:t>
            </a:r>
            <a:r>
              <a:rPr lang="en-US" altLang="ko-KR" dirty="0"/>
              <a:t>. </a:t>
            </a:r>
          </a:p>
          <a:p>
            <a:r>
              <a:rPr lang="en-US" altLang="ko-KR" dirty="0"/>
              <a:t>Separation of OIC &amp; oneM2M operation </a:t>
            </a:r>
          </a:p>
          <a:p>
            <a:pPr lvl="1"/>
            <a:r>
              <a:rPr lang="en-US" altLang="ko-KR" dirty="0" smtClean="0"/>
              <a:t>The </a:t>
            </a:r>
            <a:r>
              <a:rPr lang="en-US" altLang="ko-KR" dirty="0"/>
              <a:t>intermediary interact with OIC (&amp; oneM2M) devices with OIC (&amp; oneM2M) procedures respectively. </a:t>
            </a:r>
            <a:endParaRPr lang="en-US" dirty="0" smtClean="0"/>
          </a:p>
        </p:txBody>
      </p:sp>
      <p:pic>
        <p:nvPicPr>
          <p:cNvPr id="31" name="Picture 4" descr="http://www.broadbandbuyer.com/images/products/cisco%20systems/air-oeap602i-e-k9-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60603" y="3810000"/>
            <a:ext cx="2382997" cy="2382997"/>
          </a:xfrm>
          <a:prstGeom prst="rect">
            <a:avLst/>
          </a:prstGeom>
          <a:noFill/>
        </p:spPr>
      </p:pic>
      <p:pic>
        <p:nvPicPr>
          <p:cNvPr id="32" name="Picture 2" descr="https://www.troopsupport.dla.mil/events/images/140122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4362835"/>
            <a:ext cx="784623" cy="1197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C8BFE7"/>
              </a:clrFrom>
              <a:clrTo>
                <a:srgbClr val="C8BFE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302" y="4150425"/>
            <a:ext cx="864298" cy="1640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Content Placeholder 2"/>
          <p:cNvSpPr txBox="1">
            <a:spLocks/>
          </p:cNvSpPr>
          <p:nvPr/>
        </p:nvSpPr>
        <p:spPr>
          <a:xfrm>
            <a:off x="111766" y="3352979"/>
            <a:ext cx="1640834" cy="55688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2A4C56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 baseline="0">
                <a:solidFill>
                  <a:srgbClr val="2A4C5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2A4C5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rgbClr val="2A4C5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rgbClr val="2A4C5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ctr">
              <a:buNone/>
            </a:pPr>
            <a:r>
              <a:rPr lang="en-US" altLang="ko-KR" sz="1600" b="1" dirty="0" smtClean="0">
                <a:solidFill>
                  <a:schemeClr val="tx1"/>
                </a:solidFill>
              </a:rPr>
              <a:t>oneM2M device</a:t>
            </a:r>
          </a:p>
          <a:p>
            <a:pPr marL="457200" indent="-457200" algn="ctr">
              <a:buNone/>
            </a:pPr>
            <a:r>
              <a:rPr lang="en-US" altLang="ko-KR" sz="1600" b="1" dirty="0" smtClean="0">
                <a:solidFill>
                  <a:schemeClr val="tx1"/>
                </a:solidFill>
              </a:rPr>
              <a:t>(controller)</a:t>
            </a:r>
            <a:endParaRPr lang="en-US" sz="1600" b="1" dirty="0" smtClean="0">
              <a:solidFill>
                <a:schemeClr val="tx1"/>
              </a:solidFill>
            </a:endParaRPr>
          </a:p>
        </p:txBody>
      </p:sp>
      <p:pic>
        <p:nvPicPr>
          <p:cNvPr id="36" name="Picture 2" descr="https://www.troopsupport.dla.mil/events/images/140122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3712" y="4556205"/>
            <a:ext cx="499547" cy="762229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9" name="직선 화살표 연결선 38"/>
          <p:cNvCxnSpPr/>
          <p:nvPr/>
        </p:nvCxnSpPr>
        <p:spPr>
          <a:xfrm>
            <a:off x="1593976" y="4749292"/>
            <a:ext cx="1677444" cy="1577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직선 화살표 연결선 39"/>
          <p:cNvCxnSpPr/>
          <p:nvPr/>
        </p:nvCxnSpPr>
        <p:spPr>
          <a:xfrm>
            <a:off x="1593976" y="5104292"/>
            <a:ext cx="1677444" cy="1577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직선 화살표 연결선 43"/>
          <p:cNvCxnSpPr/>
          <p:nvPr/>
        </p:nvCxnSpPr>
        <p:spPr>
          <a:xfrm>
            <a:off x="4495800" y="4794082"/>
            <a:ext cx="384421" cy="6518"/>
          </a:xfrm>
          <a:prstGeom prst="straightConnector1">
            <a:avLst/>
          </a:prstGeom>
          <a:ln w="38100">
            <a:solidFill>
              <a:srgbClr val="CC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직선 화살표 연결선 46"/>
          <p:cNvCxnSpPr/>
          <p:nvPr/>
        </p:nvCxnSpPr>
        <p:spPr>
          <a:xfrm>
            <a:off x="4495800" y="5098882"/>
            <a:ext cx="384421" cy="6518"/>
          </a:xfrm>
          <a:prstGeom prst="straightConnector1">
            <a:avLst/>
          </a:prstGeom>
          <a:ln w="38100">
            <a:solidFill>
              <a:srgbClr val="CC00FF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447800" y="4401867"/>
            <a:ext cx="1730948" cy="30777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latin typeface="맑은 고딕"/>
                <a:ea typeface="맑은 고딕"/>
              </a:rPr>
              <a:t>① oneM2M REQ</a:t>
            </a:r>
            <a:endParaRPr lang="ko-KR" altLang="en-US" sz="1400" dirty="0" smtClean="0">
              <a:latin typeface="+mn-lt"/>
              <a:ea typeface="+mn-ea"/>
            </a:endParaRPr>
          </a:p>
        </p:txBody>
      </p:sp>
      <p:sp>
        <p:nvSpPr>
          <p:cNvPr id="58" name="Content Placeholder 2"/>
          <p:cNvSpPr txBox="1">
            <a:spLocks/>
          </p:cNvSpPr>
          <p:nvPr/>
        </p:nvSpPr>
        <p:spPr>
          <a:xfrm>
            <a:off x="7391400" y="3352979"/>
            <a:ext cx="1754105" cy="55688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2A4C56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 baseline="0">
                <a:solidFill>
                  <a:srgbClr val="2A4C5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2A4C5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rgbClr val="2A4C5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rgbClr val="2A4C5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ctr">
              <a:buNone/>
            </a:pPr>
            <a:r>
              <a:rPr lang="en-US" altLang="ko-KR" sz="1600" b="1" dirty="0" smtClean="0">
                <a:solidFill>
                  <a:schemeClr val="tx1"/>
                </a:solidFill>
              </a:rPr>
              <a:t>OIC device</a:t>
            </a:r>
          </a:p>
          <a:p>
            <a:pPr marL="457200" indent="-457200" algn="ctr">
              <a:buNone/>
            </a:pPr>
            <a:r>
              <a:rPr lang="en-US" altLang="ko-KR" sz="1600" b="1" dirty="0" smtClean="0">
                <a:solidFill>
                  <a:schemeClr val="tx1"/>
                </a:solidFill>
              </a:rPr>
              <a:t>(sensor &amp; actuator)</a:t>
            </a:r>
            <a:endParaRPr lang="en-US" sz="1600" b="1" dirty="0" smtClean="0">
              <a:solidFill>
                <a:schemeClr val="tx1"/>
              </a:solidFill>
            </a:endParaRPr>
          </a:p>
        </p:txBody>
      </p:sp>
      <p:cxnSp>
        <p:nvCxnSpPr>
          <p:cNvPr id="63" name="직선 화살표 연결선 62"/>
          <p:cNvCxnSpPr/>
          <p:nvPr/>
        </p:nvCxnSpPr>
        <p:spPr>
          <a:xfrm>
            <a:off x="6100073" y="4749292"/>
            <a:ext cx="1677444" cy="1577"/>
          </a:xfrm>
          <a:prstGeom prst="straightConnector1">
            <a:avLst/>
          </a:prstGeom>
          <a:ln w="3810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직선 화살표 연결선 63"/>
          <p:cNvCxnSpPr/>
          <p:nvPr/>
        </p:nvCxnSpPr>
        <p:spPr>
          <a:xfrm>
            <a:off x="6100073" y="5104292"/>
            <a:ext cx="1677444" cy="1577"/>
          </a:xfrm>
          <a:prstGeom prst="straightConnector1">
            <a:avLst/>
          </a:prstGeom>
          <a:ln w="38100">
            <a:solidFill>
              <a:srgbClr val="0033CC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Content Placeholder 2"/>
          <p:cNvSpPr txBox="1">
            <a:spLocks/>
          </p:cNvSpPr>
          <p:nvPr/>
        </p:nvSpPr>
        <p:spPr>
          <a:xfrm>
            <a:off x="3785841" y="3352979"/>
            <a:ext cx="1640834" cy="556881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2A4C56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 baseline="0">
                <a:solidFill>
                  <a:srgbClr val="2A4C5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2A4C5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rgbClr val="2A4C5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rgbClr val="2A4C5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ctr">
              <a:buNone/>
            </a:pPr>
            <a:r>
              <a:rPr lang="en-US" altLang="ko-KR" sz="1800" b="1" dirty="0" smtClean="0">
                <a:solidFill>
                  <a:schemeClr val="tx1"/>
                </a:solidFill>
              </a:rPr>
              <a:t>IPE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6019800" y="4401867"/>
            <a:ext cx="1730948" cy="30777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latin typeface="맑은 고딕"/>
              </a:rPr>
              <a:t>② </a:t>
            </a:r>
            <a:r>
              <a:rPr lang="en-US" altLang="ko-KR" sz="1400" dirty="0" smtClean="0">
                <a:latin typeface="맑은 고딕"/>
              </a:rPr>
              <a:t>OIC REQ</a:t>
            </a:r>
            <a:endParaRPr lang="ko-KR" altLang="en-US" sz="1400" dirty="0" smtClean="0">
              <a:latin typeface="+mn-lt"/>
              <a:ea typeface="+mn-ea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6019800" y="5164546"/>
            <a:ext cx="1730948" cy="30777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latin typeface="맑은 고딕"/>
              </a:rPr>
              <a:t>③</a:t>
            </a:r>
            <a:r>
              <a:rPr lang="en-US" altLang="ko-KR" sz="1400" dirty="0" smtClean="0">
                <a:latin typeface="맑은 고딕"/>
              </a:rPr>
              <a:t> OIC RES</a:t>
            </a:r>
            <a:endParaRPr lang="ko-KR" altLang="en-US" sz="1400" dirty="0" smtClean="0">
              <a:latin typeface="+mn-lt"/>
              <a:ea typeface="+mn-ea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447800" y="5164546"/>
            <a:ext cx="1730948" cy="30777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latin typeface="맑은 고딕"/>
              </a:rPr>
              <a:t>④ </a:t>
            </a:r>
            <a:r>
              <a:rPr lang="en-US" altLang="ko-KR" sz="1400" dirty="0" smtClean="0">
                <a:latin typeface="맑은 고딕"/>
                <a:ea typeface="맑은 고딕"/>
              </a:rPr>
              <a:t>oneM2M RES</a:t>
            </a:r>
            <a:endParaRPr lang="ko-KR" altLang="en-US" sz="1400" dirty="0" smtClean="0">
              <a:latin typeface="+mn-lt"/>
              <a:ea typeface="+mn-ea"/>
            </a:endParaRPr>
          </a:p>
        </p:txBody>
      </p:sp>
      <p:sp>
        <p:nvSpPr>
          <p:cNvPr id="77" name="Line 35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H="1" flipV="1">
            <a:off x="3245262" y="3906668"/>
            <a:ext cx="538450" cy="649086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pPr algn="l" eaLnBrk="1" hangingPunct="1"/>
            <a:endParaRPr lang="en-US" sz="1800" b="1" i="0" dirty="0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pic>
        <p:nvPicPr>
          <p:cNvPr id="79" name="Picture 2" descr="https://www.troopsupport.dla.mil/events/images/140122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9704" y="4563589"/>
            <a:ext cx="499547" cy="762229"/>
          </a:xfrm>
          <a:prstGeom prst="rect">
            <a:avLst/>
          </a:prstGeom>
          <a:noFill/>
          <a:ln w="38100">
            <a:solidFill>
              <a:srgbClr val="0033CC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" name="TextBox 75"/>
          <p:cNvSpPr txBox="1"/>
          <p:nvPr/>
        </p:nvSpPr>
        <p:spPr>
          <a:xfrm>
            <a:off x="2045076" y="3515380"/>
            <a:ext cx="1460124" cy="523220"/>
          </a:xfrm>
          <a:prstGeom prst="rect">
            <a:avLst/>
          </a:prstGeom>
          <a:solidFill>
            <a:srgbClr val="FFCC00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/>
              <a:t>(virtual) </a:t>
            </a:r>
          </a:p>
          <a:p>
            <a:pPr algn="ctr"/>
            <a:r>
              <a:rPr lang="en-US" altLang="ko-KR" sz="1400" dirty="0" smtClean="0"/>
              <a:t>oneM2M device</a:t>
            </a:r>
            <a:endParaRPr lang="ko-KR" altLang="en-US" sz="1400" dirty="0" smtClean="0">
              <a:latin typeface="+mn-lt"/>
              <a:ea typeface="+mn-ea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937438" y="5849178"/>
            <a:ext cx="1460124" cy="523220"/>
          </a:xfrm>
          <a:prstGeom prst="rect">
            <a:avLst/>
          </a:prstGeom>
          <a:solidFill>
            <a:srgbClr val="FFCC00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/>
              <a:t>(virtual) </a:t>
            </a:r>
          </a:p>
          <a:p>
            <a:pPr algn="ctr"/>
            <a:r>
              <a:rPr lang="en-US" altLang="ko-KR" sz="1400" dirty="0" smtClean="0"/>
              <a:t>OIC device</a:t>
            </a:r>
            <a:endParaRPr lang="ko-KR" altLang="en-US" sz="1400" dirty="0" smtClean="0">
              <a:latin typeface="+mn-lt"/>
              <a:ea typeface="+mn-ea"/>
            </a:endParaRPr>
          </a:p>
        </p:txBody>
      </p:sp>
      <p:sp>
        <p:nvSpPr>
          <p:cNvPr id="81" name="Line 35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V="1">
            <a:off x="4743863" y="5257800"/>
            <a:ext cx="0" cy="114300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pPr algn="l" eaLnBrk="1" hangingPunct="1"/>
            <a:endParaRPr lang="en-US" sz="1800" b="1" i="0" dirty="0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3581400" y="6233866"/>
            <a:ext cx="1676400" cy="523220"/>
          </a:xfrm>
          <a:prstGeom prst="rect">
            <a:avLst/>
          </a:prstGeom>
          <a:solidFill>
            <a:srgbClr val="FFCC00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/>
              <a:t>oneM2M &amp; OIC resource translation</a:t>
            </a:r>
            <a:endParaRPr lang="ko-KR" altLang="en-US" sz="1400" dirty="0" smtClean="0">
              <a:latin typeface="+mn-lt"/>
              <a:ea typeface="+mn-ea"/>
            </a:endParaRPr>
          </a:p>
        </p:txBody>
      </p:sp>
      <p:sp>
        <p:nvSpPr>
          <p:cNvPr id="83" name="Line 35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 flipV="1">
            <a:off x="5505863" y="5363373"/>
            <a:ext cx="742535" cy="829624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pPr algn="l" eaLnBrk="1" hangingPunct="1"/>
            <a:endParaRPr lang="en-US" sz="1800" b="1" i="0" dirty="0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70" grpId="0"/>
      <p:bldP spid="71" grpId="0"/>
      <p:bldP spid="75" grpId="0"/>
      <p:bldP spid="77" grpId="0" animBg="1"/>
      <p:bldP spid="76" grpId="0" animBg="1"/>
      <p:bldP spid="80" grpId="0" animBg="1"/>
      <p:bldP spid="81" grpId="0" animBg="1"/>
      <p:bldP spid="82" grpId="0" animBg="1"/>
      <p:bldP spid="8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re 1"/>
          <p:cNvSpPr>
            <a:spLocks noGrp="1"/>
          </p:cNvSpPr>
          <p:nvPr>
            <p:ph type="title"/>
          </p:nvPr>
        </p:nvSpPr>
        <p:spPr>
          <a:xfrm>
            <a:off x="952500" y="304800"/>
            <a:ext cx="7239000" cy="762000"/>
          </a:xfrm>
        </p:spPr>
        <p:txBody>
          <a:bodyPr anchor="ctr"/>
          <a:lstStyle/>
          <a:p>
            <a:pPr>
              <a:lnSpc>
                <a:spcPct val="85000"/>
              </a:lnSpc>
            </a:pPr>
            <a:r>
              <a:rPr lang="en-US" dirty="0" smtClean="0">
                <a:solidFill>
                  <a:schemeClr val="tx1"/>
                </a:solidFill>
              </a:rPr>
              <a:t>Functional Architecture</a:t>
            </a:r>
          </a:p>
        </p:txBody>
      </p:sp>
      <p:sp>
        <p:nvSpPr>
          <p:cNvPr id="27651" name="Espace réservé du contenu 2"/>
          <p:cNvSpPr>
            <a:spLocks noGrp="1"/>
          </p:cNvSpPr>
          <p:nvPr>
            <p:ph idx="1"/>
          </p:nvPr>
        </p:nvSpPr>
        <p:spPr>
          <a:xfrm>
            <a:off x="453779" y="1219200"/>
            <a:ext cx="8229600" cy="3124200"/>
          </a:xfrm>
        </p:spPr>
        <p:txBody>
          <a:bodyPr>
            <a:normAutofit fontScale="62500" lnSpcReduction="20000"/>
          </a:bodyPr>
          <a:lstStyle/>
          <a:p>
            <a:r>
              <a:rPr lang="en-US" altLang="ko-KR" dirty="0" smtClean="0"/>
              <a:t>Interworking with IPE </a:t>
            </a:r>
          </a:p>
          <a:p>
            <a:pPr lvl="1"/>
            <a:r>
              <a:rPr lang="en-US" altLang="ko-KR" dirty="0" smtClean="0"/>
              <a:t>IPE, as an intermediary, facilitates oneM2M &amp; OIC interworking by translating oneM2M and OIC resources.  </a:t>
            </a:r>
            <a:endParaRPr lang="en-US" altLang="ko-KR" dirty="0"/>
          </a:p>
          <a:p>
            <a:r>
              <a:rPr lang="en-US" altLang="ko-KR" dirty="0" smtClean="0"/>
              <a:t>Functional Entities  </a:t>
            </a:r>
            <a:endParaRPr lang="en-US" altLang="ko-KR" dirty="0"/>
          </a:p>
          <a:p>
            <a:pPr lvl="1"/>
            <a:r>
              <a:rPr lang="en-US" altLang="ko-KR" dirty="0" smtClean="0"/>
              <a:t>IPE: a specialized AE, characterized by the support of a non-oneM2M reference point, and by the capability of remapping the related data model to the oneM2M resources exposed via the </a:t>
            </a:r>
            <a:r>
              <a:rPr lang="en-US" altLang="ko-KR" dirty="0" err="1" smtClean="0"/>
              <a:t>Mca</a:t>
            </a:r>
            <a:r>
              <a:rPr lang="en-US" altLang="ko-KR" dirty="0" smtClean="0"/>
              <a:t> reference point</a:t>
            </a:r>
          </a:p>
          <a:p>
            <a:pPr lvl="1"/>
            <a:r>
              <a:rPr lang="en-US" altLang="ko-KR" dirty="0" smtClean="0"/>
              <a:t>oneM2M CSE: an usual oneM2M common service entity (CSE)</a:t>
            </a:r>
          </a:p>
          <a:p>
            <a:pPr lvl="1"/>
            <a:r>
              <a:rPr lang="en-US" dirty="0" smtClean="0"/>
              <a:t>OIC device: a logical entity which plays either OIC client or OIC server roles or both. OIC server hosts OIC resources and expose those for </a:t>
            </a:r>
            <a:r>
              <a:rPr lang="en-US" dirty="0" err="1" smtClean="0"/>
              <a:t>IoT</a:t>
            </a:r>
            <a:r>
              <a:rPr lang="en-US" dirty="0" smtClean="0"/>
              <a:t> service. OIC client accesses OIC server to manipulate OIC resources, i.e. monitoring &amp; controlling </a:t>
            </a:r>
          </a:p>
        </p:txBody>
      </p:sp>
      <p:sp>
        <p:nvSpPr>
          <p:cNvPr id="29" name="모서리가 둥근 직사각형 28"/>
          <p:cNvSpPr/>
          <p:nvPr/>
        </p:nvSpPr>
        <p:spPr>
          <a:xfrm>
            <a:off x="7279900" y="4648200"/>
            <a:ext cx="1108270" cy="1295400"/>
          </a:xfrm>
          <a:prstGeom prst="roundRect">
            <a:avLst>
              <a:gd name="adj" fmla="val 9328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/>
              <a:t>OIC device</a:t>
            </a:r>
            <a:endParaRPr lang="ko-KR" altLang="en-US" sz="1600" dirty="0"/>
          </a:p>
        </p:txBody>
      </p:sp>
      <p:sp>
        <p:nvSpPr>
          <p:cNvPr id="85" name="모서리가 둥근 직사각형 84"/>
          <p:cNvSpPr/>
          <p:nvPr/>
        </p:nvSpPr>
        <p:spPr>
          <a:xfrm>
            <a:off x="685800" y="4648200"/>
            <a:ext cx="1108270" cy="1295400"/>
          </a:xfrm>
          <a:prstGeom prst="roundRect">
            <a:avLst>
              <a:gd name="adj" fmla="val 9328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/>
              <a:t>oneM2M CSE</a:t>
            </a:r>
            <a:endParaRPr lang="ko-KR" altLang="en-US" sz="1600" dirty="0"/>
          </a:p>
        </p:txBody>
      </p:sp>
      <p:sp>
        <p:nvSpPr>
          <p:cNvPr id="90" name="모서리가 둥근 직사각형 89"/>
          <p:cNvSpPr/>
          <p:nvPr/>
        </p:nvSpPr>
        <p:spPr>
          <a:xfrm>
            <a:off x="3282770" y="4648200"/>
            <a:ext cx="2438400" cy="1295400"/>
          </a:xfrm>
          <a:prstGeom prst="roundRect">
            <a:avLst>
              <a:gd name="adj" fmla="val 9328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altLang="ko-KR" sz="1600" dirty="0" smtClean="0"/>
              <a:t>IPE</a:t>
            </a:r>
            <a:endParaRPr lang="ko-KR" altLang="en-US" sz="1600" dirty="0"/>
          </a:p>
        </p:txBody>
      </p:sp>
      <p:sp>
        <p:nvSpPr>
          <p:cNvPr id="15" name="모서리가 둥근 직사각형 14"/>
          <p:cNvSpPr/>
          <p:nvPr/>
        </p:nvSpPr>
        <p:spPr>
          <a:xfrm>
            <a:off x="3435170" y="5045675"/>
            <a:ext cx="1019285" cy="790830"/>
          </a:xfrm>
          <a:prstGeom prst="roundRect">
            <a:avLst>
              <a:gd name="adj" fmla="val 685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oneM2M  AE</a:t>
            </a:r>
            <a:endParaRPr lang="ko-KR" altLang="en-US" sz="1400" dirty="0"/>
          </a:p>
        </p:txBody>
      </p:sp>
      <p:sp>
        <p:nvSpPr>
          <p:cNvPr id="16" name="모서리가 둥근 직사각형 15"/>
          <p:cNvSpPr/>
          <p:nvPr/>
        </p:nvSpPr>
        <p:spPr>
          <a:xfrm>
            <a:off x="4580229" y="5045675"/>
            <a:ext cx="1019285" cy="790830"/>
          </a:xfrm>
          <a:prstGeom prst="roundRect">
            <a:avLst>
              <a:gd name="adj" fmla="val 685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virtual OIC device</a:t>
            </a:r>
            <a:endParaRPr lang="ko-KR" altLang="en-US" sz="1400" dirty="0"/>
          </a:p>
        </p:txBody>
      </p:sp>
      <p:cxnSp>
        <p:nvCxnSpPr>
          <p:cNvPr id="17" name="직선 화살표 연결선 16"/>
          <p:cNvCxnSpPr>
            <a:stCxn id="90" idx="3"/>
            <a:endCxn id="29" idx="1"/>
          </p:cNvCxnSpPr>
          <p:nvPr/>
        </p:nvCxnSpPr>
        <p:spPr>
          <a:xfrm>
            <a:off x="5721170" y="5295900"/>
            <a:ext cx="1558730" cy="0"/>
          </a:xfrm>
          <a:prstGeom prst="straightConnector1">
            <a:avLst/>
          </a:prstGeom>
          <a:ln w="19050">
            <a:solidFill>
              <a:srgbClr val="0033CC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화살표 연결선 19"/>
          <p:cNvCxnSpPr>
            <a:stCxn id="85" idx="3"/>
            <a:endCxn id="90" idx="1"/>
          </p:cNvCxnSpPr>
          <p:nvPr/>
        </p:nvCxnSpPr>
        <p:spPr>
          <a:xfrm>
            <a:off x="1794070" y="5295900"/>
            <a:ext cx="1488700" cy="0"/>
          </a:xfrm>
          <a:prstGeom prst="straightConnector1">
            <a:avLst/>
          </a:prstGeom>
          <a:ln w="1905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947247" y="5401962"/>
            <a:ext cx="1205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200" dirty="0" err="1" smtClean="0"/>
              <a:t>Mca</a:t>
            </a:r>
            <a:endParaRPr lang="en-US" altLang="ko-KR" sz="1200" dirty="0" smtClean="0"/>
          </a:p>
          <a:p>
            <a:pPr algn="ctr"/>
            <a:r>
              <a:rPr lang="en-US" altLang="ko-KR" sz="1200" dirty="0" smtClean="0"/>
              <a:t>Reference Point </a:t>
            </a:r>
            <a:endParaRPr lang="ko-KR" altLang="en-US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6125451" y="5401962"/>
            <a:ext cx="7412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200" dirty="0" smtClean="0"/>
              <a:t>OIC </a:t>
            </a:r>
          </a:p>
          <a:p>
            <a:pPr algn="ctr"/>
            <a:r>
              <a:rPr lang="en-US" altLang="ko-KR" sz="1200" dirty="0" smtClean="0"/>
              <a:t>Interface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44864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r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762000"/>
          </a:xfrm>
        </p:spPr>
        <p:txBody>
          <a:bodyPr anchor="ctr"/>
          <a:lstStyle/>
          <a:p>
            <a:pPr>
              <a:lnSpc>
                <a:spcPct val="85000"/>
              </a:lnSpc>
            </a:pPr>
            <a:r>
              <a:rPr lang="en-US" sz="4000" dirty="0" smtClean="0">
                <a:solidFill>
                  <a:schemeClr val="tx1"/>
                </a:solidFill>
              </a:rPr>
              <a:t>oneM2M interworking with OIC via IPE </a:t>
            </a:r>
          </a:p>
        </p:txBody>
      </p:sp>
      <p:sp>
        <p:nvSpPr>
          <p:cNvPr id="29" name="모서리가 둥근 직사각형 28"/>
          <p:cNvSpPr/>
          <p:nvPr/>
        </p:nvSpPr>
        <p:spPr>
          <a:xfrm>
            <a:off x="4802527" y="5867400"/>
            <a:ext cx="1108270" cy="762000"/>
          </a:xfrm>
          <a:prstGeom prst="roundRect">
            <a:avLst>
              <a:gd name="adj" fmla="val 9328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OIC device</a:t>
            </a:r>
            <a:endParaRPr lang="ko-KR" altLang="en-US" sz="1400" dirty="0"/>
          </a:p>
        </p:txBody>
      </p:sp>
      <p:sp>
        <p:nvSpPr>
          <p:cNvPr id="15" name="모서리가 둥근 직사각형 14"/>
          <p:cNvSpPr/>
          <p:nvPr/>
        </p:nvSpPr>
        <p:spPr>
          <a:xfrm>
            <a:off x="3220861" y="2667000"/>
            <a:ext cx="2689936" cy="1143000"/>
          </a:xfrm>
          <a:prstGeom prst="roundRect">
            <a:avLst>
              <a:gd name="adj" fmla="val 685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MN-CSE</a:t>
            </a:r>
            <a:endParaRPr lang="ko-KR" altLang="en-US" sz="1400" dirty="0"/>
          </a:p>
        </p:txBody>
      </p:sp>
      <p:cxnSp>
        <p:nvCxnSpPr>
          <p:cNvPr id="20" name="직선 화살표 연결선 19"/>
          <p:cNvCxnSpPr>
            <a:stCxn id="45" idx="3"/>
            <a:endCxn id="15" idx="1"/>
          </p:cNvCxnSpPr>
          <p:nvPr/>
        </p:nvCxnSpPr>
        <p:spPr>
          <a:xfrm>
            <a:off x="2518868" y="3238500"/>
            <a:ext cx="701993" cy="0"/>
          </a:xfrm>
          <a:prstGeom prst="straightConnector1">
            <a:avLst/>
          </a:prstGeom>
          <a:ln w="1905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모서리가 둥근 직사각형 13"/>
          <p:cNvSpPr/>
          <p:nvPr/>
        </p:nvSpPr>
        <p:spPr>
          <a:xfrm>
            <a:off x="3220862" y="5867400"/>
            <a:ext cx="1108270" cy="762000"/>
          </a:xfrm>
          <a:prstGeom prst="roundRect">
            <a:avLst>
              <a:gd name="adj" fmla="val 9328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OIC device</a:t>
            </a:r>
            <a:endParaRPr lang="ko-KR" altLang="en-US" sz="1400" dirty="0"/>
          </a:p>
        </p:txBody>
      </p:sp>
      <p:sp>
        <p:nvSpPr>
          <p:cNvPr id="18" name="모서리가 둥근 직사각형 17"/>
          <p:cNvSpPr/>
          <p:nvPr/>
        </p:nvSpPr>
        <p:spPr>
          <a:xfrm>
            <a:off x="3220861" y="4457700"/>
            <a:ext cx="1108271" cy="647700"/>
          </a:xfrm>
          <a:prstGeom prst="roundRect">
            <a:avLst>
              <a:gd name="adj" fmla="val 9328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IPE</a:t>
            </a:r>
            <a:endParaRPr lang="ko-KR" altLang="en-US" sz="1400" dirty="0"/>
          </a:p>
        </p:txBody>
      </p:sp>
      <p:sp>
        <p:nvSpPr>
          <p:cNvPr id="19" name="모서리가 둥근 직사각형 18"/>
          <p:cNvSpPr/>
          <p:nvPr/>
        </p:nvSpPr>
        <p:spPr>
          <a:xfrm>
            <a:off x="4802527" y="4457700"/>
            <a:ext cx="1108270" cy="647700"/>
          </a:xfrm>
          <a:prstGeom prst="roundRect">
            <a:avLst>
              <a:gd name="adj" fmla="val 9328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IPE</a:t>
            </a:r>
            <a:endParaRPr lang="ko-KR" altLang="en-US" sz="1400" dirty="0"/>
          </a:p>
        </p:txBody>
      </p:sp>
      <p:sp>
        <p:nvSpPr>
          <p:cNvPr id="21" name="모서리가 둥근 직사각형 20"/>
          <p:cNvSpPr/>
          <p:nvPr/>
        </p:nvSpPr>
        <p:spPr>
          <a:xfrm>
            <a:off x="2912075" y="2403390"/>
            <a:ext cx="3227322" cy="2947086"/>
          </a:xfrm>
          <a:prstGeom prst="roundRect">
            <a:avLst>
              <a:gd name="adj" fmla="val 5868"/>
            </a:avLst>
          </a:prstGeom>
          <a:noFill/>
          <a:ln w="28575">
            <a:solidFill>
              <a:srgbClr val="CC00FF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3887885" y="1908291"/>
            <a:ext cx="1120570" cy="556881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2A4C56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 baseline="0">
                <a:solidFill>
                  <a:srgbClr val="2A4C5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2A4C5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rgbClr val="2A4C5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rgbClr val="2A4C5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ctr">
              <a:buNone/>
            </a:pPr>
            <a:r>
              <a:rPr lang="en-US" sz="1800" b="1" dirty="0" smtClean="0">
                <a:solidFill>
                  <a:schemeClr val="tx1"/>
                </a:solidFill>
              </a:rPr>
              <a:t>Gateway</a:t>
            </a:r>
          </a:p>
        </p:txBody>
      </p:sp>
      <p:cxnSp>
        <p:nvCxnSpPr>
          <p:cNvPr id="5" name="꺾인 연결선 4"/>
          <p:cNvCxnSpPr>
            <a:stCxn id="15" idx="2"/>
            <a:endCxn id="18" idx="0"/>
          </p:cNvCxnSpPr>
          <p:nvPr/>
        </p:nvCxnSpPr>
        <p:spPr>
          <a:xfrm rot="5400000">
            <a:off x="3846563" y="3738434"/>
            <a:ext cx="647700" cy="790832"/>
          </a:xfrm>
          <a:prstGeom prst="bentConnector3">
            <a:avLst>
              <a:gd name="adj1" fmla="val 44913"/>
            </a:avLst>
          </a:prstGeom>
          <a:ln w="1905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꺾인 연결선 23"/>
          <p:cNvCxnSpPr>
            <a:stCxn id="15" idx="2"/>
            <a:endCxn id="19" idx="0"/>
          </p:cNvCxnSpPr>
          <p:nvPr/>
        </p:nvCxnSpPr>
        <p:spPr>
          <a:xfrm rot="16200000" flipH="1">
            <a:off x="4637395" y="3738433"/>
            <a:ext cx="647700" cy="790833"/>
          </a:xfrm>
          <a:prstGeom prst="bentConnector3">
            <a:avLst>
              <a:gd name="adj1" fmla="val 46185"/>
            </a:avLst>
          </a:prstGeom>
          <a:ln w="1905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화살표 연결선 26"/>
          <p:cNvCxnSpPr>
            <a:stCxn id="18" idx="2"/>
            <a:endCxn id="14" idx="0"/>
          </p:cNvCxnSpPr>
          <p:nvPr/>
        </p:nvCxnSpPr>
        <p:spPr>
          <a:xfrm>
            <a:off x="3774997" y="5105400"/>
            <a:ext cx="0" cy="762000"/>
          </a:xfrm>
          <a:prstGeom prst="straightConnector1">
            <a:avLst/>
          </a:prstGeom>
          <a:ln w="19050">
            <a:solidFill>
              <a:srgbClr val="0033CC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직선 화살표 연결선 29"/>
          <p:cNvCxnSpPr>
            <a:stCxn id="19" idx="2"/>
            <a:endCxn id="29" idx="0"/>
          </p:cNvCxnSpPr>
          <p:nvPr/>
        </p:nvCxnSpPr>
        <p:spPr>
          <a:xfrm>
            <a:off x="5356662" y="5105400"/>
            <a:ext cx="0" cy="762000"/>
          </a:xfrm>
          <a:prstGeom prst="straightConnector1">
            <a:avLst/>
          </a:prstGeom>
          <a:ln w="19050">
            <a:solidFill>
              <a:srgbClr val="0033CC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모서리가 둥근 직사각형 44"/>
          <p:cNvSpPr/>
          <p:nvPr/>
        </p:nvSpPr>
        <p:spPr>
          <a:xfrm>
            <a:off x="1643448" y="2667000"/>
            <a:ext cx="875420" cy="1143000"/>
          </a:xfrm>
          <a:prstGeom prst="roundRect">
            <a:avLst>
              <a:gd name="adj" fmla="val 685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IN-CSE</a:t>
            </a:r>
            <a:endParaRPr lang="ko-KR" altLang="en-US" sz="1400" dirty="0"/>
          </a:p>
        </p:txBody>
      </p:sp>
      <p:sp>
        <p:nvSpPr>
          <p:cNvPr id="50" name="모서리가 둥근 직사각형 49"/>
          <p:cNvSpPr/>
          <p:nvPr/>
        </p:nvSpPr>
        <p:spPr>
          <a:xfrm>
            <a:off x="271848" y="2667000"/>
            <a:ext cx="875420" cy="1143000"/>
          </a:xfrm>
          <a:prstGeom prst="roundRect">
            <a:avLst>
              <a:gd name="adj" fmla="val 685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IN-AE</a:t>
            </a:r>
            <a:endParaRPr lang="ko-KR" altLang="en-US" sz="1400" dirty="0"/>
          </a:p>
        </p:txBody>
      </p:sp>
      <p:cxnSp>
        <p:nvCxnSpPr>
          <p:cNvPr id="53" name="직선 화살표 연결선 52"/>
          <p:cNvCxnSpPr>
            <a:stCxn id="50" idx="3"/>
            <a:endCxn id="45" idx="1"/>
          </p:cNvCxnSpPr>
          <p:nvPr/>
        </p:nvCxnSpPr>
        <p:spPr>
          <a:xfrm>
            <a:off x="1147268" y="3238500"/>
            <a:ext cx="496180" cy="0"/>
          </a:xfrm>
          <a:prstGeom prst="straightConnector1">
            <a:avLst/>
          </a:prstGeom>
          <a:ln w="1905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모서리가 둥근 직사각형 87"/>
          <p:cNvSpPr/>
          <p:nvPr/>
        </p:nvSpPr>
        <p:spPr>
          <a:xfrm>
            <a:off x="8044248" y="2667000"/>
            <a:ext cx="875420" cy="1143000"/>
          </a:xfrm>
          <a:prstGeom prst="roundRect">
            <a:avLst>
              <a:gd name="adj" fmla="val 685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ASN-AE</a:t>
            </a:r>
            <a:endParaRPr lang="ko-KR" altLang="en-US" sz="1400" dirty="0"/>
          </a:p>
        </p:txBody>
      </p:sp>
      <p:sp>
        <p:nvSpPr>
          <p:cNvPr id="89" name="모서리가 둥근 직사각형 88"/>
          <p:cNvSpPr/>
          <p:nvPr/>
        </p:nvSpPr>
        <p:spPr>
          <a:xfrm>
            <a:off x="6748848" y="2667000"/>
            <a:ext cx="875420" cy="1143000"/>
          </a:xfrm>
          <a:prstGeom prst="roundRect">
            <a:avLst>
              <a:gd name="adj" fmla="val 685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ASN-CSE</a:t>
            </a:r>
            <a:endParaRPr lang="ko-KR" altLang="en-US" sz="1400" dirty="0"/>
          </a:p>
        </p:txBody>
      </p:sp>
      <p:cxnSp>
        <p:nvCxnSpPr>
          <p:cNvPr id="91" name="직선 화살표 연결선 90"/>
          <p:cNvCxnSpPr>
            <a:stCxn id="89" idx="3"/>
            <a:endCxn id="88" idx="1"/>
          </p:cNvCxnSpPr>
          <p:nvPr/>
        </p:nvCxnSpPr>
        <p:spPr>
          <a:xfrm>
            <a:off x="7624268" y="3238500"/>
            <a:ext cx="419980" cy="0"/>
          </a:xfrm>
          <a:prstGeom prst="straightConnector1">
            <a:avLst/>
          </a:prstGeom>
          <a:ln w="1905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직선 화살표 연결선 91"/>
          <p:cNvCxnSpPr>
            <a:stCxn id="15" idx="3"/>
            <a:endCxn id="89" idx="1"/>
          </p:cNvCxnSpPr>
          <p:nvPr/>
        </p:nvCxnSpPr>
        <p:spPr>
          <a:xfrm>
            <a:off x="5910797" y="3238500"/>
            <a:ext cx="838051" cy="0"/>
          </a:xfrm>
          <a:prstGeom prst="straightConnector1">
            <a:avLst/>
          </a:prstGeom>
          <a:ln w="1905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모서리가 둥근 직사각형 96"/>
          <p:cNvSpPr/>
          <p:nvPr/>
        </p:nvSpPr>
        <p:spPr>
          <a:xfrm>
            <a:off x="7395668" y="4331043"/>
            <a:ext cx="875420" cy="1143000"/>
          </a:xfrm>
          <a:prstGeom prst="roundRect">
            <a:avLst>
              <a:gd name="adj" fmla="val 685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ADN-AE</a:t>
            </a:r>
            <a:endParaRPr lang="ko-KR" altLang="en-US" sz="1400" dirty="0"/>
          </a:p>
        </p:txBody>
      </p:sp>
      <p:cxnSp>
        <p:nvCxnSpPr>
          <p:cNvPr id="98" name="꺾인 연결선 97"/>
          <p:cNvCxnSpPr>
            <a:stCxn id="15" idx="3"/>
            <a:endCxn id="97" idx="1"/>
          </p:cNvCxnSpPr>
          <p:nvPr/>
        </p:nvCxnSpPr>
        <p:spPr>
          <a:xfrm>
            <a:off x="5910797" y="3238500"/>
            <a:ext cx="1484871" cy="1664043"/>
          </a:xfrm>
          <a:prstGeom prst="bentConnector3">
            <a:avLst>
              <a:gd name="adj1" fmla="val 25590"/>
            </a:avLst>
          </a:prstGeom>
          <a:ln w="1905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5354771" y="5405735"/>
            <a:ext cx="7412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200" dirty="0" smtClean="0"/>
              <a:t>OIC </a:t>
            </a:r>
          </a:p>
          <a:p>
            <a:pPr algn="ctr"/>
            <a:r>
              <a:rPr lang="en-US" altLang="ko-KR" sz="1200" dirty="0" smtClean="0"/>
              <a:t>Interface</a:t>
            </a:r>
            <a:endParaRPr lang="ko-KR" altLang="en-US" sz="1200" dirty="0"/>
          </a:p>
        </p:txBody>
      </p:sp>
      <p:sp>
        <p:nvSpPr>
          <p:cNvPr id="100" name="TextBox 99"/>
          <p:cNvSpPr txBox="1"/>
          <p:nvPr/>
        </p:nvSpPr>
        <p:spPr>
          <a:xfrm>
            <a:off x="3031701" y="5405735"/>
            <a:ext cx="7412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200" dirty="0" smtClean="0"/>
              <a:t>OIC </a:t>
            </a:r>
          </a:p>
          <a:p>
            <a:pPr algn="ctr"/>
            <a:r>
              <a:rPr lang="en-US" altLang="ko-KR" sz="1200" dirty="0" smtClean="0"/>
              <a:t>Interface</a:t>
            </a:r>
            <a:endParaRPr lang="ko-KR" altLang="en-US" sz="1200" dirty="0"/>
          </a:p>
        </p:txBody>
      </p:sp>
      <p:sp>
        <p:nvSpPr>
          <p:cNvPr id="101" name="TextBox 100"/>
          <p:cNvSpPr txBox="1"/>
          <p:nvPr/>
        </p:nvSpPr>
        <p:spPr>
          <a:xfrm>
            <a:off x="3859041" y="4075627"/>
            <a:ext cx="4542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200" dirty="0" err="1" smtClean="0"/>
              <a:t>Mca</a:t>
            </a:r>
            <a:endParaRPr lang="ko-KR" altLang="en-US" sz="1200" dirty="0"/>
          </a:p>
        </p:txBody>
      </p:sp>
      <p:sp>
        <p:nvSpPr>
          <p:cNvPr id="102" name="TextBox 101"/>
          <p:cNvSpPr txBox="1"/>
          <p:nvPr/>
        </p:nvSpPr>
        <p:spPr>
          <a:xfrm>
            <a:off x="2498124" y="3243648"/>
            <a:ext cx="4475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200" dirty="0" err="1" smtClean="0"/>
              <a:t>Mcc</a:t>
            </a:r>
            <a:endParaRPr lang="ko-KR" altLang="en-US" sz="1200" dirty="0"/>
          </a:p>
        </p:txBody>
      </p:sp>
      <p:sp>
        <p:nvSpPr>
          <p:cNvPr id="103" name="TextBox 102"/>
          <p:cNvSpPr txBox="1"/>
          <p:nvPr/>
        </p:nvSpPr>
        <p:spPr>
          <a:xfrm>
            <a:off x="1176704" y="3243648"/>
            <a:ext cx="454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200" dirty="0" err="1" smtClean="0"/>
              <a:t>Mca</a:t>
            </a:r>
            <a:endParaRPr lang="ko-KR" altLang="en-US" sz="1200" dirty="0"/>
          </a:p>
        </p:txBody>
      </p:sp>
      <p:sp>
        <p:nvSpPr>
          <p:cNvPr id="104" name="TextBox 103"/>
          <p:cNvSpPr txBox="1"/>
          <p:nvPr/>
        </p:nvSpPr>
        <p:spPr>
          <a:xfrm>
            <a:off x="6295767" y="3243648"/>
            <a:ext cx="4475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200" dirty="0" err="1" smtClean="0"/>
              <a:t>Mcc</a:t>
            </a:r>
            <a:endParaRPr lang="ko-KR" altLang="en-US" sz="1200" dirty="0"/>
          </a:p>
        </p:txBody>
      </p:sp>
      <p:sp>
        <p:nvSpPr>
          <p:cNvPr id="105" name="TextBox 104"/>
          <p:cNvSpPr txBox="1"/>
          <p:nvPr/>
        </p:nvSpPr>
        <p:spPr>
          <a:xfrm>
            <a:off x="7618693" y="3243648"/>
            <a:ext cx="454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200" dirty="0" err="1" smtClean="0"/>
              <a:t>Mca</a:t>
            </a:r>
            <a:endParaRPr lang="ko-KR" altLang="en-US" sz="1200" dirty="0"/>
          </a:p>
        </p:txBody>
      </p:sp>
      <p:sp>
        <p:nvSpPr>
          <p:cNvPr id="106" name="TextBox 105"/>
          <p:cNvSpPr txBox="1"/>
          <p:nvPr/>
        </p:nvSpPr>
        <p:spPr>
          <a:xfrm>
            <a:off x="6781800" y="4915929"/>
            <a:ext cx="454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200" dirty="0" err="1" smtClean="0"/>
              <a:t>Mca</a:t>
            </a:r>
            <a:endParaRPr lang="ko-KR" altLang="en-US" sz="1200" dirty="0"/>
          </a:p>
        </p:txBody>
      </p:sp>
      <p:sp>
        <p:nvSpPr>
          <p:cNvPr id="107" name="Espace réservé du contenu 2"/>
          <p:cNvSpPr>
            <a:spLocks noGrp="1"/>
          </p:cNvSpPr>
          <p:nvPr>
            <p:ph idx="1"/>
          </p:nvPr>
        </p:nvSpPr>
        <p:spPr>
          <a:xfrm>
            <a:off x="453779" y="1219200"/>
            <a:ext cx="8229600" cy="634314"/>
          </a:xfrm>
        </p:spPr>
        <p:txBody>
          <a:bodyPr>
            <a:normAutofit fontScale="62500" lnSpcReduction="20000"/>
          </a:bodyPr>
          <a:lstStyle/>
          <a:p>
            <a:r>
              <a:rPr lang="en-US" altLang="ko-KR" dirty="0" smtClean="0"/>
              <a:t>Deployment model based on Functional Architecture</a:t>
            </a:r>
          </a:p>
          <a:p>
            <a:pPr lvl="1"/>
            <a:r>
              <a:rPr lang="en-US" altLang="ko-KR" dirty="0" smtClean="0"/>
              <a:t>Main entities and their interworking via reference points. </a:t>
            </a:r>
            <a:endParaRPr lang="en-US" dirty="0" smtClean="0"/>
          </a:p>
        </p:txBody>
      </p:sp>
      <p:sp>
        <p:nvSpPr>
          <p:cNvPr id="33" name="TextBox 32"/>
          <p:cNvSpPr txBox="1"/>
          <p:nvPr/>
        </p:nvSpPr>
        <p:spPr>
          <a:xfrm>
            <a:off x="4734451" y="4075627"/>
            <a:ext cx="4475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200" dirty="0" err="1" smtClean="0"/>
              <a:t>Mcc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4041778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r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763000" cy="762000"/>
          </a:xfrm>
        </p:spPr>
        <p:txBody>
          <a:bodyPr anchor="ctr"/>
          <a:lstStyle/>
          <a:p>
            <a:pPr>
              <a:lnSpc>
                <a:spcPct val="85000"/>
              </a:lnSpc>
            </a:pPr>
            <a:r>
              <a:rPr lang="en-US" sz="4000" dirty="0" smtClean="0">
                <a:solidFill>
                  <a:schemeClr val="tx1"/>
                </a:solidFill>
              </a:rPr>
              <a:t>Interworking with IPE in detail</a:t>
            </a:r>
          </a:p>
        </p:txBody>
      </p:sp>
      <p:sp>
        <p:nvSpPr>
          <p:cNvPr id="27651" name="Espace réservé du contenu 2"/>
          <p:cNvSpPr>
            <a:spLocks noGrp="1"/>
          </p:cNvSpPr>
          <p:nvPr>
            <p:ph idx="1"/>
          </p:nvPr>
        </p:nvSpPr>
        <p:spPr>
          <a:xfrm>
            <a:off x="453779" y="1219200"/>
            <a:ext cx="8229600" cy="1981200"/>
          </a:xfrm>
        </p:spPr>
        <p:txBody>
          <a:bodyPr>
            <a:normAutofit fontScale="55000" lnSpcReduction="20000"/>
          </a:bodyPr>
          <a:lstStyle/>
          <a:p>
            <a:r>
              <a:rPr lang="en-US" altLang="ko-KR" dirty="0"/>
              <a:t>v</a:t>
            </a:r>
            <a:r>
              <a:rPr lang="en-US" altLang="ko-KR" dirty="0" smtClean="0"/>
              <a:t>irtual OIC devices in IPE </a:t>
            </a:r>
          </a:p>
          <a:p>
            <a:pPr lvl="1"/>
            <a:r>
              <a:rPr lang="en-US" altLang="ko-KR" dirty="0" smtClean="0"/>
              <a:t>Replicating virtual OIC device in IPE with OIC procedures.</a:t>
            </a:r>
          </a:p>
          <a:p>
            <a:pPr lvl="1"/>
            <a:r>
              <a:rPr lang="en-US" altLang="ko-KR" dirty="0" smtClean="0"/>
              <a:t>Binding two devices such that they are synchronized, i.e. the same resource representations </a:t>
            </a:r>
            <a:endParaRPr lang="en-US" altLang="ko-KR" dirty="0"/>
          </a:p>
          <a:p>
            <a:r>
              <a:rPr lang="en-US" altLang="ko-KR" dirty="0" smtClean="0"/>
              <a:t>virtual oneM2M devices in IPE   </a:t>
            </a:r>
            <a:endParaRPr lang="en-US" altLang="ko-KR" dirty="0"/>
          </a:p>
          <a:p>
            <a:pPr lvl="1"/>
            <a:r>
              <a:rPr lang="en-US" altLang="ko-KR" dirty="0" smtClean="0"/>
              <a:t>Mirroring virtual OIC device to virtual oneM2M device by resource mapping. </a:t>
            </a:r>
          </a:p>
          <a:p>
            <a:pPr lvl="1"/>
            <a:r>
              <a:rPr lang="en-US" dirty="0" smtClean="0"/>
              <a:t>oneM2M service by manipulating virtual oneM2M device, which will reflected in the virtual &amp; original OIC devices. </a:t>
            </a:r>
          </a:p>
        </p:txBody>
      </p:sp>
      <p:sp>
        <p:nvSpPr>
          <p:cNvPr id="18" name="모서리가 둥근 직사각형 17"/>
          <p:cNvSpPr/>
          <p:nvPr/>
        </p:nvSpPr>
        <p:spPr>
          <a:xfrm>
            <a:off x="2743200" y="3581400"/>
            <a:ext cx="4267200" cy="2667000"/>
          </a:xfrm>
          <a:prstGeom prst="roundRect">
            <a:avLst>
              <a:gd name="adj" fmla="val 5868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altLang="ko-KR" dirty="0" smtClean="0"/>
              <a:t>         IPE</a:t>
            </a:r>
            <a:endParaRPr lang="ko-KR" altLang="en-US" dirty="0"/>
          </a:p>
        </p:txBody>
      </p:sp>
      <p:sp>
        <p:nvSpPr>
          <p:cNvPr id="22" name="모서리가 둥근 직사각형 21"/>
          <p:cNvSpPr/>
          <p:nvPr/>
        </p:nvSpPr>
        <p:spPr>
          <a:xfrm>
            <a:off x="5677651" y="4069947"/>
            <a:ext cx="1104149" cy="1661529"/>
          </a:xfrm>
          <a:prstGeom prst="roundRect">
            <a:avLst>
              <a:gd name="adj" fmla="val 9328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altLang="ko-KR" sz="1400" dirty="0" err="1" smtClean="0"/>
              <a:t>vOIC</a:t>
            </a:r>
            <a:r>
              <a:rPr lang="en-US" altLang="ko-KR" sz="1400" dirty="0" smtClean="0"/>
              <a:t> device</a:t>
            </a:r>
            <a:endParaRPr lang="ko-KR" altLang="en-US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5795321" y="4555921"/>
            <a:ext cx="591225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000" dirty="0" smtClean="0"/>
              <a:t>/</a:t>
            </a:r>
            <a:r>
              <a:rPr lang="en-US" altLang="ko-KR" sz="1000" dirty="0" err="1" smtClean="0"/>
              <a:t>oic</a:t>
            </a:r>
            <a:r>
              <a:rPr lang="en-US" altLang="ko-KR" sz="1000" dirty="0" smtClean="0"/>
              <a:t>/res</a:t>
            </a:r>
            <a:endParaRPr lang="ko-KR" altLang="en-US" sz="1000" dirty="0"/>
          </a:p>
        </p:txBody>
      </p:sp>
      <p:sp>
        <p:nvSpPr>
          <p:cNvPr id="24" name="TextBox 23"/>
          <p:cNvSpPr txBox="1"/>
          <p:nvPr/>
        </p:nvSpPr>
        <p:spPr>
          <a:xfrm>
            <a:off x="5795321" y="4916647"/>
            <a:ext cx="500195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000" dirty="0" smtClean="0"/>
              <a:t>/</a:t>
            </a:r>
            <a:r>
              <a:rPr lang="en-US" altLang="ko-KR" sz="1000" dirty="0" err="1" smtClean="0"/>
              <a:t>oic</a:t>
            </a:r>
            <a:r>
              <a:rPr lang="en-US" altLang="ko-KR" sz="1000" dirty="0" smtClean="0"/>
              <a:t>/d</a:t>
            </a:r>
            <a:endParaRPr lang="ko-KR" altLang="en-US" sz="1000" dirty="0"/>
          </a:p>
        </p:txBody>
      </p:sp>
      <p:sp>
        <p:nvSpPr>
          <p:cNvPr id="28" name="TextBox 27"/>
          <p:cNvSpPr txBox="1"/>
          <p:nvPr/>
        </p:nvSpPr>
        <p:spPr>
          <a:xfrm>
            <a:off x="5795321" y="5260596"/>
            <a:ext cx="805230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000" dirty="0" smtClean="0"/>
              <a:t>/</a:t>
            </a:r>
            <a:r>
              <a:rPr lang="en-US" altLang="ko-KR" sz="1000" dirty="0" err="1" smtClean="0"/>
              <a:t>lightSwitch</a:t>
            </a:r>
            <a:endParaRPr lang="ko-KR" altLang="en-US" sz="1000" dirty="0"/>
          </a:p>
        </p:txBody>
      </p:sp>
      <p:sp>
        <p:nvSpPr>
          <p:cNvPr id="89" name="모서리가 둥근 직사각형 88"/>
          <p:cNvSpPr/>
          <p:nvPr/>
        </p:nvSpPr>
        <p:spPr>
          <a:xfrm>
            <a:off x="228600" y="3837159"/>
            <a:ext cx="1744515" cy="2142687"/>
          </a:xfrm>
          <a:prstGeom prst="roundRect">
            <a:avLst>
              <a:gd name="adj" fmla="val 9328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altLang="ko-KR" sz="1600" dirty="0" smtClean="0"/>
              <a:t>CSE</a:t>
            </a:r>
            <a:endParaRPr lang="ko-KR" altLang="en-US" sz="1600" dirty="0"/>
          </a:p>
        </p:txBody>
      </p:sp>
      <p:sp>
        <p:nvSpPr>
          <p:cNvPr id="91" name="TextBox 90"/>
          <p:cNvSpPr txBox="1"/>
          <p:nvPr/>
        </p:nvSpPr>
        <p:spPr>
          <a:xfrm>
            <a:off x="805248" y="4648435"/>
            <a:ext cx="593432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/</a:t>
            </a:r>
            <a:r>
              <a:rPr lang="en-US" altLang="ko-KR" sz="1000" dirty="0" err="1" smtClean="0"/>
              <a:t>oic</a:t>
            </a:r>
            <a:r>
              <a:rPr lang="en-US" altLang="ko-KR" sz="1000" dirty="0" smtClean="0"/>
              <a:t>/res</a:t>
            </a:r>
            <a:endParaRPr lang="ko-KR" altLang="en-US" sz="1000" dirty="0"/>
          </a:p>
        </p:txBody>
      </p:sp>
      <p:sp>
        <p:nvSpPr>
          <p:cNvPr id="92" name="TextBox 91"/>
          <p:cNvSpPr txBox="1"/>
          <p:nvPr/>
        </p:nvSpPr>
        <p:spPr>
          <a:xfrm>
            <a:off x="805248" y="5009161"/>
            <a:ext cx="502061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/</a:t>
            </a:r>
            <a:r>
              <a:rPr lang="en-US" altLang="ko-KR" sz="1000" dirty="0" err="1" smtClean="0"/>
              <a:t>oic</a:t>
            </a:r>
            <a:r>
              <a:rPr lang="en-US" altLang="ko-KR" sz="1000" dirty="0" smtClean="0"/>
              <a:t>/d</a:t>
            </a:r>
            <a:endParaRPr lang="ko-KR" altLang="en-US" sz="1000" dirty="0"/>
          </a:p>
        </p:txBody>
      </p:sp>
      <p:sp>
        <p:nvSpPr>
          <p:cNvPr id="93" name="TextBox 92"/>
          <p:cNvSpPr txBox="1"/>
          <p:nvPr/>
        </p:nvSpPr>
        <p:spPr>
          <a:xfrm>
            <a:off x="271848" y="4270979"/>
            <a:ext cx="678391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/</a:t>
            </a:r>
            <a:r>
              <a:rPr lang="en-US" altLang="ko-KR" sz="1000" dirty="0" err="1" smtClean="0"/>
              <a:t>myLight</a:t>
            </a:r>
            <a:r>
              <a:rPr lang="en-US" altLang="ko-KR" sz="1000" dirty="0" smtClean="0"/>
              <a:t> </a:t>
            </a:r>
            <a:endParaRPr lang="ko-KR" altLang="en-US" sz="1000" dirty="0"/>
          </a:p>
        </p:txBody>
      </p:sp>
      <p:cxnSp>
        <p:nvCxnSpPr>
          <p:cNvPr id="94" name="꺾인 연결선 93"/>
          <p:cNvCxnSpPr>
            <a:stCxn id="93" idx="2"/>
            <a:endCxn id="91" idx="1"/>
          </p:cNvCxnSpPr>
          <p:nvPr/>
        </p:nvCxnSpPr>
        <p:spPr>
          <a:xfrm rot="16200000" flipH="1">
            <a:off x="580973" y="4547271"/>
            <a:ext cx="254346" cy="194204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꺾인 연결선 94"/>
          <p:cNvCxnSpPr>
            <a:stCxn id="93" idx="2"/>
            <a:endCxn id="92" idx="1"/>
          </p:cNvCxnSpPr>
          <p:nvPr/>
        </p:nvCxnSpPr>
        <p:spPr>
          <a:xfrm rot="16200000" flipH="1">
            <a:off x="400610" y="4727634"/>
            <a:ext cx="615072" cy="194204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805248" y="5370731"/>
            <a:ext cx="808235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/</a:t>
            </a:r>
            <a:r>
              <a:rPr lang="en-US" altLang="ko-KR" sz="1000" dirty="0" err="1" smtClean="0"/>
              <a:t>lightSwitch</a:t>
            </a:r>
            <a:endParaRPr lang="ko-KR" altLang="en-US" sz="1000" dirty="0"/>
          </a:p>
        </p:txBody>
      </p:sp>
      <p:cxnSp>
        <p:nvCxnSpPr>
          <p:cNvPr id="98" name="꺾인 연결선 97"/>
          <p:cNvCxnSpPr>
            <a:stCxn id="93" idx="2"/>
            <a:endCxn id="96" idx="1"/>
          </p:cNvCxnSpPr>
          <p:nvPr/>
        </p:nvCxnSpPr>
        <p:spPr>
          <a:xfrm rot="16200000" flipH="1">
            <a:off x="219825" y="4908419"/>
            <a:ext cx="976642" cy="194204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직선 화살표 연결선 99"/>
          <p:cNvCxnSpPr>
            <a:stCxn id="43" idx="3"/>
            <a:endCxn id="22" idx="1"/>
          </p:cNvCxnSpPr>
          <p:nvPr/>
        </p:nvCxnSpPr>
        <p:spPr>
          <a:xfrm flipV="1">
            <a:off x="4716315" y="4900712"/>
            <a:ext cx="961336" cy="7791"/>
          </a:xfrm>
          <a:prstGeom prst="straightConnector1">
            <a:avLst/>
          </a:prstGeom>
          <a:ln w="38100">
            <a:solidFill>
              <a:srgbClr val="CC00FF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4784278" y="5039490"/>
            <a:ext cx="846284" cy="600164"/>
          </a:xfrm>
          <a:prstGeom prst="rect">
            <a:avLst/>
          </a:prstGeom>
          <a:solidFill>
            <a:srgbClr val="FFFF66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dirty="0" smtClean="0"/>
              <a:t>Mirroring oneM2M &amp; OIC devices</a:t>
            </a:r>
            <a:endParaRPr lang="ko-KR" altLang="en-US" sz="1100" dirty="0" smtClean="0">
              <a:latin typeface="+mn-lt"/>
            </a:endParaRPr>
          </a:p>
        </p:txBody>
      </p:sp>
      <p:sp>
        <p:nvSpPr>
          <p:cNvPr id="106" name="모서리가 둥근 직사각형 105"/>
          <p:cNvSpPr/>
          <p:nvPr/>
        </p:nvSpPr>
        <p:spPr>
          <a:xfrm>
            <a:off x="7811251" y="4069947"/>
            <a:ext cx="1104149" cy="1661529"/>
          </a:xfrm>
          <a:prstGeom prst="roundRect">
            <a:avLst>
              <a:gd name="adj" fmla="val 9328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altLang="ko-KR" sz="1400" dirty="0" smtClean="0"/>
              <a:t>OIC device</a:t>
            </a:r>
            <a:endParaRPr lang="ko-KR" altLang="en-US" sz="1400" dirty="0"/>
          </a:p>
        </p:txBody>
      </p:sp>
      <p:sp>
        <p:nvSpPr>
          <p:cNvPr id="107" name="TextBox 106"/>
          <p:cNvSpPr txBox="1"/>
          <p:nvPr/>
        </p:nvSpPr>
        <p:spPr>
          <a:xfrm>
            <a:off x="7928921" y="4555921"/>
            <a:ext cx="591225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000" dirty="0" smtClean="0"/>
              <a:t>/</a:t>
            </a:r>
            <a:r>
              <a:rPr lang="en-US" altLang="ko-KR" sz="1000" dirty="0" err="1" smtClean="0"/>
              <a:t>oic</a:t>
            </a:r>
            <a:r>
              <a:rPr lang="en-US" altLang="ko-KR" sz="1000" dirty="0" smtClean="0"/>
              <a:t>/res</a:t>
            </a:r>
            <a:endParaRPr lang="ko-KR" altLang="en-US" sz="1000" dirty="0"/>
          </a:p>
        </p:txBody>
      </p:sp>
      <p:sp>
        <p:nvSpPr>
          <p:cNvPr id="108" name="TextBox 107"/>
          <p:cNvSpPr txBox="1"/>
          <p:nvPr/>
        </p:nvSpPr>
        <p:spPr>
          <a:xfrm>
            <a:off x="7928921" y="4916647"/>
            <a:ext cx="500195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000" dirty="0" smtClean="0"/>
              <a:t>/</a:t>
            </a:r>
            <a:r>
              <a:rPr lang="en-US" altLang="ko-KR" sz="1000" dirty="0" err="1" smtClean="0"/>
              <a:t>oic</a:t>
            </a:r>
            <a:r>
              <a:rPr lang="en-US" altLang="ko-KR" sz="1000" dirty="0" smtClean="0"/>
              <a:t>/d</a:t>
            </a:r>
            <a:endParaRPr lang="ko-KR" altLang="en-US" sz="1000" dirty="0"/>
          </a:p>
        </p:txBody>
      </p:sp>
      <p:sp>
        <p:nvSpPr>
          <p:cNvPr id="109" name="TextBox 108"/>
          <p:cNvSpPr txBox="1"/>
          <p:nvPr/>
        </p:nvSpPr>
        <p:spPr>
          <a:xfrm>
            <a:off x="7928921" y="5260596"/>
            <a:ext cx="805230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000" dirty="0" smtClean="0"/>
              <a:t>/</a:t>
            </a:r>
            <a:r>
              <a:rPr lang="en-US" altLang="ko-KR" sz="1000" dirty="0" err="1" smtClean="0"/>
              <a:t>lightSwitch</a:t>
            </a:r>
            <a:endParaRPr lang="ko-KR" altLang="en-US" sz="1000" dirty="0"/>
          </a:p>
        </p:txBody>
      </p:sp>
      <p:cxnSp>
        <p:nvCxnSpPr>
          <p:cNvPr id="110" name="직선 화살표 연결선 109"/>
          <p:cNvCxnSpPr>
            <a:stCxn id="22" idx="3"/>
            <a:endCxn id="106" idx="1"/>
          </p:cNvCxnSpPr>
          <p:nvPr/>
        </p:nvCxnSpPr>
        <p:spPr>
          <a:xfrm>
            <a:off x="6781800" y="4900712"/>
            <a:ext cx="1029451" cy="0"/>
          </a:xfrm>
          <a:prstGeom prst="straightConnector1">
            <a:avLst/>
          </a:prstGeom>
          <a:ln w="38100">
            <a:solidFill>
              <a:srgbClr val="0000FF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>
            <a:off x="6868450" y="5039490"/>
            <a:ext cx="846284" cy="769441"/>
          </a:xfrm>
          <a:prstGeom prst="rect">
            <a:avLst/>
          </a:prstGeom>
          <a:solidFill>
            <a:srgbClr val="FFFF66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dirty="0" smtClean="0"/>
              <a:t>Sync OIC devices via OIC interfaces</a:t>
            </a:r>
            <a:endParaRPr lang="ko-KR" altLang="en-US" sz="1100" dirty="0" smtClean="0">
              <a:latin typeface="+mn-lt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2057400" y="5039490"/>
            <a:ext cx="846284" cy="938719"/>
          </a:xfrm>
          <a:prstGeom prst="rect">
            <a:avLst/>
          </a:prstGeom>
          <a:solidFill>
            <a:srgbClr val="FFFF66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dirty="0" smtClean="0"/>
              <a:t>oneM2M services with oneM2M interfaces</a:t>
            </a:r>
            <a:endParaRPr lang="ko-KR" altLang="en-US" sz="1100" dirty="0" smtClean="0">
              <a:latin typeface="+mn-lt"/>
            </a:endParaRPr>
          </a:p>
        </p:txBody>
      </p:sp>
      <p:cxnSp>
        <p:nvCxnSpPr>
          <p:cNvPr id="113" name="직선 화살표 연결선 112"/>
          <p:cNvCxnSpPr>
            <a:stCxn id="89" idx="3"/>
            <a:endCxn id="43" idx="1"/>
          </p:cNvCxnSpPr>
          <p:nvPr/>
        </p:nvCxnSpPr>
        <p:spPr>
          <a:xfrm>
            <a:off x="1973115" y="4908503"/>
            <a:ext cx="998685" cy="0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모서리가 둥근 직사각형 42"/>
          <p:cNvSpPr/>
          <p:nvPr/>
        </p:nvSpPr>
        <p:spPr>
          <a:xfrm>
            <a:off x="2971800" y="3837159"/>
            <a:ext cx="1744515" cy="2142687"/>
          </a:xfrm>
          <a:prstGeom prst="roundRect">
            <a:avLst>
              <a:gd name="adj" fmla="val 9328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altLang="ko-KR" sz="1600" dirty="0" smtClean="0"/>
              <a:t>CSE (AE)</a:t>
            </a:r>
            <a:endParaRPr lang="ko-KR" altLang="en-US" sz="1600" dirty="0"/>
          </a:p>
        </p:txBody>
      </p:sp>
      <p:sp>
        <p:nvSpPr>
          <p:cNvPr id="54" name="TextBox 53"/>
          <p:cNvSpPr txBox="1"/>
          <p:nvPr/>
        </p:nvSpPr>
        <p:spPr>
          <a:xfrm>
            <a:off x="3566555" y="4648435"/>
            <a:ext cx="593432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/</a:t>
            </a:r>
            <a:r>
              <a:rPr lang="en-US" altLang="ko-KR" sz="1000" dirty="0" err="1" smtClean="0"/>
              <a:t>oic</a:t>
            </a:r>
            <a:r>
              <a:rPr lang="en-US" altLang="ko-KR" sz="1000" dirty="0" smtClean="0"/>
              <a:t>/res</a:t>
            </a:r>
            <a:endParaRPr lang="ko-KR" altLang="en-US" sz="1000" dirty="0"/>
          </a:p>
        </p:txBody>
      </p:sp>
      <p:sp>
        <p:nvSpPr>
          <p:cNvPr id="57" name="TextBox 56"/>
          <p:cNvSpPr txBox="1"/>
          <p:nvPr/>
        </p:nvSpPr>
        <p:spPr>
          <a:xfrm>
            <a:off x="3566555" y="5009161"/>
            <a:ext cx="502061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/</a:t>
            </a:r>
            <a:r>
              <a:rPr lang="en-US" altLang="ko-KR" sz="1000" dirty="0" err="1" smtClean="0"/>
              <a:t>oic</a:t>
            </a:r>
            <a:r>
              <a:rPr lang="en-US" altLang="ko-KR" sz="1000" dirty="0" smtClean="0"/>
              <a:t>/d</a:t>
            </a:r>
            <a:endParaRPr lang="ko-KR" altLang="en-US" sz="1000" dirty="0"/>
          </a:p>
        </p:txBody>
      </p:sp>
      <p:sp>
        <p:nvSpPr>
          <p:cNvPr id="58" name="TextBox 57"/>
          <p:cNvSpPr txBox="1"/>
          <p:nvPr/>
        </p:nvSpPr>
        <p:spPr>
          <a:xfrm>
            <a:off x="3033155" y="4270979"/>
            <a:ext cx="678391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/</a:t>
            </a:r>
            <a:r>
              <a:rPr lang="en-US" altLang="ko-KR" sz="1000" dirty="0" err="1" smtClean="0"/>
              <a:t>myLight</a:t>
            </a:r>
            <a:r>
              <a:rPr lang="en-US" altLang="ko-KR" sz="1000" dirty="0" smtClean="0"/>
              <a:t> </a:t>
            </a:r>
            <a:endParaRPr lang="ko-KR" altLang="en-US" sz="1000" dirty="0"/>
          </a:p>
        </p:txBody>
      </p:sp>
      <p:cxnSp>
        <p:nvCxnSpPr>
          <p:cNvPr id="59" name="꺾인 연결선 93"/>
          <p:cNvCxnSpPr>
            <a:stCxn id="58" idx="2"/>
            <a:endCxn id="54" idx="1"/>
          </p:cNvCxnSpPr>
          <p:nvPr/>
        </p:nvCxnSpPr>
        <p:spPr>
          <a:xfrm rot="16200000" flipH="1">
            <a:off x="3342280" y="4547271"/>
            <a:ext cx="254346" cy="194204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꺾인 연결선 94"/>
          <p:cNvCxnSpPr>
            <a:stCxn id="58" idx="2"/>
            <a:endCxn id="57" idx="1"/>
          </p:cNvCxnSpPr>
          <p:nvPr/>
        </p:nvCxnSpPr>
        <p:spPr>
          <a:xfrm rot="16200000" flipH="1">
            <a:off x="3161917" y="4727634"/>
            <a:ext cx="615072" cy="194204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3566555" y="5370731"/>
            <a:ext cx="808235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/</a:t>
            </a:r>
            <a:r>
              <a:rPr lang="en-US" altLang="ko-KR" sz="1000" dirty="0" err="1" smtClean="0"/>
              <a:t>lightSwitch</a:t>
            </a:r>
            <a:endParaRPr lang="ko-KR" altLang="en-US" sz="1000" dirty="0"/>
          </a:p>
        </p:txBody>
      </p:sp>
      <p:cxnSp>
        <p:nvCxnSpPr>
          <p:cNvPr id="63" name="꺾인 연결선 97"/>
          <p:cNvCxnSpPr>
            <a:stCxn id="58" idx="2"/>
            <a:endCxn id="61" idx="1"/>
          </p:cNvCxnSpPr>
          <p:nvPr/>
        </p:nvCxnSpPr>
        <p:spPr>
          <a:xfrm rot="16200000" flipH="1">
            <a:off x="2981132" y="4908419"/>
            <a:ext cx="976642" cy="194204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135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re 1"/>
          <p:cNvSpPr>
            <a:spLocks noGrp="1"/>
          </p:cNvSpPr>
          <p:nvPr>
            <p:ph type="title"/>
          </p:nvPr>
        </p:nvSpPr>
        <p:spPr>
          <a:xfrm>
            <a:off x="952500" y="304800"/>
            <a:ext cx="7239000" cy="762000"/>
          </a:xfrm>
        </p:spPr>
        <p:txBody>
          <a:bodyPr anchor="ctr"/>
          <a:lstStyle/>
          <a:p>
            <a:pPr>
              <a:lnSpc>
                <a:spcPct val="85000"/>
              </a:lnSpc>
            </a:pPr>
            <a:r>
              <a:rPr lang="en-US" dirty="0" smtClean="0">
                <a:solidFill>
                  <a:schemeClr val="tx1"/>
                </a:solidFill>
              </a:rPr>
              <a:t>Operation procedures</a:t>
            </a:r>
          </a:p>
        </p:txBody>
      </p:sp>
      <p:sp>
        <p:nvSpPr>
          <p:cNvPr id="27651" name="Espace réservé du contenu 2"/>
          <p:cNvSpPr>
            <a:spLocks noGrp="1"/>
          </p:cNvSpPr>
          <p:nvPr>
            <p:ph idx="1"/>
          </p:nvPr>
        </p:nvSpPr>
        <p:spPr>
          <a:xfrm>
            <a:off x="453779" y="1295400"/>
            <a:ext cx="7166221" cy="5257800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ko-KR" dirty="0" smtClean="0"/>
              <a:t>(virtual) OIC device replication  </a:t>
            </a:r>
            <a:endParaRPr lang="en-US" altLang="ko-KR" dirty="0"/>
          </a:p>
          <a:p>
            <a:pPr lvl="1"/>
            <a:r>
              <a:rPr lang="en-US" altLang="ko-KR" dirty="0" smtClean="0">
                <a:solidFill>
                  <a:schemeClr val="tx1"/>
                </a:solidFill>
              </a:rPr>
              <a:t>replicating OIC device in IPE as (virtual) OIC device </a:t>
            </a:r>
          </a:p>
          <a:p>
            <a:pPr lvl="2"/>
            <a:r>
              <a:rPr lang="en-US" altLang="ko-KR" dirty="0" smtClean="0"/>
              <a:t>With synchronization binding by OIC discovery procedures. 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dirty="0" smtClean="0"/>
              <a:t>(virtual) oneM2M device translation </a:t>
            </a:r>
          </a:p>
          <a:p>
            <a:pPr lvl="1"/>
            <a:r>
              <a:rPr lang="en-US" altLang="ko-KR" dirty="0" smtClean="0">
                <a:solidFill>
                  <a:schemeClr val="tx1"/>
                </a:solidFill>
              </a:rPr>
              <a:t>mirroring OIC device into (virtual) oneM2M device. </a:t>
            </a:r>
          </a:p>
          <a:p>
            <a:pPr lvl="2"/>
            <a:r>
              <a:rPr lang="en-US" altLang="ko-KR" dirty="0" smtClean="0"/>
              <a:t>With </a:t>
            </a:r>
            <a:r>
              <a:rPr lang="en-US" altLang="ko-KR" dirty="0" err="1" smtClean="0"/>
              <a:t>proxying</a:t>
            </a:r>
            <a:r>
              <a:rPr lang="en-US" altLang="ko-KR" dirty="0" smtClean="0"/>
              <a:t> &amp; translating 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ko-KR" dirty="0" smtClean="0"/>
              <a:t>oneM2M registration &amp; discovery </a:t>
            </a:r>
          </a:p>
          <a:p>
            <a:pPr lvl="1"/>
            <a:r>
              <a:rPr lang="en-US" altLang="ko-KR" dirty="0" smtClean="0">
                <a:solidFill>
                  <a:schemeClr val="tx1"/>
                </a:solidFill>
              </a:rPr>
              <a:t>registering (virtual) oneM2M device to suitable CSE for discovery</a:t>
            </a:r>
          </a:p>
          <a:p>
            <a:pPr marL="514350" indent="-514350">
              <a:buFont typeface="+mj-lt"/>
              <a:buAutoNum type="arabicPeriod"/>
            </a:pPr>
            <a:endParaRPr lang="en-US" altLang="ko-KR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ko-KR" dirty="0" smtClean="0"/>
              <a:t>oneM2M monitoring &amp; controlling</a:t>
            </a:r>
          </a:p>
          <a:p>
            <a:pPr lvl="1"/>
            <a:r>
              <a:rPr lang="en-US" altLang="ko-KR" dirty="0" smtClean="0">
                <a:solidFill>
                  <a:schemeClr val="tx1"/>
                </a:solidFill>
              </a:rPr>
              <a:t>oneM2M controller interacts with (virtual) oneM2M devices 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dirty="0" smtClean="0"/>
              <a:t>oneM2M &amp; OIC resource translation  </a:t>
            </a:r>
            <a:endParaRPr lang="en-US" altLang="ko-KR" dirty="0"/>
          </a:p>
          <a:p>
            <a:pPr lvl="1"/>
            <a:r>
              <a:rPr lang="en-US" altLang="ko-KR" dirty="0" smtClean="0">
                <a:solidFill>
                  <a:schemeClr val="tx1"/>
                </a:solidFill>
              </a:rPr>
              <a:t>Translating oneM2M &amp; OIC resources to synchronize virtual devices state</a:t>
            </a:r>
            <a:endParaRPr lang="en-US" altLang="ko-KR" dirty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ko-KR" dirty="0" smtClean="0"/>
              <a:t>OIC synchronization  </a:t>
            </a:r>
            <a:endParaRPr lang="en-US" altLang="ko-KR" dirty="0"/>
          </a:p>
          <a:p>
            <a:pPr lvl="1"/>
            <a:r>
              <a:rPr lang="en-US" altLang="ko-KR" dirty="0" smtClean="0">
                <a:solidFill>
                  <a:schemeClr val="tx1"/>
                </a:solidFill>
              </a:rPr>
              <a:t>Synchronizing virtual OIC device &amp; OIC device </a:t>
            </a:r>
          </a:p>
          <a:p>
            <a:pPr lvl="2"/>
            <a:r>
              <a:rPr lang="en-US" altLang="ko-KR" dirty="0" smtClean="0"/>
              <a:t>With OIC Request &amp; response via synchronization binding. </a:t>
            </a:r>
          </a:p>
          <a:p>
            <a:pPr marL="514350" indent="-514350">
              <a:buFont typeface="+mj-lt"/>
              <a:buAutoNum type="arabicPeriod"/>
            </a:pPr>
            <a:endParaRPr lang="en-US" altLang="ko-KR" dirty="0" smtClean="0"/>
          </a:p>
          <a:p>
            <a:pPr marL="400050" lvl="1" indent="0">
              <a:buNone/>
            </a:pPr>
            <a:endParaRPr lang="en-US" altLang="ko-KR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7745628" y="2096869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Initial preparation</a:t>
            </a:r>
            <a:endParaRPr lang="ko-KR" alt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7772400" y="4302659"/>
            <a:ext cx="129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Actual monitoring &amp; controlling </a:t>
            </a:r>
            <a:endParaRPr lang="ko-KR" altLang="en-US" dirty="0"/>
          </a:p>
        </p:txBody>
      </p:sp>
      <p:sp>
        <p:nvSpPr>
          <p:cNvPr id="10" name="오른쪽 중괄호 9"/>
          <p:cNvSpPr/>
          <p:nvPr/>
        </p:nvSpPr>
        <p:spPr>
          <a:xfrm>
            <a:off x="7467600" y="1371600"/>
            <a:ext cx="304800" cy="2057400"/>
          </a:xfrm>
          <a:prstGeom prst="rightBrace">
            <a:avLst>
              <a:gd name="adj1" fmla="val 68653"/>
              <a:gd name="adj2" fmla="val 50000"/>
            </a:avLst>
          </a:prstGeom>
          <a:ln w="28575">
            <a:solidFill>
              <a:srgbClr val="FF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오른쪽 중괄호 10"/>
          <p:cNvSpPr/>
          <p:nvPr/>
        </p:nvSpPr>
        <p:spPr>
          <a:xfrm>
            <a:off x="7467600" y="3886200"/>
            <a:ext cx="304800" cy="2057400"/>
          </a:xfrm>
          <a:prstGeom prst="rightBrace">
            <a:avLst>
              <a:gd name="adj1" fmla="val 68653"/>
              <a:gd name="adj2" fmla="val 50000"/>
            </a:avLst>
          </a:prstGeom>
          <a:ln w="28575">
            <a:solidFill>
              <a:srgbClr val="FF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26977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-2;-2;-1;Scheme1;-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-2;-2;-1;Scheme1;-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-2;-2;-1;Scheme1;-1"/>
</p:tagLst>
</file>

<file path=ppt/theme/theme1.xml><?xml version="1.0" encoding="utf-8"?>
<a:theme xmlns:a="http://schemas.openxmlformats.org/drawingml/2006/main" name="oneM2M Heading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neM2M Conten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42265</TotalTime>
  <Words>574</Words>
  <Application>Microsoft Office PowerPoint</Application>
  <PresentationFormat>화면 슬라이드 쇼(4:3)</PresentationFormat>
  <Paragraphs>123</Paragraphs>
  <Slides>6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6</vt:i4>
      </vt:variant>
    </vt:vector>
  </HeadingPairs>
  <TitlesOfParts>
    <vt:vector size="8" baseType="lpstr">
      <vt:lpstr>oneM2M Heading Theme</vt:lpstr>
      <vt:lpstr>oneM2M Content Theme</vt:lpstr>
      <vt:lpstr>Fuctional Architecture for oiC interworking </vt:lpstr>
      <vt:lpstr>Basic Sketch</vt:lpstr>
      <vt:lpstr>Functional Architecture</vt:lpstr>
      <vt:lpstr>oneM2M interworking with OIC via IPE </vt:lpstr>
      <vt:lpstr>Interworking with IPE in detail</vt:lpstr>
      <vt:lpstr>Operation procedures</vt:lpstr>
    </vt:vector>
  </TitlesOfParts>
  <Company>oneM2M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MARCOM</dc:creator>
  <cp:lastModifiedBy>Jieun</cp:lastModifiedBy>
  <cp:revision>2087</cp:revision>
  <dcterms:created xsi:type="dcterms:W3CDTF">2012-09-11T22:52:11Z</dcterms:created>
  <dcterms:modified xsi:type="dcterms:W3CDTF">2015-08-31T07:02:49Z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