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305" r:id="rId3"/>
    <p:sldId id="419" r:id="rId4"/>
    <p:sldId id="586" r:id="rId5"/>
    <p:sldId id="587" r:id="rId6"/>
    <p:sldId id="588" r:id="rId7"/>
    <p:sldId id="593" r:id="rId8"/>
    <p:sldId id="59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00FF"/>
    <a:srgbClr val="0000FF"/>
    <a:srgbClr val="FFFF66"/>
    <a:srgbClr val="0033CC"/>
    <a:srgbClr val="FFFF99"/>
    <a:srgbClr val="FFCC00"/>
    <a:srgbClr val="A0A0A3"/>
    <a:srgbClr val="34B233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7" autoAdjust="0"/>
    <p:restoredTop sz="95470" autoAdjust="0"/>
  </p:normalViewPr>
  <p:slideViewPr>
    <p:cSldViewPr>
      <p:cViewPr varScale="1">
        <p:scale>
          <a:sx n="62" d="100"/>
          <a:sy n="62" d="100"/>
        </p:scale>
        <p:origin x="-5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B54FB1-CF60-4D83-91DE-543BAA6ED972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730D4F56-C179-477E-97D8-219332205D34}" type="datetimeFigureOut">
              <a:rPr lang="en-US"/>
              <a:pPr>
                <a:defRPr/>
              </a:pPr>
              <a:t>9/8/2015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Other suggested titles:</a:t>
            </a:r>
          </a:p>
          <a:p>
            <a:endParaRPr lang="en-US" smtClean="0"/>
          </a:p>
          <a:p>
            <a:r>
              <a:rPr lang="en-US" smtClean="0"/>
              <a:t>“Benefits of oneM2M Standardization”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AEE9C9-4EFF-493F-B6F0-8A319E6BF60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7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lflorit@cisco.com" TargetMode="External"/><Relationship Id="rId3" Type="http://schemas.openxmlformats.org/officeDocument/2006/relationships/hyperlink" Target="mailto:jinchoe@samsung.com" TargetMode="External"/><Relationship Id="rId7" Type="http://schemas.openxmlformats.org/officeDocument/2006/relationships/hyperlink" Target="mailto:bahareh.sadeghi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hkim@dtnc.net" TargetMode="External"/><Relationship Id="rId5" Type="http://schemas.openxmlformats.org/officeDocument/2006/relationships/hyperlink" Target="mailto:csc@keti.re.kr" TargetMode="External"/><Relationship Id="rId4" Type="http://schemas.openxmlformats.org/officeDocument/2006/relationships/hyperlink" Target="mailto:je.keum@samsung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3.xml"/><Relationship Id="rId7" Type="http://schemas.openxmlformats.org/officeDocument/2006/relationships/image" Target="../media/image4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97" y="3505200"/>
            <a:ext cx="91440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3600" dirty="0" smtClean="0"/>
              <a:t>Fuctional Architecture for oiC interworking </a:t>
            </a:r>
            <a:endParaRPr lang="en-US" sz="3600" dirty="0"/>
          </a:p>
        </p:txBody>
      </p:sp>
      <p:sp>
        <p:nvSpPr>
          <p:cNvPr id="5" name="Rounded Rectangle 5"/>
          <p:cNvSpPr/>
          <p:nvPr/>
        </p:nvSpPr>
        <p:spPr>
          <a:xfrm>
            <a:off x="228600" y="4802660"/>
            <a:ext cx="8839200" cy="1902940"/>
          </a:xfrm>
          <a:prstGeom prst="roundRect">
            <a:avLst/>
          </a:prstGeom>
          <a:solidFill>
            <a:schemeClr val="bg1"/>
          </a:solidFill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ko-KR" smtClean="0">
              <a:solidFill>
                <a:srgbClr val="FFFFFF"/>
              </a:solidFill>
              <a:ea typeface="굴림" panose="020B0600000101010101" pitchFamily="50" charset="-127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70091" y="4856766"/>
            <a:ext cx="8356218" cy="2031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Group Name: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Architecture WG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Source: </a:t>
            </a:r>
            <a:r>
              <a:rPr lang="en-US" altLang="ko-KR" sz="1400" dirty="0" err="1" smtClean="0">
                <a:solidFill>
                  <a:srgbClr val="B42025"/>
                </a:solidFill>
                <a:ea typeface="굴림" pitchFamily="50" charset="-127"/>
              </a:rPr>
              <a:t>Jinhyeock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Choi, Samsung Electronics,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3"/>
              </a:rPr>
              <a:t>jinchoe@samsung.com</a:t>
            </a:r>
            <a:endParaRPr lang="en-US" altLang="ko-KR" sz="1400" dirty="0" smtClean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            </a:t>
            </a:r>
            <a:r>
              <a:rPr lang="en-US" altLang="ko-KR" sz="1400" dirty="0" err="1" smtClean="0">
                <a:solidFill>
                  <a:srgbClr val="B42025"/>
                </a:solidFill>
                <a:ea typeface="굴림" pitchFamily="50" charset="-127"/>
              </a:rPr>
              <a:t>Jieun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Keum,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Samsung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Electronics,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4"/>
              </a:rPr>
              <a:t>je.keum@samsung.com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             Sung Chan Choi, KETI,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5"/>
              </a:rPr>
              <a:t>csc@keti.re.kr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 </a:t>
            </a: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             </a:t>
            </a:r>
            <a:r>
              <a:rPr lang="en-US" altLang="ko-KR" sz="1400" dirty="0" err="1" smtClean="0">
                <a:solidFill>
                  <a:srgbClr val="B42025"/>
                </a:solidFill>
                <a:ea typeface="굴림" pitchFamily="50" charset="-127"/>
              </a:rPr>
              <a:t>Seonhyang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Kim, DT&amp;C,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6"/>
              </a:rPr>
              <a:t>shkim@dtnc.net</a:t>
            </a:r>
            <a:endParaRPr lang="en-US" altLang="ko-KR" sz="1400" dirty="0" smtClean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             </a:t>
            </a:r>
            <a:r>
              <a:rPr lang="en-US" altLang="ko-KR" sz="1400" dirty="0" err="1" smtClean="0">
                <a:solidFill>
                  <a:srgbClr val="B42025"/>
                </a:solidFill>
                <a:ea typeface="굴림" pitchFamily="50" charset="-127"/>
              </a:rPr>
              <a:t>Bahareh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US" altLang="ko-KR" sz="1400" dirty="0" err="1" smtClean="0">
                <a:solidFill>
                  <a:srgbClr val="B42025"/>
                </a:solidFill>
                <a:ea typeface="굴림" pitchFamily="50" charset="-127"/>
              </a:rPr>
              <a:t>Sadeghi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, Intel,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7"/>
              </a:rPr>
              <a:t>bahareh.sadeghi@intel.com</a:t>
            </a:r>
            <a:endParaRPr lang="en-US" altLang="ko-KR" sz="1400" dirty="0" smtClean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             Lionel Florit, Cisco,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8"/>
              </a:rPr>
              <a:t>lflorit@cisco.com</a:t>
            </a:r>
            <a:endParaRPr lang="en-US" altLang="ko-KR" sz="1400" dirty="0" smtClean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Meeting 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Date: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&lt;2015-09-07&gt;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Agenda Item: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&lt;WI 44: oneM2M-OIC interworking &gt;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952500" y="304800"/>
            <a:ext cx="72390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tx1"/>
                </a:solidFill>
              </a:rPr>
              <a:t>Basic Sketch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19200"/>
            <a:ext cx="82296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IPE in </a:t>
            </a:r>
            <a:r>
              <a:rPr lang="en-US" altLang="ko-KR" dirty="0"/>
              <a:t>between </a:t>
            </a:r>
          </a:p>
          <a:p>
            <a:pPr lvl="1"/>
            <a:r>
              <a:rPr lang="en-US" altLang="ko-KR" dirty="0"/>
              <a:t> which plays the role of both </a:t>
            </a:r>
            <a:r>
              <a:rPr lang="en-US" altLang="ko-KR" dirty="0" smtClean="0"/>
              <a:t>oneM2M &amp; OIC entities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Separation of OIC &amp; oneM2M operation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intermediary interact with OIC (&amp; oneM2M) devices with OIC (&amp; oneM2M) procedures respectively. </a:t>
            </a:r>
            <a:endParaRPr lang="en-US" dirty="0" smtClean="0"/>
          </a:p>
        </p:txBody>
      </p:sp>
      <p:pic>
        <p:nvPicPr>
          <p:cNvPr id="31" name="Picture 4" descr="http://www.broadbandbuyer.com/images/products/cisco%20systems/air-oeap602i-e-k9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0603" y="3810000"/>
            <a:ext cx="2382997" cy="2382997"/>
          </a:xfrm>
          <a:prstGeom prst="rect">
            <a:avLst/>
          </a:prstGeom>
          <a:noFill/>
        </p:spPr>
      </p:pic>
      <p:pic>
        <p:nvPicPr>
          <p:cNvPr id="32" name="Picture 2" descr="https://www.troopsupport.dla.mil/events/images/14012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362835"/>
            <a:ext cx="784623" cy="119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C8BFE7"/>
              </a:clrFrom>
              <a:clrTo>
                <a:srgbClr val="C8BF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02" y="4150425"/>
            <a:ext cx="864298" cy="164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Content Placeholder 2"/>
          <p:cNvSpPr txBox="1">
            <a:spLocks/>
          </p:cNvSpPr>
          <p:nvPr/>
        </p:nvSpPr>
        <p:spPr>
          <a:xfrm>
            <a:off x="111766" y="3352979"/>
            <a:ext cx="1640834" cy="5568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oneM2M device</a:t>
            </a:r>
          </a:p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(controller)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pic>
        <p:nvPicPr>
          <p:cNvPr id="36" name="Picture 2" descr="https://www.troopsupport.dla.mil/events/images/14012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712" y="4556205"/>
            <a:ext cx="499547" cy="76222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직선 화살표 연결선 38"/>
          <p:cNvCxnSpPr/>
          <p:nvPr/>
        </p:nvCxnSpPr>
        <p:spPr>
          <a:xfrm>
            <a:off x="1593976" y="4749292"/>
            <a:ext cx="1677444" cy="1577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>
          <a:xfrm>
            <a:off x="1593976" y="5104292"/>
            <a:ext cx="1677444" cy="1577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/>
          <p:nvPr/>
        </p:nvCxnSpPr>
        <p:spPr>
          <a:xfrm>
            <a:off x="4495800" y="4794082"/>
            <a:ext cx="384421" cy="6518"/>
          </a:xfrm>
          <a:prstGeom prst="straightConnector1">
            <a:avLst/>
          </a:prstGeom>
          <a:ln w="38100">
            <a:solidFill>
              <a:srgbClr val="CC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/>
          <p:nvPr/>
        </p:nvCxnSpPr>
        <p:spPr>
          <a:xfrm>
            <a:off x="4495800" y="5098882"/>
            <a:ext cx="384421" cy="6518"/>
          </a:xfrm>
          <a:prstGeom prst="straightConnector1">
            <a:avLst/>
          </a:prstGeom>
          <a:ln w="38100">
            <a:solidFill>
              <a:srgbClr val="CC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447800" y="4401867"/>
            <a:ext cx="173094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  <a:ea typeface="맑은 고딕"/>
              </a:rPr>
              <a:t>① oneM2M REQ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7391400" y="3352979"/>
            <a:ext cx="1754105" cy="5568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OIC device</a:t>
            </a:r>
          </a:p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(sensor &amp; actuator)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cxnSp>
        <p:nvCxnSpPr>
          <p:cNvPr id="63" name="직선 화살표 연결선 62"/>
          <p:cNvCxnSpPr/>
          <p:nvPr/>
        </p:nvCxnSpPr>
        <p:spPr>
          <a:xfrm>
            <a:off x="6100073" y="4749292"/>
            <a:ext cx="1677444" cy="1577"/>
          </a:xfrm>
          <a:prstGeom prst="straightConnector1">
            <a:avLst/>
          </a:prstGeom>
          <a:ln w="381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화살표 연결선 63"/>
          <p:cNvCxnSpPr/>
          <p:nvPr/>
        </p:nvCxnSpPr>
        <p:spPr>
          <a:xfrm>
            <a:off x="6100073" y="5104292"/>
            <a:ext cx="1677444" cy="1577"/>
          </a:xfrm>
          <a:prstGeom prst="straightConnector1">
            <a:avLst/>
          </a:prstGeom>
          <a:ln w="38100">
            <a:solidFill>
              <a:srgbClr val="0033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 txBox="1">
            <a:spLocks/>
          </p:cNvSpPr>
          <p:nvPr/>
        </p:nvSpPr>
        <p:spPr>
          <a:xfrm>
            <a:off x="3785841" y="3352979"/>
            <a:ext cx="1640834" cy="55688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800" b="1" dirty="0" smtClean="0">
                <a:solidFill>
                  <a:schemeClr val="tx1"/>
                </a:solidFill>
              </a:rPr>
              <a:t>IPE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19800" y="4401867"/>
            <a:ext cx="173094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/>
              </a:rPr>
              <a:t>② </a:t>
            </a:r>
            <a:r>
              <a:rPr lang="en-US" altLang="ko-KR" sz="1400" dirty="0" smtClean="0">
                <a:latin typeface="맑은 고딕"/>
              </a:rPr>
              <a:t>OIC REQ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19800" y="5164546"/>
            <a:ext cx="173094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/>
              </a:rPr>
              <a:t>③</a:t>
            </a:r>
            <a:r>
              <a:rPr lang="en-US" altLang="ko-KR" sz="1400" dirty="0" smtClean="0">
                <a:latin typeface="맑은 고딕"/>
              </a:rPr>
              <a:t> OIC RES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47800" y="5164546"/>
            <a:ext cx="173094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/>
              </a:rPr>
              <a:t>④ </a:t>
            </a:r>
            <a:r>
              <a:rPr lang="en-US" altLang="ko-KR" sz="1400" dirty="0" smtClean="0">
                <a:latin typeface="맑은 고딕"/>
                <a:ea typeface="맑은 고딕"/>
              </a:rPr>
              <a:t>oneM2M RES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77" name="Line 3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3245262" y="3906668"/>
            <a:ext cx="538450" cy="649086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l" eaLnBrk="1" hangingPunct="1"/>
            <a:endParaRPr lang="en-US" sz="1800" b="1" i="0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pic>
        <p:nvPicPr>
          <p:cNvPr id="79" name="Picture 2" descr="https://www.troopsupport.dla.mil/events/images/14012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704" y="4563589"/>
            <a:ext cx="499547" cy="762229"/>
          </a:xfrm>
          <a:prstGeom prst="rect">
            <a:avLst/>
          </a:prstGeom>
          <a:noFill/>
          <a:ln w="38100">
            <a:solidFill>
              <a:srgbClr val="0033CC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2045076" y="3515380"/>
            <a:ext cx="1460124" cy="523220"/>
          </a:xfrm>
          <a:prstGeom prst="rect">
            <a:avLst/>
          </a:prstGeom>
          <a:solidFill>
            <a:srgbClr val="FFCC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(virtual) </a:t>
            </a:r>
          </a:p>
          <a:p>
            <a:pPr algn="ctr"/>
            <a:r>
              <a:rPr lang="en-US" altLang="ko-KR" sz="1400" dirty="0" smtClean="0"/>
              <a:t>oneM2M device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937438" y="5849178"/>
            <a:ext cx="1460124" cy="523220"/>
          </a:xfrm>
          <a:prstGeom prst="rect">
            <a:avLst/>
          </a:prstGeom>
          <a:solidFill>
            <a:srgbClr val="FFCC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(virtual) </a:t>
            </a:r>
          </a:p>
          <a:p>
            <a:pPr algn="ctr"/>
            <a:r>
              <a:rPr lang="en-US" altLang="ko-KR" sz="1400" dirty="0" smtClean="0"/>
              <a:t>OIC device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81" name="Line 3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4743863" y="5257800"/>
            <a:ext cx="0" cy="1143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l" eaLnBrk="1" hangingPunct="1"/>
            <a:endParaRPr lang="en-US" sz="1800" b="1" i="0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581400" y="6233866"/>
            <a:ext cx="1676400" cy="523220"/>
          </a:xfrm>
          <a:prstGeom prst="rect">
            <a:avLst/>
          </a:prstGeom>
          <a:solidFill>
            <a:srgbClr val="FFCC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oneM2M &amp; OIC resource translation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83" name="Line 3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5505863" y="5363373"/>
            <a:ext cx="742535" cy="829624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l" eaLnBrk="1" hangingPunct="1"/>
            <a:endParaRPr lang="en-US" sz="1800" b="1" i="0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70" grpId="0"/>
      <p:bldP spid="71" grpId="0"/>
      <p:bldP spid="75" grpId="0"/>
      <p:bldP spid="77" grpId="0" animBg="1"/>
      <p:bldP spid="76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952500" y="304800"/>
            <a:ext cx="72390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tx1"/>
                </a:solidFill>
              </a:rPr>
              <a:t>Functional Architecture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19200"/>
            <a:ext cx="8229600" cy="3124200"/>
          </a:xfrm>
        </p:spPr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Interworking with IPE </a:t>
            </a:r>
          </a:p>
          <a:p>
            <a:pPr lvl="1"/>
            <a:r>
              <a:rPr lang="en-US" altLang="ko-KR" dirty="0" smtClean="0"/>
              <a:t>IPE, as an intermediary, facilitates oneM2M &amp; OIC interworking by translating oneM2M and OIC </a:t>
            </a:r>
            <a:r>
              <a:rPr lang="it-IT" altLang="ko-KR" dirty="0"/>
              <a:t>data/information model via oneM2M Mca and OIC interface. </a:t>
            </a:r>
            <a:r>
              <a:rPr lang="en-US" altLang="ko-KR" dirty="0" smtClean="0"/>
              <a:t>  </a:t>
            </a:r>
          </a:p>
          <a:p>
            <a:r>
              <a:rPr lang="en-US" altLang="ko-KR" dirty="0" smtClean="0"/>
              <a:t>Functional </a:t>
            </a:r>
            <a:r>
              <a:rPr lang="en-US" altLang="ko-KR" dirty="0" smtClean="0"/>
              <a:t>Entities  </a:t>
            </a:r>
            <a:endParaRPr lang="en-US" altLang="ko-KR" dirty="0"/>
          </a:p>
          <a:p>
            <a:pPr lvl="1"/>
            <a:r>
              <a:rPr lang="en-US" altLang="ko-KR" dirty="0" smtClean="0"/>
              <a:t>IPE: a specialized AE, characterized by the support of a non-oneM2M reference point, and by the capability of remapping the related data model to the oneM2M resources exposed via the </a:t>
            </a:r>
            <a:r>
              <a:rPr lang="en-US" altLang="ko-KR" dirty="0" err="1" smtClean="0"/>
              <a:t>Mca</a:t>
            </a:r>
            <a:r>
              <a:rPr lang="en-US" altLang="ko-KR" dirty="0" smtClean="0"/>
              <a:t> reference point</a:t>
            </a:r>
          </a:p>
          <a:p>
            <a:pPr lvl="1"/>
            <a:r>
              <a:rPr lang="en-US" altLang="ko-KR" dirty="0" smtClean="0"/>
              <a:t>oneM2M CSE: </a:t>
            </a:r>
            <a:r>
              <a:rPr lang="en-US" altLang="ko-KR" dirty="0" smtClean="0"/>
              <a:t>oneM2M </a:t>
            </a:r>
            <a:r>
              <a:rPr lang="en-US" altLang="ko-KR" dirty="0" smtClean="0"/>
              <a:t>common service entity (CSE)</a:t>
            </a:r>
          </a:p>
          <a:p>
            <a:pPr lvl="1"/>
            <a:r>
              <a:rPr lang="en-US" dirty="0" smtClean="0"/>
              <a:t>OIC device: a logical entity which plays either OIC client or OIC server roles or both. OIC server hosts OIC resources and expose those for </a:t>
            </a:r>
            <a:r>
              <a:rPr lang="en-US" dirty="0" err="1" smtClean="0"/>
              <a:t>IoT</a:t>
            </a:r>
            <a:r>
              <a:rPr lang="en-US" dirty="0" smtClean="0"/>
              <a:t> service. OIC client accesses OIC server to manipulate OIC resources, i.e. monitoring &amp; controlling </a:t>
            </a:r>
          </a:p>
        </p:txBody>
      </p:sp>
      <p:sp>
        <p:nvSpPr>
          <p:cNvPr id="29" name="모서리가 둥근 직사각형 28"/>
          <p:cNvSpPr/>
          <p:nvPr/>
        </p:nvSpPr>
        <p:spPr>
          <a:xfrm>
            <a:off x="7279900" y="4648200"/>
            <a:ext cx="1108270" cy="12954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OIC device</a:t>
            </a:r>
            <a:endParaRPr lang="ko-KR" altLang="en-US" sz="1600" dirty="0"/>
          </a:p>
        </p:txBody>
      </p:sp>
      <p:sp>
        <p:nvSpPr>
          <p:cNvPr id="85" name="모서리가 둥근 직사각형 84"/>
          <p:cNvSpPr/>
          <p:nvPr/>
        </p:nvSpPr>
        <p:spPr>
          <a:xfrm>
            <a:off x="685800" y="4648200"/>
            <a:ext cx="1108270" cy="12954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oneM2M CSE</a:t>
            </a:r>
            <a:endParaRPr lang="ko-KR" altLang="en-US" sz="1600" dirty="0"/>
          </a:p>
        </p:txBody>
      </p:sp>
      <p:sp>
        <p:nvSpPr>
          <p:cNvPr id="90" name="모서리가 둥근 직사각형 89"/>
          <p:cNvSpPr/>
          <p:nvPr/>
        </p:nvSpPr>
        <p:spPr>
          <a:xfrm>
            <a:off x="3282770" y="4648200"/>
            <a:ext cx="2438400" cy="12954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600" dirty="0" smtClean="0"/>
              <a:t>IPE</a:t>
            </a:r>
            <a:endParaRPr lang="ko-KR" altLang="en-US" sz="1600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3435170" y="5045675"/>
            <a:ext cx="1019285" cy="79083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oneM2M  AE</a:t>
            </a:r>
            <a:endParaRPr lang="ko-KR" altLang="en-US" sz="1400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4580229" y="5045675"/>
            <a:ext cx="1019285" cy="79083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virtual OIC device</a:t>
            </a:r>
            <a:endParaRPr lang="ko-KR" altLang="en-US" sz="1400" dirty="0"/>
          </a:p>
        </p:txBody>
      </p:sp>
      <p:cxnSp>
        <p:nvCxnSpPr>
          <p:cNvPr id="17" name="직선 화살표 연결선 16"/>
          <p:cNvCxnSpPr>
            <a:stCxn id="90" idx="3"/>
            <a:endCxn id="29" idx="1"/>
          </p:cNvCxnSpPr>
          <p:nvPr/>
        </p:nvCxnSpPr>
        <p:spPr>
          <a:xfrm>
            <a:off x="5721170" y="5295900"/>
            <a:ext cx="1558730" cy="0"/>
          </a:xfrm>
          <a:prstGeom prst="straightConnector1">
            <a:avLst/>
          </a:prstGeom>
          <a:ln w="19050">
            <a:solidFill>
              <a:srgbClr val="0033C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85" idx="3"/>
            <a:endCxn id="90" idx="1"/>
          </p:cNvCxnSpPr>
          <p:nvPr/>
        </p:nvCxnSpPr>
        <p:spPr>
          <a:xfrm>
            <a:off x="1794070" y="5295900"/>
            <a:ext cx="148870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47247" y="5401962"/>
            <a:ext cx="1205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Mca</a:t>
            </a:r>
            <a:endParaRPr lang="en-US" altLang="ko-KR" sz="1200" dirty="0" smtClean="0"/>
          </a:p>
          <a:p>
            <a:pPr algn="ctr"/>
            <a:r>
              <a:rPr lang="en-US" altLang="ko-KR" sz="1200" dirty="0" smtClean="0"/>
              <a:t>Reference Point </a:t>
            </a:r>
            <a:endParaRPr lang="ko-KR" alt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125451" y="5401962"/>
            <a:ext cx="741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OIC </a:t>
            </a:r>
          </a:p>
          <a:p>
            <a:pPr algn="ctr"/>
            <a:r>
              <a:rPr lang="en-US" altLang="ko-KR" sz="1200" dirty="0" smtClean="0"/>
              <a:t>Interface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486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sz="4000" dirty="0" smtClean="0">
                <a:solidFill>
                  <a:schemeClr val="tx1"/>
                </a:solidFill>
              </a:rPr>
              <a:t>oneM2M interworking with OIC via IPE </a:t>
            </a:r>
          </a:p>
        </p:txBody>
      </p:sp>
      <p:sp>
        <p:nvSpPr>
          <p:cNvPr id="15" name="모서리가 둥근 직사각형 14"/>
          <p:cNvSpPr/>
          <p:nvPr/>
        </p:nvSpPr>
        <p:spPr>
          <a:xfrm>
            <a:off x="3220861" y="2667000"/>
            <a:ext cx="2689936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MN-CSE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45" idx="3"/>
            <a:endCxn id="15" idx="1"/>
          </p:cNvCxnSpPr>
          <p:nvPr/>
        </p:nvCxnSpPr>
        <p:spPr>
          <a:xfrm>
            <a:off x="2518868" y="3238500"/>
            <a:ext cx="701993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모서리가 둥근 직사각형 13"/>
          <p:cNvSpPr/>
          <p:nvPr/>
        </p:nvSpPr>
        <p:spPr>
          <a:xfrm>
            <a:off x="4009627" y="6048838"/>
            <a:ext cx="1108270" cy="7620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OIC device</a:t>
            </a:r>
            <a:endParaRPr lang="ko-KR" altLang="en-US" sz="1400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4018043" y="4470846"/>
            <a:ext cx="1108271" cy="6477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IPE</a:t>
            </a:r>
            <a:endParaRPr lang="ko-KR" altLang="en-US" sz="1400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2912075" y="2403390"/>
            <a:ext cx="3227322" cy="2947086"/>
          </a:xfrm>
          <a:prstGeom prst="roundRect">
            <a:avLst>
              <a:gd name="adj" fmla="val 5868"/>
            </a:avLst>
          </a:prstGeom>
          <a:noFill/>
          <a:ln w="28575">
            <a:solidFill>
              <a:srgbClr val="CC00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887885" y="1908291"/>
            <a:ext cx="1120570" cy="55688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Gateway</a:t>
            </a:r>
          </a:p>
        </p:txBody>
      </p:sp>
      <p:cxnSp>
        <p:nvCxnSpPr>
          <p:cNvPr id="5" name="꺾인 연결선 4"/>
          <p:cNvCxnSpPr>
            <a:stCxn id="15" idx="2"/>
            <a:endCxn id="18" idx="0"/>
          </p:cNvCxnSpPr>
          <p:nvPr/>
        </p:nvCxnSpPr>
        <p:spPr>
          <a:xfrm rot="16200000" flipH="1">
            <a:off x="4238581" y="4137248"/>
            <a:ext cx="660846" cy="6350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8" idx="2"/>
            <a:endCxn id="14" idx="0"/>
          </p:cNvCxnSpPr>
          <p:nvPr/>
        </p:nvCxnSpPr>
        <p:spPr>
          <a:xfrm flipH="1">
            <a:off x="4563762" y="5118546"/>
            <a:ext cx="8417" cy="930292"/>
          </a:xfrm>
          <a:prstGeom prst="straightConnector1">
            <a:avLst/>
          </a:prstGeom>
          <a:ln w="19050">
            <a:solidFill>
              <a:srgbClr val="0033C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모서리가 둥근 직사각형 44"/>
          <p:cNvSpPr/>
          <p:nvPr/>
        </p:nvSpPr>
        <p:spPr>
          <a:xfrm>
            <a:off x="1643448" y="2667000"/>
            <a:ext cx="875420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IN-CSE</a:t>
            </a:r>
            <a:endParaRPr lang="ko-KR" altLang="en-US" sz="1400" dirty="0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271848" y="2667000"/>
            <a:ext cx="875420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IN-AE</a:t>
            </a:r>
            <a:endParaRPr lang="ko-KR" altLang="en-US" sz="1400" dirty="0"/>
          </a:p>
        </p:txBody>
      </p:sp>
      <p:cxnSp>
        <p:nvCxnSpPr>
          <p:cNvPr id="53" name="직선 화살표 연결선 52"/>
          <p:cNvCxnSpPr>
            <a:stCxn id="50" idx="3"/>
            <a:endCxn id="45" idx="1"/>
          </p:cNvCxnSpPr>
          <p:nvPr/>
        </p:nvCxnSpPr>
        <p:spPr>
          <a:xfrm>
            <a:off x="1147268" y="3238500"/>
            <a:ext cx="49618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모서리가 둥근 직사각형 87"/>
          <p:cNvSpPr/>
          <p:nvPr/>
        </p:nvSpPr>
        <p:spPr>
          <a:xfrm>
            <a:off x="8044248" y="2667000"/>
            <a:ext cx="875420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ASN-AE</a:t>
            </a:r>
            <a:endParaRPr lang="ko-KR" altLang="en-US" sz="1400" dirty="0"/>
          </a:p>
        </p:txBody>
      </p:sp>
      <p:sp>
        <p:nvSpPr>
          <p:cNvPr id="89" name="모서리가 둥근 직사각형 88"/>
          <p:cNvSpPr/>
          <p:nvPr/>
        </p:nvSpPr>
        <p:spPr>
          <a:xfrm>
            <a:off x="6748848" y="2667000"/>
            <a:ext cx="875420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ASN-CSE</a:t>
            </a:r>
            <a:endParaRPr lang="ko-KR" altLang="en-US" sz="1400" dirty="0"/>
          </a:p>
        </p:txBody>
      </p:sp>
      <p:cxnSp>
        <p:nvCxnSpPr>
          <p:cNvPr id="91" name="직선 화살표 연결선 90"/>
          <p:cNvCxnSpPr>
            <a:stCxn id="89" idx="3"/>
            <a:endCxn id="88" idx="1"/>
          </p:cNvCxnSpPr>
          <p:nvPr/>
        </p:nvCxnSpPr>
        <p:spPr>
          <a:xfrm>
            <a:off x="7624268" y="3238500"/>
            <a:ext cx="41998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화살표 연결선 91"/>
          <p:cNvCxnSpPr>
            <a:stCxn id="15" idx="3"/>
            <a:endCxn id="89" idx="1"/>
          </p:cNvCxnSpPr>
          <p:nvPr/>
        </p:nvCxnSpPr>
        <p:spPr>
          <a:xfrm>
            <a:off x="5910797" y="3238500"/>
            <a:ext cx="838051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모서리가 둥근 직사각형 96"/>
          <p:cNvSpPr/>
          <p:nvPr/>
        </p:nvSpPr>
        <p:spPr>
          <a:xfrm>
            <a:off x="7395668" y="4331043"/>
            <a:ext cx="875420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ADN-AE</a:t>
            </a:r>
            <a:endParaRPr lang="ko-KR" altLang="en-US" sz="1400" dirty="0"/>
          </a:p>
        </p:txBody>
      </p:sp>
      <p:cxnSp>
        <p:nvCxnSpPr>
          <p:cNvPr id="98" name="꺾인 연결선 97"/>
          <p:cNvCxnSpPr>
            <a:stCxn id="15" idx="3"/>
            <a:endCxn id="97" idx="1"/>
          </p:cNvCxnSpPr>
          <p:nvPr/>
        </p:nvCxnSpPr>
        <p:spPr>
          <a:xfrm>
            <a:off x="5910797" y="3238500"/>
            <a:ext cx="1484871" cy="1664043"/>
          </a:xfrm>
          <a:prstGeom prst="bentConnector3">
            <a:avLst>
              <a:gd name="adj1" fmla="val 25590"/>
            </a:avLst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807218" y="5587173"/>
            <a:ext cx="741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OIC </a:t>
            </a:r>
          </a:p>
          <a:p>
            <a:pPr algn="ctr"/>
            <a:r>
              <a:rPr lang="en-US" altLang="ko-KR" sz="1200" dirty="0" smtClean="0"/>
              <a:t>Interface</a:t>
            </a:r>
            <a:endParaRPr lang="ko-KR" altLang="en-US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966001" y="4138139"/>
            <a:ext cx="454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Mca</a:t>
            </a:r>
            <a:endParaRPr lang="ko-KR" altLang="en-US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498124" y="3243648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Mcc</a:t>
            </a:r>
            <a:endParaRPr lang="ko-KR" alt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176704" y="3243648"/>
            <a:ext cx="454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Mca</a:t>
            </a:r>
            <a:endParaRPr lang="ko-KR" alt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95767" y="3243648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Mcc</a:t>
            </a:r>
            <a:endParaRPr lang="ko-KR" alt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7618693" y="3243648"/>
            <a:ext cx="454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Mca</a:t>
            </a:r>
            <a:endParaRPr lang="ko-KR" alt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781800" y="4915929"/>
            <a:ext cx="454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Mca</a:t>
            </a:r>
            <a:endParaRPr lang="ko-KR" altLang="en-US" sz="1200" dirty="0"/>
          </a:p>
        </p:txBody>
      </p:sp>
      <p:sp>
        <p:nvSpPr>
          <p:cNvPr id="107" name="Espace réservé du contenu 2"/>
          <p:cNvSpPr>
            <a:spLocks noGrp="1"/>
          </p:cNvSpPr>
          <p:nvPr>
            <p:ph idx="1"/>
          </p:nvPr>
        </p:nvSpPr>
        <p:spPr>
          <a:xfrm>
            <a:off x="453779" y="1219200"/>
            <a:ext cx="8229600" cy="634314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Deployment model based on Functional Architecture</a:t>
            </a:r>
          </a:p>
          <a:p>
            <a:pPr lvl="1"/>
            <a:r>
              <a:rPr lang="en-US" altLang="ko-KR" dirty="0" smtClean="0"/>
              <a:t>Main entities and their interworking via reference points.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177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sz="4000" dirty="0" smtClean="0">
                <a:solidFill>
                  <a:schemeClr val="tx1"/>
                </a:solidFill>
              </a:rPr>
              <a:t>Interworking with IPE in detail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19200"/>
            <a:ext cx="8229600" cy="1981200"/>
          </a:xfrm>
        </p:spPr>
        <p:txBody>
          <a:bodyPr>
            <a:normAutofit fontScale="55000" lnSpcReduction="20000"/>
          </a:bodyPr>
          <a:lstStyle/>
          <a:p>
            <a:r>
              <a:rPr lang="en-US" altLang="ko-KR" dirty="0"/>
              <a:t>v</a:t>
            </a:r>
            <a:r>
              <a:rPr lang="en-US" altLang="ko-KR" dirty="0" smtClean="0"/>
              <a:t>irtual OIC devices in IPE </a:t>
            </a:r>
          </a:p>
          <a:p>
            <a:pPr lvl="1"/>
            <a:r>
              <a:rPr lang="en-US" altLang="ko-KR" dirty="0" smtClean="0"/>
              <a:t>Replicating virtual OIC device in IPE with OIC procedures.</a:t>
            </a:r>
          </a:p>
          <a:p>
            <a:pPr lvl="1"/>
            <a:r>
              <a:rPr lang="en-US" altLang="ko-KR" dirty="0" smtClean="0"/>
              <a:t>Binding two devices such that they are synchronized, i.e. the same resource representations </a:t>
            </a:r>
            <a:endParaRPr lang="en-US" altLang="ko-KR" dirty="0"/>
          </a:p>
          <a:p>
            <a:r>
              <a:rPr lang="en-US" altLang="ko-KR" dirty="0" smtClean="0"/>
              <a:t>virtual oneM2M devices in IPE   </a:t>
            </a:r>
            <a:endParaRPr lang="en-US" altLang="ko-KR" dirty="0"/>
          </a:p>
          <a:p>
            <a:pPr lvl="1"/>
            <a:r>
              <a:rPr lang="en-US" altLang="ko-KR" dirty="0" smtClean="0"/>
              <a:t>Mirroring virtual OIC device to virtual oneM2M device by resource mapping. </a:t>
            </a:r>
          </a:p>
          <a:p>
            <a:pPr lvl="1"/>
            <a:r>
              <a:rPr lang="en-US" dirty="0" smtClean="0"/>
              <a:t>oneM2M service by manipulating virtual oneM2M device, which will reflected in the virtual &amp; original OIC devices. 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2743200" y="3581400"/>
            <a:ext cx="4267200" cy="2667000"/>
          </a:xfrm>
          <a:prstGeom prst="roundRect">
            <a:avLst>
              <a:gd name="adj" fmla="val 586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dirty="0" smtClean="0"/>
              <a:t>         IPE</a:t>
            </a:r>
            <a:endParaRPr lang="ko-KR" altLang="en-US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5677651" y="4069947"/>
            <a:ext cx="1104149" cy="1661529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400" dirty="0" err="1" smtClean="0"/>
              <a:t>vOIC</a:t>
            </a:r>
            <a:r>
              <a:rPr lang="en-US" altLang="ko-KR" sz="1400" dirty="0" smtClean="0"/>
              <a:t> device</a:t>
            </a:r>
            <a:endParaRPr lang="ko-KR" alt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795321" y="4555921"/>
            <a:ext cx="59122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5795321" y="4916647"/>
            <a:ext cx="50019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5795321" y="5260596"/>
            <a:ext cx="80523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89" name="모서리가 둥근 직사각형 88"/>
          <p:cNvSpPr/>
          <p:nvPr/>
        </p:nvSpPr>
        <p:spPr>
          <a:xfrm>
            <a:off x="228600" y="3837159"/>
            <a:ext cx="1744515" cy="2142687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600" dirty="0" smtClean="0"/>
              <a:t>CSE</a:t>
            </a:r>
            <a:endParaRPr lang="ko-KR" altLang="en-US" sz="1600" dirty="0"/>
          </a:p>
        </p:txBody>
      </p:sp>
      <p:sp>
        <p:nvSpPr>
          <p:cNvPr id="91" name="TextBox 90"/>
          <p:cNvSpPr txBox="1"/>
          <p:nvPr/>
        </p:nvSpPr>
        <p:spPr>
          <a:xfrm>
            <a:off x="805248" y="4648435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805248" y="5009161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93" name="TextBox 92"/>
          <p:cNvSpPr txBox="1"/>
          <p:nvPr/>
        </p:nvSpPr>
        <p:spPr>
          <a:xfrm>
            <a:off x="271848" y="4270979"/>
            <a:ext cx="67839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myLight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  <p:cxnSp>
        <p:nvCxnSpPr>
          <p:cNvPr id="94" name="꺾인 연결선 93"/>
          <p:cNvCxnSpPr>
            <a:stCxn id="93" idx="2"/>
            <a:endCxn id="91" idx="1"/>
          </p:cNvCxnSpPr>
          <p:nvPr/>
        </p:nvCxnSpPr>
        <p:spPr>
          <a:xfrm rot="16200000" flipH="1">
            <a:off x="580973" y="4547271"/>
            <a:ext cx="254346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꺾인 연결선 94"/>
          <p:cNvCxnSpPr>
            <a:stCxn id="93" idx="2"/>
            <a:endCxn id="92" idx="1"/>
          </p:cNvCxnSpPr>
          <p:nvPr/>
        </p:nvCxnSpPr>
        <p:spPr>
          <a:xfrm rot="16200000" flipH="1">
            <a:off x="400610" y="4727634"/>
            <a:ext cx="615072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805248" y="5370731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cxnSp>
        <p:nvCxnSpPr>
          <p:cNvPr id="98" name="꺾인 연결선 97"/>
          <p:cNvCxnSpPr>
            <a:stCxn id="93" idx="2"/>
            <a:endCxn id="96" idx="1"/>
          </p:cNvCxnSpPr>
          <p:nvPr/>
        </p:nvCxnSpPr>
        <p:spPr>
          <a:xfrm rot="16200000" flipH="1">
            <a:off x="219825" y="4908419"/>
            <a:ext cx="976642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화살표 연결선 99"/>
          <p:cNvCxnSpPr>
            <a:stCxn id="43" idx="3"/>
            <a:endCxn id="22" idx="1"/>
          </p:cNvCxnSpPr>
          <p:nvPr/>
        </p:nvCxnSpPr>
        <p:spPr>
          <a:xfrm flipV="1">
            <a:off x="4716315" y="4900712"/>
            <a:ext cx="961336" cy="7791"/>
          </a:xfrm>
          <a:prstGeom prst="straightConnector1">
            <a:avLst/>
          </a:prstGeom>
          <a:ln w="38100">
            <a:solidFill>
              <a:srgbClr val="CC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784278" y="5039490"/>
            <a:ext cx="846284" cy="600164"/>
          </a:xfrm>
          <a:prstGeom prst="rect">
            <a:avLst/>
          </a:prstGeom>
          <a:solidFill>
            <a:srgbClr val="FFFF66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 smtClean="0"/>
              <a:t>Mirroring oneM2M &amp; OIC devices</a:t>
            </a:r>
            <a:endParaRPr lang="ko-KR" altLang="en-US" sz="1100" dirty="0" smtClean="0">
              <a:latin typeface="+mn-lt"/>
            </a:endParaRPr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7811251" y="4069947"/>
            <a:ext cx="1104149" cy="1661529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400" dirty="0" smtClean="0"/>
              <a:t>OIC device</a:t>
            </a:r>
            <a:endParaRPr lang="ko-KR" altLang="en-US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7928921" y="4555921"/>
            <a:ext cx="59122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7928921" y="4916647"/>
            <a:ext cx="50019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928921" y="5260596"/>
            <a:ext cx="80523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cxnSp>
        <p:nvCxnSpPr>
          <p:cNvPr id="110" name="직선 화살표 연결선 109"/>
          <p:cNvCxnSpPr>
            <a:stCxn id="22" idx="3"/>
            <a:endCxn id="106" idx="1"/>
          </p:cNvCxnSpPr>
          <p:nvPr/>
        </p:nvCxnSpPr>
        <p:spPr>
          <a:xfrm>
            <a:off x="6781800" y="4900712"/>
            <a:ext cx="1029451" cy="0"/>
          </a:xfrm>
          <a:prstGeom prst="straightConnector1">
            <a:avLst/>
          </a:prstGeom>
          <a:ln w="3810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868450" y="5039490"/>
            <a:ext cx="846284" cy="769441"/>
          </a:xfrm>
          <a:prstGeom prst="rect">
            <a:avLst/>
          </a:prstGeom>
          <a:solidFill>
            <a:srgbClr val="FFFF66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 smtClean="0"/>
              <a:t>Sync OIC devices via OIC interfaces</a:t>
            </a:r>
            <a:endParaRPr lang="ko-KR" altLang="en-US" sz="1100" dirty="0" smtClean="0"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057400" y="5039490"/>
            <a:ext cx="846284" cy="938719"/>
          </a:xfrm>
          <a:prstGeom prst="rect">
            <a:avLst/>
          </a:prstGeom>
          <a:solidFill>
            <a:srgbClr val="FFFF66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 smtClean="0"/>
              <a:t>oneM2M services with oneM2M interfaces</a:t>
            </a:r>
            <a:endParaRPr lang="ko-KR" altLang="en-US" sz="1100" dirty="0" smtClean="0">
              <a:latin typeface="+mn-lt"/>
            </a:endParaRPr>
          </a:p>
        </p:txBody>
      </p:sp>
      <p:cxnSp>
        <p:nvCxnSpPr>
          <p:cNvPr id="113" name="직선 화살표 연결선 112"/>
          <p:cNvCxnSpPr>
            <a:stCxn id="89" idx="3"/>
            <a:endCxn id="43" idx="1"/>
          </p:cNvCxnSpPr>
          <p:nvPr/>
        </p:nvCxnSpPr>
        <p:spPr>
          <a:xfrm>
            <a:off x="1973115" y="4908503"/>
            <a:ext cx="998685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모서리가 둥근 직사각형 42"/>
          <p:cNvSpPr/>
          <p:nvPr/>
        </p:nvSpPr>
        <p:spPr>
          <a:xfrm>
            <a:off x="2971800" y="3837159"/>
            <a:ext cx="1744515" cy="2142687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600" dirty="0" smtClean="0"/>
              <a:t>CSE (AE)</a:t>
            </a:r>
            <a:endParaRPr lang="ko-KR" alt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3566555" y="4648435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57" name="TextBox 56"/>
          <p:cNvSpPr txBox="1"/>
          <p:nvPr/>
        </p:nvSpPr>
        <p:spPr>
          <a:xfrm>
            <a:off x="3566555" y="5009161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58" name="TextBox 57"/>
          <p:cNvSpPr txBox="1"/>
          <p:nvPr/>
        </p:nvSpPr>
        <p:spPr>
          <a:xfrm>
            <a:off x="3033155" y="4270979"/>
            <a:ext cx="67839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myLight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  <p:cxnSp>
        <p:nvCxnSpPr>
          <p:cNvPr id="59" name="꺾인 연결선 93"/>
          <p:cNvCxnSpPr>
            <a:stCxn id="58" idx="2"/>
            <a:endCxn id="54" idx="1"/>
          </p:cNvCxnSpPr>
          <p:nvPr/>
        </p:nvCxnSpPr>
        <p:spPr>
          <a:xfrm rot="16200000" flipH="1">
            <a:off x="3342280" y="4547271"/>
            <a:ext cx="254346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꺾인 연결선 94"/>
          <p:cNvCxnSpPr>
            <a:stCxn id="58" idx="2"/>
            <a:endCxn id="57" idx="1"/>
          </p:cNvCxnSpPr>
          <p:nvPr/>
        </p:nvCxnSpPr>
        <p:spPr>
          <a:xfrm rot="16200000" flipH="1">
            <a:off x="3161917" y="4727634"/>
            <a:ext cx="615072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566555" y="5370731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cxnSp>
        <p:nvCxnSpPr>
          <p:cNvPr id="63" name="꺾인 연결선 97"/>
          <p:cNvCxnSpPr>
            <a:stCxn id="58" idx="2"/>
            <a:endCxn id="61" idx="1"/>
          </p:cNvCxnSpPr>
          <p:nvPr/>
        </p:nvCxnSpPr>
        <p:spPr>
          <a:xfrm rot="16200000" flipH="1">
            <a:off x="2981132" y="4908419"/>
            <a:ext cx="976642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35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952500" y="304800"/>
            <a:ext cx="72390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tx1"/>
                </a:solidFill>
              </a:rPr>
              <a:t>Operation procedures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95400"/>
            <a:ext cx="7166221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(virtual) OIC device replication 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replicating OIC device in IPE as (virtual) OIC device </a:t>
            </a:r>
          </a:p>
          <a:p>
            <a:pPr lvl="2"/>
            <a:r>
              <a:rPr lang="en-US" altLang="ko-KR" dirty="0" smtClean="0"/>
              <a:t>With synchronization binding by OIC discovery procedures.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(virtual) oneM2M device translation 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mirroring OIC device into (virtual) oneM2M device. </a:t>
            </a:r>
          </a:p>
          <a:p>
            <a:pPr lvl="2"/>
            <a:r>
              <a:rPr lang="en-US" altLang="ko-KR" dirty="0" smtClean="0"/>
              <a:t>With </a:t>
            </a:r>
            <a:r>
              <a:rPr lang="en-US" altLang="ko-KR" dirty="0" err="1" smtClean="0"/>
              <a:t>proxying</a:t>
            </a:r>
            <a:r>
              <a:rPr lang="en-US" altLang="ko-KR" dirty="0" smtClean="0"/>
              <a:t> &amp; translating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oneM2M registration &amp; discovery 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registering (virtual) oneM2M device to suitable CSE for discovery</a:t>
            </a:r>
          </a:p>
          <a:p>
            <a:pPr marL="514350" indent="-514350">
              <a:buFont typeface="+mj-lt"/>
              <a:buAutoNum type="arabicPeriod"/>
            </a:pP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oneM2M monitoring &amp; controlling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oneM2M controller interacts with (virtual) oneM2M devices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oneM2M &amp; OIC resource translation 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Translating oneM2M &amp; OIC resources to synchronize virtual devices state</a:t>
            </a:r>
            <a:endParaRPr lang="en-US" altLang="ko-KR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OIC synchronization 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Synchronizing virtual OIC device &amp; OIC device </a:t>
            </a:r>
          </a:p>
          <a:p>
            <a:pPr lvl="2"/>
            <a:r>
              <a:rPr lang="en-US" altLang="ko-KR" dirty="0" smtClean="0"/>
              <a:t>With OIC Request &amp; response via synchronization binding. </a:t>
            </a:r>
          </a:p>
          <a:p>
            <a:pPr marL="514350" indent="-514350">
              <a:buFont typeface="+mj-lt"/>
              <a:buAutoNum type="arabicPeriod"/>
            </a:pPr>
            <a:endParaRPr lang="en-US" altLang="ko-KR" dirty="0" smtClean="0"/>
          </a:p>
          <a:p>
            <a:pPr marL="400050" lvl="1" indent="0">
              <a:buNone/>
            </a:pPr>
            <a:endParaRPr lang="en-US" altLang="ko-KR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745628" y="20968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Initial preparation</a:t>
            </a:r>
            <a:endParaRPr lang="ko-KR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772400" y="4302659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Actual monitoring &amp; controlling </a:t>
            </a:r>
            <a:endParaRPr lang="ko-KR" altLang="en-US" dirty="0"/>
          </a:p>
        </p:txBody>
      </p:sp>
      <p:sp>
        <p:nvSpPr>
          <p:cNvPr id="10" name="오른쪽 중괄호 9"/>
          <p:cNvSpPr/>
          <p:nvPr/>
        </p:nvSpPr>
        <p:spPr>
          <a:xfrm>
            <a:off x="7467600" y="1371600"/>
            <a:ext cx="304800" cy="2057400"/>
          </a:xfrm>
          <a:prstGeom prst="rightBrace">
            <a:avLst>
              <a:gd name="adj1" fmla="val 68653"/>
              <a:gd name="adj2" fmla="val 50000"/>
            </a:avLst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오른쪽 중괄호 10"/>
          <p:cNvSpPr/>
          <p:nvPr/>
        </p:nvSpPr>
        <p:spPr>
          <a:xfrm>
            <a:off x="7467600" y="3886200"/>
            <a:ext cx="304800" cy="2057400"/>
          </a:xfrm>
          <a:prstGeom prst="rightBrace">
            <a:avLst>
              <a:gd name="adj1" fmla="val 68653"/>
              <a:gd name="adj2" fmla="val 50000"/>
            </a:avLst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697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dirty="0" smtClean="0"/>
              <a:t>Appendix- </a:t>
            </a:r>
            <a:br>
              <a:rPr lang="en-US" dirty="0" smtClean="0"/>
            </a:br>
            <a:r>
              <a:rPr lang="en-US" dirty="0" smtClean="0"/>
              <a:t>(virtual</a:t>
            </a:r>
            <a:r>
              <a:rPr lang="en-US" dirty="0" smtClean="0"/>
              <a:t>) OIC device replication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95400"/>
            <a:ext cx="8309221" cy="2362200"/>
          </a:xfrm>
        </p:spPr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Overview 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replicating OIC device in IPE as (virtual) OIC device, (</a:t>
            </a:r>
            <a:r>
              <a:rPr lang="en-US" altLang="ko-KR" dirty="0" smtClean="0"/>
              <a:t>IPE as OIC server (?) ) 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ensuring </a:t>
            </a:r>
            <a:r>
              <a:rPr lang="en-US" altLang="ko-KR" dirty="0">
                <a:solidFill>
                  <a:schemeClr val="tx1"/>
                </a:solidFill>
              </a:rPr>
              <a:t>two OIC devices to be synchronized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en-US" altLang="ko-KR" dirty="0" smtClean="0"/>
              <a:t>i.e</a:t>
            </a:r>
            <a:r>
              <a:rPr lang="en-US" altLang="ko-KR" dirty="0"/>
              <a:t>. having the same resource </a:t>
            </a:r>
            <a:r>
              <a:rPr lang="en-US" altLang="ko-KR" dirty="0" smtClean="0"/>
              <a:t>representation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r>
              <a:rPr lang="en-US" altLang="ko-KR" dirty="0" smtClean="0"/>
              <a:t>Procedures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Using OIC discovery to acquire the OIC device information </a:t>
            </a:r>
          </a:p>
          <a:p>
            <a:pPr lvl="2"/>
            <a:r>
              <a:rPr lang="en-US" altLang="ko-KR" dirty="0" smtClean="0">
                <a:solidFill>
                  <a:schemeClr val="tx1"/>
                </a:solidFill>
              </a:rPr>
              <a:t>GET to /</a:t>
            </a:r>
            <a:r>
              <a:rPr lang="en-US" altLang="ko-KR" dirty="0" err="1" smtClean="0">
                <a:solidFill>
                  <a:schemeClr val="tx1"/>
                </a:solidFill>
              </a:rPr>
              <a:t>oic</a:t>
            </a:r>
            <a:r>
              <a:rPr lang="en-US" altLang="ko-KR" dirty="0" smtClean="0">
                <a:solidFill>
                  <a:schemeClr val="tx1"/>
                </a:solidFill>
              </a:rPr>
              <a:t>/res (from IPE)</a:t>
            </a:r>
          </a:p>
          <a:p>
            <a:pPr lvl="2"/>
            <a:r>
              <a:rPr lang="en-US" altLang="ko-KR" dirty="0" smtClean="0"/>
              <a:t>POST to /</a:t>
            </a:r>
            <a:r>
              <a:rPr lang="en-US" altLang="ko-KR" dirty="0" err="1" smtClean="0"/>
              <a:t>factoryResource</a:t>
            </a:r>
            <a:r>
              <a:rPr lang="en-US" altLang="ko-KR" dirty="0" smtClean="0"/>
              <a:t> (from OIC device) 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Establishing the relationship between two OIC devices . </a:t>
            </a:r>
          </a:p>
          <a:p>
            <a:pPr lvl="2"/>
            <a:r>
              <a:rPr lang="en-US" altLang="ko-KR" dirty="0" smtClean="0"/>
              <a:t>Link with “binding” relationship  </a:t>
            </a:r>
          </a:p>
          <a:p>
            <a:endParaRPr lang="en-US" altLang="ko-KR" dirty="0" smtClean="0"/>
          </a:p>
          <a:p>
            <a:pPr marL="857250" lvl="1" indent="-457200"/>
            <a:endParaRPr lang="en-US" altLang="ko-KR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7502330" y="4366880"/>
            <a:ext cx="1108270" cy="172912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400" dirty="0" smtClean="0"/>
              <a:t>OIC device</a:t>
            </a:r>
            <a:endParaRPr lang="ko-KR" altLang="en-US" sz="1400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2209800" y="3757280"/>
            <a:ext cx="3200400" cy="2948319"/>
          </a:xfrm>
          <a:prstGeom prst="roundRect">
            <a:avLst>
              <a:gd name="adj" fmla="val 586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dirty="0" smtClean="0"/>
              <a:t>IPE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0" y="4953000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0" y="5313726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5657675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4191000" y="3900594"/>
            <a:ext cx="1108270" cy="841694"/>
          </a:xfrm>
          <a:prstGeom prst="roundRect">
            <a:avLst>
              <a:gd name="adj" fmla="val 932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5795273" y="3952306"/>
            <a:ext cx="1436705" cy="2375"/>
          </a:xfrm>
          <a:prstGeom prst="straightConnector1">
            <a:avLst/>
          </a:prstGeom>
          <a:ln w="381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>
            <a:off x="5795273" y="4138281"/>
            <a:ext cx="1436705" cy="2375"/>
          </a:xfrm>
          <a:prstGeom prst="straightConnector1">
            <a:avLst/>
          </a:prstGeom>
          <a:ln w="38100">
            <a:solidFill>
              <a:srgbClr val="0033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0" y="3604881"/>
            <a:ext cx="148253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GET /</a:t>
            </a:r>
            <a:r>
              <a:rPr lang="en-US" altLang="ko-KR" sz="1400" dirty="0" err="1" smtClean="0">
                <a:latin typeface="맑은 고딕"/>
              </a:rPr>
              <a:t>oic</a:t>
            </a:r>
            <a:r>
              <a:rPr lang="en-US" altLang="ko-KR" sz="1400" dirty="0" smtClean="0">
                <a:latin typeface="맑은 고딕"/>
              </a:rPr>
              <a:t>/res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0" y="4198535"/>
            <a:ext cx="148253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Response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33334" y="4059104"/>
            <a:ext cx="121920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OIC Client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5795273" y="4932609"/>
            <a:ext cx="1436705" cy="2375"/>
          </a:xfrm>
          <a:prstGeom prst="straightConnector1">
            <a:avLst/>
          </a:prstGeom>
          <a:ln w="381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>
            <a:off x="5795273" y="5118584"/>
            <a:ext cx="1436705" cy="2375"/>
          </a:xfrm>
          <a:prstGeom prst="straightConnector1">
            <a:avLst/>
          </a:prstGeom>
          <a:ln w="38100">
            <a:solidFill>
              <a:srgbClr val="0033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15000" y="4585184"/>
            <a:ext cx="148253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GET /</a:t>
            </a:r>
            <a:r>
              <a:rPr lang="en-US" altLang="ko-KR" sz="1400" dirty="0" err="1" smtClean="0">
                <a:latin typeface="맑은 고딕"/>
              </a:rPr>
              <a:t>oic</a:t>
            </a:r>
            <a:r>
              <a:rPr lang="en-US" altLang="ko-KR" sz="1400" dirty="0" smtClean="0">
                <a:latin typeface="맑은 고딕"/>
              </a:rPr>
              <a:t>/d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15000" y="5178838"/>
            <a:ext cx="148253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Response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cxnSp>
        <p:nvCxnSpPr>
          <p:cNvPr id="30" name="직선 화살표 연결선 29"/>
          <p:cNvCxnSpPr/>
          <p:nvPr/>
        </p:nvCxnSpPr>
        <p:spPr>
          <a:xfrm>
            <a:off x="5795273" y="6022675"/>
            <a:ext cx="1436705" cy="2375"/>
          </a:xfrm>
          <a:prstGeom prst="straightConnector1">
            <a:avLst/>
          </a:prstGeom>
          <a:ln w="381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5795273" y="6208650"/>
            <a:ext cx="1436705" cy="2375"/>
          </a:xfrm>
          <a:prstGeom prst="straightConnector1">
            <a:avLst/>
          </a:prstGeom>
          <a:ln w="38100">
            <a:solidFill>
              <a:srgbClr val="0033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28784" y="5675250"/>
            <a:ext cx="163493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GET /</a:t>
            </a:r>
            <a:r>
              <a:rPr lang="en-US" altLang="ko-KR" sz="1400" dirty="0" err="1" smtClean="0">
                <a:latin typeface="맑은 고딕"/>
              </a:rPr>
              <a:t>lightSwitch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15000" y="6268904"/>
            <a:ext cx="148253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</a:rPr>
              <a:t>Response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4198957" y="4957946"/>
            <a:ext cx="1108270" cy="1595253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400" dirty="0" err="1" smtClean="0"/>
              <a:t>vOIC</a:t>
            </a:r>
            <a:r>
              <a:rPr lang="en-US" altLang="ko-KR" sz="1400" dirty="0" smtClean="0"/>
              <a:t> device</a:t>
            </a:r>
            <a:endParaRPr lang="ko-KR" alt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316627" y="5449904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4316627" y="5810630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4316627" y="6154579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5032638" y="5476279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40" name="TextBox 39"/>
          <p:cNvSpPr txBox="1"/>
          <p:nvPr/>
        </p:nvSpPr>
        <p:spPr>
          <a:xfrm>
            <a:off x="5032638" y="5830506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41" name="TextBox 40"/>
          <p:cNvSpPr txBox="1"/>
          <p:nvPr/>
        </p:nvSpPr>
        <p:spPr>
          <a:xfrm>
            <a:off x="5032638" y="6184733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47" name="TextBox 46"/>
          <p:cNvSpPr txBox="1"/>
          <p:nvPr/>
        </p:nvSpPr>
        <p:spPr>
          <a:xfrm>
            <a:off x="8385438" y="4969079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48" name="TextBox 47"/>
          <p:cNvSpPr txBox="1"/>
          <p:nvPr/>
        </p:nvSpPr>
        <p:spPr>
          <a:xfrm>
            <a:off x="8385438" y="5323306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8385438" y="5677533"/>
            <a:ext cx="377562" cy="21544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Bind</a:t>
            </a:r>
            <a:endParaRPr lang="ko-KR" altLang="en-US" sz="800" dirty="0"/>
          </a:p>
        </p:txBody>
      </p:sp>
    </p:spTree>
    <p:extLst>
      <p:ext uri="{BB962C8B-B14F-4D97-AF65-F5344CB8AC3E}">
        <p14:creationId xmlns:p14="http://schemas.microsoft.com/office/powerpoint/2010/main" val="263082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/>
      <p:bldP spid="29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7" grpId="0" animBg="1"/>
      <p:bldP spid="48" grpId="0" animBg="1"/>
      <p:bldP spid="4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"/>
</p:tagLst>
</file>

<file path=ppt/theme/theme1.xml><?xml version="1.0" encoding="utf-8"?>
<a:theme xmlns:a="http://schemas.openxmlformats.org/drawingml/2006/main" name="oneM2M Heading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neM2M Conten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42441</TotalTime>
  <Words>695</Words>
  <Application>Microsoft Office PowerPoint</Application>
  <PresentationFormat>화면 슬라이드 쇼(4:3)</PresentationFormat>
  <Paragraphs>152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oneM2M Heading Theme</vt:lpstr>
      <vt:lpstr>oneM2M Content Theme</vt:lpstr>
      <vt:lpstr>Fuctional Architecture for oiC interworking </vt:lpstr>
      <vt:lpstr>Basic Sketch</vt:lpstr>
      <vt:lpstr>Functional Architecture</vt:lpstr>
      <vt:lpstr>oneM2M interworking with OIC via IPE </vt:lpstr>
      <vt:lpstr>Interworking with IPE in detail</vt:lpstr>
      <vt:lpstr>Operation procedures</vt:lpstr>
      <vt:lpstr>Appendix-  (virtual) OIC device replication</vt:lpstr>
    </vt:vector>
  </TitlesOfParts>
  <Company>oneM2M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MARCOM</dc:creator>
  <cp:lastModifiedBy>rentpc</cp:lastModifiedBy>
  <cp:revision>2091</cp:revision>
  <dcterms:created xsi:type="dcterms:W3CDTF">2012-09-11T22:52:11Z</dcterms:created>
  <dcterms:modified xsi:type="dcterms:W3CDTF">2015-09-08T13:02:47Z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