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7" r:id="rId4"/>
    <p:sldId id="271" r:id="rId5"/>
    <p:sldId id="257" r:id="rId6"/>
    <p:sldId id="276" r:id="rId7"/>
    <p:sldId id="259" r:id="rId8"/>
    <p:sldId id="272" r:id="rId9"/>
    <p:sldId id="260" r:id="rId10"/>
    <p:sldId id="258" r:id="rId11"/>
    <p:sldId id="273" r:id="rId12"/>
    <p:sldId id="279" r:id="rId13"/>
    <p:sldId id="262" r:id="rId14"/>
    <p:sldId id="278" r:id="rId15"/>
    <p:sldId id="268" r:id="rId1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3121" autoAdjust="0"/>
  </p:normalViewPr>
  <p:slideViewPr>
    <p:cSldViewPr>
      <p:cViewPr varScale="1">
        <p:scale>
          <a:sx n="103" d="100"/>
          <a:sy n="103" d="100"/>
        </p:scale>
        <p:origin x="108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E4C92DC-9980-49E0-9715-32AC5FFA1C18}" type="datetimeFigureOut">
              <a:rPr lang="en-US" altLang="ko-KR"/>
              <a:pPr>
                <a:defRPr/>
              </a:pPr>
              <a:t>8/31/2015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30556633-53D8-43ED-AC0F-F8AA927DEE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96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B283E5-DCCB-4DC6-BF58-6B6C50F50FF9}" type="datetimeFigureOut">
              <a:rPr lang="ko-KR" altLang="en-US"/>
              <a:pPr>
                <a:defRPr/>
              </a:pPr>
              <a:t>2015-08-31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61CBA4-75FC-48A7-997F-9CAB77B98F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80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1CBA4-75FC-48A7-997F-9CAB77B98F84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61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6C6D689-E4FE-440C-857E-3B4137D467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7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0836D09-EF37-4F83-9FFD-5E84FCDA39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94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sc@keti.re.kr" TargetMode="External"/><Relationship Id="rId7" Type="http://schemas.openxmlformats.org/officeDocument/2006/relationships/hyperlink" Target="mailto:lflorit@cisco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ahareh.sadeghi@intel.com" TargetMode="External"/><Relationship Id="rId5" Type="http://schemas.openxmlformats.org/officeDocument/2006/relationships/hyperlink" Target="mailto:shkim@dtnc.net" TargetMode="External"/><Relationship Id="rId4" Type="http://schemas.openxmlformats.org/officeDocument/2006/relationships/hyperlink" Target="mailto:je.keum@samsung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579253"/>
            <a:ext cx="8229600" cy="189933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45753" y="3026004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b="1" dirty="0" smtClean="0">
                <a:solidFill>
                  <a:srgbClr val="A0A0A3"/>
                </a:solidFill>
                <a:ea typeface="굴림" panose="020B0600000101010101" pitchFamily="50" charset="-127"/>
              </a:rPr>
              <a:t>oneM2M-OIC Interworking</a:t>
            </a:r>
            <a:br>
              <a:rPr lang="en-US" altLang="ko-KR" b="1" dirty="0" smtClean="0">
                <a:solidFill>
                  <a:srgbClr val="A0A0A3"/>
                </a:solidFill>
                <a:ea typeface="굴림" panose="020B0600000101010101" pitchFamily="50" charset="-127"/>
              </a:rPr>
            </a:br>
            <a:r>
              <a:rPr lang="en-US" altLang="ko-KR" b="1" dirty="0" smtClean="0">
                <a:solidFill>
                  <a:srgbClr val="A0A0A3"/>
                </a:solidFill>
                <a:ea typeface="굴림" panose="020B0600000101010101" pitchFamily="50" charset="-127"/>
              </a:rPr>
              <a:t>Technical Comparison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48895" y="4620979"/>
            <a:ext cx="498027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anose="020B0600000101010101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WG2 ARC #19</a:t>
            </a:r>
            <a:endParaRPr lang="en-US" altLang="ko-KR" sz="1400" dirty="0">
              <a:solidFill>
                <a:srgbClr val="B42025"/>
              </a:solidFill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anose="020B0600000101010101" pitchFamily="50" charset="-127"/>
              </a:rPr>
              <a:t>Source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: Sung-Chan Choi,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anose="020B0600000101010101" pitchFamily="50" charset="-127"/>
              </a:rPr>
              <a:t>Jaeho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 Kim,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anose="020B0600000101010101" pitchFamily="50" charset="-127"/>
              </a:rPr>
              <a:t>Minu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anose="020B0600000101010101" pitchFamily="50" charset="-127"/>
              </a:rPr>
              <a:t>Ryu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 KETI, 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  <a:hlinkClick r:id="rId3"/>
              </a:rPr>
              <a:t>csc@keti.re.kr</a:t>
            </a:r>
            <a:endParaRPr lang="en-US" altLang="ko-KR" sz="1400" dirty="0" smtClean="0">
              <a:solidFill>
                <a:srgbClr val="B42025"/>
              </a:solidFill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Jieun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err="1">
                <a:solidFill>
                  <a:srgbClr val="B42025"/>
                </a:solidFill>
                <a:ea typeface="굴림" pitchFamily="50" charset="-127"/>
              </a:rPr>
              <a:t>Keum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, Samsung Electronics,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  <a:hlinkClick r:id="rId4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Kim, DT&amp;C,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  <a:hlinkClick r:id="rId5"/>
              </a:rPr>
              <a:t>shkim@dtnc.net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>
                <a:solidFill>
                  <a:srgbClr val="B42025"/>
                </a:solidFill>
                <a:ea typeface="굴림" pitchFamily="50" charset="-127"/>
              </a:rPr>
              <a:t>Bahareh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err="1">
                <a:solidFill>
                  <a:srgbClr val="B42025"/>
                </a:solidFill>
                <a:ea typeface="굴림" pitchFamily="50" charset="-127"/>
              </a:rPr>
              <a:t>Sadeghi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, Intel,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  <a:hlinkClick r:id="rId6"/>
              </a:rPr>
              <a:t>bahareh.sadeghi@intel.com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              Lionel </a:t>
            </a:r>
            <a:r>
              <a:rPr lang="en-US" altLang="ko-KR" sz="1400" dirty="0" err="1">
                <a:solidFill>
                  <a:srgbClr val="B42025"/>
                </a:solidFill>
                <a:ea typeface="굴림" pitchFamily="50" charset="-127"/>
              </a:rPr>
              <a:t>Florit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, Cisco,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7"/>
              </a:rPr>
              <a:t>lflorit@cisco.com</a:t>
            </a:r>
            <a:endParaRPr lang="en-US" altLang="ko-KR" sz="1400" dirty="0" smtClean="0">
              <a:solidFill>
                <a:srgbClr val="B42025"/>
              </a:solidFill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anose="020B0600000101010101" pitchFamily="50" charset="-127"/>
              </a:rPr>
              <a:t>Date: 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&lt;2015-09-07&gt;</a:t>
            </a:r>
            <a:endParaRPr lang="en-US" altLang="ko-KR" sz="1400" dirty="0">
              <a:solidFill>
                <a:srgbClr val="B42025"/>
              </a:solidFill>
              <a:ea typeface="굴림" panose="020B0600000101010101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anose="020B0600000101010101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anose="020B0600000101010101" pitchFamily="50" charset="-127"/>
              </a:rPr>
              <a:t>oneM2M &amp; OIC Interworking (WI-0044)</a:t>
            </a:r>
            <a:endParaRPr lang="en-US" altLang="ko-KR" sz="1400" dirty="0">
              <a:solidFill>
                <a:srgbClr val="B42025"/>
              </a:solidFill>
              <a:ea typeface="굴림" panose="020B0600000101010101" pitchFamily="50" charset="-127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650" y="38989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-18662" y="-13152"/>
            <a:ext cx="8019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</a:rPr>
              <a:t>ARC-2015-2138-oneM2M-OIC_Interworking_Technical_Comparison 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/>
              <a:t>oneM2M vs. OIC Communication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oneM2M CSE/AE shall perform registration with another CSE to be able to use M2M Services offered by the CSE</a:t>
            </a:r>
          </a:p>
          <a:p>
            <a:pPr lvl="1"/>
            <a:r>
              <a:rPr lang="en-US" altLang="ko-KR" sz="2000" dirty="0" smtClean="0"/>
              <a:t>Registration establishes a relationship between CSEs/AE allowing them to exchange information. Therefore, data delivery path mainly occurred along with the registration-based relationship configuration</a:t>
            </a:r>
          </a:p>
          <a:p>
            <a:r>
              <a:rPr lang="en-US" altLang="ko-KR" sz="2400" dirty="0" smtClean="0"/>
              <a:t>OIC devices mainly support peer-to-peer communication in local area network (home, industry)</a:t>
            </a:r>
          </a:p>
          <a:p>
            <a:pPr lvl="1"/>
            <a:r>
              <a:rPr lang="en-US" altLang="ko-KR" sz="2000" dirty="0" smtClean="0"/>
              <a:t>OIC supports remote access using a connection broker server</a:t>
            </a:r>
          </a:p>
          <a:p>
            <a:pPr lvl="1"/>
            <a:r>
              <a:rPr lang="en-US" altLang="ko-KR" sz="2000" dirty="0" smtClean="0"/>
              <a:t>OIC </a:t>
            </a:r>
            <a:r>
              <a:rPr lang="en-US" altLang="ko-KR" sz="2000" dirty="0"/>
              <a:t>does not have a concept of data collection yet as in oneM2M &lt;container&gt; which could be related with </a:t>
            </a:r>
            <a:r>
              <a:rPr lang="en-US" altLang="ko-KR" sz="2000" dirty="0" smtClean="0"/>
              <a:t>its registered </a:t>
            </a:r>
            <a:r>
              <a:rPr lang="en-US" altLang="ko-KR" sz="2000" dirty="0"/>
              <a:t>devices’ application data</a:t>
            </a:r>
          </a:p>
          <a:p>
            <a:pPr lvl="1"/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4284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oneM2M Registration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3200400" y="1371600"/>
            <a:ext cx="1371600" cy="1371600"/>
            <a:chOff x="3276600" y="1676400"/>
            <a:chExt cx="1371600" cy="1371600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3276600" y="1676400"/>
              <a:ext cx="1371600" cy="13716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3505200" y="2590800"/>
              <a:ext cx="914400" cy="304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CSE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직선 화살표 연결선 8"/>
            <p:cNvCxnSpPr>
              <a:endCxn id="6" idx="0"/>
            </p:cNvCxnSpPr>
            <p:nvPr/>
          </p:nvCxnSpPr>
          <p:spPr>
            <a:xfrm>
              <a:off x="3962400" y="2171700"/>
              <a:ext cx="0" cy="4191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모서리가 둥근 직사각형 12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936955" y="4572000"/>
            <a:ext cx="1371600" cy="1371600"/>
            <a:chOff x="3276600" y="1676400"/>
            <a:chExt cx="1371600" cy="1371600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3276600" y="1676400"/>
              <a:ext cx="1371600" cy="13716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3505200" y="2590800"/>
              <a:ext cx="914400" cy="304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CSE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직선 화살표 연결선 18"/>
            <p:cNvCxnSpPr>
              <a:endCxn id="18" idx="0"/>
            </p:cNvCxnSpPr>
            <p:nvPr/>
          </p:nvCxnSpPr>
          <p:spPr>
            <a:xfrm>
              <a:off x="3962400" y="2171700"/>
              <a:ext cx="0" cy="4191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모서리가 둥근 직사각형 19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5638800" y="2895600"/>
            <a:ext cx="1371600" cy="1371600"/>
            <a:chOff x="3276600" y="1676400"/>
            <a:chExt cx="1371600" cy="1371600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3276600" y="1676400"/>
              <a:ext cx="1371600" cy="13716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3505200" y="2590800"/>
              <a:ext cx="914400" cy="304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CSE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직선 화살표 연결선 23"/>
            <p:cNvCxnSpPr>
              <a:endCxn id="23" idx="0"/>
            </p:cNvCxnSpPr>
            <p:nvPr/>
          </p:nvCxnSpPr>
          <p:spPr>
            <a:xfrm>
              <a:off x="3962400" y="2171700"/>
              <a:ext cx="0" cy="4191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모서리가 둥근 직사각형 24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010400" y="4718254"/>
            <a:ext cx="1371600" cy="1371600"/>
            <a:chOff x="3276600" y="1676400"/>
            <a:chExt cx="1371600" cy="1371600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3276600" y="1676400"/>
              <a:ext cx="1371600" cy="13716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3505200" y="2590800"/>
              <a:ext cx="914400" cy="304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CSE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직선 화살표 연결선 28"/>
            <p:cNvCxnSpPr>
              <a:endCxn id="28" idx="0"/>
            </p:cNvCxnSpPr>
            <p:nvPr/>
          </p:nvCxnSpPr>
          <p:spPr>
            <a:xfrm>
              <a:off x="3962400" y="2171700"/>
              <a:ext cx="0" cy="4191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모서리가 둥근 직사각형 29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346587" y="4605798"/>
            <a:ext cx="1371600" cy="714068"/>
            <a:chOff x="3276600" y="1676400"/>
            <a:chExt cx="1371600" cy="714068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3276600" y="1676400"/>
              <a:ext cx="1371600" cy="7140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4071784" y="4763114"/>
            <a:ext cx="1371600" cy="714068"/>
            <a:chOff x="3276600" y="1676400"/>
            <a:chExt cx="1371600" cy="714068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3276600" y="1676400"/>
              <a:ext cx="1371600" cy="7140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모서리가 둥근 직사각형 37"/>
            <p:cNvSpPr/>
            <p:nvPr/>
          </p:nvSpPr>
          <p:spPr>
            <a:xfrm>
              <a:off x="3505200" y="1866900"/>
              <a:ext cx="914400" cy="304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AE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86200" y="192873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34824" y="3533288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34300" y="5313297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0855" y="512913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63" name="자유형 62"/>
          <p:cNvSpPr/>
          <p:nvPr/>
        </p:nvSpPr>
        <p:spPr>
          <a:xfrm>
            <a:off x="1013724" y="2654710"/>
            <a:ext cx="2724992" cy="2153264"/>
          </a:xfrm>
          <a:custGeom>
            <a:avLst/>
            <a:gdLst>
              <a:gd name="connsiteX0" fmla="*/ 71669 w 2770624"/>
              <a:gd name="connsiteY0" fmla="*/ 2153264 h 2153264"/>
              <a:gd name="connsiteX1" fmla="*/ 145411 w 2770624"/>
              <a:gd name="connsiteY1" fmla="*/ 1209367 h 2153264"/>
              <a:gd name="connsiteX2" fmla="*/ 1376902 w 2770624"/>
              <a:gd name="connsiteY2" fmla="*/ 700548 h 2153264"/>
              <a:gd name="connsiteX3" fmla="*/ 2497779 w 2770624"/>
              <a:gd name="connsiteY3" fmla="*/ 353961 h 2153264"/>
              <a:gd name="connsiteX4" fmla="*/ 2770624 w 2770624"/>
              <a:gd name="connsiteY4" fmla="*/ 0 h 2153264"/>
              <a:gd name="connsiteX0" fmla="*/ 71669 w 2770624"/>
              <a:gd name="connsiteY0" fmla="*/ 2153264 h 2153264"/>
              <a:gd name="connsiteX1" fmla="*/ 145411 w 2770624"/>
              <a:gd name="connsiteY1" fmla="*/ 1209367 h 2153264"/>
              <a:gd name="connsiteX2" fmla="*/ 1376902 w 2770624"/>
              <a:gd name="connsiteY2" fmla="*/ 700548 h 2153264"/>
              <a:gd name="connsiteX3" fmla="*/ 1885721 w 2770624"/>
              <a:gd name="connsiteY3" fmla="*/ 494071 h 2153264"/>
              <a:gd name="connsiteX4" fmla="*/ 2770624 w 2770624"/>
              <a:gd name="connsiteY4" fmla="*/ 0 h 2153264"/>
              <a:gd name="connsiteX0" fmla="*/ 48401 w 2747356"/>
              <a:gd name="connsiteY0" fmla="*/ 2153264 h 2153264"/>
              <a:gd name="connsiteX1" fmla="*/ 122143 w 2747356"/>
              <a:gd name="connsiteY1" fmla="*/ 1209367 h 2153264"/>
              <a:gd name="connsiteX2" fmla="*/ 948054 w 2747356"/>
              <a:gd name="connsiteY2" fmla="*/ 840658 h 2153264"/>
              <a:gd name="connsiteX3" fmla="*/ 1862453 w 2747356"/>
              <a:gd name="connsiteY3" fmla="*/ 494071 h 2153264"/>
              <a:gd name="connsiteX4" fmla="*/ 2747356 w 2747356"/>
              <a:gd name="connsiteY4" fmla="*/ 0 h 2153264"/>
              <a:gd name="connsiteX0" fmla="*/ 11244 w 2710199"/>
              <a:gd name="connsiteY0" fmla="*/ 2153264 h 2153264"/>
              <a:gd name="connsiteX1" fmla="*/ 379954 w 2710199"/>
              <a:gd name="connsiteY1" fmla="*/ 1120876 h 2153264"/>
              <a:gd name="connsiteX2" fmla="*/ 910897 w 2710199"/>
              <a:gd name="connsiteY2" fmla="*/ 840658 h 2153264"/>
              <a:gd name="connsiteX3" fmla="*/ 1825296 w 2710199"/>
              <a:gd name="connsiteY3" fmla="*/ 494071 h 2153264"/>
              <a:gd name="connsiteX4" fmla="*/ 2710199 w 2710199"/>
              <a:gd name="connsiteY4" fmla="*/ 0 h 2153264"/>
              <a:gd name="connsiteX0" fmla="*/ 13637 w 2712592"/>
              <a:gd name="connsiteY0" fmla="*/ 2153264 h 2153264"/>
              <a:gd name="connsiteX1" fmla="*/ 382347 w 2712592"/>
              <a:gd name="connsiteY1" fmla="*/ 1120876 h 2153264"/>
              <a:gd name="connsiteX2" fmla="*/ 1304122 w 2712592"/>
              <a:gd name="connsiteY2" fmla="*/ 634181 h 2153264"/>
              <a:gd name="connsiteX3" fmla="*/ 1827689 w 2712592"/>
              <a:gd name="connsiteY3" fmla="*/ 494071 h 2153264"/>
              <a:gd name="connsiteX4" fmla="*/ 2712592 w 2712592"/>
              <a:gd name="connsiteY4" fmla="*/ 0 h 2153264"/>
              <a:gd name="connsiteX0" fmla="*/ 16141 w 2715096"/>
              <a:gd name="connsiteY0" fmla="*/ 2153264 h 2153264"/>
              <a:gd name="connsiteX1" fmla="*/ 384851 w 2715096"/>
              <a:gd name="connsiteY1" fmla="*/ 1120876 h 2153264"/>
              <a:gd name="connsiteX2" fmla="*/ 1601594 w 2715096"/>
              <a:gd name="connsiteY2" fmla="*/ 803787 h 2153264"/>
              <a:gd name="connsiteX3" fmla="*/ 1830193 w 2715096"/>
              <a:gd name="connsiteY3" fmla="*/ 494071 h 2153264"/>
              <a:gd name="connsiteX4" fmla="*/ 2715096 w 2715096"/>
              <a:gd name="connsiteY4" fmla="*/ 0 h 2153264"/>
              <a:gd name="connsiteX0" fmla="*/ 16141 w 2715096"/>
              <a:gd name="connsiteY0" fmla="*/ 2153264 h 2153264"/>
              <a:gd name="connsiteX1" fmla="*/ 384851 w 2715096"/>
              <a:gd name="connsiteY1" fmla="*/ 1120876 h 2153264"/>
              <a:gd name="connsiteX2" fmla="*/ 1601594 w 2715096"/>
              <a:gd name="connsiteY2" fmla="*/ 803787 h 2153264"/>
              <a:gd name="connsiteX3" fmla="*/ 2184154 w 2715096"/>
              <a:gd name="connsiteY3" fmla="*/ 597310 h 2153264"/>
              <a:gd name="connsiteX4" fmla="*/ 2715096 w 2715096"/>
              <a:gd name="connsiteY4" fmla="*/ 0 h 2153264"/>
              <a:gd name="connsiteX0" fmla="*/ 13638 w 2712593"/>
              <a:gd name="connsiteY0" fmla="*/ 2153264 h 2153264"/>
              <a:gd name="connsiteX1" fmla="*/ 382348 w 2712593"/>
              <a:gd name="connsiteY1" fmla="*/ 1120876 h 2153264"/>
              <a:gd name="connsiteX2" fmla="*/ 1304123 w 2712593"/>
              <a:gd name="connsiteY2" fmla="*/ 848032 h 2153264"/>
              <a:gd name="connsiteX3" fmla="*/ 2181651 w 2712593"/>
              <a:gd name="connsiteY3" fmla="*/ 597310 h 2153264"/>
              <a:gd name="connsiteX4" fmla="*/ 2712593 w 2712593"/>
              <a:gd name="connsiteY4" fmla="*/ 0 h 2153264"/>
              <a:gd name="connsiteX0" fmla="*/ 26037 w 2724992"/>
              <a:gd name="connsiteY0" fmla="*/ 2153264 h 2153264"/>
              <a:gd name="connsiteX1" fmla="*/ 247263 w 2724992"/>
              <a:gd name="connsiteY1" fmla="*/ 1342102 h 2153264"/>
              <a:gd name="connsiteX2" fmla="*/ 1316522 w 2724992"/>
              <a:gd name="connsiteY2" fmla="*/ 848032 h 2153264"/>
              <a:gd name="connsiteX3" fmla="*/ 2194050 w 2724992"/>
              <a:gd name="connsiteY3" fmla="*/ 597310 h 2153264"/>
              <a:gd name="connsiteX4" fmla="*/ 2724992 w 2724992"/>
              <a:gd name="connsiteY4" fmla="*/ 0 h 2153264"/>
              <a:gd name="connsiteX0" fmla="*/ 26037 w 2724992"/>
              <a:gd name="connsiteY0" fmla="*/ 2153264 h 2153264"/>
              <a:gd name="connsiteX1" fmla="*/ 247263 w 2724992"/>
              <a:gd name="connsiteY1" fmla="*/ 1342102 h 2153264"/>
              <a:gd name="connsiteX2" fmla="*/ 1316522 w 2724992"/>
              <a:gd name="connsiteY2" fmla="*/ 848032 h 2153264"/>
              <a:gd name="connsiteX3" fmla="*/ 2083437 w 2724992"/>
              <a:gd name="connsiteY3" fmla="*/ 575187 h 2153264"/>
              <a:gd name="connsiteX4" fmla="*/ 2724992 w 2724992"/>
              <a:gd name="connsiteY4" fmla="*/ 0 h 2153264"/>
              <a:gd name="connsiteX0" fmla="*/ 26037 w 2724992"/>
              <a:gd name="connsiteY0" fmla="*/ 2153264 h 2153264"/>
              <a:gd name="connsiteX1" fmla="*/ 247263 w 2724992"/>
              <a:gd name="connsiteY1" fmla="*/ 1342102 h 2153264"/>
              <a:gd name="connsiteX2" fmla="*/ 1316522 w 2724992"/>
              <a:gd name="connsiteY2" fmla="*/ 907025 h 2153264"/>
              <a:gd name="connsiteX3" fmla="*/ 2083437 w 2724992"/>
              <a:gd name="connsiteY3" fmla="*/ 575187 h 2153264"/>
              <a:gd name="connsiteX4" fmla="*/ 2724992 w 2724992"/>
              <a:gd name="connsiteY4" fmla="*/ 0 h 2153264"/>
              <a:gd name="connsiteX0" fmla="*/ 26037 w 2724992"/>
              <a:gd name="connsiteY0" fmla="*/ 2153264 h 2153264"/>
              <a:gd name="connsiteX1" fmla="*/ 247263 w 2724992"/>
              <a:gd name="connsiteY1" fmla="*/ 1342102 h 2153264"/>
              <a:gd name="connsiteX2" fmla="*/ 1316522 w 2724992"/>
              <a:gd name="connsiteY2" fmla="*/ 907025 h 2153264"/>
              <a:gd name="connsiteX3" fmla="*/ 2083437 w 2724992"/>
              <a:gd name="connsiteY3" fmla="*/ 575187 h 2153264"/>
              <a:gd name="connsiteX4" fmla="*/ 2724992 w 2724992"/>
              <a:gd name="connsiteY4" fmla="*/ 0 h 215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4992" h="2153264">
                <a:moveTo>
                  <a:pt x="26037" y="2153264"/>
                </a:moveTo>
                <a:cubicBezTo>
                  <a:pt x="-45862" y="1802375"/>
                  <a:pt x="32182" y="1549809"/>
                  <a:pt x="247263" y="1342102"/>
                </a:cubicBezTo>
                <a:cubicBezTo>
                  <a:pt x="462344" y="1134396"/>
                  <a:pt x="995744" y="1012722"/>
                  <a:pt x="1316522" y="907025"/>
                </a:cubicBezTo>
                <a:cubicBezTo>
                  <a:pt x="1637300" y="801328"/>
                  <a:pt x="1848692" y="726358"/>
                  <a:pt x="2083437" y="575187"/>
                </a:cubicBezTo>
                <a:cubicBezTo>
                  <a:pt x="2318182" y="424016"/>
                  <a:pt x="2704713" y="118601"/>
                  <a:pt x="2724992" y="0"/>
                </a:cubicBezTo>
              </a:path>
            </a:pathLst>
          </a:cu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자유형 63"/>
          <p:cNvSpPr/>
          <p:nvPr/>
        </p:nvSpPr>
        <p:spPr>
          <a:xfrm>
            <a:off x="2934930" y="2691580"/>
            <a:ext cx="1054510" cy="2785601"/>
          </a:xfrm>
          <a:custGeom>
            <a:avLst/>
            <a:gdLst>
              <a:gd name="connsiteX0" fmla="*/ 22163 w 1069299"/>
              <a:gd name="connsiteY0" fmla="*/ 2787445 h 2899512"/>
              <a:gd name="connsiteX1" fmla="*/ 14789 w 1069299"/>
              <a:gd name="connsiteY1" fmla="*/ 2728451 h 2899512"/>
              <a:gd name="connsiteX2" fmla="*/ 191770 w 1069299"/>
              <a:gd name="connsiteY2" fmla="*/ 1165122 h 2899512"/>
              <a:gd name="connsiteX3" fmla="*/ 892318 w 1069299"/>
              <a:gd name="connsiteY3" fmla="*/ 641554 h 2899512"/>
              <a:gd name="connsiteX4" fmla="*/ 1069299 w 1069299"/>
              <a:gd name="connsiteY4" fmla="*/ 0 h 2899512"/>
              <a:gd name="connsiteX0" fmla="*/ 0 w 1054510"/>
              <a:gd name="connsiteY0" fmla="*/ 2728451 h 2728451"/>
              <a:gd name="connsiteX1" fmla="*/ 176981 w 1054510"/>
              <a:gd name="connsiteY1" fmla="*/ 1165122 h 2728451"/>
              <a:gd name="connsiteX2" fmla="*/ 877529 w 1054510"/>
              <a:gd name="connsiteY2" fmla="*/ 641554 h 2728451"/>
              <a:gd name="connsiteX3" fmla="*/ 1054510 w 1054510"/>
              <a:gd name="connsiteY3" fmla="*/ 0 h 2728451"/>
              <a:gd name="connsiteX0" fmla="*/ 0 w 1054510"/>
              <a:gd name="connsiteY0" fmla="*/ 2728451 h 2728451"/>
              <a:gd name="connsiteX1" fmla="*/ 287594 w 1054510"/>
              <a:gd name="connsiteY1" fmla="*/ 1324026 h 2728451"/>
              <a:gd name="connsiteX2" fmla="*/ 877529 w 1054510"/>
              <a:gd name="connsiteY2" fmla="*/ 641554 h 2728451"/>
              <a:gd name="connsiteX3" fmla="*/ 1054510 w 1054510"/>
              <a:gd name="connsiteY3" fmla="*/ 0 h 27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4510" h="2728451">
                <a:moveTo>
                  <a:pt x="0" y="2728451"/>
                </a:moveTo>
                <a:cubicBezTo>
                  <a:pt x="28268" y="2458064"/>
                  <a:pt x="141339" y="1671842"/>
                  <a:pt x="287594" y="1324026"/>
                </a:cubicBezTo>
                <a:cubicBezTo>
                  <a:pt x="433849" y="976210"/>
                  <a:pt x="749710" y="862225"/>
                  <a:pt x="877529" y="641554"/>
                </a:cubicBezTo>
                <a:cubicBezTo>
                  <a:pt x="1005348" y="420883"/>
                  <a:pt x="1039147" y="223683"/>
                  <a:pt x="1054510" y="0"/>
                </a:cubicBezTo>
              </a:path>
            </a:pathLst>
          </a:cu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자유형 64"/>
          <p:cNvSpPr/>
          <p:nvPr/>
        </p:nvSpPr>
        <p:spPr>
          <a:xfrm>
            <a:off x="4829034" y="4159045"/>
            <a:ext cx="1372664" cy="803787"/>
          </a:xfrm>
          <a:custGeom>
            <a:avLst/>
            <a:gdLst>
              <a:gd name="connsiteX0" fmla="*/ 11325 w 1382925"/>
              <a:gd name="connsiteY0" fmla="*/ 803787 h 803787"/>
              <a:gd name="connsiteX1" fmla="*/ 151434 w 1382925"/>
              <a:gd name="connsiteY1" fmla="*/ 398207 h 803787"/>
              <a:gd name="connsiteX2" fmla="*/ 1073209 w 1382925"/>
              <a:gd name="connsiteY2" fmla="*/ 302342 h 803787"/>
              <a:gd name="connsiteX3" fmla="*/ 1382925 w 1382925"/>
              <a:gd name="connsiteY3" fmla="*/ 0 h 803787"/>
              <a:gd name="connsiteX0" fmla="*/ 1064 w 1372664"/>
              <a:gd name="connsiteY0" fmla="*/ 803787 h 803787"/>
              <a:gd name="connsiteX1" fmla="*/ 384521 w 1372664"/>
              <a:gd name="connsiteY1" fmla="*/ 464575 h 803787"/>
              <a:gd name="connsiteX2" fmla="*/ 1062948 w 1372664"/>
              <a:gd name="connsiteY2" fmla="*/ 302342 h 803787"/>
              <a:gd name="connsiteX3" fmla="*/ 1372664 w 1372664"/>
              <a:gd name="connsiteY3" fmla="*/ 0 h 80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2664" h="803787">
                <a:moveTo>
                  <a:pt x="1064" y="803787"/>
                </a:moveTo>
                <a:cubicBezTo>
                  <a:pt x="-17372" y="642784"/>
                  <a:pt x="207540" y="548149"/>
                  <a:pt x="384521" y="464575"/>
                </a:cubicBezTo>
                <a:cubicBezTo>
                  <a:pt x="561502" y="381001"/>
                  <a:pt x="898258" y="379771"/>
                  <a:pt x="1062948" y="302342"/>
                </a:cubicBezTo>
                <a:cubicBezTo>
                  <a:pt x="1227639" y="224913"/>
                  <a:pt x="1320430" y="117987"/>
                  <a:pt x="1372664" y="0"/>
                </a:cubicBezTo>
              </a:path>
            </a:pathLst>
          </a:cu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자유형 65"/>
          <p:cNvSpPr/>
          <p:nvPr/>
        </p:nvSpPr>
        <p:spPr>
          <a:xfrm>
            <a:off x="6363815" y="4144954"/>
            <a:ext cx="1047363" cy="1445342"/>
          </a:xfrm>
          <a:custGeom>
            <a:avLst/>
            <a:gdLst>
              <a:gd name="connsiteX0" fmla="*/ 1047136 w 1047363"/>
              <a:gd name="connsiteY0" fmla="*/ 1445342 h 1445342"/>
              <a:gd name="connsiteX1" fmla="*/ 907026 w 1047363"/>
              <a:gd name="connsiteY1" fmla="*/ 545690 h 1445342"/>
              <a:gd name="connsiteX2" fmla="*/ 191729 w 1047363"/>
              <a:gd name="connsiteY2" fmla="*/ 287593 h 1445342"/>
              <a:gd name="connsiteX3" fmla="*/ 0 w 1047363"/>
              <a:gd name="connsiteY3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363" h="1445342">
                <a:moveTo>
                  <a:pt x="1047136" y="1445342"/>
                </a:moveTo>
                <a:cubicBezTo>
                  <a:pt x="1048365" y="1091995"/>
                  <a:pt x="1049594" y="738648"/>
                  <a:pt x="907026" y="545690"/>
                </a:cubicBezTo>
                <a:cubicBezTo>
                  <a:pt x="764458" y="352732"/>
                  <a:pt x="342900" y="378541"/>
                  <a:pt x="191729" y="287593"/>
                </a:cubicBezTo>
                <a:cubicBezTo>
                  <a:pt x="40558" y="196645"/>
                  <a:pt x="20279" y="98322"/>
                  <a:pt x="0" y="0"/>
                </a:cubicBezTo>
              </a:path>
            </a:pathLst>
          </a:cu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7" name="자유형 66"/>
          <p:cNvSpPr/>
          <p:nvPr/>
        </p:nvSpPr>
        <p:spPr>
          <a:xfrm>
            <a:off x="4232787" y="2691581"/>
            <a:ext cx="1843680" cy="1113503"/>
          </a:xfrm>
          <a:custGeom>
            <a:avLst/>
            <a:gdLst>
              <a:gd name="connsiteX0" fmla="*/ 1843548 w 1846077"/>
              <a:gd name="connsiteY0" fmla="*/ 1113503 h 1113503"/>
              <a:gd name="connsiteX1" fmla="*/ 1614948 w 1846077"/>
              <a:gd name="connsiteY1" fmla="*/ 110613 h 1113503"/>
              <a:gd name="connsiteX2" fmla="*/ 383458 w 1846077"/>
              <a:gd name="connsiteY2" fmla="*/ 272845 h 1113503"/>
              <a:gd name="connsiteX3" fmla="*/ 0 w 1846077"/>
              <a:gd name="connsiteY3" fmla="*/ 0 h 1113503"/>
              <a:gd name="connsiteX0" fmla="*/ 1843548 w 1843656"/>
              <a:gd name="connsiteY0" fmla="*/ 1113503 h 1113503"/>
              <a:gd name="connsiteX1" fmla="*/ 1238865 w 1843656"/>
              <a:gd name="connsiteY1" fmla="*/ 420329 h 1113503"/>
              <a:gd name="connsiteX2" fmla="*/ 383458 w 1843656"/>
              <a:gd name="connsiteY2" fmla="*/ 272845 h 1113503"/>
              <a:gd name="connsiteX3" fmla="*/ 0 w 1843656"/>
              <a:gd name="connsiteY3" fmla="*/ 0 h 1113503"/>
              <a:gd name="connsiteX0" fmla="*/ 1843548 w 1843680"/>
              <a:gd name="connsiteY0" fmla="*/ 1113503 h 1113503"/>
              <a:gd name="connsiteX1" fmla="*/ 1238865 w 1843680"/>
              <a:gd name="connsiteY1" fmla="*/ 420329 h 1113503"/>
              <a:gd name="connsiteX2" fmla="*/ 383458 w 1843680"/>
              <a:gd name="connsiteY2" fmla="*/ 272845 h 1113503"/>
              <a:gd name="connsiteX3" fmla="*/ 0 w 1843680"/>
              <a:gd name="connsiteY3" fmla="*/ 0 h 111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680" h="1113503">
                <a:moveTo>
                  <a:pt x="1843548" y="1113503"/>
                </a:moveTo>
                <a:cubicBezTo>
                  <a:pt x="1850922" y="682113"/>
                  <a:pt x="1548581" y="420330"/>
                  <a:pt x="1238865" y="420329"/>
                </a:cubicBezTo>
                <a:cubicBezTo>
                  <a:pt x="929149" y="420328"/>
                  <a:pt x="589936" y="342900"/>
                  <a:pt x="383458" y="272845"/>
                </a:cubicBezTo>
                <a:cubicBezTo>
                  <a:pt x="176981" y="202790"/>
                  <a:pt x="57150" y="127205"/>
                  <a:pt x="0" y="0"/>
                </a:cubicBezTo>
              </a:path>
            </a:pathLst>
          </a:cu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00300" y="1391266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19043" y="5372947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ADN</a:t>
            </a:r>
            <a:endParaRPr lang="ko-KR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428906" y="5494387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ADN</a:t>
            </a:r>
            <a:endParaRPr lang="ko-KR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267700" y="5861019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ASN</a:t>
            </a:r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065260" y="2895600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M</a:t>
            </a:r>
            <a:r>
              <a:rPr lang="en-US" altLang="ko-KR" dirty="0" smtClean="0"/>
              <a:t>N</a:t>
            </a:r>
            <a:endParaRPr lang="ko-KR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317955" y="5937454"/>
            <a:ext cx="685800" cy="36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ASN</a:t>
            </a:r>
            <a:endParaRPr lang="ko-KR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807293" y="315937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08042" y="3614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770513" y="272398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66917" y="427649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89855" y="4560938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</a:rPr>
              <a:t>Registration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50" name="모서리가 둥근 직사각형 12"/>
          <p:cNvSpPr/>
          <p:nvPr/>
        </p:nvSpPr>
        <p:spPr>
          <a:xfrm>
            <a:off x="4918431" y="2291531"/>
            <a:ext cx="914400" cy="304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IN-AE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50" idx="1"/>
            <a:endCxn id="6" idx="3"/>
          </p:cNvCxnSpPr>
          <p:nvPr/>
        </p:nvCxnSpPr>
        <p:spPr>
          <a:xfrm flipH="1" flipV="1">
            <a:off x="4343400" y="2438400"/>
            <a:ext cx="575031" cy="55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5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oneM2M Communication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519889" y="1966698"/>
            <a:ext cx="934196" cy="2719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/>
              <a:t>AE1</a:t>
            </a:r>
            <a:endParaRPr lang="ko-KR" altLang="en-US" dirty="0"/>
          </a:p>
        </p:txBody>
      </p:sp>
      <p:cxnSp>
        <p:nvCxnSpPr>
          <p:cNvPr id="5" name="직선 연결선 4"/>
          <p:cNvCxnSpPr>
            <a:stCxn id="4" idx="2"/>
          </p:cNvCxnSpPr>
          <p:nvPr/>
        </p:nvCxnSpPr>
        <p:spPr bwMode="auto">
          <a:xfrm>
            <a:off x="986987" y="2238598"/>
            <a:ext cx="0" cy="36706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모서리가 둥근 직사각형 5"/>
          <p:cNvSpPr/>
          <p:nvPr/>
        </p:nvSpPr>
        <p:spPr bwMode="auto">
          <a:xfrm>
            <a:off x="2867357" y="1966698"/>
            <a:ext cx="934196" cy="2719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/>
              <a:t>CSE1</a:t>
            </a:r>
            <a:endParaRPr lang="ko-KR" altLang="en-US" dirty="0"/>
          </a:p>
        </p:txBody>
      </p:sp>
      <p:cxnSp>
        <p:nvCxnSpPr>
          <p:cNvPr id="7" name="직선 연결선 6"/>
          <p:cNvCxnSpPr>
            <a:stCxn id="6" idx="2"/>
          </p:cNvCxnSpPr>
          <p:nvPr/>
        </p:nvCxnSpPr>
        <p:spPr bwMode="auto">
          <a:xfrm>
            <a:off x="3334455" y="2238598"/>
            <a:ext cx="0" cy="36706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 bwMode="auto">
          <a:xfrm>
            <a:off x="5214825" y="1966698"/>
            <a:ext cx="934196" cy="2719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/>
              <a:t>CSE2</a:t>
            </a:r>
            <a:endParaRPr lang="ko-KR" altLang="en-US" dirty="0"/>
          </a:p>
        </p:txBody>
      </p:sp>
      <p:cxnSp>
        <p:nvCxnSpPr>
          <p:cNvPr id="9" name="직선 연결선 8"/>
          <p:cNvCxnSpPr>
            <a:stCxn id="8" idx="2"/>
          </p:cNvCxnSpPr>
          <p:nvPr/>
        </p:nvCxnSpPr>
        <p:spPr bwMode="auto">
          <a:xfrm>
            <a:off x="5681924" y="2238598"/>
            <a:ext cx="0" cy="36706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모서리가 둥근 직사각형 9"/>
          <p:cNvSpPr/>
          <p:nvPr/>
        </p:nvSpPr>
        <p:spPr bwMode="auto">
          <a:xfrm>
            <a:off x="7562293" y="1966698"/>
            <a:ext cx="934196" cy="2719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/>
              <a:t>CSE3</a:t>
            </a:r>
            <a:endParaRPr lang="ko-KR" altLang="en-US" dirty="0"/>
          </a:p>
        </p:txBody>
      </p:sp>
      <p:cxnSp>
        <p:nvCxnSpPr>
          <p:cNvPr id="11" name="직선 연결선 10"/>
          <p:cNvCxnSpPr>
            <a:stCxn id="10" idx="2"/>
          </p:cNvCxnSpPr>
          <p:nvPr/>
        </p:nvCxnSpPr>
        <p:spPr bwMode="auto">
          <a:xfrm>
            <a:off x="8029392" y="2238598"/>
            <a:ext cx="0" cy="36706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986987" y="2817802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24016" y="2271499"/>
            <a:ext cx="2347468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1050" dirty="0" smtClean="0"/>
              <a:t>Request(op=UPDATE,</a:t>
            </a:r>
            <a:endParaRPr lang="en-US" altLang="ko-KR" sz="1050" dirty="0"/>
          </a:p>
          <a:p>
            <a:pPr eaLnBrk="1" hangingPunct="1"/>
            <a:r>
              <a:rPr lang="en-US" altLang="ko-KR" sz="1050" dirty="0"/>
              <a:t>to=/{CSE3</a:t>
            </a:r>
            <a:r>
              <a:rPr lang="en-US" altLang="ko-KR" sz="1050" dirty="0" smtClean="0"/>
              <a:t>}/c01, </a:t>
            </a:r>
            <a:r>
              <a:rPr lang="en-US" altLang="ko-KR" sz="1050" dirty="0" err="1"/>
              <a:t>fr</a:t>
            </a:r>
            <a:r>
              <a:rPr lang="en-US" altLang="ko-KR" sz="1050" dirty="0"/>
              <a:t>=AE1, </a:t>
            </a:r>
            <a:r>
              <a:rPr lang="en-US" altLang="ko-KR" sz="1050" dirty="0" err="1" smtClean="0"/>
              <a:t>ri</a:t>
            </a:r>
            <a:r>
              <a:rPr lang="en-US" altLang="ko-KR" sz="1050" dirty="0" smtClean="0"/>
              <a:t>=01, </a:t>
            </a:r>
            <a:r>
              <a:rPr lang="en-US" altLang="ko-KR" sz="1050" dirty="0" err="1" smtClean="0"/>
              <a:t>cn</a:t>
            </a:r>
            <a:r>
              <a:rPr lang="en-US" altLang="ko-KR" sz="1050" dirty="0" smtClean="0"/>
              <a:t>, </a:t>
            </a:r>
            <a:r>
              <a:rPr lang="en-US" altLang="ko-KR" sz="1050" dirty="0" err="1" smtClean="0"/>
              <a:t>rt</a:t>
            </a:r>
            <a:r>
              <a:rPr lang="en-US" altLang="ko-KR" sz="1050" dirty="0" smtClean="0"/>
              <a:t>=</a:t>
            </a:r>
            <a:r>
              <a:rPr lang="en-US" altLang="ko-KR" sz="1050" dirty="0" err="1" smtClean="0"/>
              <a:t>blockingRequest</a:t>
            </a:r>
            <a:r>
              <a:rPr lang="en-US" altLang="ko-KR" sz="1050" dirty="0" smtClean="0"/>
              <a:t>)</a:t>
            </a:r>
            <a:endParaRPr lang="en-US" altLang="ko-KR" sz="1050" dirty="0"/>
          </a:p>
        </p:txBody>
      </p:sp>
      <p:sp>
        <p:nvSpPr>
          <p:cNvPr id="14" name="직사각형 13"/>
          <p:cNvSpPr/>
          <p:nvPr/>
        </p:nvSpPr>
        <p:spPr>
          <a:xfrm>
            <a:off x="2675727" y="2894274"/>
            <a:ext cx="1314462" cy="3540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Internal processing</a:t>
            </a:r>
          </a:p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(forwarding to CSE2)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3338947" y="3824681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75976" y="3281211"/>
            <a:ext cx="2347468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ko-KR" sz="1050" dirty="0"/>
              <a:t>Request(op=UPDATE,</a:t>
            </a:r>
          </a:p>
          <a:p>
            <a:r>
              <a:rPr lang="en-US" altLang="ko-KR" sz="1050" dirty="0"/>
              <a:t>to=/{CSE3</a:t>
            </a:r>
            <a:r>
              <a:rPr lang="en-US" altLang="ko-KR" sz="1050" dirty="0" smtClean="0"/>
              <a:t>}/c01, </a:t>
            </a:r>
            <a:r>
              <a:rPr lang="en-US" altLang="ko-KR" sz="1050" dirty="0" err="1"/>
              <a:t>fr</a:t>
            </a:r>
            <a:r>
              <a:rPr lang="en-US" altLang="ko-KR" sz="1050" dirty="0"/>
              <a:t>=AE1, </a:t>
            </a:r>
            <a:r>
              <a:rPr lang="en-US" altLang="ko-KR" sz="1050" dirty="0" err="1" smtClean="0"/>
              <a:t>ri</a:t>
            </a:r>
            <a:r>
              <a:rPr lang="en-US" altLang="ko-KR" sz="1050" dirty="0" smtClean="0"/>
              <a:t>=01</a:t>
            </a:r>
            <a:r>
              <a:rPr lang="en-US" altLang="ko-KR" sz="1050" dirty="0"/>
              <a:t>, </a:t>
            </a:r>
            <a:r>
              <a:rPr lang="en-US" altLang="ko-KR" sz="1050" dirty="0" err="1"/>
              <a:t>cn</a:t>
            </a:r>
            <a:r>
              <a:rPr lang="en-US" altLang="ko-KR" sz="1050" dirty="0"/>
              <a:t>, </a:t>
            </a:r>
            <a:r>
              <a:rPr lang="en-US" altLang="ko-KR" sz="1050" dirty="0" err="1" smtClean="0"/>
              <a:t>rt</a:t>
            </a:r>
            <a:r>
              <a:rPr lang="en-US" altLang="ko-KR" sz="1050" dirty="0" smtClean="0"/>
              <a:t>=</a:t>
            </a:r>
            <a:r>
              <a:rPr lang="en-US" altLang="ko-KR" sz="1050" dirty="0" err="1" smtClean="0"/>
              <a:t>blockingRequest</a:t>
            </a:r>
            <a:r>
              <a:rPr lang="en-US" altLang="ko-KR" sz="1050" dirty="0" smtClean="0"/>
              <a:t>)</a:t>
            </a:r>
            <a:endParaRPr lang="en-US" altLang="ko-KR" sz="1050" dirty="0"/>
          </a:p>
        </p:txBody>
      </p:sp>
      <p:sp>
        <p:nvSpPr>
          <p:cNvPr id="17" name="직사각형 16"/>
          <p:cNvSpPr/>
          <p:nvPr/>
        </p:nvSpPr>
        <p:spPr>
          <a:xfrm>
            <a:off x="5024693" y="3869998"/>
            <a:ext cx="1314462" cy="3710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Internal processing</a:t>
            </a:r>
          </a:p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(forwarding to CSE3)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5686415" y="4770666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7"/>
          <p:cNvSpPr txBox="1">
            <a:spLocks noChangeArrowheads="1"/>
          </p:cNvSpPr>
          <p:nvPr/>
        </p:nvSpPr>
        <p:spPr bwMode="auto">
          <a:xfrm>
            <a:off x="5723444" y="4227196"/>
            <a:ext cx="2347468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ko-KR" sz="1050" dirty="0"/>
              <a:t>Request(op=UPDATE,</a:t>
            </a:r>
          </a:p>
          <a:p>
            <a:r>
              <a:rPr lang="en-US" altLang="ko-KR" sz="1050" dirty="0"/>
              <a:t>to=/{CSE3</a:t>
            </a:r>
            <a:r>
              <a:rPr lang="en-US" altLang="ko-KR" sz="1050" dirty="0" smtClean="0"/>
              <a:t>}/c01, </a:t>
            </a:r>
            <a:r>
              <a:rPr lang="en-US" altLang="ko-KR" sz="1050" dirty="0" err="1"/>
              <a:t>fr</a:t>
            </a:r>
            <a:r>
              <a:rPr lang="en-US" altLang="ko-KR" sz="1050" dirty="0"/>
              <a:t>=AE1, </a:t>
            </a:r>
            <a:r>
              <a:rPr lang="en-US" altLang="ko-KR" sz="1050" dirty="0" err="1" smtClean="0"/>
              <a:t>ri</a:t>
            </a:r>
            <a:r>
              <a:rPr lang="en-US" altLang="ko-KR" sz="1050" dirty="0" smtClean="0"/>
              <a:t>=01</a:t>
            </a:r>
            <a:r>
              <a:rPr lang="en-US" altLang="ko-KR" sz="1050" dirty="0"/>
              <a:t>, </a:t>
            </a:r>
            <a:r>
              <a:rPr lang="en-US" altLang="ko-KR" sz="1050" dirty="0" err="1"/>
              <a:t>cn</a:t>
            </a:r>
            <a:r>
              <a:rPr lang="en-US" altLang="ko-KR" sz="1050" dirty="0"/>
              <a:t>, </a:t>
            </a:r>
            <a:r>
              <a:rPr lang="en-US" altLang="ko-KR" sz="1050" dirty="0" err="1" smtClean="0"/>
              <a:t>rt</a:t>
            </a:r>
            <a:r>
              <a:rPr lang="en-US" altLang="ko-KR" sz="1050" dirty="0" smtClean="0"/>
              <a:t>=</a:t>
            </a:r>
            <a:r>
              <a:rPr lang="en-US" altLang="ko-KR" sz="1050" dirty="0" err="1" smtClean="0"/>
              <a:t>blockingRequest</a:t>
            </a:r>
            <a:r>
              <a:rPr lang="en-US" altLang="ko-KR" sz="1050" dirty="0" smtClean="0"/>
              <a:t>)</a:t>
            </a:r>
            <a:endParaRPr lang="en-US" altLang="ko-KR" sz="1050" dirty="0"/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5681924" y="5407932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5681924" y="5161522"/>
            <a:ext cx="2347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100"/>
              <a:t>Response(“successfully updated”)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361681" y="4821647"/>
            <a:ext cx="1314462" cy="3710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Internal processing</a:t>
            </a:r>
          </a:p>
          <a:p>
            <a:pPr algn="ctr">
              <a:defRPr/>
            </a:pPr>
            <a:r>
              <a:rPr lang="en-US" altLang="ko-KR" sz="1000" b="1" dirty="0">
                <a:solidFill>
                  <a:schemeClr val="tx1"/>
                </a:solidFill>
              </a:rPr>
              <a:t>(hosting CSE)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3338947" y="5543881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7"/>
          <p:cNvSpPr txBox="1">
            <a:spLocks noChangeArrowheads="1"/>
          </p:cNvSpPr>
          <p:nvPr/>
        </p:nvSpPr>
        <p:spPr bwMode="auto">
          <a:xfrm>
            <a:off x="3338947" y="5281298"/>
            <a:ext cx="2347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100" dirty="0"/>
              <a:t>Response(“successfully updated”)</a:t>
            </a: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986987" y="5652925"/>
            <a:ext cx="2347468" cy="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986987" y="5373971"/>
            <a:ext cx="2347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100" dirty="0"/>
              <a:t>Response(“successfully updated”)</a:t>
            </a:r>
          </a:p>
        </p:txBody>
      </p:sp>
      <p:sp>
        <p:nvSpPr>
          <p:cNvPr id="28" name="TextBox 39"/>
          <p:cNvSpPr txBox="1">
            <a:spLocks noChangeArrowheads="1"/>
          </p:cNvSpPr>
          <p:nvPr/>
        </p:nvSpPr>
        <p:spPr bwMode="auto">
          <a:xfrm>
            <a:off x="404318" y="1600200"/>
            <a:ext cx="1165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/>
              <a:t>Originator</a:t>
            </a:r>
            <a:endParaRPr lang="en-US" altLang="ko-KR" sz="1200" dirty="0"/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2420121" y="1600200"/>
            <a:ext cx="18376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/>
              <a:t>Registrar CSE = Transit CSE</a:t>
            </a:r>
            <a:endParaRPr lang="en-US" altLang="ko-KR" sz="1200" dirty="0"/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5108238" y="1600200"/>
            <a:ext cx="1165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/>
              <a:t>Transit CSE</a:t>
            </a:r>
            <a:endParaRPr lang="en-US" altLang="ko-KR" sz="1200" dirty="0"/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7436242" y="1600200"/>
            <a:ext cx="1165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1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sz="1200" dirty="0" smtClean="0"/>
              <a:t>Hosting CSE</a:t>
            </a:r>
            <a:endParaRPr lang="en-US" altLang="ko-KR" sz="1200" dirty="0"/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1672463" y="2076254"/>
            <a:ext cx="859542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4043885" y="2076254"/>
            <a:ext cx="859542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6415306" y="2076254"/>
            <a:ext cx="859542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3323" y="1812619"/>
            <a:ext cx="942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Registration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00886" y="1812619"/>
            <a:ext cx="940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Registration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75280" y="1812619"/>
            <a:ext cx="9609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C00000"/>
                </a:solidFill>
              </a:rPr>
              <a:t>Registration</a:t>
            </a:r>
            <a:endParaRPr lang="ko-KR" altLang="en-US" sz="1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7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OIC Communication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3797423" y="1320199"/>
            <a:ext cx="4953000" cy="47719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5" name="직사각형 4"/>
          <p:cNvSpPr/>
          <p:nvPr/>
        </p:nvSpPr>
        <p:spPr>
          <a:xfrm>
            <a:off x="393576" y="2028730"/>
            <a:ext cx="4953000" cy="381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6" name="직사각형 5"/>
          <p:cNvSpPr/>
          <p:nvPr/>
        </p:nvSpPr>
        <p:spPr>
          <a:xfrm>
            <a:off x="729493" y="2780570"/>
            <a:ext cx="1200727" cy="1102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OIC Server/Client</a:t>
            </a:r>
            <a:endParaRPr lang="ko-KR" altLang="en-US" sz="1100" dirty="0"/>
          </a:p>
        </p:txBody>
      </p:sp>
      <p:sp>
        <p:nvSpPr>
          <p:cNvPr id="7" name="직사각형 6"/>
          <p:cNvSpPr/>
          <p:nvPr/>
        </p:nvSpPr>
        <p:spPr>
          <a:xfrm>
            <a:off x="3681281" y="2780570"/>
            <a:ext cx="1200727" cy="1102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OIC Server/Client</a:t>
            </a:r>
            <a:endParaRPr lang="ko-KR" altLang="en-US" sz="1100" dirty="0"/>
          </a:p>
        </p:txBody>
      </p:sp>
      <p:cxnSp>
        <p:nvCxnSpPr>
          <p:cNvPr id="8" name="직선 화살표 연결선 7"/>
          <p:cNvCxnSpPr>
            <a:stCxn id="6" idx="3"/>
            <a:endCxn id="7" idx="1"/>
          </p:cNvCxnSpPr>
          <p:nvPr/>
        </p:nvCxnSpPr>
        <p:spPr>
          <a:xfrm>
            <a:off x="1930221" y="3331919"/>
            <a:ext cx="175106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815" y="2379589"/>
            <a:ext cx="1254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81283" y="2379589"/>
            <a:ext cx="120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2205387" y="4133882"/>
            <a:ext cx="1200727" cy="1102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OIC Server/Client</a:t>
            </a:r>
            <a:endParaRPr lang="ko-KR" altLang="en-US" sz="1100" dirty="0"/>
          </a:p>
        </p:txBody>
      </p:sp>
      <p:cxnSp>
        <p:nvCxnSpPr>
          <p:cNvPr id="12" name="직선 화살표 연결선 11"/>
          <p:cNvCxnSpPr>
            <a:stCxn id="6" idx="3"/>
            <a:endCxn id="11" idx="0"/>
          </p:cNvCxnSpPr>
          <p:nvPr/>
        </p:nvCxnSpPr>
        <p:spPr>
          <a:xfrm>
            <a:off x="1930221" y="3331919"/>
            <a:ext cx="875530" cy="80196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11" idx="0"/>
            <a:endCxn id="7" idx="1"/>
          </p:cNvCxnSpPr>
          <p:nvPr/>
        </p:nvCxnSpPr>
        <p:spPr>
          <a:xfrm flipV="1">
            <a:off x="2805751" y="3331919"/>
            <a:ext cx="875530" cy="80196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95763" y="5281134"/>
            <a:ext cx="1876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21544" y="5121591"/>
            <a:ext cx="128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0033CC"/>
                </a:solidFill>
              </a:rPr>
              <a:t>Local (LAN)</a:t>
            </a:r>
            <a:endParaRPr lang="ko-KR" altLang="en-US" sz="1400" dirty="0">
              <a:solidFill>
                <a:srgbClr val="0033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5446" y="3468691"/>
            <a:ext cx="1311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C00000"/>
                </a:solidFill>
              </a:rPr>
              <a:t>Peer-to-peer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59436" y="5513704"/>
            <a:ext cx="128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0033CC"/>
                </a:solidFill>
              </a:rPr>
              <a:t>Remote (WAN)</a:t>
            </a:r>
            <a:endParaRPr lang="ko-KR" altLang="en-US" sz="1400" dirty="0">
              <a:solidFill>
                <a:srgbClr val="0033CC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213779" y="3757291"/>
            <a:ext cx="1200727" cy="1102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OIC Server/Client</a:t>
            </a:r>
            <a:endParaRPr lang="ko-KR" alt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7248236" y="4918380"/>
            <a:ext cx="120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521805" y="3163794"/>
            <a:ext cx="176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C00000"/>
                </a:solidFill>
              </a:rPr>
              <a:t>Remote Access Connection</a:t>
            </a:r>
            <a:endParaRPr lang="ko-KR" altLang="en-US" sz="1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73922" y="155748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sz="1400" dirty="0"/>
          </a:p>
        </p:txBody>
      </p:sp>
      <p:sp>
        <p:nvSpPr>
          <p:cNvPr id="30" name="직사각형 29"/>
          <p:cNvSpPr/>
          <p:nvPr/>
        </p:nvSpPr>
        <p:spPr>
          <a:xfrm>
            <a:off x="6600905" y="2379589"/>
            <a:ext cx="1200727" cy="6499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OIC Connection Broker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원호 25"/>
          <p:cNvSpPr/>
          <p:nvPr/>
        </p:nvSpPr>
        <p:spPr>
          <a:xfrm>
            <a:off x="4882008" y="2780570"/>
            <a:ext cx="2966591" cy="1733485"/>
          </a:xfrm>
          <a:prstGeom prst="arc">
            <a:avLst>
              <a:gd name="adj1" fmla="val 11170402"/>
              <a:gd name="adj2" fmla="val 1356129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OIC Communication</a:t>
            </a:r>
            <a:endParaRPr 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1366788" y="1641049"/>
            <a:ext cx="6410424" cy="4358590"/>
            <a:chOff x="1414021" y="1712294"/>
            <a:chExt cx="6410424" cy="4358590"/>
          </a:xfrm>
        </p:grpSpPr>
        <p:sp>
          <p:nvSpPr>
            <p:cNvPr id="7" name="직사각형 17"/>
            <p:cNvSpPr/>
            <p:nvPr/>
          </p:nvSpPr>
          <p:spPr>
            <a:xfrm>
              <a:off x="6894929" y="3821207"/>
              <a:ext cx="929516" cy="5827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n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=</a:t>
              </a:r>
              <a:r>
                <a:rPr lang="en-US" altLang="ko-KR" sz="1200" dirty="0" err="1" smtClean="0">
                  <a:solidFill>
                    <a:schemeClr val="tx1"/>
                  </a:solidFill>
                </a:rPr>
                <a:t>bedlight</a:t>
              </a:r>
              <a:endParaRPr lang="en-US" altLang="ko-KR" sz="1200" dirty="0" smtClean="0">
                <a:solidFill>
                  <a:schemeClr val="tx1"/>
                </a:solidFill>
              </a:endParaRPr>
            </a:p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of=false</a:t>
              </a:r>
            </a:p>
          </p:txBody>
        </p:sp>
        <p:sp>
          <p:nvSpPr>
            <p:cNvPr id="8" name="모서리가 둥근 직사각형 15"/>
            <p:cNvSpPr/>
            <p:nvPr/>
          </p:nvSpPr>
          <p:spPr>
            <a:xfrm>
              <a:off x="1414021" y="1712294"/>
              <a:ext cx="1743958" cy="49750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400" dirty="0">
                  <a:solidFill>
                    <a:schemeClr val="lt1"/>
                  </a:solidFill>
                  <a:latin typeface="+mn-lt"/>
                  <a:cs typeface="+mn-cs"/>
                </a:rPr>
                <a:t>Client</a:t>
              </a:r>
            </a:p>
            <a:p>
              <a:pPr algn="ctr"/>
              <a:r>
                <a:rPr lang="en-US" altLang="ko-KR" sz="1400" dirty="0">
                  <a:solidFill>
                    <a:schemeClr val="lt1"/>
                  </a:solidFill>
                  <a:latin typeface="+mn-lt"/>
                  <a:cs typeface="+mn-cs"/>
                </a:rPr>
                <a:t>(OIC Smartphone)</a:t>
              </a:r>
            </a:p>
          </p:txBody>
        </p:sp>
        <p:sp>
          <p:nvSpPr>
            <p:cNvPr id="9" name="모서리가 둥근 직사각형 18"/>
            <p:cNvSpPr/>
            <p:nvPr/>
          </p:nvSpPr>
          <p:spPr>
            <a:xfrm>
              <a:off x="5745384" y="1770550"/>
              <a:ext cx="1697106" cy="47062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400" dirty="0">
                  <a:solidFill>
                    <a:schemeClr val="lt1"/>
                  </a:solidFill>
                  <a:latin typeface="+mn-lt"/>
                  <a:cs typeface="+mn-cs"/>
                </a:rPr>
                <a:t>Server</a:t>
              </a:r>
            </a:p>
            <a:p>
              <a:pPr algn="ctr"/>
              <a:r>
                <a:rPr lang="en-US" altLang="ko-KR" sz="1400" dirty="0">
                  <a:solidFill>
                    <a:schemeClr val="lt1"/>
                  </a:solidFill>
                  <a:latin typeface="+mn-lt"/>
                  <a:cs typeface="+mn-cs"/>
                </a:rPr>
                <a:t>(OIC </a:t>
              </a:r>
              <a:r>
                <a:rPr lang="en-US" altLang="ko-KR" sz="1400" dirty="0" smtClean="0">
                  <a:solidFill>
                    <a:schemeClr val="lt1"/>
                  </a:solidFill>
                  <a:latin typeface="+mn-lt"/>
                  <a:cs typeface="+mn-cs"/>
                </a:rPr>
                <a:t>Light Bulb</a:t>
              </a:r>
              <a:r>
                <a:rPr lang="en-US" altLang="ko-KR" sz="1400" dirty="0">
                  <a:solidFill>
                    <a:schemeClr val="lt1"/>
                  </a:solidFill>
                  <a:latin typeface="+mn-lt"/>
                  <a:cs typeface="+mn-cs"/>
                </a:rPr>
                <a:t>)</a:t>
              </a:r>
              <a:endParaRPr lang="ko-KR" altLang="en-US" sz="1400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cxnSp>
          <p:nvCxnSpPr>
            <p:cNvPr id="10" name="직선 연결선 19"/>
            <p:cNvCxnSpPr/>
            <p:nvPr/>
          </p:nvCxnSpPr>
          <p:spPr>
            <a:xfrm>
              <a:off x="2286000" y="2209800"/>
              <a:ext cx="0" cy="38610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20"/>
            <p:cNvCxnSpPr/>
            <p:nvPr/>
          </p:nvCxnSpPr>
          <p:spPr>
            <a:xfrm>
              <a:off x="2286000" y="2819400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21"/>
            <p:cNvCxnSpPr/>
            <p:nvPr/>
          </p:nvCxnSpPr>
          <p:spPr>
            <a:xfrm>
              <a:off x="2286000" y="3276600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22"/>
            <p:cNvCxnSpPr/>
            <p:nvPr/>
          </p:nvCxnSpPr>
          <p:spPr>
            <a:xfrm>
              <a:off x="6605246" y="2241176"/>
              <a:ext cx="0" cy="38297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05200" y="2417473"/>
              <a:ext cx="10847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+mn-lt"/>
                </a:rPr>
                <a:t>GET(</a:t>
              </a:r>
              <a:r>
                <a:rPr lang="en-US" altLang="ko-KR" sz="1400" dirty="0" err="1" smtClean="0">
                  <a:latin typeface="+mn-lt"/>
                </a:rPr>
                <a:t>oic</a:t>
              </a:r>
              <a:r>
                <a:rPr lang="en-US" altLang="ko-KR" sz="1400" dirty="0" smtClean="0">
                  <a:latin typeface="+mn-lt"/>
                </a:rPr>
                <a:t>/res)</a:t>
              </a:r>
              <a:endParaRPr lang="ko-KR" altLang="en-US" sz="1400" dirty="0" err="1" smtClean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2904264"/>
              <a:ext cx="22065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+mn-lt"/>
                </a:rPr>
                <a:t>Response (list{res </a:t>
              </a:r>
              <a:r>
                <a:rPr lang="en-US" altLang="ko-KR" sz="1400" dirty="0" err="1" smtClean="0">
                  <a:latin typeface="+mn-lt"/>
                </a:rPr>
                <a:t>uri</a:t>
              </a:r>
              <a:r>
                <a:rPr lang="en-US" altLang="ko-KR" sz="1400" dirty="0" smtClean="0">
                  <a:latin typeface="+mn-lt"/>
                </a:rPr>
                <a:t>, </a:t>
              </a:r>
              <a:r>
                <a:rPr lang="en-US" altLang="ko-KR" sz="1400" dirty="0" err="1" smtClean="0">
                  <a:latin typeface="+mn-lt"/>
                </a:rPr>
                <a:t>rt</a:t>
              </a:r>
              <a:r>
                <a:rPr lang="en-US" altLang="ko-KR" sz="1400" dirty="0" smtClean="0">
                  <a:latin typeface="+mn-lt"/>
                </a:rPr>
                <a:t>, if})</a:t>
              </a:r>
              <a:endParaRPr lang="ko-KR" altLang="en-US" sz="1400" dirty="0" err="1" smtClean="0">
                <a:latin typeface="+mn-lt"/>
              </a:endParaRPr>
            </a:p>
          </p:txBody>
        </p:sp>
        <p:cxnSp>
          <p:nvCxnSpPr>
            <p:cNvPr id="22" name="직선 화살표 연결선 20"/>
            <p:cNvCxnSpPr/>
            <p:nvPr/>
          </p:nvCxnSpPr>
          <p:spPr>
            <a:xfrm>
              <a:off x="2297309" y="3886200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1"/>
            <p:cNvCxnSpPr/>
            <p:nvPr/>
          </p:nvCxnSpPr>
          <p:spPr>
            <a:xfrm>
              <a:off x="2297309" y="4343400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05200" y="3480074"/>
              <a:ext cx="9748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+mn-lt"/>
                </a:rPr>
                <a:t>GET(/light)</a:t>
              </a:r>
              <a:endParaRPr lang="ko-KR" altLang="en-US" sz="1400" dirty="0" err="1" smtClean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3999728"/>
              <a:ext cx="1596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smtClean="0">
                  <a:latin typeface="+mn-lt"/>
                </a:rPr>
                <a:t>Response (content)</a:t>
              </a:r>
              <a:endParaRPr lang="ko-KR" altLang="en-US" sz="1400" dirty="0" err="1" smtClean="0">
                <a:latin typeface="+mn-lt"/>
              </a:endParaRPr>
            </a:p>
          </p:txBody>
        </p:sp>
        <p:sp>
          <p:nvSpPr>
            <p:cNvPr id="26" name="직사각형 17"/>
            <p:cNvSpPr/>
            <p:nvPr/>
          </p:nvSpPr>
          <p:spPr>
            <a:xfrm>
              <a:off x="6894929" y="5130474"/>
              <a:ext cx="929516" cy="5827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>
                  <a:solidFill>
                    <a:schemeClr val="tx1"/>
                  </a:solidFill>
                </a:rPr>
                <a:t>n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=</a:t>
              </a:r>
              <a:r>
                <a:rPr lang="en-US" altLang="ko-KR" sz="1200" dirty="0" err="1" smtClean="0">
                  <a:solidFill>
                    <a:schemeClr val="tx1"/>
                  </a:solidFill>
                </a:rPr>
                <a:t>bedlight</a:t>
              </a:r>
              <a:endParaRPr lang="en-US" altLang="ko-KR" sz="1200" dirty="0" smtClean="0">
                <a:solidFill>
                  <a:schemeClr val="tx1"/>
                </a:solidFill>
              </a:endParaRPr>
            </a:p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of=true</a:t>
              </a:r>
            </a:p>
          </p:txBody>
        </p:sp>
        <p:cxnSp>
          <p:nvCxnSpPr>
            <p:cNvPr id="27" name="직선 화살표 연결선 20"/>
            <p:cNvCxnSpPr/>
            <p:nvPr/>
          </p:nvCxnSpPr>
          <p:spPr>
            <a:xfrm>
              <a:off x="2297309" y="5195467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1"/>
            <p:cNvCxnSpPr/>
            <p:nvPr/>
          </p:nvCxnSpPr>
          <p:spPr>
            <a:xfrm>
              <a:off x="2297309" y="5652667"/>
              <a:ext cx="4307937" cy="0"/>
            </a:xfrm>
            <a:prstGeom prst="straightConnector1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505200" y="4791920"/>
              <a:ext cx="18088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+mn-lt"/>
                </a:rPr>
                <a:t>POST(/light, {of=true})</a:t>
              </a:r>
              <a:endParaRPr lang="ko-KR" altLang="en-US" sz="1400" dirty="0" err="1" smtClean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5240439"/>
              <a:ext cx="2190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smtClean="0">
                  <a:latin typeface="+mn-lt"/>
                </a:rPr>
                <a:t>Response (Success/ Failure)</a:t>
              </a:r>
              <a:endParaRPr lang="ko-KR" altLang="en-US" sz="1400" dirty="0" err="1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8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Both oneM2M and OIC architecture are based on ROA (resource-oriented architecture) model</a:t>
            </a:r>
          </a:p>
          <a:p>
            <a:r>
              <a:rPr lang="en-US" altLang="ko-KR" sz="2400" dirty="0" smtClean="0"/>
              <a:t>OIC resources represent Device Specific Characteristics</a:t>
            </a:r>
          </a:p>
          <a:p>
            <a:pPr lvl="1"/>
            <a:r>
              <a:rPr lang="en-US" altLang="ko-KR" sz="2000" dirty="0" smtClean="0"/>
              <a:t>But, oneM2M focuses on Common Service Functionalities</a:t>
            </a:r>
          </a:p>
          <a:p>
            <a:r>
              <a:rPr lang="en-US" altLang="ko-KR" sz="2400" dirty="0" smtClean="0"/>
              <a:t>oneM2M and OIC communication models are different</a:t>
            </a:r>
          </a:p>
          <a:p>
            <a:pPr lvl="1"/>
            <a:r>
              <a:rPr lang="en-US" altLang="ko-KR" sz="2000" dirty="0" smtClean="0"/>
              <a:t>Peer-to-Peer (plus remote access feature) vs. Registration-oriented data delivery (hop by hop)</a:t>
            </a:r>
          </a:p>
          <a:p>
            <a:r>
              <a:rPr lang="en-US" altLang="ko-KR" sz="2400" dirty="0" smtClean="0"/>
              <a:t>TR-0023 Proposed text</a:t>
            </a:r>
          </a:p>
          <a:p>
            <a:pPr lvl="1"/>
            <a:r>
              <a:rPr lang="en-US" altLang="ko-KR" sz="2000" dirty="0" smtClean="0"/>
              <a:t>oneM2M-OIC technical comparison</a:t>
            </a:r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74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Overview of oneM2M vs. OIC Framework</a:t>
            </a:r>
          </a:p>
          <a:p>
            <a:r>
              <a:rPr lang="en-US" altLang="ko-KR" dirty="0" smtClean="0"/>
              <a:t>RESTful Architecture</a:t>
            </a:r>
          </a:p>
          <a:p>
            <a:r>
              <a:rPr lang="en-US" altLang="ko-KR" dirty="0" smtClean="0"/>
              <a:t>oneM2M-OIC Technical Comparison</a:t>
            </a:r>
          </a:p>
          <a:p>
            <a:r>
              <a:rPr lang="en-US" altLang="ko-KR" dirty="0" smtClean="0"/>
              <a:t>New proposed text in TR-0023</a:t>
            </a:r>
          </a:p>
          <a:p>
            <a:pPr lvl="1"/>
            <a:r>
              <a:rPr lang="en-US" altLang="ko-KR" dirty="0" smtClean="0"/>
              <a:t>Technical Comparison</a:t>
            </a:r>
          </a:p>
          <a:p>
            <a:pPr lvl="2"/>
            <a:r>
              <a:rPr lang="en-US" altLang="ko-KR" dirty="0" smtClean="0"/>
              <a:t>Resource Representation</a:t>
            </a:r>
          </a:p>
          <a:p>
            <a:pPr lvl="2"/>
            <a:r>
              <a:rPr lang="en-US" altLang="ko-KR" dirty="0" smtClean="0"/>
              <a:t>Communication Model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46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oneM2M vs. OIC Framework</a:t>
            </a:r>
            <a:endParaRPr lang="ko-KR" altLang="en-US" dirty="0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5455345" y="2005929"/>
            <a:ext cx="3167784" cy="383245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607744" y="4438530"/>
            <a:ext cx="2881563" cy="4950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ea typeface="HY견고딕" pitchFamily="18" charset="-127"/>
              </a:rPr>
              <a:t>Network</a:t>
            </a:r>
            <a:endParaRPr lang="ko-KR" altLang="en-US" sz="900" dirty="0">
              <a:ea typeface="HY견고딕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607744" y="2992723"/>
            <a:ext cx="2881563" cy="10849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ea typeface="HY견고딕" pitchFamily="18" charset="-127"/>
              </a:rPr>
              <a:t>OIC Core Framework</a:t>
            </a:r>
          </a:p>
          <a:p>
            <a:pPr algn="ctr"/>
            <a:endParaRPr lang="en-US" altLang="ko-KR" sz="900" dirty="0" smtClean="0">
              <a:ea typeface="HY견고딕" pitchFamily="18" charset="-127"/>
            </a:endParaRPr>
          </a:p>
          <a:p>
            <a:pPr algn="ctr"/>
            <a:endParaRPr lang="en-US" altLang="ko-KR" sz="900" dirty="0">
              <a:ea typeface="HY견고딕" pitchFamily="18" charset="-127"/>
            </a:endParaRPr>
          </a:p>
          <a:p>
            <a:pPr algn="ctr"/>
            <a:endParaRPr lang="en-US" altLang="ko-KR" sz="900" dirty="0" smtClean="0">
              <a:ea typeface="HY견고딕" pitchFamily="18" charset="-127"/>
            </a:endParaRPr>
          </a:p>
          <a:p>
            <a:pPr algn="ctr"/>
            <a:endParaRPr lang="en-US" altLang="ko-KR" sz="900" dirty="0">
              <a:ea typeface="HY견고딕" pitchFamily="18" charset="-127"/>
            </a:endParaRPr>
          </a:p>
          <a:p>
            <a:pPr algn="ctr"/>
            <a:endParaRPr lang="en-US" altLang="ko-KR" sz="900" dirty="0" smtClean="0">
              <a:ea typeface="HY견고딕" pitchFamily="18" charset="-127"/>
            </a:endParaRPr>
          </a:p>
          <a:p>
            <a:pPr algn="ctr"/>
            <a:endParaRPr lang="ko-KR" altLang="en-US" sz="900" dirty="0">
              <a:ea typeface="HY견고딕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22817" y="2225643"/>
            <a:ext cx="703637" cy="547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ea typeface="HY견고딕" pitchFamily="18" charset="-127"/>
              </a:rPr>
              <a:t>Smart</a:t>
            </a:r>
          </a:p>
          <a:p>
            <a:pPr algn="ctr"/>
            <a:r>
              <a:rPr lang="en-US" altLang="ko-KR" sz="900" dirty="0" smtClean="0">
                <a:ea typeface="HY견고딕" pitchFamily="18" charset="-127"/>
              </a:rPr>
              <a:t>Home</a:t>
            </a:r>
            <a:endParaRPr lang="ko-KR" altLang="en-US" sz="900" dirty="0">
              <a:ea typeface="HY견고딕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468687" y="2225642"/>
            <a:ext cx="652708" cy="547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ko-KR" sz="900" dirty="0" smtClean="0">
                <a:ea typeface="HY견고딕" pitchFamily="18" charset="-127"/>
              </a:rPr>
              <a:t>Industry</a:t>
            </a:r>
            <a:endParaRPr lang="ko-KR" altLang="en-US" sz="900" dirty="0">
              <a:ea typeface="HY견고딕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291926" y="2225642"/>
            <a:ext cx="498942" cy="547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…</a:t>
            </a:r>
            <a:endParaRPr lang="ko-KR" altLang="en-US" sz="9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53" t="19348" r="6682" b="68544"/>
          <a:stretch/>
        </p:blipFill>
        <p:spPr bwMode="auto">
          <a:xfrm>
            <a:off x="6359255" y="1375357"/>
            <a:ext cx="1506782" cy="50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모서리가 둥근 직사각형 10"/>
          <p:cNvSpPr/>
          <p:nvPr/>
        </p:nvSpPr>
        <p:spPr>
          <a:xfrm>
            <a:off x="5680344" y="3262795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Identification</a:t>
            </a:r>
            <a:endParaRPr lang="ko-KR" altLang="en-US" sz="7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5680344" y="3510430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Discovery</a:t>
            </a:r>
            <a:endParaRPr lang="ko-KR" altLang="en-US" sz="700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5680344" y="3770820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Device </a:t>
            </a:r>
          </a:p>
          <a:p>
            <a:pPr algn="ctr"/>
            <a:r>
              <a:rPr lang="en-US" altLang="ko-KR" sz="600" dirty="0" smtClean="0"/>
              <a:t>Management</a:t>
            </a:r>
            <a:endParaRPr lang="ko-KR" altLang="en-US" sz="600" dirty="0"/>
          </a:p>
        </p:txBody>
      </p:sp>
      <p:sp>
        <p:nvSpPr>
          <p:cNvPr id="14" name="직사각형 13"/>
          <p:cNvSpPr/>
          <p:nvPr/>
        </p:nvSpPr>
        <p:spPr>
          <a:xfrm>
            <a:off x="7990366" y="2225642"/>
            <a:ext cx="498942" cy="547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…</a:t>
            </a:r>
            <a:endParaRPr lang="ko-KR" altLang="en-US" sz="900" b="1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830922" y="3269682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/>
              <a:t>Resource Model</a:t>
            </a:r>
            <a:endParaRPr lang="ko-KR" altLang="en-US" sz="7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6396987" y="3510430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Messaging</a:t>
            </a:r>
            <a:endParaRPr lang="ko-KR" altLang="en-US" sz="700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396987" y="3770820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Group</a:t>
            </a:r>
          </a:p>
          <a:p>
            <a:pPr algn="ctr"/>
            <a:r>
              <a:rPr lang="en-US" altLang="ko-KR" sz="700" dirty="0" smtClean="0"/>
              <a:t>Management</a:t>
            </a:r>
            <a:endParaRPr lang="ko-KR" altLang="en-US" sz="7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406845" y="3262795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CRUDN</a:t>
            </a:r>
            <a:endParaRPr lang="ko-KR" altLang="en-US" sz="700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114905" y="3516723"/>
            <a:ext cx="629195" cy="197264"/>
          </a:xfrm>
          <a:prstGeom prst="roundRect">
            <a:avLst/>
          </a:prstGeom>
          <a:solidFill>
            <a:srgbClr val="8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>
                <a:solidFill>
                  <a:schemeClr val="tx1"/>
                </a:solidFill>
              </a:rPr>
              <a:t>Streaming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114905" y="3770820"/>
            <a:ext cx="629195" cy="197264"/>
          </a:xfrm>
          <a:prstGeom prst="roundRect">
            <a:avLst/>
          </a:prstGeom>
          <a:solidFill>
            <a:srgbClr val="8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Protocol </a:t>
            </a:r>
            <a:r>
              <a:rPr lang="en-US" altLang="ko-KR" sz="700" dirty="0" smtClean="0">
                <a:solidFill>
                  <a:schemeClr val="tx1"/>
                </a:solidFill>
              </a:rPr>
              <a:t>Bridge</a:t>
            </a:r>
            <a:endParaRPr lang="en-US" altLang="ko-KR" sz="700" dirty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7121396" y="3262795"/>
            <a:ext cx="629195" cy="197264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dirty="0" smtClean="0"/>
              <a:t>Security</a:t>
            </a:r>
            <a:endParaRPr lang="ko-KR" altLang="en-US" sz="700" dirty="0"/>
          </a:p>
        </p:txBody>
      </p:sp>
      <p:sp>
        <p:nvSpPr>
          <p:cNvPr id="36" name="직사각형 35"/>
          <p:cNvSpPr/>
          <p:nvPr/>
        </p:nvSpPr>
        <p:spPr>
          <a:xfrm>
            <a:off x="5607744" y="5102849"/>
            <a:ext cx="2881563" cy="4950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ea typeface="HY견고딕" pitchFamily="18" charset="-127"/>
              </a:rPr>
              <a:t>Connectivity</a:t>
            </a:r>
            <a:endParaRPr lang="ko-KR" altLang="en-US" sz="900" dirty="0">
              <a:ea typeface="HY견고딕" pitchFamily="18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011613" y="4235937"/>
            <a:ext cx="787977" cy="298943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CoAP</a:t>
            </a:r>
            <a:endParaRPr lang="ko-KR" altLang="en-US" sz="1000" b="1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7085936" y="4235937"/>
            <a:ext cx="787977" cy="298943"/>
          </a:xfrm>
          <a:prstGeom prst="round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HTTP</a:t>
            </a:r>
            <a:endParaRPr lang="ko-KR" altLang="en-US" sz="10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625017" y="1362244"/>
            <a:ext cx="3189286" cy="4476142"/>
            <a:chOff x="5316917" y="1543658"/>
            <a:chExt cx="3189286" cy="4476142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5316917" y="2187343"/>
              <a:ext cx="3189286" cy="383245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pic>
          <p:nvPicPr>
            <p:cNvPr id="4" name="Picture 2" descr="http://www.onem2m.org/images/oneM2M_logo/oneM2M_Logo_transparent_196x13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6717" y="1543658"/>
              <a:ext cx="922230" cy="649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직사각형 21"/>
            <p:cNvSpPr/>
            <p:nvPr/>
          </p:nvSpPr>
          <p:spPr>
            <a:xfrm>
              <a:off x="5458140" y="4619944"/>
              <a:ext cx="2881563" cy="49507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ea typeface="HY견고딕" pitchFamily="18" charset="-127"/>
                </a:rPr>
                <a:t>Network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458140" y="3174137"/>
              <a:ext cx="2881563" cy="10849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ea typeface="HY견고딕" pitchFamily="18" charset="-127"/>
                </a:rPr>
                <a:t>Common Service Entity</a:t>
              </a:r>
            </a:p>
            <a:p>
              <a:pPr algn="ctr"/>
              <a:endParaRPr lang="en-US" altLang="ko-KR" sz="1000" dirty="0" smtClean="0">
                <a:ea typeface="HY견고딕" pitchFamily="18" charset="-127"/>
              </a:endParaRPr>
            </a:p>
            <a:p>
              <a:pPr algn="ctr"/>
              <a:endParaRPr lang="en-US" altLang="ko-KR" sz="1000" dirty="0">
                <a:ea typeface="HY견고딕" pitchFamily="18" charset="-127"/>
              </a:endParaRPr>
            </a:p>
            <a:p>
              <a:pPr algn="ctr"/>
              <a:endParaRPr lang="en-US" altLang="ko-KR" sz="1000" dirty="0" smtClean="0">
                <a:ea typeface="HY견고딕" pitchFamily="18" charset="-127"/>
              </a:endParaRPr>
            </a:p>
            <a:p>
              <a:pPr algn="ctr"/>
              <a:endParaRPr lang="en-US" altLang="ko-KR" sz="1000" dirty="0">
                <a:ea typeface="HY견고딕" pitchFamily="18" charset="-127"/>
              </a:endParaRPr>
            </a:p>
            <a:p>
              <a:pPr algn="ctr"/>
              <a:endParaRPr lang="en-US" altLang="ko-KR" sz="1000" dirty="0" smtClean="0">
                <a:ea typeface="HY견고딕" pitchFamily="18" charset="-127"/>
              </a:endParaRPr>
            </a:p>
            <a:p>
              <a:pPr algn="ctr"/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473213" y="2407057"/>
              <a:ext cx="703637" cy="5473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ea typeface="HY견고딕" pitchFamily="18" charset="-127"/>
                </a:rPr>
                <a:t>Smart</a:t>
              </a:r>
            </a:p>
            <a:p>
              <a:pPr algn="ctr"/>
              <a:r>
                <a:rPr lang="en-US" altLang="ko-KR" sz="1000" dirty="0" smtClean="0">
                  <a:ea typeface="HY견고딕" pitchFamily="18" charset="-127"/>
                </a:rPr>
                <a:t>Home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319084" y="2407056"/>
              <a:ext cx="719160" cy="5473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ea typeface="HY견고딕" pitchFamily="18" charset="-127"/>
                </a:rPr>
                <a:t>Industry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7192811" y="2407056"/>
              <a:ext cx="498942" cy="5473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ea typeface="HY견고딕" pitchFamily="18" charset="-127"/>
                </a:rPr>
                <a:t>…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5530739" y="3444209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Identification</a:t>
              </a:r>
              <a:endParaRPr lang="ko-KR" altLang="en-US" sz="700" dirty="0"/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5530739" y="3691844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Discovery</a:t>
              </a:r>
              <a:endParaRPr lang="ko-KR" altLang="en-US" sz="700" dirty="0"/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5530739" y="3952234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Device </a:t>
              </a:r>
            </a:p>
            <a:p>
              <a:pPr algn="ctr"/>
              <a:r>
                <a:rPr lang="en-US" altLang="ko-KR" sz="700" dirty="0" smtClean="0"/>
                <a:t>Management</a:t>
              </a:r>
              <a:endParaRPr lang="ko-KR" altLang="en-US" sz="700" dirty="0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7840761" y="2407056"/>
              <a:ext cx="498942" cy="5473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ea typeface="HY견고딕" pitchFamily="18" charset="-127"/>
                </a:rPr>
                <a:t>…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6244263" y="3691844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Messaging</a:t>
              </a:r>
              <a:endParaRPr lang="ko-KR" altLang="en-US" sz="700" dirty="0"/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6244263" y="3952234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Group</a:t>
              </a:r>
            </a:p>
            <a:p>
              <a:pPr algn="ctr"/>
              <a:r>
                <a:rPr lang="en-US" altLang="ko-KR" sz="700" dirty="0" smtClean="0"/>
                <a:t>Management</a:t>
              </a:r>
              <a:endParaRPr lang="ko-KR" altLang="en-US" sz="700" dirty="0"/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6254122" y="3444209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CRUDN</a:t>
              </a:r>
              <a:endParaRPr lang="ko-KR" altLang="en-US" sz="700" dirty="0"/>
            </a:p>
          </p:txBody>
        </p:sp>
        <p:sp>
          <p:nvSpPr>
            <p:cNvPr id="34" name="모서리가 둥근 직사각형 33"/>
            <p:cNvSpPr/>
            <p:nvPr/>
          </p:nvSpPr>
          <p:spPr>
            <a:xfrm>
              <a:off x="6942823" y="3444209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/>
                <a:t>Security</a:t>
              </a:r>
              <a:endParaRPr lang="ko-KR" altLang="en-US" sz="700" dirty="0"/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7656347" y="3701906"/>
              <a:ext cx="599234" cy="19726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Location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5458140" y="5284263"/>
              <a:ext cx="2881563" cy="49507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ea typeface="HY견고딕" pitchFamily="18" charset="-127"/>
                </a:rPr>
                <a:t>Connectivity</a:t>
              </a:r>
              <a:endParaRPr lang="ko-KR" altLang="en-US" sz="1000" dirty="0">
                <a:ea typeface="HY견고딕" pitchFamily="18" charset="-127"/>
              </a:endParaRPr>
            </a:p>
          </p:txBody>
        </p:sp>
        <p:sp>
          <p:nvSpPr>
            <p:cNvPr id="40" name="모서리가 둥근 직사각형 39"/>
            <p:cNvSpPr/>
            <p:nvPr/>
          </p:nvSpPr>
          <p:spPr>
            <a:xfrm>
              <a:off x="5588372" y="4417350"/>
              <a:ext cx="787977" cy="298943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/>
                <a:t>CoAP</a:t>
              </a:r>
              <a:endParaRPr lang="ko-KR" altLang="en-US" sz="1050" b="1" dirty="0"/>
            </a:p>
          </p:txBody>
        </p:sp>
        <p:sp>
          <p:nvSpPr>
            <p:cNvPr id="41" name="모서리가 둥근 직사각형 40"/>
            <p:cNvSpPr/>
            <p:nvPr/>
          </p:nvSpPr>
          <p:spPr>
            <a:xfrm>
              <a:off x="6517572" y="4417351"/>
              <a:ext cx="787977" cy="298943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/>
                <a:t>HTTP</a:t>
              </a:r>
              <a:endParaRPr lang="ko-KR" altLang="en-US" sz="1050" b="1" dirty="0"/>
            </a:p>
          </p:txBody>
        </p:sp>
        <p:sp>
          <p:nvSpPr>
            <p:cNvPr id="42" name="모서리가 둥근 직사각형 41"/>
            <p:cNvSpPr/>
            <p:nvPr/>
          </p:nvSpPr>
          <p:spPr>
            <a:xfrm>
              <a:off x="7446772" y="4417351"/>
              <a:ext cx="787977" cy="29894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>
                  <a:solidFill>
                    <a:schemeClr val="tx1"/>
                  </a:solidFill>
                </a:rPr>
                <a:t>MQTT</a:t>
              </a:r>
              <a:endParaRPr lang="ko-KR" alt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942823" y="3707499"/>
              <a:ext cx="599234" cy="19726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Registration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6942823" y="3957693"/>
              <a:ext cx="599234" cy="19726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Network</a:t>
              </a:r>
              <a:br>
                <a:rPr lang="en-US" altLang="ko-KR" sz="700" dirty="0" smtClean="0">
                  <a:solidFill>
                    <a:schemeClr val="tx1"/>
                  </a:solidFill>
                </a:rPr>
              </a:br>
              <a:r>
                <a:rPr lang="en-US" altLang="ko-KR" sz="700" dirty="0" smtClean="0">
                  <a:solidFill>
                    <a:schemeClr val="tx1"/>
                  </a:solidFill>
                </a:rPr>
                <a:t>Exposure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7666205" y="3444209"/>
              <a:ext cx="599234" cy="197264"/>
            </a:xfrm>
            <a:prstGeom prst="roundRect">
              <a:avLst/>
            </a:prstGeom>
            <a:solidFill>
              <a:srgbClr val="545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700" dirty="0"/>
                <a:t>Resource Model</a:t>
              </a:r>
              <a:endParaRPr lang="ko-KR" altLang="en-US" sz="700" dirty="0"/>
            </a:p>
          </p:txBody>
        </p:sp>
      </p:grpSp>
      <p:sp>
        <p:nvSpPr>
          <p:cNvPr id="46" name="왼쪽/오른쪽 화살표 45"/>
          <p:cNvSpPr/>
          <p:nvPr/>
        </p:nvSpPr>
        <p:spPr>
          <a:xfrm>
            <a:off x="4054786" y="3698137"/>
            <a:ext cx="1178313" cy="559174"/>
          </a:xfrm>
          <a:prstGeom prst="leftRightArrow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7" name="TextBox 46"/>
          <p:cNvSpPr txBox="1"/>
          <p:nvPr/>
        </p:nvSpPr>
        <p:spPr>
          <a:xfrm>
            <a:off x="4005985" y="3367207"/>
            <a:ext cx="1356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660033"/>
                </a:solidFill>
                <a:latin typeface="맑은 고딕"/>
                <a:ea typeface="맑은 고딕"/>
              </a:defRPr>
            </a:lvl1pPr>
          </a:lstStyle>
          <a:p>
            <a:r>
              <a:rPr lang="en-US" altLang="ko-KR" sz="1200" dirty="0" smtClean="0">
                <a:latin typeface="+mn-lt"/>
              </a:rPr>
              <a:t>Core Framework </a:t>
            </a:r>
            <a:endParaRPr lang="ko-KR" altLang="en-US" sz="12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52314" y="2220479"/>
            <a:ext cx="1663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660033"/>
                </a:solidFill>
                <a:latin typeface="맑은 고딕"/>
                <a:ea typeface="맑은 고딕"/>
              </a:defRPr>
            </a:lvl1pPr>
          </a:lstStyle>
          <a:p>
            <a:r>
              <a:rPr lang="en-US" altLang="ko-KR" sz="1200" dirty="0" smtClean="0">
                <a:latin typeface="+mn-lt"/>
              </a:rPr>
              <a:t>Application profile</a:t>
            </a:r>
            <a:endParaRPr lang="ko-KR" altLang="en-US" sz="1200" dirty="0">
              <a:latin typeface="+mn-lt"/>
            </a:endParaRPr>
          </a:p>
        </p:txBody>
      </p:sp>
      <p:sp>
        <p:nvSpPr>
          <p:cNvPr id="49" name="오른쪽 화살표 48"/>
          <p:cNvSpPr/>
          <p:nvPr/>
        </p:nvSpPr>
        <p:spPr>
          <a:xfrm flipH="1">
            <a:off x="4089803" y="2453445"/>
            <a:ext cx="1128053" cy="539758"/>
          </a:xfrm>
          <a:prstGeom prst="rightArrow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51" name="TextBox 50"/>
          <p:cNvSpPr txBox="1"/>
          <p:nvPr/>
        </p:nvSpPr>
        <p:spPr>
          <a:xfrm>
            <a:off x="4036724" y="4653135"/>
            <a:ext cx="1276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rgbClr val="660033"/>
                </a:solidFill>
                <a:latin typeface="맑은 고딕"/>
                <a:ea typeface="맑은 고딕"/>
              </a:defRPr>
            </a:lvl1pPr>
          </a:lstStyle>
          <a:p>
            <a:r>
              <a:rPr lang="en-US" altLang="ko-KR" sz="1200" dirty="0" smtClean="0">
                <a:latin typeface="+mn-lt"/>
              </a:rPr>
              <a:t>Connectivity &amp; messaging</a:t>
            </a:r>
            <a:endParaRPr lang="ko-KR" altLang="en-US" sz="1200" dirty="0">
              <a:latin typeface="+mn-lt"/>
            </a:endParaRPr>
          </a:p>
        </p:txBody>
      </p:sp>
      <p:sp>
        <p:nvSpPr>
          <p:cNvPr id="58" name="왼쪽/오른쪽 화살표 57"/>
          <p:cNvSpPr/>
          <p:nvPr/>
        </p:nvSpPr>
        <p:spPr>
          <a:xfrm>
            <a:off x="4064672" y="5115015"/>
            <a:ext cx="1178313" cy="559174"/>
          </a:xfrm>
          <a:prstGeom prst="leftRightArrow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122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Resource-oriented Architecture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791169" y="2727323"/>
            <a:ext cx="2209984" cy="373551"/>
          </a:xfrm>
          <a:prstGeom prst="roundRect">
            <a:avLst/>
          </a:prstGeom>
          <a:solidFill>
            <a:srgbClr val="CCCC00">
              <a:alpha val="25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US" altLang="ko-KR" sz="1600" kern="0" dirty="0" smtClean="0">
                <a:solidFill>
                  <a:sysClr val="windowText" lastClr="000000"/>
                </a:solidFill>
                <a:latin typeface="+mn-lt"/>
                <a:ea typeface="맑은 고딕"/>
              </a:rPr>
              <a:t>Client</a:t>
            </a:r>
            <a:endParaRPr lang="ko-KR" altLang="en-US" sz="1600" kern="0" dirty="0">
              <a:solidFill>
                <a:sysClr val="windowText" lastClr="000000"/>
              </a:solidFill>
              <a:latin typeface="+mn-lt"/>
              <a:ea typeface="맑은 고딕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068791" y="2727323"/>
            <a:ext cx="1893084" cy="373551"/>
          </a:xfrm>
          <a:prstGeom prst="roundRect">
            <a:avLst/>
          </a:prstGeom>
          <a:solidFill>
            <a:srgbClr val="CCCC00">
              <a:alpha val="25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US" altLang="ko-KR" sz="1600" kern="0" dirty="0" smtClean="0">
                <a:solidFill>
                  <a:sysClr val="windowText" lastClr="000000"/>
                </a:solidFill>
                <a:latin typeface="+mn-lt"/>
                <a:ea typeface="맑은 고딕"/>
              </a:rPr>
              <a:t>Server</a:t>
            </a:r>
            <a:endParaRPr lang="ko-KR" altLang="en-US" sz="1600" kern="0" dirty="0">
              <a:solidFill>
                <a:sysClr val="windowText" lastClr="000000"/>
              </a:solidFill>
              <a:latin typeface="+mn-lt"/>
              <a:ea typeface="맑은 고딕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931212" y="3547087"/>
            <a:ext cx="3077369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1916464" y="4172335"/>
            <a:ext cx="307736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00002" y="3159900"/>
            <a:ext cx="914600" cy="360703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altLang="ko-KR" sz="1600" dirty="0" smtClean="0">
                <a:latin typeface="+mn-lt"/>
                <a:ea typeface="+mn-ea"/>
              </a:rPr>
              <a:t>Request</a:t>
            </a:r>
            <a:endParaRPr lang="ko-KR" altLang="en-US" sz="1600" dirty="0" err="1" smtClean="0">
              <a:latin typeface="+mn-lt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6496" y="3815023"/>
            <a:ext cx="1036254" cy="360703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altLang="ko-KR" sz="1600" dirty="0" smtClean="0">
                <a:latin typeface="+mn-lt"/>
                <a:ea typeface="+mn-ea"/>
              </a:rPr>
              <a:t>Response</a:t>
            </a:r>
            <a:endParaRPr lang="ko-KR" altLang="en-US" sz="1600" dirty="0" err="1" smtClean="0"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5780" y="4500152"/>
            <a:ext cx="1937685" cy="360703"/>
          </a:xfrm>
          <a:prstGeom prst="rect">
            <a:avLst/>
          </a:prstGeom>
          <a:noFill/>
        </p:spPr>
        <p:txBody>
          <a:bodyPr wrap="none" lIns="121725" tIns="60862" rIns="121725" bIns="60862" rtlCol="0">
            <a:spAutoFit/>
          </a:bodyPr>
          <a:lstStyle/>
          <a:p>
            <a:r>
              <a:rPr lang="en-US" altLang="ko-KR" sz="1600" dirty="0" smtClean="0">
                <a:latin typeface="+mn-lt"/>
                <a:ea typeface="+mn-ea"/>
              </a:rPr>
              <a:t>CRUD &amp; N operation</a:t>
            </a:r>
            <a:endParaRPr lang="ko-KR" altLang="en-US" sz="1600" dirty="0" err="1" smtClean="0">
              <a:latin typeface="+mn-lt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7726" y="4919444"/>
            <a:ext cx="2146989" cy="338356"/>
          </a:xfrm>
          <a:prstGeom prst="rect">
            <a:avLst/>
          </a:prstGeom>
          <a:noFill/>
          <a:ln>
            <a:noFill/>
          </a:ln>
        </p:spPr>
        <p:txBody>
          <a:bodyPr wrap="none" lIns="121725" tIns="60862" rIns="121725" bIns="60862" rtlCol="0">
            <a:spAutoFit/>
          </a:bodyPr>
          <a:lstStyle/>
          <a:p>
            <a:r>
              <a:rPr lang="en-US" altLang="ko-KR" sz="1400" dirty="0">
                <a:solidFill>
                  <a:srgbClr val="0000FF"/>
                </a:solidFill>
              </a:rPr>
              <a:t>Resource (representation)</a:t>
            </a:r>
            <a:endParaRPr lang="ko-KR" altLang="en-US" sz="1400" dirty="0" err="1">
              <a:solidFill>
                <a:srgbClr val="0000FF"/>
              </a:solidFill>
            </a:endParaRPr>
          </a:p>
        </p:txBody>
      </p:sp>
      <p:pic>
        <p:nvPicPr>
          <p:cNvPr id="15" name="Picture 2" descr="http://www.ftp-sgpartners.net/tdceu/uploads/uploaded/nest-can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7969" y="1752540"/>
            <a:ext cx="958125" cy="657609"/>
          </a:xfrm>
          <a:prstGeom prst="rect">
            <a:avLst/>
          </a:prstGeom>
          <a:noFill/>
        </p:spPr>
      </p:pic>
      <p:grpSp>
        <p:nvGrpSpPr>
          <p:cNvPr id="16" name="그룹 8"/>
          <p:cNvGrpSpPr/>
          <p:nvPr/>
        </p:nvGrpSpPr>
        <p:grpSpPr>
          <a:xfrm>
            <a:off x="1524000" y="1702884"/>
            <a:ext cx="491228" cy="825322"/>
            <a:chOff x="1196257" y="1817677"/>
            <a:chExt cx="1655627" cy="3118166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8BFE7"/>
                </a:clrFrom>
                <a:clrTo>
                  <a:srgbClr val="C8BFE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6257" y="1817677"/>
              <a:ext cx="1655627" cy="3118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9" t="11388" r="9204" b="65790"/>
            <a:stretch/>
          </p:blipFill>
          <p:spPr bwMode="auto">
            <a:xfrm>
              <a:off x="1313477" y="2171726"/>
              <a:ext cx="1388002" cy="71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5315752" y="3273185"/>
            <a:ext cx="2624684" cy="1646407"/>
          </a:xfrm>
          <a:prstGeom prst="rect">
            <a:avLst/>
          </a:prstGeom>
          <a:solidFill>
            <a:srgbClr val="CCECFF"/>
          </a:solidFill>
          <a:ln w="3175">
            <a:solidFill>
              <a:schemeClr val="tx1"/>
            </a:solidFill>
          </a:ln>
        </p:spPr>
        <p:txBody>
          <a:bodyPr wrap="none" lIns="121725" tIns="60862" rIns="121725" bIns="60862" rtlCol="0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"n": “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MyRoomTemperature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", 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": "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oic.r.temperature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"if": "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oic.if.a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", 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"id": "temp_TF38_3", 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"unit": “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Celcius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“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Current_value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": 18,</a:t>
            </a: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 “</a:t>
            </a:r>
            <a:r>
              <a:rPr lang="en-US" altLang="ko-KR" sz="1100" dirty="0" err="1">
                <a:latin typeface="Courier New" pitchFamily="49" charset="0"/>
                <a:cs typeface="Courier New" pitchFamily="49" charset="0"/>
              </a:rPr>
              <a:t>Set_value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25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 err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" name="Picture 2" descr="Smart Home: Green + Wir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4175" y="1524000"/>
            <a:ext cx="950540" cy="996035"/>
          </a:xfrm>
          <a:prstGeom prst="rect">
            <a:avLst/>
          </a:prstGeom>
          <a:noFill/>
        </p:spPr>
      </p:pic>
      <p:sp>
        <p:nvSpPr>
          <p:cNvPr id="21" name="모서리가 둥근 직사각형 20"/>
          <p:cNvSpPr/>
          <p:nvPr/>
        </p:nvSpPr>
        <p:spPr>
          <a:xfrm>
            <a:off x="6735094" y="2778563"/>
            <a:ext cx="1201706" cy="291778"/>
          </a:xfrm>
          <a:prstGeom prst="roundRect">
            <a:avLst/>
          </a:prstGeom>
          <a:solidFill>
            <a:srgbClr val="FF9966">
              <a:alpha val="24706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21725" tIns="60862" rIns="121725" bIns="60862" rtlCol="0" anchor="ctr"/>
          <a:lstStyle/>
          <a:p>
            <a:pPr algn="ctr" defTabSz="1217249">
              <a:defRPr/>
            </a:pPr>
            <a:r>
              <a:rPr lang="en-US" altLang="ko-KR" sz="1600" kern="0" dirty="0" smtClean="0">
                <a:solidFill>
                  <a:sysClr val="windowText" lastClr="000000"/>
                </a:solidFill>
                <a:latin typeface="+mn-lt"/>
                <a:ea typeface="맑은 고딕"/>
              </a:rPr>
              <a:t>Entity </a:t>
            </a:r>
            <a:endParaRPr lang="ko-KR" altLang="en-US" sz="1600" kern="0" dirty="0">
              <a:solidFill>
                <a:sysClr val="windowText" lastClr="000000"/>
              </a:solidFill>
              <a:latin typeface="+mn-lt"/>
              <a:ea typeface="맑은 고딕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34919" y="2330339"/>
            <a:ext cx="1355444" cy="338356"/>
          </a:xfrm>
          <a:prstGeom prst="rect">
            <a:avLst/>
          </a:prstGeom>
          <a:noFill/>
          <a:ln>
            <a:noFill/>
          </a:ln>
        </p:spPr>
        <p:txBody>
          <a:bodyPr wrap="square" lIns="121725" tIns="60862" rIns="121725" bIns="60862" rtlCol="0">
            <a:spAutoFit/>
          </a:bodyPr>
          <a:lstStyle/>
          <a:p>
            <a:r>
              <a:rPr lang="en-US" altLang="ko-KR" sz="1400" dirty="0">
                <a:solidFill>
                  <a:srgbClr val="0000FF"/>
                </a:solidFill>
              </a:rPr>
              <a:t>Entity handler</a:t>
            </a:r>
            <a:endParaRPr lang="ko-KR" altLang="en-US" sz="1400" dirty="0" err="1">
              <a:solidFill>
                <a:srgbClr val="0000FF"/>
              </a:solidFill>
            </a:endParaRPr>
          </a:p>
        </p:txBody>
      </p:sp>
      <p:pic>
        <p:nvPicPr>
          <p:cNvPr id="23" name="Picture 2" descr="https://cdn.shopify.com/s/files/1/0102/2252/products/img_nest-nest2-the-pack-11.jpg?5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02079" y="1716711"/>
            <a:ext cx="653010" cy="684264"/>
          </a:xfrm>
          <a:prstGeom prst="rect">
            <a:avLst/>
          </a:prstGeom>
          <a:noFill/>
        </p:spPr>
      </p:pic>
      <p:sp>
        <p:nvSpPr>
          <p:cNvPr id="24" name="왼쪽 화살표 23"/>
          <p:cNvSpPr/>
          <p:nvPr/>
        </p:nvSpPr>
        <p:spPr>
          <a:xfrm>
            <a:off x="5490358" y="1958293"/>
            <a:ext cx="211231" cy="221341"/>
          </a:xfrm>
          <a:prstGeom prst="leftArrow">
            <a:avLst>
              <a:gd name="adj1" fmla="val 50000"/>
              <a:gd name="adj2" fmla="val 6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/>
            <a:endParaRPr lang="ko-KR" altLang="en-US" sz="1600"/>
          </a:p>
        </p:txBody>
      </p:sp>
      <p:sp>
        <p:nvSpPr>
          <p:cNvPr id="25" name="왼쪽 화살표 24"/>
          <p:cNvSpPr/>
          <p:nvPr/>
        </p:nvSpPr>
        <p:spPr>
          <a:xfrm flipH="1">
            <a:off x="6423441" y="1958293"/>
            <a:ext cx="211231" cy="221341"/>
          </a:xfrm>
          <a:prstGeom prst="leftArrow">
            <a:avLst>
              <a:gd name="adj1" fmla="val 50000"/>
              <a:gd name="adj2" fmla="val 6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21725" tIns="60862" rIns="121725" bIns="60862" rtlCol="0" anchor="ctr"/>
          <a:lstStyle/>
          <a:p>
            <a:pPr algn="ctr"/>
            <a:endParaRPr lang="ko-KR" altLang="en-US" sz="1600"/>
          </a:p>
        </p:txBody>
      </p:sp>
      <p:cxnSp>
        <p:nvCxnSpPr>
          <p:cNvPr id="31" name="직선 연결선 30"/>
          <p:cNvCxnSpPr/>
          <p:nvPr/>
        </p:nvCxnSpPr>
        <p:spPr>
          <a:xfrm>
            <a:off x="1876496" y="3100874"/>
            <a:ext cx="0" cy="20910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5033860" y="3100874"/>
            <a:ext cx="0" cy="20910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571500" y="5383362"/>
            <a:ext cx="8001000" cy="77290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OIC Architecture is based on Resource-oriented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Resources are addressable and Services are exposed using CRUD&amp;N operations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oneM2M </a:t>
            </a:r>
            <a:r>
              <a:rPr lang="en-US" altLang="ko-KR" sz="3600" dirty="0" smtClean="0"/>
              <a:t>vs. OIC Resources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sz="2800" dirty="0" smtClean="0"/>
              <a:t>Both oneM2M and OIC adopt ROA (</a:t>
            </a:r>
            <a:r>
              <a:rPr lang="en-US" altLang="ko-KR" sz="2800" dirty="0"/>
              <a:t>r</a:t>
            </a:r>
            <a:r>
              <a:rPr lang="en-US" altLang="ko-KR" sz="2800" dirty="0" smtClean="0"/>
              <a:t>esource-oriented architecture) model where services are exposed through resource representation</a:t>
            </a:r>
          </a:p>
          <a:p>
            <a:r>
              <a:rPr lang="en-US" altLang="ko-KR" sz="2800" dirty="0"/>
              <a:t>oneM2M exposes M2M Common Service </a:t>
            </a:r>
            <a:r>
              <a:rPr lang="en-US" altLang="ko-KR" sz="2800" dirty="0" smtClean="0"/>
              <a:t>functionalities </a:t>
            </a:r>
            <a:r>
              <a:rPr lang="en-US" altLang="ko-KR" sz="2800" dirty="0"/>
              <a:t>through various </a:t>
            </a:r>
            <a:r>
              <a:rPr lang="en-US" altLang="ko-KR" sz="2800" dirty="0" smtClean="0"/>
              <a:t>resources, </a:t>
            </a:r>
            <a:r>
              <a:rPr lang="en-US" altLang="ko-KR" sz="2800" dirty="0"/>
              <a:t>e.g</a:t>
            </a:r>
            <a:r>
              <a:rPr lang="en-US" altLang="ko-KR" sz="2800" dirty="0" smtClean="0"/>
              <a:t>., </a:t>
            </a:r>
            <a:r>
              <a:rPr lang="en-US" altLang="ko-KR" sz="2800" dirty="0"/>
              <a:t>AE, </a:t>
            </a:r>
            <a:r>
              <a:rPr lang="en-US" altLang="ko-KR" sz="2800" dirty="0" err="1"/>
              <a:t>remoteCSE</a:t>
            </a:r>
            <a:r>
              <a:rPr lang="en-US" altLang="ko-KR" sz="2800" dirty="0"/>
              <a:t>, container, group, node, </a:t>
            </a:r>
            <a:r>
              <a:rPr lang="en-US" altLang="ko-KR" sz="2800" dirty="0" smtClean="0"/>
              <a:t>delivery, etc.</a:t>
            </a:r>
            <a:endParaRPr lang="en-US" altLang="ko-KR" sz="2800" dirty="0"/>
          </a:p>
          <a:p>
            <a:r>
              <a:rPr lang="en-US" altLang="ko-KR" sz="2800" dirty="0" smtClean="0"/>
              <a:t>OIC’s resources are mainly related with device representation and its status/control information</a:t>
            </a:r>
          </a:p>
          <a:p>
            <a:pPr lvl="1"/>
            <a:r>
              <a:rPr lang="en-US" altLang="ko-KR" sz="2400" dirty="0" smtClean="0"/>
              <a:t>Including device type property (mandatory) which describes OIC device type (e.g., fan, light, thermostat, air conditioner, etc.) as well as device specific application data</a:t>
            </a:r>
          </a:p>
          <a:p>
            <a:pPr lvl="1"/>
            <a:r>
              <a:rPr lang="en-US" altLang="ko-KR" sz="2400" dirty="0"/>
              <a:t>Comparing with OIC, oneM2M uses &lt;container&gt;, &lt;</a:t>
            </a:r>
            <a:r>
              <a:rPr lang="en-US" altLang="ko-KR" sz="2400" dirty="0" err="1"/>
              <a:t>contentInstance</a:t>
            </a:r>
            <a:r>
              <a:rPr lang="en-US" altLang="ko-KR" sz="2400" dirty="0"/>
              <a:t>&gt; resources for the device specific application </a:t>
            </a:r>
            <a:r>
              <a:rPr lang="en-US" altLang="ko-KR" sz="2400" dirty="0" smtClean="0"/>
              <a:t>data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ach </a:t>
            </a:r>
            <a:r>
              <a:rPr lang="en-US" altLang="ko-KR" sz="2400" dirty="0"/>
              <a:t>OIC device usually keeps only </a:t>
            </a:r>
            <a:r>
              <a:rPr lang="en-US" altLang="ko-KR" sz="2400" dirty="0" smtClean="0"/>
              <a:t>its own application data</a:t>
            </a:r>
          </a:p>
        </p:txBody>
      </p:sp>
    </p:spTree>
    <p:extLst>
      <p:ext uri="{BB962C8B-B14F-4D97-AF65-F5344CB8AC3E}">
        <p14:creationId xmlns:p14="http://schemas.microsoft.com/office/powerpoint/2010/main" val="35582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/>
        </p:nvSpPr>
        <p:spPr>
          <a:xfrm>
            <a:off x="643495" y="1735008"/>
            <a:ext cx="4387405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Common Service Functions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oneM2M Resource Model</a:t>
            </a:r>
            <a:endParaRPr lang="ko-KR" altLang="en-US" dirty="0"/>
          </a:p>
        </p:txBody>
      </p:sp>
      <p:grpSp>
        <p:nvGrpSpPr>
          <p:cNvPr id="57" name="그룹 56"/>
          <p:cNvGrpSpPr/>
          <p:nvPr/>
        </p:nvGrpSpPr>
        <p:grpSpPr>
          <a:xfrm>
            <a:off x="616457" y="2566878"/>
            <a:ext cx="4432923" cy="3237094"/>
            <a:chOff x="280889" y="1895128"/>
            <a:chExt cx="8712968" cy="3977208"/>
          </a:xfrm>
        </p:grpSpPr>
        <p:sp>
          <p:nvSpPr>
            <p:cNvPr id="21" name="모서리가 둥근 직사각형 20"/>
            <p:cNvSpPr/>
            <p:nvPr/>
          </p:nvSpPr>
          <p:spPr bwMode="auto">
            <a:xfrm>
              <a:off x="298029" y="1895128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 bwMode="auto">
            <a:xfrm>
              <a:off x="2510086" y="1895128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 bwMode="auto">
            <a:xfrm>
              <a:off x="298029" y="3271664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 bwMode="auto">
            <a:xfrm>
              <a:off x="298029" y="4648200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 bwMode="auto">
            <a:xfrm>
              <a:off x="4722143" y="1895128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 bwMode="auto">
            <a:xfrm>
              <a:off x="6934200" y="1895128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 bwMode="auto">
            <a:xfrm>
              <a:off x="2510086" y="3271664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8" name="모서리가 둥근 직사각형 27"/>
            <p:cNvSpPr/>
            <p:nvPr/>
          </p:nvSpPr>
          <p:spPr bwMode="auto">
            <a:xfrm>
              <a:off x="2510086" y="4648200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29" name="모서리가 둥근 직사각형 28"/>
            <p:cNvSpPr/>
            <p:nvPr/>
          </p:nvSpPr>
          <p:spPr bwMode="auto">
            <a:xfrm>
              <a:off x="4722143" y="3271664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0" name="모서리가 둥근 직사각형 29"/>
            <p:cNvSpPr/>
            <p:nvPr/>
          </p:nvSpPr>
          <p:spPr bwMode="auto">
            <a:xfrm>
              <a:off x="6934200" y="3271664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1" name="모서리가 둥근 직사각형 30"/>
            <p:cNvSpPr/>
            <p:nvPr/>
          </p:nvSpPr>
          <p:spPr bwMode="auto">
            <a:xfrm>
              <a:off x="4722143" y="4648200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2" name="모서리가 둥근 직사각형 31"/>
            <p:cNvSpPr/>
            <p:nvPr/>
          </p:nvSpPr>
          <p:spPr bwMode="auto">
            <a:xfrm>
              <a:off x="6934200" y="4648200"/>
              <a:ext cx="2059657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Y견고딕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8029" y="1967136"/>
              <a:ext cx="2059657" cy="3402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Registration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0086" y="1967136"/>
              <a:ext cx="2059657" cy="3402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Discovery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2145" y="1967136"/>
              <a:ext cx="2059656" cy="3402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Security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15230" y="1967136"/>
              <a:ext cx="1906817" cy="52940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Group </a:t>
              </a:r>
            </a:p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Management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8029" y="3356774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Data Mgmt. &amp; Repository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10086" y="3356774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Subscription &amp; Notification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22143" y="3356774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Device Management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97880" y="3356774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Application &amp; Service Mgmt.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889" y="4735741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Communication Management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3137" y="4734436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Network Service Exposure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01952" y="4734436"/>
              <a:ext cx="2059657" cy="3402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Location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34200" y="4734436"/>
              <a:ext cx="2059657" cy="5604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 smtClean="0">
                  <a:solidFill>
                    <a:srgbClr val="D24726"/>
                  </a:solidFill>
                </a:rPr>
                <a:t>Service Charging &amp; Accounting</a:t>
              </a:r>
              <a:endParaRPr lang="ko-KR" altLang="en-US" sz="1100" b="1" dirty="0">
                <a:solidFill>
                  <a:srgbClr val="D24726"/>
                </a:solidFill>
              </a:endParaRPr>
            </a:p>
          </p:txBody>
        </p:sp>
      </p:grp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50414"/>
              </p:ext>
            </p:extLst>
          </p:nvPr>
        </p:nvGraphicFramePr>
        <p:xfrm>
          <a:off x="5334216" y="1735008"/>
          <a:ext cx="3352584" cy="40638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1821"/>
                <a:gridCol w="2710763"/>
              </a:tblGrid>
              <a:tr h="439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CSF</a:t>
                      </a:r>
                      <a:endParaRPr lang="ko-KR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400" dirty="0" smtClean="0"/>
                        <a:t>oneM2M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Resource Type</a:t>
                      </a:r>
                      <a:endParaRPr lang="ko-KR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7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REG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CSEBase</a:t>
                      </a:r>
                      <a:r>
                        <a:rPr lang="en-US" altLang="ko-KR" sz="1200" dirty="0" smtClean="0"/>
                        <a:t>&gt;, &lt;</a:t>
                      </a:r>
                      <a:r>
                        <a:rPr lang="en-US" altLang="ko-KR" sz="1200" dirty="0" err="1" smtClean="0"/>
                        <a:t>remoteCSE</a:t>
                      </a:r>
                      <a:r>
                        <a:rPr lang="en-US" altLang="ko-KR" sz="1200" dirty="0" smtClean="0"/>
                        <a:t>&gt;,</a:t>
                      </a:r>
                      <a:r>
                        <a:rPr lang="en-US" altLang="ko-KR" sz="1200" baseline="0" dirty="0" smtClean="0"/>
                        <a:t> &lt;AE&gt;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DMR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&lt;container&gt;, &lt;</a:t>
                      </a:r>
                      <a:r>
                        <a:rPr lang="en-US" altLang="ko-KR" sz="1200" dirty="0" err="1" smtClean="0"/>
                        <a:t>contentInstance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37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&lt;subscription&gt;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37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GMG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&lt;group&gt;, &lt;</a:t>
                      </a:r>
                      <a:r>
                        <a:rPr lang="en-US" altLang="ko-KR" sz="1200" dirty="0" err="1" smtClean="0"/>
                        <a:t>fanOutPoint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8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LOC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locationPolicy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37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SEC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accessControlPolicy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37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DIS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Annc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541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DMG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mgmtObj</a:t>
                      </a:r>
                      <a:r>
                        <a:rPr lang="en-US" altLang="ko-KR" sz="1200" dirty="0" smtClean="0"/>
                        <a:t>&gt;,&lt;</a:t>
                      </a:r>
                      <a:r>
                        <a:rPr lang="en-US" altLang="ko-KR" sz="1200" dirty="0" err="1" smtClean="0"/>
                        <a:t>mgmtCmd</a:t>
                      </a:r>
                      <a:r>
                        <a:rPr lang="en-US" altLang="ko-KR" sz="1200" dirty="0" smtClean="0"/>
                        <a:t>&gt;, &lt;</a:t>
                      </a:r>
                      <a:r>
                        <a:rPr lang="en-US" altLang="ko-KR" sz="1200" dirty="0" err="1" smtClean="0"/>
                        <a:t>execInstances</a:t>
                      </a:r>
                      <a:r>
                        <a:rPr lang="en-US" altLang="ko-KR" sz="1200" dirty="0" smtClean="0"/>
                        <a:t>&gt;, &lt;</a:t>
                      </a:r>
                      <a:r>
                        <a:rPr lang="en-US" altLang="ko-KR" sz="1200" dirty="0" err="1" smtClean="0"/>
                        <a:t>execInstance</a:t>
                      </a:r>
                      <a:r>
                        <a:rPr lang="en-US" altLang="ko-KR" sz="1200" dirty="0" smtClean="0"/>
                        <a:t>&gt;, &lt;parameters&gt;, &lt;node&gt;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7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CMDH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&lt;delivery&gt;, &lt;request&gt;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7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NSSE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&lt;schedule&gt;, &lt;</a:t>
                      </a:r>
                      <a:r>
                        <a:rPr lang="en-US" altLang="ko-KR" sz="1200" dirty="0" err="1" smtClean="0"/>
                        <a:t>cmdhNwAccessRule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SCA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&lt;</a:t>
                      </a:r>
                      <a:r>
                        <a:rPr lang="en-US" altLang="ko-KR" sz="1200" dirty="0" err="1" smtClean="0"/>
                        <a:t>statsConfig</a:t>
                      </a:r>
                      <a:r>
                        <a:rPr lang="en-US" altLang="ko-KR" sz="1200" dirty="0" smtClean="0"/>
                        <a:t>&gt;, &lt;</a:t>
                      </a:r>
                      <a:r>
                        <a:rPr lang="en-US" altLang="ko-KR" sz="1200" dirty="0" err="1" smtClean="0"/>
                        <a:t>statsCollect</a:t>
                      </a:r>
                      <a:r>
                        <a:rPr lang="en-US" altLang="ko-KR" sz="1200" dirty="0" smtClean="0"/>
                        <a:t>&gt;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3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OIC Resource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9323" y="1555774"/>
            <a:ext cx="8229600" cy="2373631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/>
              <a:t>OIC Device</a:t>
            </a:r>
          </a:p>
          <a:p>
            <a:pPr lvl="1"/>
            <a:r>
              <a:rPr lang="en-US" altLang="ko-KR" sz="2400" dirty="0" smtClean="0"/>
              <a:t>Core resources + Device specific resources</a:t>
            </a:r>
          </a:p>
          <a:p>
            <a:pPr lvl="1"/>
            <a:r>
              <a:rPr lang="en-US" altLang="ko-KR" sz="2400" dirty="0"/>
              <a:t>C</a:t>
            </a:r>
            <a:r>
              <a:rPr lang="en-US" altLang="ko-KR" sz="2400" dirty="0" smtClean="0"/>
              <a:t>ore resources </a:t>
            </a:r>
            <a:r>
              <a:rPr lang="en-US" altLang="ko-KR" sz="2100" dirty="0" smtClean="0"/>
              <a:t>(with fixed URI)</a:t>
            </a:r>
          </a:p>
          <a:p>
            <a:pPr lvl="2"/>
            <a:r>
              <a:rPr lang="en-US" altLang="ko-KR" sz="2000" dirty="0" err="1" smtClean="0"/>
              <a:t>oic</a:t>
            </a:r>
            <a:r>
              <a:rPr lang="en-US" altLang="ko-KR" sz="2000" dirty="0" smtClean="0"/>
              <a:t>/res: core resource with device type</a:t>
            </a:r>
          </a:p>
          <a:p>
            <a:pPr lvl="2"/>
            <a:r>
              <a:rPr lang="en-US" altLang="ko-KR" sz="2000" dirty="0" err="1" smtClean="0"/>
              <a:t>oic</a:t>
            </a:r>
            <a:r>
              <a:rPr lang="en-US" altLang="ko-KR" sz="2000" dirty="0" smtClean="0"/>
              <a:t>/d: core resource for device discovery</a:t>
            </a:r>
          </a:p>
          <a:p>
            <a:pPr lvl="1"/>
            <a:r>
              <a:rPr lang="en-US" altLang="ko-KR" sz="2400" dirty="0" smtClean="0"/>
              <a:t>Device specific resources </a:t>
            </a:r>
            <a:r>
              <a:rPr lang="en-US" altLang="ko-KR" sz="2100" dirty="0" smtClean="0"/>
              <a:t>(with free URI)</a:t>
            </a:r>
          </a:p>
          <a:p>
            <a:pPr lvl="2"/>
            <a:r>
              <a:rPr lang="en-US" altLang="ko-KR" sz="2000" dirty="0" smtClean="0"/>
              <a:t>For example, light device shall have “binary switch” Device specific resource</a:t>
            </a:r>
            <a:endParaRPr lang="ko-KR" altLang="en-US" sz="2000" dirty="0" smtClean="0"/>
          </a:p>
        </p:txBody>
      </p:sp>
      <p:grpSp>
        <p:nvGrpSpPr>
          <p:cNvPr id="22" name="그룹 21"/>
          <p:cNvGrpSpPr/>
          <p:nvPr/>
        </p:nvGrpSpPr>
        <p:grpSpPr>
          <a:xfrm>
            <a:off x="1143000" y="3989367"/>
            <a:ext cx="7086600" cy="1981200"/>
            <a:chOff x="914400" y="4038600"/>
            <a:chExt cx="7148918" cy="2579732"/>
          </a:xfrm>
        </p:grpSpPr>
        <p:sp>
          <p:nvSpPr>
            <p:cNvPr id="6" name="직사각형 5"/>
            <p:cNvSpPr/>
            <p:nvPr/>
          </p:nvSpPr>
          <p:spPr>
            <a:xfrm>
              <a:off x="914400" y="4038600"/>
              <a:ext cx="7148918" cy="25797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8470" y="4338511"/>
              <a:ext cx="1103627" cy="34064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1050" b="1" dirty="0" err="1" smtClean="0">
                  <a:latin typeface="Courier New" pitchFamily="49" charset="0"/>
                  <a:cs typeface="Courier New" pitchFamily="49" charset="0"/>
                </a:rPr>
                <a:t>oic</a:t>
              </a:r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/res</a:t>
              </a:r>
              <a:endParaRPr lang="ko-KR" altLang="en-US" sz="1050" b="1" dirty="0" err="1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64413" y="4899423"/>
              <a:ext cx="882598" cy="34064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1050" b="1" dirty="0" err="1" smtClean="0">
                  <a:latin typeface="Courier New" pitchFamily="49" charset="0"/>
                  <a:cs typeface="Courier New" pitchFamily="49" charset="0"/>
                </a:rPr>
                <a:t>oic</a:t>
              </a:r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/d</a:t>
              </a:r>
              <a:endParaRPr lang="ko-KR" altLang="en-US" sz="1050" b="1" dirty="0" err="1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4414" y="5490776"/>
              <a:ext cx="1656203" cy="34064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/resource1URI</a:t>
              </a:r>
              <a:endParaRPr lang="ko-KR" altLang="en-US" sz="1050" b="1" dirty="0" err="1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6867" y="6077519"/>
              <a:ext cx="1656203" cy="34064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50" b="1" dirty="0" smtClean="0">
                  <a:latin typeface="Courier New" pitchFamily="49" charset="0"/>
                  <a:cs typeface="Courier New" pitchFamily="49" charset="0"/>
                </a:rPr>
                <a:t>/resource2URI</a:t>
              </a:r>
              <a:endParaRPr lang="ko-KR" altLang="en-US" sz="1050" b="1" dirty="0" err="1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670630" y="4813330"/>
              <a:ext cx="4719749" cy="48215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ko-KR" sz="105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oic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/d (with “</a:t>
              </a:r>
              <a:r>
                <a:rPr lang="en-US" altLang="ko-KR" sz="105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rt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”=“</a:t>
              </a:r>
              <a:r>
                <a:rPr lang="en-US" altLang="ko-KR" sz="105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oic.d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.&lt;device type&gt;”</a:t>
              </a:r>
            </a:p>
            <a:p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</a:t>
              </a:r>
              <a:r>
                <a:rPr lang="en-US" altLang="ko-KR" sz="1050" dirty="0" err="1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oic</a:t>
              </a:r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core resource with fixed URI </a:t>
              </a:r>
              <a:endParaRPr lang="ko-KR" altLang="en-US" sz="105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670630" y="5961412"/>
              <a:ext cx="4719750" cy="464896"/>
            </a:xfrm>
            <a:prstGeom prst="rect">
              <a:avLst/>
            </a:prstGeom>
            <a:solidFill>
              <a:srgbClr val="FFCC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Resource2</a:t>
              </a:r>
            </a:p>
            <a:p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Device specific resource with free URI </a:t>
              </a:r>
              <a:endParaRPr lang="ko-KR" altLang="en-US" sz="105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2670630" y="4232569"/>
              <a:ext cx="4719749" cy="48215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ko-KR" sz="1050" dirty="0" err="1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oic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/res</a:t>
              </a:r>
            </a:p>
            <a:p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</a:t>
              </a:r>
              <a:r>
                <a:rPr lang="en-US" altLang="ko-KR" sz="1050" dirty="0" err="1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oic</a:t>
              </a:r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core resource with fixed URI </a:t>
              </a:r>
              <a:endParaRPr lang="ko-KR" altLang="en-US" sz="105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2670630" y="5397459"/>
              <a:ext cx="4719750" cy="464896"/>
            </a:xfrm>
            <a:prstGeom prst="rect">
              <a:avLst/>
            </a:prstGeom>
            <a:solidFill>
              <a:srgbClr val="FFCC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ko-KR" sz="105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Resource1</a:t>
              </a:r>
            </a:p>
            <a:p>
              <a:r>
                <a:rPr lang="en-US" altLang="ko-KR" sz="1050" dirty="0" smtClean="0">
                  <a:solidFill>
                    <a:srgbClr val="FF996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Device specific resource with free URI </a:t>
              </a:r>
              <a:endParaRPr lang="ko-KR" altLang="en-US" sz="1050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24" name="꺾인 연결선 23"/>
          <p:cNvCxnSpPr>
            <a:stCxn id="16" idx="3"/>
            <a:endCxn id="11" idx="3"/>
          </p:cNvCxnSpPr>
          <p:nvPr/>
        </p:nvCxnSpPr>
        <p:spPr>
          <a:xfrm>
            <a:off x="7562527" y="4323476"/>
            <a:ext cx="12700" cy="446016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꺾인 연결선 25"/>
          <p:cNvCxnSpPr>
            <a:stCxn id="16" idx="3"/>
            <a:endCxn id="17" idx="3"/>
          </p:cNvCxnSpPr>
          <p:nvPr/>
        </p:nvCxnSpPr>
        <p:spPr>
          <a:xfrm>
            <a:off x="7562527" y="4323476"/>
            <a:ext cx="1" cy="887994"/>
          </a:xfrm>
          <a:prstGeom prst="bentConnector3">
            <a:avLst>
              <a:gd name="adj1" fmla="val 228601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16" idx="3"/>
            <a:endCxn id="12" idx="3"/>
          </p:cNvCxnSpPr>
          <p:nvPr/>
        </p:nvCxnSpPr>
        <p:spPr>
          <a:xfrm>
            <a:off x="7562527" y="4323476"/>
            <a:ext cx="1" cy="1321102"/>
          </a:xfrm>
          <a:prstGeom prst="bentConnector3">
            <a:avLst>
              <a:gd name="adj1" fmla="val 228601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83877" y="4736335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Link relationship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721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Bulb Resource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589906"/>
          </a:xfrm>
        </p:spPr>
        <p:txBody>
          <a:bodyPr wrap="square">
            <a:normAutofit fontScale="62500" lnSpcReduction="20000"/>
          </a:bodyPr>
          <a:lstStyle/>
          <a:p>
            <a:r>
              <a:rPr lang="en-US" altLang="ko-KR" dirty="0"/>
              <a:t>Example overview </a:t>
            </a:r>
          </a:p>
          <a:p>
            <a:pPr marL="800100" lvl="1" indent="-342900">
              <a:buFontTx/>
              <a:buChar char="-"/>
            </a:pPr>
            <a:r>
              <a:rPr lang="en-US" altLang="ko-KR" dirty="0"/>
              <a:t>Smart light device with </a:t>
            </a:r>
            <a:r>
              <a:rPr lang="en-US" altLang="ko-KR" dirty="0" err="1"/>
              <a:t>i</a:t>
            </a:r>
            <a:r>
              <a:rPr lang="en-US" altLang="ko-KR" dirty="0"/>
              <a:t>) binary switch &amp; ii) brightness resource </a:t>
            </a:r>
            <a:endParaRPr lang="en-US" altLang="ko-KR" dirty="0" smtClean="0"/>
          </a:p>
          <a:p>
            <a:pPr marL="800100" lvl="1" indent="-342900">
              <a:buFontTx/>
              <a:buChar char="-"/>
            </a:pPr>
            <a:endParaRPr lang="en-US" altLang="ko-KR" sz="1900" dirty="0"/>
          </a:p>
          <a:p>
            <a:r>
              <a:rPr lang="en-US" altLang="ko-KR" dirty="0"/>
              <a:t>Device type: Light device (</a:t>
            </a:r>
            <a:r>
              <a:rPr lang="en-US" altLang="ko-KR" dirty="0" err="1"/>
              <a:t>oic.d.light</a:t>
            </a:r>
            <a:r>
              <a:rPr lang="en-US" altLang="ko-KR" dirty="0"/>
              <a:t>)  </a:t>
            </a:r>
          </a:p>
          <a:p>
            <a:r>
              <a:rPr lang="en-US" altLang="ko-KR" dirty="0"/>
              <a:t>Associated resources </a:t>
            </a:r>
          </a:p>
          <a:p>
            <a:pPr marL="800100" lvl="1" indent="-342900">
              <a:buFontTx/>
              <a:buChar char="-"/>
            </a:pPr>
            <a:r>
              <a:rPr lang="en-US" altLang="ko-KR" dirty="0"/>
              <a:t>Core </a:t>
            </a:r>
            <a:r>
              <a:rPr lang="en-US" altLang="ko-KR" dirty="0" smtClean="0"/>
              <a:t>resources</a:t>
            </a:r>
          </a:p>
          <a:p>
            <a:pPr marL="1200150" lvl="2" indent="-342900">
              <a:buFontTx/>
              <a:buChar char="-"/>
            </a:pPr>
            <a:r>
              <a:rPr lang="en-US" altLang="ko-KR" dirty="0" smtClean="0"/>
              <a:t>① </a:t>
            </a:r>
            <a:r>
              <a:rPr lang="en-US" altLang="ko-KR" dirty="0" err="1"/>
              <a:t>oic</a:t>
            </a:r>
            <a:r>
              <a:rPr lang="en-US" altLang="ko-KR" dirty="0"/>
              <a:t>/res, ② </a:t>
            </a:r>
            <a:r>
              <a:rPr lang="en-US" altLang="ko-KR" dirty="0" err="1"/>
              <a:t>oic</a:t>
            </a:r>
            <a:r>
              <a:rPr lang="en-US" altLang="ko-KR" dirty="0"/>
              <a:t>/d</a:t>
            </a:r>
          </a:p>
          <a:p>
            <a:pPr marL="800100" lvl="1" indent="-342900">
              <a:buFontTx/>
              <a:buChar char="-"/>
            </a:pPr>
            <a:r>
              <a:rPr lang="en-US" altLang="ko-KR" dirty="0"/>
              <a:t>Device specific </a:t>
            </a:r>
            <a:r>
              <a:rPr lang="en-US" altLang="ko-KR" dirty="0" smtClean="0"/>
              <a:t>resources</a:t>
            </a:r>
          </a:p>
          <a:p>
            <a:pPr marL="1200150" lvl="2" indent="-342900">
              <a:buFontTx/>
              <a:buChar char="-"/>
            </a:pPr>
            <a:r>
              <a:rPr lang="en-US" altLang="ko-KR" dirty="0" smtClean="0"/>
              <a:t>③ </a:t>
            </a:r>
            <a:r>
              <a:rPr lang="en-US" altLang="ko-KR" dirty="0"/>
              <a:t>Binary switch (</a:t>
            </a:r>
            <a:r>
              <a:rPr lang="en-US" altLang="ko-KR" dirty="0" err="1"/>
              <a:t>oic.r.switch.binary</a:t>
            </a:r>
            <a:r>
              <a:rPr lang="en-US" altLang="ko-KR" dirty="0"/>
              <a:t>), </a:t>
            </a:r>
            <a:r>
              <a:rPr lang="en-US" altLang="ko-KR" dirty="0" smtClean="0"/>
              <a:t>④ </a:t>
            </a:r>
            <a:r>
              <a:rPr lang="en-US" altLang="ko-KR" dirty="0"/>
              <a:t>Brightness resource (</a:t>
            </a:r>
            <a:r>
              <a:rPr lang="en-US" altLang="ko-KR" dirty="0" err="1"/>
              <a:t>oic.r.light.brightness</a:t>
            </a:r>
            <a:r>
              <a:rPr lang="en-US" altLang="ko-KR" dirty="0"/>
              <a:t>)  </a:t>
            </a:r>
            <a:endParaRPr lang="ko-KR" altLang="en-US" dirty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250262"/>
              </p:ext>
            </p:extLst>
          </p:nvPr>
        </p:nvGraphicFramePr>
        <p:xfrm>
          <a:off x="838200" y="4628127"/>
          <a:ext cx="3886199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791"/>
                <a:gridCol w="777240"/>
                <a:gridCol w="2057073"/>
                <a:gridCol w="430095"/>
              </a:tblGrid>
              <a:tr h="2853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Device Title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Device Type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Associated Resource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altLang="ko-KR" sz="1000" b="1" spc="40" dirty="0" smtClean="0">
                          <a:solidFill>
                            <a:schemeClr val="tx1"/>
                          </a:solidFill>
                          <a:latin typeface="Arial"/>
                          <a:ea typeface="맑은 고딕"/>
                        </a:rPr>
                        <a:t>M/O</a:t>
                      </a:r>
                      <a:endParaRPr lang="ko-KR" sz="1000" spc="4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40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Light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oic.d.light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/res (</a:t>
                      </a: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oic.wk.core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4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/d (</a:t>
                      </a: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oic.d.light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4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Binary switch (</a:t>
                      </a: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oic.r.swtich.binary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4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Brightness (</a:t>
                      </a:r>
                      <a:r>
                        <a:rPr lang="en-US" altLang="ko-KR" sz="1000" dirty="0" err="1" smtClean="0">
                          <a:solidFill>
                            <a:schemeClr val="tx1"/>
                          </a:solidFill>
                        </a:rPr>
                        <a:t>oic.r.light.brightness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67418" y="4267200"/>
            <a:ext cx="3427762" cy="2818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sz="1200" dirty="0" smtClean="0">
                <a:solidFill>
                  <a:srgbClr val="1C3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Smart light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en-US" sz="1200" dirty="0" smtClean="0">
                <a:solidFill>
                  <a:srgbClr val="1C3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4 resources</a:t>
            </a:r>
          </a:p>
        </p:txBody>
      </p:sp>
      <p:pic>
        <p:nvPicPr>
          <p:cNvPr id="6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37894"/>
            <a:ext cx="1204428" cy="183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42608" y="4549040"/>
            <a:ext cx="1486991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oic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/res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42608" y="4893877"/>
            <a:ext cx="1486991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oic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/d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2608" y="5229203"/>
            <a:ext cx="1486991" cy="261610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  Binary switch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2608" y="5574040"/>
            <a:ext cx="1486991" cy="261610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  Brightness  </a:t>
            </a:r>
          </a:p>
        </p:txBody>
      </p:sp>
      <p:sp>
        <p:nvSpPr>
          <p:cNvPr id="11" name="Line 3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6270870" y="4710555"/>
            <a:ext cx="509420" cy="45719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2" name="Line 3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6270870" y="5043012"/>
            <a:ext cx="509420" cy="45719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" name="Line 3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270870" y="5372057"/>
            <a:ext cx="509420" cy="45719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" name="Line 3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6270870" y="5729247"/>
            <a:ext cx="509420" cy="45719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Bulb Resource Example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762000" y="1828800"/>
            <a:ext cx="7786807" cy="3943748"/>
            <a:chOff x="794507" y="968724"/>
            <a:chExt cx="10497500" cy="5382384"/>
          </a:xfrm>
        </p:grpSpPr>
        <p:sp>
          <p:nvSpPr>
            <p:cNvPr id="4" name="TextBox 3"/>
            <p:cNvSpPr txBox="1"/>
            <p:nvPr/>
          </p:nvSpPr>
          <p:spPr>
            <a:xfrm>
              <a:off x="807309" y="968724"/>
              <a:ext cx="3692265" cy="33183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8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oic</a:t>
              </a:r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/res </a:t>
              </a:r>
            </a:p>
            <a:p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[{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di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example_device_id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"links": [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{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href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"/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/d",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oic.d.light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"if":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oic.if.r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rel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"hosts"},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{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href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"/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myLightSwitch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oic.r.switch.binary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"if":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oic.if.a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rel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"hosts"},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{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href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"/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myLightBrigtness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oic.r.light.brightness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"if":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oic.if.a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   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rel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"hosts"}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]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}]</a:t>
              </a:r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" name="꺾인 연결선 4"/>
            <p:cNvCxnSpPr/>
            <p:nvPr/>
          </p:nvCxnSpPr>
          <p:spPr>
            <a:xfrm flipV="1">
              <a:off x="4508626" y="1204108"/>
              <a:ext cx="3041964" cy="860079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hape 27"/>
            <p:cNvCxnSpPr>
              <a:stCxn id="4" idx="3"/>
            </p:cNvCxnSpPr>
            <p:nvPr/>
          </p:nvCxnSpPr>
          <p:spPr>
            <a:xfrm>
              <a:off x="4499573" y="2627923"/>
              <a:ext cx="3105338" cy="129222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563012" y="1098705"/>
              <a:ext cx="3690446" cy="16381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8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oic</a:t>
              </a:r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/d</a:t>
              </a:r>
            </a:p>
            <a:p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"n":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myRoomLightDevice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": 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oic.d.light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"if":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oic.if.r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“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di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 smtClean="0">
                  <a:latin typeface="Courier New" pitchFamily="49" charset="0"/>
                  <a:cs typeface="Courier New" pitchFamily="49" charset="0"/>
                </a:rPr>
                <a:t>example_device_id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“, </a:t>
              </a:r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icv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": "oic.1.5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"</a:t>
              </a:r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ko-KR" altLang="en-US" sz="800" dirty="0" err="1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4507" y="4712912"/>
              <a:ext cx="3710891" cy="1638196"/>
            </a:xfrm>
            <a:prstGeom prst="rect">
              <a:avLst/>
            </a:prstGeom>
            <a:solidFill>
              <a:srgbClr val="FFCC9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8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</a:t>
              </a:r>
              <a:r>
                <a:rPr lang="en-US" altLang="ko-KR" sz="8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yLightBrightness</a:t>
              </a:r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"n": 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MyRoomLightBrightness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 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oic.r.light.brightness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"if":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oic.if.a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 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"id": “light_brightenss_TF38_3", 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value": 30 </a:t>
              </a:r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81117" y="3778123"/>
              <a:ext cx="3710890" cy="1806215"/>
            </a:xfrm>
            <a:prstGeom prst="rect">
              <a:avLst/>
            </a:prstGeom>
            <a:solidFill>
              <a:srgbClr val="FFCC9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altLang="ko-KR" sz="8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myLightSwitch</a:t>
              </a:r>
              <a:endParaRPr lang="en-US" altLang="ko-KR" sz="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{  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n": 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MyRoomLightSwitch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 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oic.r.switch.binary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"if": "</a:t>
              </a:r>
              <a:r>
                <a:rPr lang="en-US" altLang="ko-KR" sz="800" dirty="0" err="1">
                  <a:latin typeface="Courier New" pitchFamily="49" charset="0"/>
                  <a:cs typeface="Courier New" pitchFamily="49" charset="0"/>
                </a:rPr>
                <a:t>oic.if.a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", </a:t>
              </a:r>
            </a:p>
            <a:p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  "id": "b.switch_TF38_3", </a:t>
              </a: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  "</a:t>
              </a:r>
              <a:r>
                <a:rPr lang="en-US" altLang="ko-KR" sz="800" dirty="0">
                  <a:latin typeface="Courier New" pitchFamily="49" charset="0"/>
                  <a:cs typeface="Courier New" pitchFamily="49" charset="0"/>
                </a:rPr>
                <a:t>value": "true" </a:t>
              </a:r>
              <a:endParaRPr lang="en-US" altLang="ko-KR" sz="800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800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US" altLang="ko-KR" sz="8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" name="Shape 27"/>
            <p:cNvCxnSpPr/>
            <p:nvPr/>
          </p:nvCxnSpPr>
          <p:spPr>
            <a:xfrm rot="16200000" flipH="1">
              <a:off x="3349751" y="4617289"/>
              <a:ext cx="2305469" cy="5828"/>
            </a:xfrm>
            <a:prstGeom prst="bentConnector4">
              <a:avLst>
                <a:gd name="adj1" fmla="val -85"/>
                <a:gd name="adj2" fmla="val 4022443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 descr="https://www.troopsupport.dla.mil/events/images/14012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086" y="2432228"/>
              <a:ext cx="1764135" cy="2691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모서리가 둥근 직사각형 11"/>
          <p:cNvSpPr/>
          <p:nvPr/>
        </p:nvSpPr>
        <p:spPr>
          <a:xfrm>
            <a:off x="905152" y="2482715"/>
            <a:ext cx="2447648" cy="1508634"/>
          </a:xfrm>
          <a:prstGeom prst="roundRect">
            <a:avLst>
              <a:gd name="adj" fmla="val 6308"/>
            </a:avLst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432721" y="1588150"/>
            <a:ext cx="1404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rgbClr val="0000FF"/>
                </a:solidFill>
              </a:rPr>
              <a:t>Set of links in </a:t>
            </a:r>
            <a:r>
              <a:rPr lang="en-US" altLang="ko-KR" sz="1050" dirty="0" err="1" smtClean="0">
                <a:solidFill>
                  <a:srgbClr val="0000FF"/>
                </a:solidFill>
              </a:rPr>
              <a:t>oic</a:t>
            </a:r>
            <a:r>
              <a:rPr lang="en-US" altLang="ko-KR" sz="1050" dirty="0" smtClean="0">
                <a:solidFill>
                  <a:srgbClr val="0000FF"/>
                </a:solidFill>
              </a:rPr>
              <a:t>/res resource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flipH="1">
            <a:off x="2138328" y="1899286"/>
            <a:ext cx="1595472" cy="564361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2656</TotalTime>
  <Words>1288</Words>
  <Application>Microsoft Office PowerPoint</Application>
  <PresentationFormat>화면 슬라이드 쇼(4:3)</PresentationFormat>
  <Paragraphs>338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HY견고딕</vt:lpstr>
      <vt:lpstr>굴림</vt:lpstr>
      <vt:lpstr>맑은 고딕</vt:lpstr>
      <vt:lpstr>Arial</vt:lpstr>
      <vt:lpstr>Calibri</vt:lpstr>
      <vt:lpstr>Courier New</vt:lpstr>
      <vt:lpstr>Times New Roman</vt:lpstr>
      <vt:lpstr>Office Theme</vt:lpstr>
      <vt:lpstr>oneM2M-OIC Interworking Technical Comparison</vt:lpstr>
      <vt:lpstr>Overview</vt:lpstr>
      <vt:lpstr>oneM2M vs. OIC Framework</vt:lpstr>
      <vt:lpstr>Resource-oriented Architecture</vt:lpstr>
      <vt:lpstr>oneM2M vs. OIC Resources</vt:lpstr>
      <vt:lpstr>oneM2M Resource Model</vt:lpstr>
      <vt:lpstr>OIC Resource Model</vt:lpstr>
      <vt:lpstr>Light Bulb Resource Example</vt:lpstr>
      <vt:lpstr>Light Bulb Resource Example</vt:lpstr>
      <vt:lpstr>oneM2M vs. OIC Communication</vt:lpstr>
      <vt:lpstr>oneM2M Registration</vt:lpstr>
      <vt:lpstr>oneM2M Communication</vt:lpstr>
      <vt:lpstr>OIC Communication</vt:lpstr>
      <vt:lpstr>OIC Communication</vt:lpstr>
      <vt:lpstr>Conclusion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Sungchan Choi</cp:lastModifiedBy>
  <cp:revision>187</cp:revision>
  <cp:lastPrinted>2015-08-21T06:02:57Z</cp:lastPrinted>
  <dcterms:created xsi:type="dcterms:W3CDTF">2012-09-11T22:52:11Z</dcterms:created>
  <dcterms:modified xsi:type="dcterms:W3CDTF">2015-08-31T14:44:24Z</dcterms:modified>
</cp:coreProperties>
</file>