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305" r:id="rId3"/>
    <p:sldId id="590" r:id="rId4"/>
    <p:sldId id="592" r:id="rId5"/>
    <p:sldId id="593" r:id="rId6"/>
    <p:sldId id="597" r:id="rId7"/>
    <p:sldId id="59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CC00FF"/>
    <a:srgbClr val="FFFF99"/>
    <a:srgbClr val="FFCC00"/>
    <a:srgbClr val="FF9933"/>
    <a:srgbClr val="A0A0A3"/>
    <a:srgbClr val="34B233"/>
    <a:srgbClr val="376092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2" autoAdjust="0"/>
    <p:restoredTop sz="95429" autoAdjust="0"/>
  </p:normalViewPr>
  <p:slideViewPr>
    <p:cSldViewPr>
      <p:cViewPr varScale="1">
        <p:scale>
          <a:sx n="117" d="100"/>
          <a:sy n="117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10/20/2015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ran.vedula@samsung.com" TargetMode="External"/><Relationship Id="rId7" Type="http://schemas.openxmlformats.org/officeDocument/2006/relationships/hyperlink" Target="mailto:shkim@dtnc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ngchan.keti@gmail.com" TargetMode="External"/><Relationship Id="rId5" Type="http://schemas.openxmlformats.org/officeDocument/2006/relationships/hyperlink" Target="mailto:jinchoe@samsung.com" TargetMode="External"/><Relationship Id="rId4" Type="http://schemas.openxmlformats.org/officeDocument/2006/relationships/hyperlink" Target="mailto:je.keum@samsung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 smtClean="0"/>
              <a:t>OIC INTERWORKING </a:t>
            </a:r>
            <a:r>
              <a:rPr lang="fr-FR" sz="3200" dirty="0" err="1" smtClean="0"/>
              <a:t>Operational</a:t>
            </a:r>
            <a:r>
              <a:rPr lang="fr-FR" sz="3200" dirty="0" smtClean="0"/>
              <a:t> </a:t>
            </a:r>
            <a:r>
              <a:rPr lang="fr-FR" sz="3200" dirty="0" err="1" smtClean="0"/>
              <a:t>Procedure</a:t>
            </a:r>
            <a:r>
              <a:rPr lang="fr-FR" sz="3200" dirty="0" smtClean="0"/>
              <a:t> (</a:t>
            </a:r>
            <a:r>
              <a:rPr lang="fr-FR" sz="3200" dirty="0" err="1" smtClean="0"/>
              <a:t>addressing</a:t>
            </a:r>
            <a:r>
              <a:rPr lang="fr-FR" sz="3200" dirty="0" smtClean="0"/>
              <a:t> and </a:t>
            </a:r>
            <a:r>
              <a:rPr lang="fr-FR" sz="3200" dirty="0" err="1" smtClean="0"/>
              <a:t>Discovery</a:t>
            </a:r>
            <a:r>
              <a:rPr lang="fr-FR" sz="3200" dirty="0" smtClean="0"/>
              <a:t>)</a:t>
            </a:r>
            <a:endParaRPr lang="en-US" sz="3200" dirty="0"/>
          </a:p>
        </p:txBody>
      </p:sp>
      <p:sp>
        <p:nvSpPr>
          <p:cNvPr id="6" name="텍스트 개체 틀 1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</p:spPr>
        <p:txBody>
          <a:bodyPr anchor="ctr">
            <a:normAutofit fontScale="40000" lnSpcReduction="20000"/>
          </a:bodyPr>
          <a:lstStyle/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Group Name: Architecture WG</a:t>
            </a:r>
          </a:p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2800" dirty="0" err="1">
                <a:solidFill>
                  <a:srgbClr val="B42025"/>
                </a:solidFill>
                <a:ea typeface="굴림" pitchFamily="50" charset="-127"/>
              </a:rPr>
              <a:t>Kiran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 Vedula, Samsung Electronics, 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kiran.vedula@samsung.com</a:t>
            </a:r>
            <a:endParaRPr lang="en-US" altLang="ko-KR" sz="28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2800" dirty="0" err="1" smtClean="0">
                <a:solidFill>
                  <a:srgbClr val="B42025"/>
                </a:solidFill>
                <a:ea typeface="굴림" pitchFamily="50" charset="-127"/>
              </a:rPr>
              <a:t>Jieun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Keum, Samsung Electronics, 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je.keum@samsung.com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 </a:t>
            </a:r>
          </a:p>
          <a:p>
            <a:pPr eaLnBrk="1" hangingPunct="1"/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2800" dirty="0" err="1" smtClean="0">
                <a:solidFill>
                  <a:srgbClr val="B42025"/>
                </a:solidFill>
                <a:ea typeface="굴림" pitchFamily="50" charset="-127"/>
              </a:rPr>
              <a:t>Jinhyeock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Choi, Samsung Electronics, 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jinchoe@samsung.com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</a:p>
          <a:p>
            <a:pPr eaLnBrk="1" hangingPunct="1"/>
            <a:r>
              <a:rPr lang="en-US" sz="270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sz="2700" dirty="0" err="1" smtClean="0">
                <a:solidFill>
                  <a:srgbClr val="B42025"/>
                </a:solidFill>
                <a:ea typeface="굴림" pitchFamily="50" charset="-127"/>
              </a:rPr>
              <a:t>Sungchan</a:t>
            </a:r>
            <a:r>
              <a:rPr lang="en-US" sz="27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sz="2700" dirty="0">
                <a:solidFill>
                  <a:srgbClr val="B42025"/>
                </a:solidFill>
                <a:ea typeface="굴림" pitchFamily="50" charset="-127"/>
              </a:rPr>
              <a:t>Choi, KETI, </a:t>
            </a:r>
            <a:r>
              <a:rPr lang="en-US" sz="2700" dirty="0">
                <a:solidFill>
                  <a:srgbClr val="B42025"/>
                </a:solidFill>
                <a:ea typeface="굴림" pitchFamily="50" charset="-127"/>
                <a:hlinkClick r:id="rId6"/>
              </a:rPr>
              <a:t>sungchan.keti@gmail.com</a:t>
            </a:r>
            <a:endParaRPr lang="en-US" sz="27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GB" sz="2700" dirty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GB" sz="2700" dirty="0" smtClean="0">
                <a:solidFill>
                  <a:srgbClr val="B42025"/>
                </a:solidFill>
                <a:ea typeface="굴림" pitchFamily="50" charset="-127"/>
              </a:rPr>
              <a:t>             </a:t>
            </a:r>
            <a:r>
              <a:rPr lang="en-GB" sz="27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GB" sz="27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GB" sz="2700" dirty="0">
                <a:solidFill>
                  <a:srgbClr val="B42025"/>
                </a:solidFill>
                <a:ea typeface="굴림" pitchFamily="50" charset="-127"/>
              </a:rPr>
              <a:t>Kim, DT&amp;C, </a:t>
            </a:r>
            <a:r>
              <a:rPr lang="en-GB" sz="2700" dirty="0">
                <a:solidFill>
                  <a:srgbClr val="B42025"/>
                </a:solidFill>
                <a:ea typeface="굴림" pitchFamily="50" charset="-127"/>
                <a:hlinkClick r:id="rId7"/>
              </a:rPr>
              <a:t>shkim@dtnc.net</a:t>
            </a:r>
            <a:endParaRPr lang="en-US" altLang="ko-KR" sz="27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Date: &lt;</a:t>
            </a:r>
            <a:r>
              <a:rPr lang="en-US" altLang="ko-KR" sz="2800" dirty="0" smtClean="0">
                <a:solidFill>
                  <a:srgbClr val="B42025"/>
                </a:solidFill>
                <a:ea typeface="굴림" pitchFamily="50" charset="-127"/>
              </a:rPr>
              <a:t>2015-10-20&gt;</a:t>
            </a:r>
            <a:endParaRPr lang="en-US" altLang="ko-KR" sz="28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800" dirty="0">
                <a:solidFill>
                  <a:srgbClr val="B42025"/>
                </a:solidFill>
                <a:ea typeface="굴림" pitchFamily="50" charset="-127"/>
              </a:rPr>
              <a:t>Agenda Item: &lt;WI 44: oneM2M-OIC interworking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presentation introduces possible initialization setup of different entities for oneM2M OIC Interworking</a:t>
            </a:r>
          </a:p>
          <a:p>
            <a:endParaRPr lang="en-US" dirty="0" smtClean="0"/>
          </a:p>
          <a:p>
            <a:r>
              <a:rPr lang="en-US" dirty="0" smtClean="0"/>
              <a:t>Also details of how oneM2M device can discover OIC entities is depicted. There can be 2 alternatives</a:t>
            </a:r>
          </a:p>
          <a:p>
            <a:pPr lvl="1"/>
            <a:r>
              <a:rPr lang="en-US" dirty="0" smtClean="0"/>
              <a:t>Request-response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r>
              <a:rPr lang="en-US" dirty="0" smtClean="0"/>
              <a:t>Notification Mode</a:t>
            </a:r>
          </a:p>
          <a:p>
            <a:endParaRPr lang="en-US" dirty="0"/>
          </a:p>
          <a:p>
            <a:r>
              <a:rPr lang="en-US" dirty="0" smtClean="0"/>
              <a:t>Also how entities are addressed is described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Initialization of Entities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05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 supports a CSE. An AE (Smartphone) is registered to the </a:t>
            </a:r>
            <a:r>
              <a:rPr lang="en-US" dirty="0"/>
              <a:t>I</a:t>
            </a:r>
            <a:r>
              <a:rPr lang="en-US" dirty="0" smtClean="0"/>
              <a:t>N CSE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Similarly MN </a:t>
            </a:r>
            <a:r>
              <a:rPr lang="en-US" dirty="0" smtClean="0"/>
              <a:t>supports </a:t>
            </a:r>
            <a:r>
              <a:rPr lang="en-US" dirty="0"/>
              <a:t>a </a:t>
            </a:r>
            <a:r>
              <a:rPr lang="en-US" dirty="0" smtClean="0"/>
              <a:t>CSE. IN CSE also registers with MN CSE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Intermediary Device is installed with an IPE based on an out of band mechanism</a:t>
            </a:r>
          </a:p>
          <a:p>
            <a:pPr marL="914400" lvl="1" indent="-514350"/>
            <a:r>
              <a:rPr lang="en-US" dirty="0" smtClean="0"/>
              <a:t>Triggered by a user action e.g. user subscribing to some service or</a:t>
            </a:r>
          </a:p>
          <a:p>
            <a:pPr marL="914400" lvl="1" indent="-514350"/>
            <a:r>
              <a:rPr lang="en-US" dirty="0" smtClean="0"/>
              <a:t>Based on business logic of service provider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61566"/>
              </p:ext>
            </p:extLst>
          </p:nvPr>
        </p:nvGraphicFramePr>
        <p:xfrm>
          <a:off x="1066800" y="1066800"/>
          <a:ext cx="7239000" cy="3177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Visio" r:id="rId3" imgW="5909698" imgH="2771820" progId="Visio.Drawing.11">
                  <p:embed/>
                </p:oleObj>
              </mc:Choice>
              <mc:Fallback>
                <p:oleObj name="Visio" r:id="rId3" imgW="5909698" imgH="27718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239000" cy="3177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35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Discovery </a:t>
            </a:r>
            <a:r>
              <a:rPr lang="en-US" sz="2400" dirty="0" smtClean="0"/>
              <a:t>(</a:t>
            </a:r>
            <a:r>
              <a:rPr lang="en-US" sz="2400" dirty="0" smtClean="0"/>
              <a:t>Req</a:t>
            </a:r>
            <a:r>
              <a:rPr lang="en-US" sz="2400" dirty="0" smtClean="0"/>
              <a:t>uest-response</a:t>
            </a:r>
            <a:r>
              <a:rPr lang="en-US" sz="2400" dirty="0" smtClean="0"/>
              <a:t> </a:t>
            </a:r>
            <a:r>
              <a:rPr lang="en-US" sz="2400" dirty="0" smtClean="0"/>
              <a:t>Mode)</a:t>
            </a:r>
            <a:endParaRPr lang="en-US" sz="2400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IPE AE discovers OIC devices using its OIC Client functionality as soon as it is installed on MN. It uses OIC mechanisms for the 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discovery, IPE AE uses its IWK (Interworking) function to map the discovered OIC devices and resources into oneM2M resources and creates them on 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discovered OIC Device an OIC AE is created and registered with MN CSE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(4.0/ 4.1) After that an AE through an IN CSE can anytime discover OIC AE resources by sending a RETRIEVE REQ with appropriate filter criteria to the MN CSE where they are registered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(5.0/5.1) The </a:t>
            </a:r>
            <a:r>
              <a:rPr lang="en-US" dirty="0"/>
              <a:t>MN CSE </a:t>
            </a:r>
            <a:r>
              <a:rPr lang="en-US" dirty="0" smtClean="0"/>
              <a:t>sends a RETRIEVE RES to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CSE with the </a:t>
            </a:r>
            <a:r>
              <a:rPr lang="en-US" dirty="0" smtClean="0"/>
              <a:t>OIC </a:t>
            </a:r>
            <a:r>
              <a:rPr lang="en-US" dirty="0"/>
              <a:t>AE’s </a:t>
            </a:r>
            <a:r>
              <a:rPr lang="en-US" dirty="0" smtClean="0"/>
              <a:t>information which in turn is sent to the AE</a:t>
            </a:r>
            <a:endParaRPr lang="en-US" dirty="0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367879"/>
              </p:ext>
            </p:extLst>
          </p:nvPr>
        </p:nvGraphicFramePr>
        <p:xfrm>
          <a:off x="762000" y="1066800"/>
          <a:ext cx="7772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Visio" r:id="rId3" imgW="5778144" imgH="2771820" progId="Visio.Drawing.11">
                  <p:embed/>
                </p:oleObj>
              </mc:Choice>
              <mc:Fallback>
                <p:oleObj name="Visio" r:id="rId3" imgW="5778144" imgH="27718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772400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68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Discovery </a:t>
            </a:r>
            <a:r>
              <a:rPr lang="en-US" sz="2400" dirty="0" smtClean="0"/>
              <a:t>(Notification Mode)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54475"/>
              </p:ext>
            </p:extLst>
          </p:nvPr>
        </p:nvGraphicFramePr>
        <p:xfrm>
          <a:off x="762000" y="1066800"/>
          <a:ext cx="7772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Visio" r:id="rId3" imgW="5778144" imgH="2771820" progId="Visio.Drawing.11">
                  <p:embed/>
                </p:oleObj>
              </mc:Choice>
              <mc:Fallback>
                <p:oleObj name="Visio" r:id="rId3" imgW="5778144" imgH="2771820" progId="Visio.Drawing.11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772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(1.0/1.1) AE subscribes to IN CSE for any changes in registered AE’s on MN CSE. This request is forwarded to MN CSE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IPE AE discovers OIC devices using its OIC Client functionality as soon as it is installed on MN. It uses OIC mechanisms for the 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discovery, IPE AE uses its IWK (Interworking) function to map the discovered OIC devices and resources into oneM2M resources and creates them on MN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discovered OIC Device an OIC AE is created and registered with MN CSE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(5.0/5.1) IN CSE and In-Turn AE is notified of the newly registered AE’s based on the earlier subscription</a:t>
            </a:r>
          </a:p>
        </p:txBody>
      </p:sp>
    </p:spTree>
    <p:extLst>
      <p:ext uri="{BB962C8B-B14F-4D97-AF65-F5344CB8AC3E}">
        <p14:creationId xmlns:p14="http://schemas.microsoft.com/office/powerpoint/2010/main" val="200001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715962"/>
          </a:xfrm>
        </p:spPr>
        <p:txBody>
          <a:bodyPr/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“To” parameter in a request/ notification is used as a target for the request/ notification</a:t>
            </a:r>
          </a:p>
          <a:p>
            <a:r>
              <a:rPr lang="en-US" u="sng" dirty="0" smtClean="0"/>
              <a:t>Resource-ID</a:t>
            </a:r>
            <a:r>
              <a:rPr lang="en-US" u="sng" dirty="0"/>
              <a:t>:</a:t>
            </a:r>
            <a:r>
              <a:rPr lang="en-US" dirty="0"/>
              <a:t> The originator of the request is recommended to use “Absolute” </a:t>
            </a:r>
            <a:r>
              <a:rPr lang="en-US" dirty="0" smtClean="0"/>
              <a:t>or “SP-relative” format </a:t>
            </a:r>
            <a:r>
              <a:rPr lang="en-US" dirty="0"/>
              <a:t>of addressing when sending requests. This is just to ensure that the MN-CSE hosting OIC AE resources receives the request</a:t>
            </a:r>
          </a:p>
          <a:p>
            <a:endParaRPr lang="en-US" dirty="0" smtClean="0"/>
          </a:p>
          <a:p>
            <a:r>
              <a:rPr lang="en-US" dirty="0" smtClean="0"/>
              <a:t>Request Target</a:t>
            </a:r>
          </a:p>
          <a:p>
            <a:pPr lvl="1"/>
            <a:r>
              <a:rPr lang="en-US" dirty="0" smtClean="0"/>
              <a:t>Requests are targeted to AEs but via CSE which hosts them</a:t>
            </a:r>
          </a:p>
          <a:p>
            <a:pPr lvl="1"/>
            <a:r>
              <a:rPr lang="en-US" dirty="0" smtClean="0"/>
              <a:t>The MN CSE-</a:t>
            </a:r>
            <a:r>
              <a:rPr lang="en-US" dirty="0" err="1" smtClean="0"/>
              <a:t>PoA</a:t>
            </a:r>
            <a:r>
              <a:rPr lang="en-US" dirty="0" smtClean="0"/>
              <a:t> is used by </a:t>
            </a:r>
            <a:r>
              <a:rPr lang="en-US" dirty="0"/>
              <a:t>I</a:t>
            </a:r>
            <a:r>
              <a:rPr lang="en-US" dirty="0" smtClean="0"/>
              <a:t>N to reach the CSE which is hosting the OIC AE resource</a:t>
            </a:r>
          </a:p>
          <a:p>
            <a:pPr lvl="1"/>
            <a:r>
              <a:rPr lang="en-US" dirty="0" smtClean="0"/>
              <a:t>Specific AE under the MN CSE is addressed using the AE-ID attribute of the &lt;AE&gt;</a:t>
            </a:r>
          </a:p>
          <a:p>
            <a:endParaRPr lang="en-US" dirty="0" smtClean="0"/>
          </a:p>
          <a:p>
            <a:r>
              <a:rPr lang="en-US" dirty="0" smtClean="0"/>
              <a:t>Notification Target</a:t>
            </a:r>
          </a:p>
          <a:p>
            <a:pPr lvl="1"/>
            <a:r>
              <a:rPr lang="en-US" dirty="0" smtClean="0"/>
              <a:t>Notifications are usually targeted to AEs</a:t>
            </a:r>
          </a:p>
          <a:p>
            <a:pPr lvl="1"/>
            <a:r>
              <a:rPr lang="en-US" dirty="0" smtClean="0"/>
              <a:t>A hosting CSE which receives notification request, can retarget the request to AE-</a:t>
            </a:r>
            <a:r>
              <a:rPr lang="en-US" dirty="0" err="1" smtClean="0"/>
              <a:t>PoA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56650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43342</TotalTime>
  <Words>580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oneM2M Heading Theme</vt:lpstr>
      <vt:lpstr>oneM2M Content Theme</vt:lpstr>
      <vt:lpstr>Microsoft Visio Drawing</vt:lpstr>
      <vt:lpstr>OIC INTERWORKING Operational Procedure (addressing and Discovery)</vt:lpstr>
      <vt:lpstr>Introduction</vt:lpstr>
      <vt:lpstr>Initialization of Entities</vt:lpstr>
      <vt:lpstr>Discovery (Request-response Mode)</vt:lpstr>
      <vt:lpstr>Discovery (Notification Mode)</vt:lpstr>
      <vt:lpstr>Addressing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Kiran Bharadwaj Vedula (05618280)</cp:lastModifiedBy>
  <cp:revision>2445</cp:revision>
  <dcterms:created xsi:type="dcterms:W3CDTF">2012-09-11T22:52:11Z</dcterms:created>
  <dcterms:modified xsi:type="dcterms:W3CDTF">2015-10-20T08:59:48Z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