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305" r:id="rId3"/>
    <p:sldId id="422" r:id="rId4"/>
    <p:sldId id="429" r:id="rId5"/>
    <p:sldId id="430" r:id="rId6"/>
    <p:sldId id="427" r:id="rId7"/>
    <p:sldId id="4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FF"/>
    <a:srgbClr val="0000FF"/>
    <a:srgbClr val="FFFF66"/>
    <a:srgbClr val="0033CC"/>
    <a:srgbClr val="FFFF99"/>
    <a:srgbClr val="FFCC00"/>
    <a:srgbClr val="A0A0A3"/>
    <a:srgbClr val="34B2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7" autoAdjust="0"/>
    <p:restoredTop sz="95470" autoAdjust="0"/>
  </p:normalViewPr>
  <p:slideViewPr>
    <p:cSldViewPr>
      <p:cViewPr varScale="1">
        <p:scale>
          <a:sx n="107" d="100"/>
          <a:sy n="107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.keum@samsung.com" TargetMode="External"/><Relationship Id="rId7" Type="http://schemas.openxmlformats.org/officeDocument/2006/relationships/hyperlink" Target="mailto:shkim@dtnc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ungchan.keti@gmail.com" TargetMode="External"/><Relationship Id="rId5" Type="http://schemas.openxmlformats.org/officeDocument/2006/relationships/hyperlink" Target="mailto:jinchoe@samsung.com" TargetMode="External"/><Relationship Id="rId4" Type="http://schemas.openxmlformats.org/officeDocument/2006/relationships/hyperlink" Target="mailto:kiran.vedula@samsung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97" y="35052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OIC Interworking Operation Procedure for </a:t>
            </a:r>
            <a:r>
              <a:rPr lang="en-US" altLang="ko-KR" sz="3600" dirty="0"/>
              <a:t>Subscription &amp; </a:t>
            </a:r>
            <a:r>
              <a:rPr lang="en-US" altLang="ko-KR" sz="3600" dirty="0" smtClean="0"/>
              <a:t>Notification      </a:t>
            </a:r>
            <a:endParaRPr lang="en-US" sz="3600" dirty="0"/>
          </a:p>
        </p:txBody>
      </p:sp>
      <p:sp>
        <p:nvSpPr>
          <p:cNvPr id="5" name="Rounded Rectangle 5"/>
          <p:cNvSpPr/>
          <p:nvPr/>
        </p:nvSpPr>
        <p:spPr>
          <a:xfrm>
            <a:off x="228600" y="4802660"/>
            <a:ext cx="8839200" cy="1902940"/>
          </a:xfrm>
          <a:prstGeom prst="roundRect">
            <a:avLst/>
          </a:prstGeom>
          <a:solidFill>
            <a:schemeClr val="bg1"/>
          </a:solidFill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mtClean="0">
              <a:solidFill>
                <a:srgbClr val="FFFFFF"/>
              </a:solidFill>
              <a:ea typeface="굴림" panose="020B0600000101010101" pitchFamily="50" charset="-127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0091" y="4856766"/>
            <a:ext cx="8356218" cy="18158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Architecture WG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Jieun Keum,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Kiran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Vedula,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kiran.vedula@samsung.com</a:t>
            </a:r>
          </a:p>
          <a:p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sz="1400" dirty="0" err="1" smtClean="0">
                <a:solidFill>
                  <a:srgbClr val="B42025"/>
                </a:solidFill>
                <a:ea typeface="굴림" pitchFamily="50" charset="-127"/>
              </a:rPr>
              <a:t>Jinhyeock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Choi, Samsung Electronics, 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jinchoe@samsung.com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</a:p>
          <a:p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US" sz="1400" dirty="0" err="1" smtClean="0">
                <a:solidFill>
                  <a:srgbClr val="B42025"/>
                </a:solidFill>
                <a:ea typeface="굴림" pitchFamily="50" charset="-127"/>
              </a:rPr>
              <a:t>Sungchan</a:t>
            </a:r>
            <a:r>
              <a:rPr lang="en-US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sz="1400" dirty="0">
                <a:solidFill>
                  <a:srgbClr val="B42025"/>
                </a:solidFill>
                <a:ea typeface="굴림" pitchFamily="50" charset="-127"/>
              </a:rPr>
              <a:t>Choi, KETI, </a:t>
            </a:r>
            <a:r>
              <a:rPr lang="en-US" sz="1400" dirty="0">
                <a:solidFill>
                  <a:srgbClr val="B42025"/>
                </a:solidFill>
                <a:ea typeface="굴림" pitchFamily="50" charset="-127"/>
                <a:hlinkClick r:id="rId6"/>
              </a:rPr>
              <a:t>sungchan.keti@gmail.com</a:t>
            </a:r>
            <a:endParaRPr lang="en-US" sz="1400" dirty="0">
              <a:solidFill>
                <a:srgbClr val="B42025"/>
              </a:solidFill>
              <a:ea typeface="굴림" pitchFamily="50" charset="-127"/>
            </a:endParaRPr>
          </a:p>
          <a:p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              </a:t>
            </a:r>
            <a:r>
              <a:rPr lang="en-GB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GB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</a:rPr>
              <a:t>Kim, DT&amp;C, </a:t>
            </a:r>
            <a:r>
              <a:rPr lang="en-GB" sz="1400" dirty="0">
                <a:solidFill>
                  <a:srgbClr val="B42025"/>
                </a:solidFill>
                <a:ea typeface="굴림" pitchFamily="50" charset="-127"/>
                <a:hlinkClick r:id="rId7"/>
              </a:rPr>
              <a:t>shkim@dtnc.net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Date: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&lt;2015-10-20&gt;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&lt;WI 44: oneM2M-OIC interworking 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This presentation introduces possible interworking procedure of Subscription and </a:t>
            </a:r>
            <a:r>
              <a:rPr lang="en-US" dirty="0"/>
              <a:t>N</a:t>
            </a:r>
            <a:r>
              <a:rPr lang="en-US" dirty="0" smtClean="0"/>
              <a:t>otification for oneM2M OIC Interworking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71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principle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ko-KR" dirty="0" smtClean="0"/>
              <a:t>oneM2M Subscription and Notification function can be mapped to OIC observe scheme.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57200" y="31242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altLang="ko-KR" sz="3200" dirty="0">
                <a:solidFill>
                  <a:prstClr val="black"/>
                </a:solidFill>
                <a:latin typeface="Calibri"/>
                <a:cs typeface="+mn-cs"/>
              </a:rPr>
              <a:t>In observe mechanism the OIC Client utilizes the RETRIEVE operation to require the OIC Server for updates in case of OIC Resource state changes</a:t>
            </a:r>
            <a:r>
              <a:rPr lang="en-US" altLang="ko-KR" sz="32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ko-KR" altLang="en-US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319" y="6019800"/>
            <a:ext cx="3547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&lt;OIC operation for observe mechanism&gt;</a:t>
            </a:r>
            <a:endParaRPr lang="ko-KR" altLang="en-US" sz="1600" dirty="0"/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804" y="3048000"/>
            <a:ext cx="30384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1" name="Picture 47" descr="C:\Users\je.keum\AppData\Local\Microsoft\Windows\Temporary Internet Files\Content.IE5\QQOAEFI1\Simple_light_bulb_graphic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581" y="2513490"/>
            <a:ext cx="533400" cy="53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90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Subscription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/>
              <a:t>0            Assume that IPE already subscribe to &lt;container&gt; resource  at CES for notifying of creating request of &lt;subscription&gt;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IN-CSE CREATE Request of  </a:t>
            </a:r>
            <a:r>
              <a:rPr lang="en-US" sz="1200" dirty="0" smtClean="0"/>
              <a:t>&lt;</a:t>
            </a:r>
            <a:r>
              <a:rPr lang="en-US" sz="1200" dirty="0"/>
              <a:t>subscription&gt; </a:t>
            </a:r>
            <a:r>
              <a:rPr lang="en-US" sz="1200" dirty="0" smtClean="0"/>
              <a:t>resource targeting to the </a:t>
            </a:r>
            <a:r>
              <a:rPr lang="en-US" sz="1200" dirty="0" smtClean="0"/>
              <a:t>&lt;</a:t>
            </a:r>
            <a:r>
              <a:rPr lang="en-US" sz="1200" dirty="0"/>
              <a:t>container&gt; </a:t>
            </a:r>
            <a:r>
              <a:rPr lang="en-US" sz="1200" dirty="0" smtClean="0"/>
              <a:t>resource </a:t>
            </a:r>
            <a:r>
              <a:rPr lang="en-US" sz="1200" dirty="0"/>
              <a:t>under OIC AE </a:t>
            </a:r>
            <a:endParaRPr lang="en-US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MN-CSE </a:t>
            </a:r>
            <a:r>
              <a:rPr lang="en-US" altLang="ko-KR" sz="1200" dirty="0">
                <a:solidFill>
                  <a:prstClr val="black"/>
                </a:solidFill>
              </a:rPr>
              <a:t>send </a:t>
            </a:r>
            <a:r>
              <a:rPr lang="en-US" altLang="ko-KR" sz="1200" dirty="0" smtClean="0">
                <a:solidFill>
                  <a:prstClr val="black"/>
                </a:solidFill>
              </a:rPr>
              <a:t>CREATE Response </a:t>
            </a:r>
            <a:r>
              <a:rPr lang="en-US" altLang="ko-KR" sz="1200" dirty="0">
                <a:solidFill>
                  <a:prstClr val="black"/>
                </a:solidFill>
              </a:rPr>
              <a:t>message to IN </a:t>
            </a:r>
            <a:r>
              <a:rPr lang="en-US" altLang="ko-KR" sz="1200" dirty="0" smtClean="0">
                <a:solidFill>
                  <a:prstClr val="black"/>
                </a:solidFill>
              </a:rPr>
              <a:t>CSE</a:t>
            </a: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CSE send Notify message to </a:t>
            </a:r>
            <a:r>
              <a:rPr lang="en-US" altLang="ko-KR" sz="1200" dirty="0"/>
              <a:t>IPE </a:t>
            </a:r>
            <a:r>
              <a:rPr lang="en-US" altLang="ko-KR" sz="1200" dirty="0" smtClean="0"/>
              <a:t>of creating </a:t>
            </a:r>
            <a:r>
              <a:rPr lang="en-US" altLang="ko-KR" sz="1200" dirty="0"/>
              <a:t>&lt;subscription</a:t>
            </a:r>
            <a:r>
              <a:rPr lang="en-US" altLang="ko-KR" sz="1200" dirty="0" smtClean="0"/>
              <a:t>&gt;</a:t>
            </a:r>
            <a:endParaRPr lang="en-US" sz="12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1200" dirty="0" smtClean="0"/>
              <a:t>OIC </a:t>
            </a:r>
            <a:r>
              <a:rPr lang="en-US" sz="1200" dirty="0" smtClean="0"/>
              <a:t>Client send OIC Retrieve Request message to OIC Device 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1200" dirty="0" smtClean="0"/>
              <a:t>OIC Device send OIC Retrieve Response message to OIC </a:t>
            </a:r>
            <a:r>
              <a:rPr lang="en-US" sz="1200" dirty="0" smtClean="0"/>
              <a:t>Client</a:t>
            </a:r>
            <a:endParaRPr lang="en-US" sz="1200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5436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2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639762"/>
          </a:xfrm>
        </p:spPr>
        <p:txBody>
          <a:bodyPr/>
          <a:lstStyle/>
          <a:p>
            <a:r>
              <a:rPr lang="en-US" dirty="0" smtClean="0"/>
              <a:t>Notification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en-US" altLang="ko-KR" sz="1200" dirty="0" smtClean="0"/>
              <a:t>OIC </a:t>
            </a:r>
            <a:r>
              <a:rPr lang="en-US" altLang="ko-KR" sz="1200" dirty="0"/>
              <a:t>Device send OIC Retrieve Response message to OIC </a:t>
            </a:r>
            <a:r>
              <a:rPr lang="en-US" altLang="ko-KR" sz="1200" dirty="0" smtClean="0"/>
              <a:t>Client with </a:t>
            </a:r>
            <a:r>
              <a:rPr lang="en-US" altLang="ko-KR" sz="1200" dirty="0" smtClean="0"/>
              <a:t>the modified </a:t>
            </a:r>
            <a:r>
              <a:rPr lang="en-US" altLang="ko-KR" sz="1200" dirty="0" smtClean="0"/>
              <a:t>resource </a:t>
            </a:r>
            <a:r>
              <a:rPr lang="en-US" altLang="ko-KR" sz="1200" dirty="0" smtClean="0"/>
              <a:t>representation</a:t>
            </a:r>
            <a:endParaRPr lang="en-US" altLang="ko-KR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IPE send oneM2M UPDATE message to MN-CSE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MN- </a:t>
            </a:r>
            <a:r>
              <a:rPr lang="en-US" sz="1200" dirty="0" smtClean="0"/>
              <a:t>CSE </a:t>
            </a:r>
            <a:r>
              <a:rPr lang="en-US" sz="1200" dirty="0" smtClean="0"/>
              <a:t>send </a:t>
            </a:r>
            <a:r>
              <a:rPr lang="en-US" sz="1200" dirty="0" smtClean="0"/>
              <a:t>oneM2M NOTIFY request </a:t>
            </a:r>
            <a:r>
              <a:rPr lang="en-US" sz="1200" dirty="0" smtClean="0"/>
              <a:t>message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IN- </a:t>
            </a:r>
            <a:r>
              <a:rPr lang="en-US" sz="1200" dirty="0" smtClean="0"/>
              <a:t>CSE send oneM2M NOTIFY response message  </a:t>
            </a:r>
          </a:p>
          <a:p>
            <a:pPr marL="400050" lvl="1" indent="0">
              <a:buNone/>
            </a:pPr>
            <a:endParaRPr lang="en-US" altLang="ko-KR" sz="1100" dirty="0"/>
          </a:p>
          <a:p>
            <a:pPr marL="514350" indent="-514350">
              <a:buFont typeface="+mj-lt"/>
              <a:buAutoNum type="arabicPeriod" startAt="3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3912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69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58" y="228600"/>
            <a:ext cx="7239000" cy="639762"/>
          </a:xfrm>
        </p:spPr>
        <p:txBody>
          <a:bodyPr/>
          <a:lstStyle/>
          <a:p>
            <a:r>
              <a:rPr lang="en-US" dirty="0" smtClean="0"/>
              <a:t>Cancel of Subscription</a:t>
            </a:r>
            <a:endParaRPr lang="en-US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2296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200" dirty="0" smtClean="0"/>
              <a:t>0.           Assume </a:t>
            </a:r>
            <a:r>
              <a:rPr lang="en-US" altLang="ko-KR" sz="1200" dirty="0"/>
              <a:t>that IPE already subscribe to container resource hosted at CES for notifying </a:t>
            </a:r>
            <a:r>
              <a:rPr lang="en-US" altLang="ko-KR" sz="1200" dirty="0" smtClean="0"/>
              <a:t>of DELETE request </a:t>
            </a:r>
            <a:r>
              <a:rPr lang="en-US" altLang="ko-KR" sz="1200" dirty="0"/>
              <a:t>of &lt;subscription</a:t>
            </a:r>
            <a:r>
              <a:rPr lang="en-US" altLang="ko-KR" sz="1200" dirty="0" smtClean="0"/>
              <a:t>&gt;</a:t>
            </a:r>
            <a:endParaRPr lang="en-US" altLang="ko-KR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/>
              <a:t>IN-CSE </a:t>
            </a:r>
            <a:r>
              <a:rPr lang="en-US" altLang="ko-KR" sz="1200" dirty="0" smtClean="0"/>
              <a:t>send </a:t>
            </a:r>
            <a:r>
              <a:rPr lang="en-US" altLang="ko-KR" sz="1200" dirty="0" smtClean="0"/>
              <a:t>DELETE</a:t>
            </a:r>
            <a:r>
              <a:rPr lang="en-US" altLang="ko-KR" sz="1200" dirty="0" smtClean="0"/>
              <a:t> </a:t>
            </a:r>
            <a:r>
              <a:rPr lang="en-US" altLang="ko-KR" sz="1200" dirty="0" smtClean="0"/>
              <a:t>request of &lt;subscription&gt; resource.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>
                <a:solidFill>
                  <a:prstClr val="black"/>
                </a:solidFill>
              </a:rPr>
              <a:t>MN-CSE send DELETE response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/>
              <a:t>CES notify to IPE the </a:t>
            </a:r>
            <a:r>
              <a:rPr lang="en-US" altLang="ko-KR" sz="1200" dirty="0" smtClean="0"/>
              <a:t>DELETE of </a:t>
            </a:r>
            <a:r>
              <a:rPr lang="en-US" altLang="ko-KR" sz="1200" dirty="0"/>
              <a:t>&lt;subscription&gt;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</a:t>
            </a:r>
            <a:r>
              <a:rPr lang="en-US" altLang="ko-KR" sz="1200" dirty="0" smtClean="0">
                <a:solidFill>
                  <a:prstClr val="black"/>
                </a:solidFill>
              </a:rPr>
              <a:t>Client send OIC Retrieve </a:t>
            </a:r>
            <a:r>
              <a:rPr lang="en-US" altLang="ko-KR" sz="1200" dirty="0">
                <a:solidFill>
                  <a:prstClr val="black"/>
                </a:solidFill>
              </a:rPr>
              <a:t>request </a:t>
            </a:r>
            <a:r>
              <a:rPr lang="en-US" altLang="ko-KR" sz="1200" dirty="0" smtClean="0">
                <a:solidFill>
                  <a:prstClr val="black"/>
                </a:solidFill>
              </a:rPr>
              <a:t>message without </a:t>
            </a:r>
            <a:r>
              <a:rPr lang="en-US" altLang="ko-KR" sz="1200" dirty="0">
                <a:solidFill>
                  <a:prstClr val="black"/>
                </a:solidFill>
              </a:rPr>
              <a:t>observation indication </a:t>
            </a:r>
            <a:r>
              <a:rPr lang="en-US" altLang="ko-KR" sz="1200" dirty="0" smtClean="0">
                <a:solidFill>
                  <a:prstClr val="black"/>
                </a:solidFill>
              </a:rPr>
              <a:t>to OIC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1200" dirty="0" smtClean="0">
                <a:solidFill>
                  <a:prstClr val="black"/>
                </a:solidFill>
              </a:rPr>
              <a:t>OIC Device send OIC Retrieve response message </a:t>
            </a:r>
          </a:p>
          <a:p>
            <a:pPr marL="400050" lvl="1" indent="0">
              <a:buNone/>
            </a:pPr>
            <a:endParaRPr lang="en-US" altLang="ko-KR" sz="1100" dirty="0"/>
          </a:p>
          <a:p>
            <a:pPr marL="514350" indent="-514350">
              <a:buFont typeface="+mj-lt"/>
              <a:buAutoNum type="arabicPeriod"/>
            </a:pPr>
            <a:endParaRPr lang="en-US" altLang="ko-KR" sz="1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64770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855183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47154</TotalTime>
  <Words>327</Words>
  <Application>Microsoft Office PowerPoint</Application>
  <PresentationFormat>화면 슬라이드 쇼(4:3)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oneM2M Heading Theme</vt:lpstr>
      <vt:lpstr>oneM2M Content Theme</vt:lpstr>
      <vt:lpstr>OIC Interworking Operation Procedure for Subscription &amp; Notification      </vt:lpstr>
      <vt:lpstr>Introduction</vt:lpstr>
      <vt:lpstr>General principle</vt:lpstr>
      <vt:lpstr>Subscription</vt:lpstr>
      <vt:lpstr>Notification</vt:lpstr>
      <vt:lpstr>Cancel of Subscription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Jieun</cp:lastModifiedBy>
  <cp:revision>2163</cp:revision>
  <dcterms:created xsi:type="dcterms:W3CDTF">2012-09-11T22:52:11Z</dcterms:created>
  <dcterms:modified xsi:type="dcterms:W3CDTF">2015-10-20T06:43:56Z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