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305" r:id="rId3"/>
    <p:sldId id="422" r:id="rId4"/>
    <p:sldId id="429" r:id="rId5"/>
    <p:sldId id="430" r:id="rId6"/>
    <p:sldId id="431" r:id="rId7"/>
    <p:sldId id="426" r:id="rId8"/>
    <p:sldId id="43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33"/>
    <a:srgbClr val="CC00FF"/>
    <a:srgbClr val="0000FF"/>
    <a:srgbClr val="FFFF66"/>
    <a:srgbClr val="FFFF99"/>
    <a:srgbClr val="FFCC00"/>
    <a:srgbClr val="A0A0A3"/>
    <a:srgbClr val="34B2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5470" autoAdjust="0"/>
  </p:normalViewPr>
  <p:slideViewPr>
    <p:cSldViewPr>
      <p:cViewPr varScale="1">
        <p:scale>
          <a:sx n="107" d="100"/>
          <a:sy n="107" d="100"/>
        </p:scale>
        <p:origin x="17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10/27/2015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gchan.ket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kim@dtnc.net" TargetMode="External"/><Relationship Id="rId5" Type="http://schemas.openxmlformats.org/officeDocument/2006/relationships/hyperlink" Target="mailto:kiran.vedula@samsung.com" TargetMode="External"/><Relationship Id="rId4" Type="http://schemas.openxmlformats.org/officeDocument/2006/relationships/hyperlink" Target="mailto:je.keum@samsung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97" y="35052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OIC device management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interworking </a:t>
            </a:r>
            <a:r>
              <a:rPr lang="en-US" sz="3600" dirty="0"/>
              <a:t>procedure</a:t>
            </a:r>
            <a:endParaRPr lang="en-US" sz="3600" dirty="0"/>
          </a:p>
        </p:txBody>
      </p:sp>
      <p:sp>
        <p:nvSpPr>
          <p:cNvPr id="5" name="Rounded Rectangle 5"/>
          <p:cNvSpPr/>
          <p:nvPr/>
        </p:nvSpPr>
        <p:spPr>
          <a:xfrm>
            <a:off x="228600" y="4802660"/>
            <a:ext cx="8839200" cy="1902940"/>
          </a:xfrm>
          <a:prstGeom prst="roundRect">
            <a:avLst/>
          </a:prstGeom>
          <a:solidFill>
            <a:schemeClr val="bg1"/>
          </a:solidFill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mtClean="0">
              <a:solidFill>
                <a:srgbClr val="FFFFFF"/>
              </a:solidFill>
              <a:ea typeface="굴림" panose="020B0600000101010101" pitchFamily="50" charset="-127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0091" y="4856766"/>
            <a:ext cx="8356218" cy="1600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Architecture WG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Source: Sungchan Choi, KETI,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  <a:hlinkClick r:id="rId3"/>
              </a:rPr>
              <a:t>sungchan.keti@gmail.com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 Jieun Keum,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Kiran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Vedula,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kiran.vedula@samsung.com</a:t>
            </a:r>
          </a:p>
          <a:p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GB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</a:rPr>
              <a:t>Kim, DT&amp;C,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  <a:hlinkClick r:id="rId6"/>
              </a:rPr>
              <a:t>shkim@dtnc.net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Date: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&lt;2015-11-04&gt;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&lt;WI 44: oneM2M-OIC interworking 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00767"/>
          </a:xfrm>
        </p:spPr>
        <p:txBody>
          <a:bodyPr wrap="square">
            <a:spAutoFit/>
          </a:bodyPr>
          <a:lstStyle/>
          <a:p>
            <a:r>
              <a:rPr lang="en-US" sz="2800" dirty="0" smtClean="0"/>
              <a:t>This presentation introduces possible interworking method of Device Management for OIC interworking</a:t>
            </a:r>
          </a:p>
          <a:p>
            <a:pPr lvl="1"/>
            <a:r>
              <a:rPr lang="en-US" sz="2400" dirty="0" smtClean="0"/>
              <a:t>Introduction of OIC DM</a:t>
            </a:r>
          </a:p>
          <a:p>
            <a:pPr lvl="1"/>
            <a:r>
              <a:rPr lang="en-US" sz="2400" dirty="0" smtClean="0"/>
              <a:t>Resource mapping for OIC DM</a:t>
            </a:r>
          </a:p>
          <a:p>
            <a:pPr lvl="1"/>
            <a:r>
              <a:rPr lang="en-US" sz="2400" dirty="0" smtClean="0"/>
              <a:t>Procedure illustration for OIC DM interworking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671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altLang="ko-KR" dirty="0" smtClean="0"/>
              <a:t>OIC Device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OIC supports simple device management with two OIC resources, </a:t>
            </a:r>
            <a:r>
              <a:rPr lang="en-US" altLang="ko-KR" dirty="0" err="1" smtClean="0"/>
              <a:t>oic</a:t>
            </a:r>
            <a:r>
              <a:rPr lang="en-US" altLang="ko-KR" dirty="0" smtClean="0"/>
              <a:t>/mon and </a:t>
            </a:r>
            <a:r>
              <a:rPr lang="en-US" altLang="ko-KR" dirty="0" err="1" smtClean="0"/>
              <a:t>oic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mnt</a:t>
            </a:r>
            <a:endParaRPr lang="en-US" altLang="ko-KR" dirty="0" smtClean="0"/>
          </a:p>
          <a:p>
            <a:pPr lvl="1"/>
            <a:r>
              <a:rPr lang="en-US" altLang="ko-KR" sz="3300" dirty="0" err="1" smtClean="0"/>
              <a:t>oic</a:t>
            </a:r>
            <a:r>
              <a:rPr lang="en-US" altLang="ko-KR" sz="3300" dirty="0" smtClean="0"/>
              <a:t>/mon (monitoring)</a:t>
            </a:r>
          </a:p>
          <a:p>
            <a:pPr lvl="2"/>
            <a:r>
              <a:rPr lang="en-US" altLang="ko-KR" sz="2900" dirty="0" smtClean="0"/>
              <a:t>Resource </a:t>
            </a:r>
            <a:r>
              <a:rPr lang="en-US" altLang="ko-KR" sz="2900" dirty="0"/>
              <a:t>which collects Device Statistics like packets sent, packets received, last acted time etc</a:t>
            </a:r>
            <a:r>
              <a:rPr lang="en-US" altLang="ko-KR" sz="2900" dirty="0" smtClean="0"/>
              <a:t>.</a:t>
            </a:r>
          </a:p>
          <a:p>
            <a:pPr lvl="1"/>
            <a:r>
              <a:rPr lang="en-US" altLang="ko-KR" sz="3400" dirty="0" err="1" smtClean="0"/>
              <a:t>oic</a:t>
            </a:r>
            <a:r>
              <a:rPr lang="en-US" altLang="ko-KR" sz="3400" dirty="0" smtClean="0"/>
              <a:t>/</a:t>
            </a:r>
            <a:r>
              <a:rPr lang="en-US" altLang="ko-KR" sz="3400" dirty="0" err="1" smtClean="0"/>
              <a:t>mnt</a:t>
            </a:r>
            <a:r>
              <a:rPr lang="en-US" altLang="ko-KR" sz="3400" dirty="0" smtClean="0"/>
              <a:t> </a:t>
            </a:r>
            <a:r>
              <a:rPr lang="en-US" altLang="ko-KR" sz="3400" dirty="0" smtClean="0"/>
              <a:t>(maintenance</a:t>
            </a:r>
            <a:r>
              <a:rPr lang="en-US" altLang="ko-KR" sz="3400" dirty="0" smtClean="0"/>
              <a:t>)</a:t>
            </a:r>
            <a:endParaRPr lang="en-US" altLang="ko-KR" sz="3400" dirty="0"/>
          </a:p>
          <a:p>
            <a:pPr lvl="2"/>
            <a:r>
              <a:rPr lang="en-US" altLang="ko-KR" sz="2900" dirty="0" smtClean="0"/>
              <a:t>Resource </a:t>
            </a:r>
            <a:r>
              <a:rPr lang="en-US" altLang="ko-KR" sz="2900" dirty="0"/>
              <a:t>which enables execute actions on resources like Reboot, Factory Reset and Start Statistics Collection etc</a:t>
            </a:r>
            <a:r>
              <a:rPr lang="en-US" altLang="ko-KR" sz="2900" dirty="0" smtClean="0"/>
              <a:t>.</a:t>
            </a:r>
            <a:endParaRPr lang="en-US" altLang="ko-KR" sz="2900" dirty="0"/>
          </a:p>
          <a:p>
            <a:r>
              <a:rPr lang="en-US" altLang="ko-KR" dirty="0" smtClean="0"/>
              <a:t>These resources can be mapped to oneM2M &lt;container&gt; and &lt;</a:t>
            </a:r>
            <a:r>
              <a:rPr lang="en-US" altLang="ko-KR" dirty="0" err="1" smtClean="0"/>
              <a:t>contentInstance</a:t>
            </a:r>
            <a:r>
              <a:rPr lang="en-US" altLang="ko-KR" dirty="0"/>
              <a:t>&gt;</a:t>
            </a:r>
            <a:r>
              <a:rPr lang="en-US" altLang="ko-KR" dirty="0" smtClean="0"/>
              <a:t> as same with other OIC resources for interworking.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90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OIC mon -&gt; oneM2M Resource Mapping</a:t>
            </a:r>
            <a:endParaRPr lang="en-US" sz="4000" dirty="0"/>
          </a:p>
        </p:txBody>
      </p:sp>
      <p:sp>
        <p:nvSpPr>
          <p:cNvPr id="5" name="Rectangle 39"/>
          <p:cNvSpPr/>
          <p:nvPr/>
        </p:nvSpPr>
        <p:spPr>
          <a:xfrm>
            <a:off x="5350063" y="1371600"/>
            <a:ext cx="2422337" cy="28166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725" tIns="60862" rIns="121725" bIns="60862" rtlCol="0" anchor="t"/>
          <a:lstStyle/>
          <a:p>
            <a:pPr defTabSz="1217249">
              <a:defRPr/>
            </a:pP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Monitoring</a:t>
            </a:r>
            <a:endParaRPr lang="en-GB" sz="1400" b="1" kern="0" dirty="0" smtClean="0">
              <a:solidFill>
                <a:schemeClr val="tx1"/>
              </a:solidFill>
              <a:latin typeface="Century Gothic"/>
            </a:endParaRPr>
          </a:p>
          <a:p>
            <a:pPr defTabSz="1217249">
              <a:defRPr/>
            </a:pP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URI: </a:t>
            </a: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/</a:t>
            </a:r>
            <a:r>
              <a:rPr lang="en-GB" sz="1400" b="1" kern="0" dirty="0" err="1" smtClean="0">
                <a:solidFill>
                  <a:schemeClr val="tx1"/>
                </a:solidFill>
                <a:latin typeface="Century Gothic"/>
              </a:rPr>
              <a:t>oic</a:t>
            </a: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/mon</a:t>
            </a:r>
            <a:endParaRPr lang="en-GB" sz="1400" b="1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6" name="Rectangle 40"/>
          <p:cNvSpPr/>
          <p:nvPr/>
        </p:nvSpPr>
        <p:spPr>
          <a:xfrm>
            <a:off x="5420999" y="1974779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sz="1400" kern="0" dirty="0" err="1">
                <a:solidFill>
                  <a:schemeClr val="tx1"/>
                </a:solidFill>
                <a:latin typeface="Century Gothic"/>
              </a:rPr>
              <a:t>rt</a:t>
            </a:r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: </a:t>
            </a:r>
            <a:r>
              <a:rPr lang="en-GB" sz="1400" kern="0" dirty="0" err="1" smtClean="0">
                <a:solidFill>
                  <a:schemeClr val="tx1"/>
                </a:solidFill>
                <a:latin typeface="Century Gothic"/>
              </a:rPr>
              <a:t>oic.wk.mon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7" name="Rectangle 41"/>
          <p:cNvSpPr/>
          <p:nvPr/>
        </p:nvSpPr>
        <p:spPr>
          <a:xfrm>
            <a:off x="5420999" y="2316607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if: </a:t>
            </a:r>
            <a:r>
              <a:rPr lang="en-GB" sz="1400" kern="0" dirty="0" err="1" smtClean="0">
                <a:solidFill>
                  <a:schemeClr val="tx1"/>
                </a:solidFill>
                <a:latin typeface="Century Gothic"/>
              </a:rPr>
              <a:t>oic.if.r</a:t>
            </a: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 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5420999" y="3015937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err="1">
                <a:solidFill>
                  <a:srgbClr val="1C3339"/>
                </a:solidFill>
                <a:latin typeface="Century Gothic"/>
              </a:rPr>
              <a:t>av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: &lt;res. def.&gt;</a:t>
            </a:r>
          </a:p>
        </p:txBody>
      </p:sp>
      <p:sp>
        <p:nvSpPr>
          <p:cNvPr id="9" name="Rectangle 54"/>
          <p:cNvSpPr/>
          <p:nvPr/>
        </p:nvSpPr>
        <p:spPr>
          <a:xfrm>
            <a:off x="5420999" y="3396937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err="1">
                <a:solidFill>
                  <a:srgbClr val="1C3339"/>
                </a:solidFill>
                <a:latin typeface="Century Gothic"/>
              </a:rPr>
              <a:t>lat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: &lt;res. def.&gt;</a:t>
            </a:r>
          </a:p>
        </p:txBody>
      </p:sp>
      <p:sp>
        <p:nvSpPr>
          <p:cNvPr id="10" name="Rectangle 39"/>
          <p:cNvSpPr/>
          <p:nvPr/>
        </p:nvSpPr>
        <p:spPr>
          <a:xfrm>
            <a:off x="533400" y="1409358"/>
            <a:ext cx="2269937" cy="422944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725" tIns="60862" rIns="121725" bIns="60862" rtlCol="0" anchor="t"/>
          <a:lstStyle/>
          <a:p>
            <a:pPr defTabSz="1217249">
              <a:defRPr/>
            </a:pP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Container</a:t>
            </a:r>
            <a:endParaRPr lang="en-GB" sz="1400" b="1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1" name="Rectangle 40"/>
          <p:cNvSpPr/>
          <p:nvPr/>
        </p:nvSpPr>
        <p:spPr>
          <a:xfrm>
            <a:off x="604336" y="1759023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type: </a:t>
            </a:r>
            <a:r>
              <a:rPr lang="en-GB" sz="800" kern="0" dirty="0" smtClean="0">
                <a:solidFill>
                  <a:schemeClr val="tx1"/>
                </a:solidFill>
                <a:latin typeface="Century Gothic"/>
              </a:rPr>
              <a:t>Container</a:t>
            </a:r>
            <a:endParaRPr lang="en-GB" sz="8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2" name="Rectangle 41"/>
          <p:cNvSpPr/>
          <p:nvPr/>
        </p:nvSpPr>
        <p:spPr>
          <a:xfrm>
            <a:off x="604336" y="2100851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ID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3" name="Rectangle 42"/>
          <p:cNvSpPr/>
          <p:nvPr/>
        </p:nvSpPr>
        <p:spPr>
          <a:xfrm>
            <a:off x="604336" y="2442682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Name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604336" y="2784512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Parent ID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5" name="Rectangle 16"/>
          <p:cNvSpPr/>
          <p:nvPr/>
        </p:nvSpPr>
        <p:spPr>
          <a:xfrm>
            <a:off x="609600" y="3124200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Expiry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6" name="Rectangle 17"/>
          <p:cNvSpPr/>
          <p:nvPr/>
        </p:nvSpPr>
        <p:spPr>
          <a:xfrm>
            <a:off x="609600" y="3460337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Creation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604334" y="3810000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Last Modified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8" name="Rectangle 19"/>
          <p:cNvSpPr/>
          <p:nvPr/>
        </p:nvSpPr>
        <p:spPr>
          <a:xfrm>
            <a:off x="615133" y="5257800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CurrentByteSize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0" name="Rectangle 42"/>
          <p:cNvSpPr/>
          <p:nvPr/>
        </p:nvSpPr>
        <p:spPr>
          <a:xfrm>
            <a:off x="5420997" y="2674821"/>
            <a:ext cx="2128067" cy="2734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n: </a:t>
            </a: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Monitoring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2185" y="420287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OIC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07545" y="570250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oneM2M</a:t>
            </a:r>
            <a:endParaRPr lang="en-US" dirty="0"/>
          </a:p>
        </p:txBody>
      </p:sp>
      <p:sp>
        <p:nvSpPr>
          <p:cNvPr id="24" name="Rectangle 32"/>
          <p:cNvSpPr/>
          <p:nvPr/>
        </p:nvSpPr>
        <p:spPr>
          <a:xfrm>
            <a:off x="609600" y="4194561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State Tag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5" name="Rectangle 34"/>
          <p:cNvSpPr/>
          <p:nvPr/>
        </p:nvSpPr>
        <p:spPr>
          <a:xfrm>
            <a:off x="604333" y="4572166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Creator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6" name="Rectangle 35"/>
          <p:cNvSpPr/>
          <p:nvPr/>
        </p:nvSpPr>
        <p:spPr>
          <a:xfrm>
            <a:off x="609600" y="4908137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CurrentNrofInstances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9" name="Rectangle 54"/>
          <p:cNvSpPr/>
          <p:nvPr/>
        </p:nvSpPr>
        <p:spPr>
          <a:xfrm>
            <a:off x="5407213" y="3822800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smtClean="0">
                <a:solidFill>
                  <a:srgbClr val="1C3339"/>
                </a:solidFill>
                <a:latin typeface="Century Gothic"/>
              </a:rPr>
              <a:t>ds: 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&lt;res. def.&gt;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89758"/>
              </p:ext>
            </p:extLst>
          </p:nvPr>
        </p:nvGraphicFramePr>
        <p:xfrm>
          <a:off x="3105755" y="4722226"/>
          <a:ext cx="5854103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245"/>
                <a:gridCol w="609600"/>
                <a:gridCol w="533400"/>
                <a:gridCol w="671328"/>
                <a:gridCol w="395472"/>
                <a:gridCol w="320815"/>
                <a:gridCol w="389081"/>
                <a:gridCol w="1849162"/>
              </a:tblGrid>
              <a:tr h="4438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spc="40" dirty="0">
                          <a:effectLst/>
                        </a:rPr>
                        <a:t>Property title</a:t>
                      </a:r>
                      <a:endParaRPr lang="ko-KR" sz="10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Property name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Value type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Value rule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Unit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Access mode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Mandatory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Description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322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spc="40" dirty="0">
                          <a:effectLst/>
                        </a:rPr>
                        <a:t>Availability</a:t>
                      </a:r>
                      <a:endParaRPr lang="ko-KR" sz="10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av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boolean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0 (not available)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1 (available)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 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R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yes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Indicates if the device is available or not to provide service even though it is discoverable on the network</a:t>
                      </a:r>
                      <a:endParaRPr lang="ko-KR" sz="9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45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spc="40" dirty="0" err="1">
                          <a:effectLst/>
                        </a:rPr>
                        <a:t>LastedActedTime</a:t>
                      </a:r>
                      <a:endParaRPr lang="ko-KR" sz="10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lat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integer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 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sec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R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yes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Indicates the elapsed time in seconds after the device was invoked or acted upon</a:t>
                      </a:r>
                      <a:endParaRPr lang="ko-KR" sz="9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935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spc="40" dirty="0" err="1">
                          <a:effectLst/>
                        </a:rPr>
                        <a:t>DeviceStatistics</a:t>
                      </a:r>
                      <a:endParaRPr lang="ko-KR" sz="10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ds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CSV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 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 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R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no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Contains Device Statistics Info as a CSV of integers in that order (no. of received packets, no. of sent packets)</a:t>
                      </a:r>
                      <a:endParaRPr lang="ko-KR" sz="9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28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OIC </a:t>
            </a:r>
            <a:r>
              <a:rPr lang="en-US" dirty="0" err="1" smtClean="0"/>
              <a:t>mnt</a:t>
            </a:r>
            <a:r>
              <a:rPr lang="en-US" dirty="0" smtClean="0"/>
              <a:t> -&gt; oneM2M Resource Mapping</a:t>
            </a:r>
            <a:endParaRPr lang="en-US" dirty="0"/>
          </a:p>
        </p:txBody>
      </p:sp>
      <p:sp>
        <p:nvSpPr>
          <p:cNvPr id="5" name="Rectangle 39"/>
          <p:cNvSpPr/>
          <p:nvPr/>
        </p:nvSpPr>
        <p:spPr>
          <a:xfrm>
            <a:off x="5350063" y="1219200"/>
            <a:ext cx="2422337" cy="27275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725" tIns="60862" rIns="121725" bIns="60862" rtlCol="0" anchor="t"/>
          <a:lstStyle/>
          <a:p>
            <a:pPr defTabSz="1217249">
              <a:defRPr/>
            </a:pP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Maintenance</a:t>
            </a:r>
            <a:endParaRPr lang="en-GB" sz="1400" b="1" kern="0" dirty="0" smtClean="0">
              <a:solidFill>
                <a:schemeClr val="tx1"/>
              </a:solidFill>
              <a:latin typeface="Century Gothic"/>
            </a:endParaRPr>
          </a:p>
          <a:p>
            <a:pPr defTabSz="1217249">
              <a:defRPr/>
            </a:pP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URI: </a:t>
            </a: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/</a:t>
            </a:r>
            <a:r>
              <a:rPr lang="en-GB" sz="1400" b="1" kern="0" dirty="0" err="1" smtClean="0">
                <a:solidFill>
                  <a:schemeClr val="tx1"/>
                </a:solidFill>
                <a:latin typeface="Century Gothic"/>
              </a:rPr>
              <a:t>oic</a:t>
            </a: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/</a:t>
            </a:r>
            <a:r>
              <a:rPr lang="en-GB" sz="1400" b="1" kern="0" dirty="0" err="1" smtClean="0">
                <a:solidFill>
                  <a:schemeClr val="tx1"/>
                </a:solidFill>
                <a:latin typeface="Century Gothic"/>
              </a:rPr>
              <a:t>mnt</a:t>
            </a:r>
            <a:endParaRPr lang="en-GB" sz="1400" b="1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6" name="Rectangle 40"/>
          <p:cNvSpPr/>
          <p:nvPr/>
        </p:nvSpPr>
        <p:spPr>
          <a:xfrm>
            <a:off x="5420999" y="1822379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sz="1400" kern="0" dirty="0" err="1">
                <a:solidFill>
                  <a:schemeClr val="tx1"/>
                </a:solidFill>
                <a:latin typeface="Century Gothic"/>
              </a:rPr>
              <a:t>rt</a:t>
            </a:r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: </a:t>
            </a:r>
            <a:r>
              <a:rPr lang="en-GB" sz="1400" kern="0" dirty="0" err="1" smtClean="0">
                <a:solidFill>
                  <a:schemeClr val="tx1"/>
                </a:solidFill>
                <a:latin typeface="Century Gothic"/>
              </a:rPr>
              <a:t>oic.wk.mnt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7" name="Rectangle 41"/>
          <p:cNvSpPr/>
          <p:nvPr/>
        </p:nvSpPr>
        <p:spPr>
          <a:xfrm>
            <a:off x="5420999" y="2164207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if: </a:t>
            </a: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oic.if.rw 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5420999" y="2847061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err="1">
                <a:solidFill>
                  <a:srgbClr val="1C3339"/>
                </a:solidFill>
                <a:latin typeface="Century Gothic"/>
              </a:rPr>
              <a:t>fr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: </a:t>
            </a:r>
            <a:r>
              <a:rPr lang="en-GB" altLang="ko-KR" sz="1400" b="1" kern="0" dirty="0" smtClean="0">
                <a:solidFill>
                  <a:srgbClr val="1C3339"/>
                </a:solidFill>
                <a:latin typeface="Century Gothic"/>
              </a:rPr>
              <a:t>&lt;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res. def.&gt;</a:t>
            </a:r>
          </a:p>
        </p:txBody>
      </p:sp>
      <p:sp>
        <p:nvSpPr>
          <p:cNvPr id="9" name="Rectangle 54"/>
          <p:cNvSpPr/>
          <p:nvPr/>
        </p:nvSpPr>
        <p:spPr>
          <a:xfrm>
            <a:off x="5407212" y="3175767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err="1">
                <a:solidFill>
                  <a:srgbClr val="1C3339"/>
                </a:solidFill>
                <a:latin typeface="Century Gothic"/>
              </a:rPr>
              <a:t>rb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: </a:t>
            </a:r>
            <a:r>
              <a:rPr lang="en-GB" altLang="ko-KR" sz="1400" b="1" kern="0" dirty="0" smtClean="0">
                <a:solidFill>
                  <a:srgbClr val="1C3339"/>
                </a:solidFill>
                <a:latin typeface="Century Gothic"/>
              </a:rPr>
              <a:t>&lt;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res. def.&gt;</a:t>
            </a:r>
          </a:p>
        </p:txBody>
      </p:sp>
      <p:sp>
        <p:nvSpPr>
          <p:cNvPr id="10" name="Rectangle 39"/>
          <p:cNvSpPr/>
          <p:nvPr/>
        </p:nvSpPr>
        <p:spPr>
          <a:xfrm>
            <a:off x="533400" y="1409358"/>
            <a:ext cx="2269937" cy="422944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725" tIns="60862" rIns="121725" bIns="60862" rtlCol="0" anchor="t"/>
          <a:lstStyle/>
          <a:p>
            <a:pPr defTabSz="1217249">
              <a:defRPr/>
            </a:pPr>
            <a:r>
              <a:rPr lang="en-GB" sz="1400" b="1" kern="0" dirty="0" smtClean="0">
                <a:solidFill>
                  <a:schemeClr val="tx1"/>
                </a:solidFill>
                <a:latin typeface="Century Gothic"/>
              </a:rPr>
              <a:t>Container</a:t>
            </a:r>
            <a:endParaRPr lang="en-GB" sz="1400" b="1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1" name="Rectangle 40"/>
          <p:cNvSpPr/>
          <p:nvPr/>
        </p:nvSpPr>
        <p:spPr>
          <a:xfrm>
            <a:off x="604336" y="1759023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type: </a:t>
            </a:r>
            <a:r>
              <a:rPr lang="en-GB" sz="800" kern="0" dirty="0" smtClean="0">
                <a:solidFill>
                  <a:schemeClr val="tx1"/>
                </a:solidFill>
                <a:latin typeface="Century Gothic"/>
              </a:rPr>
              <a:t>Container</a:t>
            </a:r>
            <a:endParaRPr lang="en-GB" sz="8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2" name="Rectangle 41"/>
          <p:cNvSpPr/>
          <p:nvPr/>
        </p:nvSpPr>
        <p:spPr>
          <a:xfrm>
            <a:off x="604336" y="2100851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ID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3" name="Rectangle 42"/>
          <p:cNvSpPr/>
          <p:nvPr/>
        </p:nvSpPr>
        <p:spPr>
          <a:xfrm>
            <a:off x="604336" y="2442682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Resource Name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604336" y="2784512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Parent ID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5" name="Rectangle 16"/>
          <p:cNvSpPr/>
          <p:nvPr/>
        </p:nvSpPr>
        <p:spPr>
          <a:xfrm>
            <a:off x="609600" y="3124200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Expiry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6" name="Rectangle 17"/>
          <p:cNvSpPr/>
          <p:nvPr/>
        </p:nvSpPr>
        <p:spPr>
          <a:xfrm>
            <a:off x="609600" y="3460337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Creation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604334" y="3810000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Last Modified Time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18" name="Rectangle 19"/>
          <p:cNvSpPr/>
          <p:nvPr/>
        </p:nvSpPr>
        <p:spPr>
          <a:xfrm>
            <a:off x="615133" y="5257800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CurrentByteSize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0" name="Rectangle 42"/>
          <p:cNvSpPr/>
          <p:nvPr/>
        </p:nvSpPr>
        <p:spPr>
          <a:xfrm>
            <a:off x="5420997" y="2522421"/>
            <a:ext cx="2128067" cy="2734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>
                <a:solidFill>
                  <a:schemeClr val="tx1"/>
                </a:solidFill>
                <a:latin typeface="Century Gothic"/>
              </a:rPr>
              <a:t>n: </a:t>
            </a:r>
            <a:r>
              <a:rPr lang="en-GB" sz="1400" kern="0" dirty="0" err="1" smtClean="0">
                <a:solidFill>
                  <a:schemeClr val="tx1"/>
                </a:solidFill>
                <a:latin typeface="Century Gothic"/>
              </a:rPr>
              <a:t>Mainenance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2185" y="38978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OIC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07545" y="570250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oneM2M</a:t>
            </a:r>
            <a:endParaRPr lang="en-US" dirty="0"/>
          </a:p>
        </p:txBody>
      </p:sp>
      <p:sp>
        <p:nvSpPr>
          <p:cNvPr id="24" name="Rectangle 32"/>
          <p:cNvSpPr/>
          <p:nvPr/>
        </p:nvSpPr>
        <p:spPr>
          <a:xfrm>
            <a:off x="609600" y="4194561"/>
            <a:ext cx="2128067" cy="2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latinLnBrk="0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State Tag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5" name="Rectangle 34"/>
          <p:cNvSpPr/>
          <p:nvPr/>
        </p:nvSpPr>
        <p:spPr>
          <a:xfrm>
            <a:off x="604333" y="4572166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Creator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6" name="Rectangle 35"/>
          <p:cNvSpPr/>
          <p:nvPr/>
        </p:nvSpPr>
        <p:spPr>
          <a:xfrm>
            <a:off x="609600" y="4908137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/>
            <a:r>
              <a:rPr lang="en-GB" sz="1400" kern="0" dirty="0" smtClean="0">
                <a:solidFill>
                  <a:schemeClr val="tx1"/>
                </a:solidFill>
                <a:latin typeface="Century Gothic"/>
              </a:rPr>
              <a:t>CurrentNrofInstances</a:t>
            </a:r>
            <a:endParaRPr lang="en-GB" sz="1400" kern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29" name="Rectangle 54"/>
          <p:cNvSpPr/>
          <p:nvPr/>
        </p:nvSpPr>
        <p:spPr>
          <a:xfrm>
            <a:off x="5386925" y="3507603"/>
            <a:ext cx="2128067" cy="2734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GB" altLang="ko-KR" sz="1400" b="1" kern="0" dirty="0" err="1">
                <a:solidFill>
                  <a:srgbClr val="1C3339"/>
                </a:solidFill>
                <a:latin typeface="Century Gothic"/>
              </a:rPr>
              <a:t>ssc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: </a:t>
            </a:r>
            <a:r>
              <a:rPr lang="en-GB" altLang="ko-KR" sz="1400" b="1" kern="0" dirty="0" smtClean="0">
                <a:solidFill>
                  <a:srgbClr val="1C3339"/>
                </a:solidFill>
                <a:latin typeface="Century Gothic"/>
              </a:rPr>
              <a:t>&lt;</a:t>
            </a:r>
            <a:r>
              <a:rPr lang="en-GB" altLang="ko-KR" sz="1400" b="1" kern="0" dirty="0">
                <a:solidFill>
                  <a:srgbClr val="1C3339"/>
                </a:solidFill>
                <a:latin typeface="Century Gothic"/>
              </a:rPr>
              <a:t>res. def.&gt;</a:t>
            </a:r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28159"/>
              </p:ext>
            </p:extLst>
          </p:nvPr>
        </p:nvGraphicFramePr>
        <p:xfrm>
          <a:off x="3105755" y="4267200"/>
          <a:ext cx="5962046" cy="2529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845"/>
                <a:gridCol w="448111"/>
                <a:gridCol w="436295"/>
                <a:gridCol w="436295"/>
                <a:gridCol w="436295"/>
                <a:gridCol w="3272205"/>
              </a:tblGrid>
              <a:tr h="36530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Property title</a:t>
                      </a:r>
                      <a:endParaRPr lang="ko-KR" sz="9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Property name</a:t>
                      </a:r>
                      <a:endParaRPr lang="ko-KR" sz="800" b="1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Value type</a:t>
                      </a:r>
                      <a:endParaRPr lang="ko-KR" sz="800" b="1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>
                          <a:effectLst/>
                        </a:rPr>
                        <a:t>Access mode</a:t>
                      </a:r>
                      <a:endParaRPr lang="ko-KR" sz="800" b="1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Mandatory</a:t>
                      </a:r>
                      <a:endParaRPr lang="ko-KR" sz="800" b="1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Description</a:t>
                      </a:r>
                      <a:endParaRPr lang="ko-KR" sz="800" b="1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</a:tr>
              <a:tr h="83716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 err="1">
                          <a:effectLst/>
                        </a:rPr>
                        <a:t>Factory_Reset</a:t>
                      </a:r>
                      <a:endParaRPr lang="ko-KR" sz="9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fr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boolean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R, W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yes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0 – No action (Default</a:t>
                      </a:r>
                      <a:r>
                        <a:rPr lang="en-GB" sz="900" spc="40" dirty="0" smtClean="0">
                          <a:effectLst/>
                        </a:rPr>
                        <a:t>*), 1 </a:t>
                      </a:r>
                      <a:r>
                        <a:rPr lang="en-GB" sz="900" spc="40" dirty="0">
                          <a:effectLst/>
                        </a:rPr>
                        <a:t>– Start Factory Reset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After factory reset, this value shall be changed back to the default value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After factory reset all configuration and state data will be lost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</a:tr>
              <a:tr h="70017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>
                          <a:effectLst/>
                        </a:rPr>
                        <a:t>Reboot</a:t>
                      </a:r>
                      <a:endParaRPr lang="ko-KR" sz="9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rb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boolean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R, W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yes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0 – No action (Default</a:t>
                      </a:r>
                      <a:r>
                        <a:rPr lang="en-GB" sz="900" spc="40" dirty="0" smtClean="0">
                          <a:effectLst/>
                        </a:rPr>
                        <a:t>),  1 </a:t>
                      </a:r>
                      <a:r>
                        <a:rPr lang="en-GB" sz="900" spc="40" dirty="0">
                          <a:effectLst/>
                        </a:rPr>
                        <a:t>– Start Reboot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After Reboot, this value shall be changed back to the default value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The reboot shall be finished within 60 seconds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</a:tr>
              <a:tr h="62406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 err="1">
                          <a:effectLst/>
                        </a:rPr>
                        <a:t>StartStatCollection</a:t>
                      </a:r>
                      <a:endParaRPr lang="ko-KR" sz="9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 dirty="0" err="1">
                          <a:effectLst/>
                        </a:rPr>
                        <a:t>ssc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boolean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R, W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800" spc="40">
                          <a:effectLst/>
                        </a:rPr>
                        <a:t>Yes</a:t>
                      </a:r>
                      <a:endParaRPr lang="ko-KR" sz="800" spc="4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0 – No collection of </a:t>
                      </a:r>
                      <a:r>
                        <a:rPr lang="en-GB" sz="900" spc="40" dirty="0" smtClean="0">
                          <a:effectLst/>
                        </a:rPr>
                        <a:t>statistics,  1 </a:t>
                      </a:r>
                      <a:r>
                        <a:rPr lang="en-GB" sz="900" spc="40" dirty="0">
                          <a:effectLst/>
                        </a:rPr>
                        <a:t>– Starts collecting statistics</a:t>
                      </a:r>
                      <a:endParaRPr lang="ko-KR" sz="800" spc="40" dirty="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spc="40" dirty="0">
                          <a:effectLst/>
                        </a:rPr>
                        <a:t>Toggles between collecting and not collecting any device statistics (ds property in /</a:t>
                      </a:r>
                      <a:r>
                        <a:rPr lang="en-GB" sz="900" spc="40" dirty="0" err="1">
                          <a:effectLst/>
                        </a:rPr>
                        <a:t>oic</a:t>
                      </a:r>
                      <a:r>
                        <a:rPr lang="en-GB" sz="900" spc="40" dirty="0">
                          <a:effectLst/>
                        </a:rPr>
                        <a:t>/mon) depending on the value being 0 or 1</a:t>
                      </a:r>
                      <a:endParaRPr lang="ko-KR" sz="800" spc="4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4038" cy="639762"/>
          </a:xfrm>
        </p:spPr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OIC client in IPE sends “RETRIEVE Request” message to the OIC device in Legacy OIC domain.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device responds to the request message with the “/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oic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mon</a:t>
            </a:r>
            <a:r>
              <a:rPr lang="en-US" altLang="ko-KR" sz="1200" dirty="0" smtClean="0">
                <a:solidFill>
                  <a:prstClr val="black"/>
                </a:solidFill>
              </a:rPr>
              <a:t>” resource.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Based on the response message, IPE sends oneM2M resource CREATE request to the MN-CSE (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conainer</a:t>
            </a:r>
            <a:r>
              <a:rPr lang="en-US" altLang="ko-KR" sz="1200" dirty="0" smtClean="0">
                <a:solidFill>
                  <a:prstClr val="black"/>
                </a:solidFill>
              </a:rPr>
              <a:t>, 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sends oneM2M resource CREATE response to the IPE</a:t>
            </a:r>
          </a:p>
          <a:p>
            <a:pPr marL="514350" indent="-514350">
              <a:buFont typeface="+mj-lt"/>
              <a:buAutoNum type="arabicPeriod"/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altLang="ko-KR" sz="1200" dirty="0" smtClean="0">
                <a:solidFill>
                  <a:prstClr val="black"/>
                </a:solidFill>
              </a:rPr>
              <a:t>Assuming “/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oic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mon</a:t>
            </a:r>
            <a:r>
              <a:rPr lang="en-US" altLang="ko-KR" sz="1200" dirty="0" smtClean="0">
                <a:solidFill>
                  <a:prstClr val="black"/>
                </a:solidFill>
              </a:rPr>
              <a:t>” resource is synchronized with &lt;container&gt;, &lt;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&gt; in MN-CSE</a:t>
            </a:r>
          </a:p>
          <a:p>
            <a:pPr marL="0" indent="0">
              <a:buNone/>
            </a:pPr>
            <a:r>
              <a:rPr lang="en-US" altLang="ko-KR" sz="1200" dirty="0" smtClean="0">
                <a:solidFill>
                  <a:prstClr val="black"/>
                </a:solidFill>
              </a:rPr>
              <a:t>In </a:t>
            </a:r>
            <a:r>
              <a:rPr lang="en-US" altLang="ko-KR" sz="1200" dirty="0">
                <a:solidFill>
                  <a:prstClr val="black"/>
                </a:solidFill>
              </a:rPr>
              <a:t>order to </a:t>
            </a:r>
            <a:r>
              <a:rPr lang="en-US" altLang="ko-KR" sz="1200" dirty="0" smtClean="0">
                <a:solidFill>
                  <a:prstClr val="black"/>
                </a:solidFill>
              </a:rPr>
              <a:t>perform OIC device monitoring from oneM2M AE,</a:t>
            </a:r>
          </a:p>
          <a:p>
            <a:pPr marL="536575" indent="-268288">
              <a:buAutoNum type="alphaU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IN-AE sends &lt;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&gt; RETRIVE request to the MN-CSE via IN-CSE</a:t>
            </a:r>
          </a:p>
          <a:p>
            <a:pPr marL="536575" indent="-268288">
              <a:buAutoNum type="alphaU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sends &lt;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&gt; RETRIVE response to the IN-AE via IN-CSE</a:t>
            </a:r>
          </a:p>
          <a:p>
            <a:pPr marL="400050" lvl="1" indent="0">
              <a:buNone/>
            </a:pPr>
            <a:endParaRPr lang="en-US" altLang="ko-KR" sz="1100" dirty="0" smtClean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65975"/>
              </p:ext>
            </p:extLst>
          </p:nvPr>
        </p:nvGraphicFramePr>
        <p:xfrm>
          <a:off x="304800" y="1295400"/>
          <a:ext cx="83264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Visio" r:id="rId3" imgW="6410215" imgH="1866805" progId="Visio.Drawing.11">
                  <p:embed/>
                </p:oleObj>
              </mc:Choice>
              <mc:Fallback>
                <p:oleObj name="Visio" r:id="rId3" imgW="6410215" imgH="1866805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3264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02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altLang="ko-KR" dirty="0"/>
              <a:t>Diagnostics and maintenance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251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 smtClean="0"/>
              <a:t>Precondition: </a:t>
            </a:r>
          </a:p>
          <a:p>
            <a:pPr marL="0" indent="0">
              <a:buNone/>
            </a:pPr>
            <a:r>
              <a:rPr lang="en-US" sz="1200" dirty="0" smtClean="0"/>
              <a:t>“/</a:t>
            </a:r>
            <a:r>
              <a:rPr lang="en-US" sz="1200" dirty="0" err="1" smtClean="0"/>
              <a:t>oic</a:t>
            </a:r>
            <a:r>
              <a:rPr lang="en-US" sz="1200" dirty="0" smtClean="0"/>
              <a:t>/</a:t>
            </a:r>
            <a:r>
              <a:rPr lang="en-US" sz="1200" dirty="0" err="1" smtClean="0"/>
              <a:t>mnt</a:t>
            </a:r>
            <a:r>
              <a:rPr lang="en-US" sz="1200" dirty="0" smtClean="0"/>
              <a:t>” resource in OIC device is already synchronized with &lt;container&gt;, &lt;</a:t>
            </a:r>
            <a:r>
              <a:rPr lang="en-US" sz="1200" dirty="0" err="1" smtClean="0"/>
              <a:t>contentInstance</a:t>
            </a:r>
            <a:r>
              <a:rPr lang="en-US" sz="1200" dirty="0" smtClean="0"/>
              <a:t>&gt; in MN-CSE.</a:t>
            </a:r>
          </a:p>
          <a:p>
            <a:pPr marL="0" indent="0">
              <a:buNone/>
            </a:pPr>
            <a:endParaRPr lang="en-US" sz="1200" dirty="0" smtClean="0"/>
          </a:p>
          <a:p>
            <a:pPr marL="228600" indent="-228600">
              <a:buAutoNum type="alphaU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IPE sends &lt;subscription&gt; CREATE request to the MN-CSE in order to receive notification message  (Related event type is direct child resource creation)</a:t>
            </a:r>
          </a:p>
          <a:p>
            <a:pPr marL="228600" indent="-228600">
              <a:buAutoNum type="alphaU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sends &lt;subscription&gt; CREATE response to the IPE</a:t>
            </a:r>
          </a:p>
          <a:p>
            <a:pPr marL="0" indent="0">
              <a:buNone/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IN-AE sends &lt;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&gt; CREATE request to the MN-CSE via IN-CSE</a:t>
            </a:r>
          </a:p>
          <a:p>
            <a:pPr marL="228600" indent="-228600"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sends CREATE response to the IN-AE via IN-CSE</a:t>
            </a:r>
          </a:p>
          <a:p>
            <a:pPr marL="228600" indent="-228600"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&lt;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contentInstance</a:t>
            </a:r>
            <a:r>
              <a:rPr lang="en-US" altLang="ko-KR" sz="1200" dirty="0" smtClean="0">
                <a:solidFill>
                  <a:prstClr val="black"/>
                </a:solidFill>
              </a:rPr>
              <a:t>&gt; creation triggers notification message delivering to the IPE</a:t>
            </a:r>
          </a:p>
          <a:p>
            <a:pPr marL="228600" indent="-228600"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Based on notification message, OIC client sends “/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oic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en-US" altLang="ko-KR" sz="1200" dirty="0" err="1" smtClean="0">
                <a:solidFill>
                  <a:prstClr val="black"/>
                </a:solidFill>
              </a:rPr>
              <a:t>mnt</a:t>
            </a:r>
            <a:r>
              <a:rPr lang="en-US" altLang="ko-KR" sz="1200" dirty="0" smtClean="0">
                <a:solidFill>
                  <a:prstClr val="black"/>
                </a:solidFill>
              </a:rPr>
              <a:t>” UPDATE request to the OIC Device in Legacy OIC domain</a:t>
            </a:r>
          </a:p>
          <a:p>
            <a:pPr marL="228600" indent="-228600"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Device send UPDATE response to the OIC client in IPE</a:t>
            </a:r>
          </a:p>
          <a:p>
            <a:pPr marL="228600" indent="-228600">
              <a:buAutoNum type="arabicPeriod"/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altLang="ko-KR" sz="1100" dirty="0" smtClean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676963"/>
              </p:ext>
            </p:extLst>
          </p:nvPr>
        </p:nvGraphicFramePr>
        <p:xfrm>
          <a:off x="304800" y="1295400"/>
          <a:ext cx="83264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3" imgW="6410215" imgH="1866805" progId="Visio.Drawing.11">
                  <p:embed/>
                </p:oleObj>
              </mc:Choice>
              <mc:Fallback>
                <p:oleObj name="Visio" r:id="rId3" imgW="6410215" imgH="186680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3264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063704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45791</TotalTime>
  <Words>781</Words>
  <Application>Microsoft Office PowerPoint</Application>
  <PresentationFormat>화면 슬라이드 쇼(4:3)</PresentationFormat>
  <Paragraphs>155</Paragraphs>
  <Slides>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굴림</vt:lpstr>
      <vt:lpstr>맑은 고딕</vt:lpstr>
      <vt:lpstr>Arial</vt:lpstr>
      <vt:lpstr>Calibri</vt:lpstr>
      <vt:lpstr>Century Gothic</vt:lpstr>
      <vt:lpstr>Times New Roman</vt:lpstr>
      <vt:lpstr>oneM2M Heading Theme</vt:lpstr>
      <vt:lpstr>oneM2M Content Theme</vt:lpstr>
      <vt:lpstr>Microsoft Visio 2003-2010 Drawing</vt:lpstr>
      <vt:lpstr>OIC device management  interworking procedure</vt:lpstr>
      <vt:lpstr>Introduction</vt:lpstr>
      <vt:lpstr>OIC Device Management</vt:lpstr>
      <vt:lpstr>PowerPoint 프레젠테이션</vt:lpstr>
      <vt:lpstr>PowerPoint 프레젠테이션</vt:lpstr>
      <vt:lpstr>Monitoring</vt:lpstr>
      <vt:lpstr>Diagnostics and maintenance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Sungchan Choi</cp:lastModifiedBy>
  <cp:revision>2163</cp:revision>
  <dcterms:created xsi:type="dcterms:W3CDTF">2012-09-11T22:52:11Z</dcterms:created>
  <dcterms:modified xsi:type="dcterms:W3CDTF">2015-10-27T12:30:13Z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