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notesMasterIdLst>
    <p:notesMasterId r:id="rId15"/>
  </p:notesMasterIdLst>
  <p:handoutMasterIdLst>
    <p:handoutMasterId r:id="rId16"/>
  </p:handoutMasterIdLst>
  <p:sldIdLst>
    <p:sldId id="559" r:id="rId2"/>
    <p:sldId id="517" r:id="rId3"/>
    <p:sldId id="518" r:id="rId4"/>
    <p:sldId id="523" r:id="rId5"/>
    <p:sldId id="475" r:id="rId6"/>
    <p:sldId id="519" r:id="rId7"/>
    <p:sldId id="520" r:id="rId8"/>
    <p:sldId id="521" r:id="rId9"/>
    <p:sldId id="522" r:id="rId10"/>
    <p:sldId id="497" r:id="rId11"/>
    <p:sldId id="528" r:id="rId12"/>
    <p:sldId id="532" r:id="rId13"/>
    <p:sldId id="529" r:id="rId14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2025"/>
    <a:srgbClr val="545054"/>
    <a:srgbClr val="34B233"/>
    <a:srgbClr val="376092"/>
    <a:srgbClr val="A88000"/>
    <a:srgbClr val="77933C"/>
    <a:srgbClr val="FF9933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58" autoAdjust="0"/>
    <p:restoredTop sz="83086" autoAdjust="0"/>
  </p:normalViewPr>
  <p:slideViewPr>
    <p:cSldViewPr>
      <p:cViewPr>
        <p:scale>
          <a:sx n="80" d="100"/>
          <a:sy n="80" d="100"/>
        </p:scale>
        <p:origin x="1962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52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647E7B-2DFE-4233-A6FC-7273B81B0EFF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694378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4768" tIns="47384" rIns="94768" bIns="4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EBD8957-4254-4AAA-887F-DACA5780914E}" type="slidenum">
              <a:rPr lang="en-US" altLang="fr-FR"/>
              <a:pPr>
                <a:defRPr/>
              </a:pPr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07458655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80E95-7F66-48B8-A600-F1234FE6124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7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2463B5A1-320D-4D3D-92F4-8FFDCD04EABA}" type="slidenum">
              <a:rPr lang="en-US" altLang="fr-FR" sz="1200" smtClean="0"/>
              <a:pPr algn="r" eaLnBrk="1" hangingPunct="1">
                <a:defRPr/>
              </a:pPr>
              <a:t>‹N°›</a:t>
            </a:fld>
            <a:endParaRPr lang="en-US" altLang="fr-FR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83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A2579051-6FCE-4909-843C-1496A25C8CC7}" type="slidenum">
              <a:rPr lang="en-US" altLang="fr-FR" sz="1200" smtClean="0"/>
              <a:pPr algn="r" eaLnBrk="1" hangingPunct="1">
                <a:defRPr/>
              </a:pPr>
              <a:t>‹N°›</a:t>
            </a:fld>
            <a:endParaRPr lang="en-US" altLang="fr-FR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7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C60C36D4-9948-4826-9205-795BDA6B4DB1}" type="slidenum">
              <a:rPr lang="en-US" altLang="fr-FR" sz="1200" smtClean="0"/>
              <a:pPr algn="r" eaLnBrk="1" hangingPunct="1">
                <a:defRPr/>
              </a:pPr>
              <a:t>‹N°›</a:t>
            </a:fld>
            <a:endParaRPr lang="en-US" altLang="fr-FR" sz="120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87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8305800" y="6400800"/>
            <a:ext cx="36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09BC7F3F-1DCF-4E0A-A148-6DDDCE43DE86}" type="slidenum">
              <a:rPr lang="en-US" altLang="fr-FR" sz="1200" smtClean="0"/>
              <a:pPr algn="r" eaLnBrk="1" hangingPunct="1">
                <a:defRPr/>
              </a:pPr>
              <a:t>‹N°›</a:t>
            </a:fld>
            <a:endParaRPr lang="en-US" altLang="fr-FR" sz="1200" smtClean="0"/>
          </a:p>
        </p:txBody>
      </p:sp>
    </p:spTree>
    <p:extLst>
      <p:ext uri="{BB962C8B-B14F-4D97-AF65-F5344CB8AC3E}">
        <p14:creationId xmlns:p14="http://schemas.microsoft.com/office/powerpoint/2010/main" val="2766385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W -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8205" y="1118418"/>
            <a:ext cx="3989439" cy="51914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76018" y="1118418"/>
            <a:ext cx="3989439" cy="519143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44321" y="86003"/>
            <a:ext cx="8580438" cy="86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anchor="b"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4186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Click to edit Master text styles</a:t>
            </a:r>
          </a:p>
          <a:p>
            <a:pPr lvl="1"/>
            <a:r>
              <a:rPr lang="en-US" altLang="fr-FR" smtClean="0"/>
              <a:t>Second level</a:t>
            </a:r>
          </a:p>
          <a:p>
            <a:pPr lvl="2"/>
            <a:r>
              <a:rPr lang="en-US" altLang="fr-FR" smtClean="0"/>
              <a:t>Third level</a:t>
            </a:r>
          </a:p>
          <a:p>
            <a:pPr lvl="3"/>
            <a:r>
              <a:rPr lang="en-US" altLang="fr-FR" smtClean="0"/>
              <a:t>Fourth level</a:t>
            </a:r>
          </a:p>
          <a:p>
            <a:pPr lvl="4"/>
            <a:r>
              <a:rPr lang="en-US" altLang="fr-FR" smtClean="0"/>
              <a:t>Fifth level</a:t>
            </a:r>
          </a:p>
        </p:txBody>
      </p:sp>
      <p:pic>
        <p:nvPicPr>
          <p:cNvPr id="1028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988" y="0"/>
            <a:ext cx="1497012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0"/>
          <p:cNvSpPr>
            <a:spLocks noChangeArrowheads="1"/>
          </p:cNvSpPr>
          <p:nvPr userDrawn="1"/>
        </p:nvSpPr>
        <p:spPr bwMode="auto">
          <a:xfrm>
            <a:off x="3903663" y="6400800"/>
            <a:ext cx="12779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fr-FR" sz="1200" dirty="0" smtClean="0"/>
              <a:t>© </a:t>
            </a:r>
            <a:r>
              <a:rPr lang="en-US" altLang="fr-FR" sz="1200" dirty="0" smtClean="0"/>
              <a:t>2016 </a:t>
            </a:r>
            <a:r>
              <a:rPr lang="en-US" altLang="fr-FR" sz="1200" dirty="0" smtClean="0"/>
              <a:t>oneM2M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7" r:id="rId1"/>
    <p:sldLayoutId id="2147484338" r:id="rId2"/>
    <p:sldLayoutId id="2147484339" r:id="rId3"/>
    <p:sldLayoutId id="2147484340" r:id="rId4"/>
    <p:sldLayoutId id="214748434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C0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ndamour@sierrawireless.com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7.png"/><Relationship Id="rId3" Type="http://schemas.openxmlformats.org/officeDocument/2006/relationships/image" Target="../media/image35.png"/><Relationship Id="rId7" Type="http://schemas.openxmlformats.org/officeDocument/2006/relationships/image" Target="../media/image47.png"/><Relationship Id="rId12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65.png"/><Relationship Id="rId5" Type="http://schemas.openxmlformats.org/officeDocument/2006/relationships/image" Target="../media/image26.png"/><Relationship Id="rId15" Type="http://schemas.openxmlformats.org/officeDocument/2006/relationships/image" Target="../media/image68.png"/><Relationship Id="rId10" Type="http://schemas.openxmlformats.org/officeDocument/2006/relationships/image" Target="../media/image64.png"/><Relationship Id="rId4" Type="http://schemas.openxmlformats.org/officeDocument/2006/relationships/image" Target="../media/image22.png"/><Relationship Id="rId9" Type="http://schemas.openxmlformats.org/officeDocument/2006/relationships/image" Target="../media/image63.png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jpe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5.png"/><Relationship Id="rId21" Type="http://schemas.openxmlformats.org/officeDocument/2006/relationships/image" Target="../media/image37.png"/><Relationship Id="rId34" Type="http://schemas.openxmlformats.org/officeDocument/2006/relationships/image" Target="../media/image50.png"/><Relationship Id="rId42" Type="http://schemas.openxmlformats.org/officeDocument/2006/relationships/image" Target="../media/image58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9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4" Type="http://schemas.openxmlformats.org/officeDocument/2006/relationships/image" Target="../media/image60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 to </a:t>
            </a:r>
            <a:r>
              <a:rPr lang="fr-FR" dirty="0" smtClean="0"/>
              <a:t>oneM2M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342900" y="1600200"/>
            <a:ext cx="8458200" cy="48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sz="1200" dirty="0" smtClean="0"/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800" dirty="0" smtClean="0"/>
              <a:t>OMA - oneM2M Meeting, San Diego, Jan. 19th 2016</a:t>
            </a:r>
            <a:endParaRPr lang="fr-FR" sz="2800" dirty="0" smtClean="0"/>
          </a:p>
          <a:p>
            <a:pPr marL="0" indent="0" algn="ctr">
              <a:buNone/>
            </a:pPr>
            <a:r>
              <a:rPr lang="fr-FR" sz="1600" dirty="0" smtClean="0"/>
              <a:t>Nicolas Damour, </a:t>
            </a:r>
            <a:r>
              <a:rPr lang="fr-FR" sz="1600" dirty="0" smtClean="0">
                <a:hlinkClick r:id="rId2"/>
              </a:rPr>
              <a:t>ndamour@sierrawireless.com</a:t>
            </a:r>
            <a:r>
              <a:rPr lang="fr-FR" sz="1600" dirty="0" smtClean="0"/>
              <a:t/>
            </a:r>
            <a:br>
              <a:rPr lang="fr-FR" sz="1600" dirty="0" smtClean="0"/>
            </a:br>
            <a:r>
              <a:rPr lang="fr-FR" sz="1600" dirty="0"/>
              <a:t>Chairman of the Architecture </a:t>
            </a:r>
            <a:r>
              <a:rPr lang="fr-FR" sz="1600" dirty="0" err="1"/>
              <a:t>Working</a:t>
            </a:r>
            <a:r>
              <a:rPr lang="fr-FR" sz="1600" dirty="0"/>
              <a:t> Group </a:t>
            </a:r>
            <a:r>
              <a:rPr lang="fr-FR" sz="1600" dirty="0" err="1"/>
              <a:t>at</a:t>
            </a:r>
            <a:r>
              <a:rPr lang="fr-FR" sz="1600" dirty="0"/>
              <a:t> oneM2M</a:t>
            </a:r>
          </a:p>
          <a:p>
            <a:pPr marL="0" indent="0" algn="ctr">
              <a:buNone/>
            </a:pPr>
            <a:r>
              <a:rPr lang="fr-FR" sz="1600" dirty="0" smtClean="0"/>
              <a:t>Senior </a:t>
            </a:r>
            <a:r>
              <a:rPr lang="fr-FR" sz="1600" dirty="0" smtClean="0"/>
              <a:t>Manager for Business &amp; Innovation at Sierra </a:t>
            </a:r>
            <a:r>
              <a:rPr lang="fr-FR" sz="1600" dirty="0" smtClean="0"/>
              <a:t>Wireless</a:t>
            </a:r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00" y="1219200"/>
            <a:ext cx="4800000" cy="359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94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183563" y="1990559"/>
            <a:ext cx="796925" cy="2055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0450" y="1019009"/>
            <a:ext cx="1912938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5663" y="1019009"/>
            <a:ext cx="2352675" cy="302736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0613" y="1990559"/>
            <a:ext cx="1914525" cy="205581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00000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68263" y="2914484"/>
            <a:ext cx="8232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8263" y="1990559"/>
            <a:ext cx="823277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uage 10"/>
          <p:cNvSpPr/>
          <p:nvPr/>
        </p:nvSpPr>
        <p:spPr>
          <a:xfrm>
            <a:off x="4572000" y="2925596"/>
            <a:ext cx="3240088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Network</a:t>
            </a:r>
          </a:p>
        </p:txBody>
      </p:sp>
      <p:sp>
        <p:nvSpPr>
          <p:cNvPr id="12" name="Nuage 11"/>
          <p:cNvSpPr/>
          <p:nvPr/>
        </p:nvSpPr>
        <p:spPr>
          <a:xfrm>
            <a:off x="1331913" y="2925596"/>
            <a:ext cx="3240087" cy="936625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</a:p>
        </p:txBody>
      </p:sp>
      <p:sp>
        <p:nvSpPr>
          <p:cNvPr id="13" name="Rounded Rectangle 6"/>
          <p:cNvSpPr/>
          <p:nvPr/>
        </p:nvSpPr>
        <p:spPr>
          <a:xfrm>
            <a:off x="1476375" y="1198396"/>
            <a:ext cx="935038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1300" y="1234909"/>
            <a:ext cx="936625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439863" y="2206459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17" name="Rounded Rectangle 6"/>
          <p:cNvSpPr/>
          <p:nvPr/>
        </p:nvSpPr>
        <p:spPr>
          <a:xfrm>
            <a:off x="1547813" y="1269834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18" name="Connecteur droit avec flèche 17"/>
          <p:cNvCxnSpPr>
            <a:stCxn id="16" idx="0"/>
            <a:endCxn id="17" idx="2"/>
          </p:cNvCxnSpPr>
          <p:nvPr/>
        </p:nvCxnSpPr>
        <p:spPr>
          <a:xfrm flipV="1">
            <a:off x="2016125" y="1774659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6"/>
          <p:cNvSpPr/>
          <p:nvPr/>
        </p:nvSpPr>
        <p:spPr>
          <a:xfrm>
            <a:off x="1441450" y="3141496"/>
            <a:ext cx="1150938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20" name="Connecteur droit avec flèche 19"/>
          <p:cNvCxnSpPr>
            <a:stCxn id="19" idx="0"/>
            <a:endCxn id="16" idx="2"/>
          </p:cNvCxnSpPr>
          <p:nvPr/>
        </p:nvCxnSpPr>
        <p:spPr>
          <a:xfrm flipH="1" flipV="1">
            <a:off x="2016125" y="2709696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3995738" y="2206459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2" name="Rounded Rectangle 6"/>
          <p:cNvSpPr/>
          <p:nvPr/>
        </p:nvSpPr>
        <p:spPr>
          <a:xfrm>
            <a:off x="4032250" y="1198396"/>
            <a:ext cx="936625" cy="50323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763" y="1234909"/>
            <a:ext cx="935037" cy="503237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3688" y="1269834"/>
            <a:ext cx="936625" cy="50482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25" name="Connecteur droit avec flèche 24"/>
          <p:cNvCxnSpPr>
            <a:stCxn id="21" idx="0"/>
            <a:endCxn id="24" idx="2"/>
          </p:cNvCxnSpPr>
          <p:nvPr/>
        </p:nvCxnSpPr>
        <p:spPr>
          <a:xfrm flipV="1">
            <a:off x="4572000" y="1774659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"/>
          <p:cNvSpPr/>
          <p:nvPr/>
        </p:nvSpPr>
        <p:spPr>
          <a:xfrm>
            <a:off x="3455988" y="3141496"/>
            <a:ext cx="1008062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7" name="Rounded Rectangle 6"/>
          <p:cNvSpPr/>
          <p:nvPr/>
        </p:nvSpPr>
        <p:spPr>
          <a:xfrm>
            <a:off x="6551613" y="2206459"/>
            <a:ext cx="1152525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8" name="Rounded Rectangle 6"/>
          <p:cNvSpPr/>
          <p:nvPr/>
        </p:nvSpPr>
        <p:spPr>
          <a:xfrm>
            <a:off x="6588125" y="1198396"/>
            <a:ext cx="936625" cy="50323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638" y="1234909"/>
            <a:ext cx="935037" cy="50323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fr-FR" altLang="fr-FR" smtClean="0">
              <a:solidFill>
                <a:srgbClr val="FFFFFF"/>
              </a:solidFill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6659563" y="1269834"/>
            <a:ext cx="936625" cy="50482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AE</a:t>
            </a:r>
          </a:p>
        </p:txBody>
      </p:sp>
      <p:cxnSp>
        <p:nvCxnSpPr>
          <p:cNvPr id="31" name="Connecteur droit avec flèche 30"/>
          <p:cNvCxnSpPr>
            <a:stCxn id="27" idx="0"/>
            <a:endCxn id="30" idx="2"/>
          </p:cNvCxnSpPr>
          <p:nvPr/>
        </p:nvCxnSpPr>
        <p:spPr>
          <a:xfrm flipV="1">
            <a:off x="7127875" y="1774659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6"/>
          <p:cNvSpPr/>
          <p:nvPr/>
        </p:nvSpPr>
        <p:spPr>
          <a:xfrm>
            <a:off x="6551613" y="3141496"/>
            <a:ext cx="1152525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cxnSp>
        <p:nvCxnSpPr>
          <p:cNvPr id="33" name="Connecteur droit avec flèche 32"/>
          <p:cNvCxnSpPr>
            <a:stCxn id="32" idx="0"/>
            <a:endCxn id="27" idx="2"/>
          </p:cNvCxnSpPr>
          <p:nvPr/>
        </p:nvCxnSpPr>
        <p:spPr>
          <a:xfrm flipV="1">
            <a:off x="7127875" y="2709696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913313" y="2709696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227513" y="2709696"/>
            <a:ext cx="0" cy="4318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/>
          <p:cNvSpPr/>
          <p:nvPr/>
        </p:nvSpPr>
        <p:spPr>
          <a:xfrm>
            <a:off x="4679950" y="3141496"/>
            <a:ext cx="1008063" cy="5048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NSE</a:t>
            </a:r>
          </a:p>
        </p:txBody>
      </p:sp>
      <p:sp>
        <p:nvSpPr>
          <p:cNvPr id="26657" name="ZoneTexte 36"/>
          <p:cNvSpPr txBox="1">
            <a:spLocks noChangeArrowheads="1"/>
          </p:cNvSpPr>
          <p:nvPr/>
        </p:nvSpPr>
        <p:spPr bwMode="auto">
          <a:xfrm>
            <a:off x="1060450" y="3830471"/>
            <a:ext cx="19129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/>
              <a:t>Device</a:t>
            </a:r>
            <a:endParaRPr lang="en-US" altLang="fr-FR" sz="1400" b="1" dirty="0"/>
          </a:p>
        </p:txBody>
      </p:sp>
      <p:sp>
        <p:nvSpPr>
          <p:cNvPr id="26658" name="ZoneTexte 37"/>
          <p:cNvSpPr txBox="1">
            <a:spLocks noChangeArrowheads="1"/>
          </p:cNvSpPr>
          <p:nvPr/>
        </p:nvSpPr>
        <p:spPr bwMode="auto">
          <a:xfrm>
            <a:off x="3395663" y="3830471"/>
            <a:ext cx="2352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/>
              <a:t>Gateway</a:t>
            </a:r>
            <a:endParaRPr lang="en-US" altLang="fr-FR" sz="1400" b="1" dirty="0"/>
          </a:p>
        </p:txBody>
      </p:sp>
      <p:sp>
        <p:nvSpPr>
          <p:cNvPr id="26659" name="ZoneTexte 38"/>
          <p:cNvSpPr txBox="1">
            <a:spLocks noChangeArrowheads="1"/>
          </p:cNvSpPr>
          <p:nvPr/>
        </p:nvSpPr>
        <p:spPr bwMode="auto">
          <a:xfrm>
            <a:off x="6170613" y="3830471"/>
            <a:ext cx="19145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/>
              <a:t>Server</a:t>
            </a:r>
            <a:endParaRPr lang="en-US" altLang="fr-FR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8263" y="1198396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Application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8263" y="2135021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smtClean="0">
                <a:solidFill>
                  <a:srgbClr val="000000"/>
                </a:solidFill>
              </a:rPr>
              <a:t>Service</a:t>
            </a:r>
            <a:r>
              <a:rPr lang="en-US" altLang="fr-FR" smtClean="0">
                <a:solidFill>
                  <a:srgbClr val="000000"/>
                </a:solidFill>
              </a:rPr>
              <a:t/>
            </a:r>
            <a:br>
              <a:rPr lang="en-US" altLang="fr-FR" smtClean="0">
                <a:solidFill>
                  <a:srgbClr val="000000"/>
                </a:solidFill>
              </a:rPr>
            </a:br>
            <a:r>
              <a:rPr lang="en-US" altLang="fr-FR" sz="1400" smtClean="0">
                <a:solidFill>
                  <a:srgbClr val="000000"/>
                </a:solidFill>
              </a:rPr>
              <a:t>Layer</a:t>
            </a:r>
            <a:endParaRPr lang="en-US" altLang="fr-FR" smtClean="0">
              <a:solidFill>
                <a:srgbClr val="000000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8263" y="3071646"/>
            <a:ext cx="126365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rIns="36000" anchor="ctr"/>
          <a:lstStyle/>
          <a:p>
            <a:pPr algn="ctr" eaLnBrk="1" hangingPunct="1">
              <a:defRPr/>
            </a:pPr>
            <a:r>
              <a:rPr lang="en-US" sz="1400" dirty="0"/>
              <a:t>Network</a:t>
            </a:r>
            <a:br>
              <a:rPr lang="en-US" sz="1400" dirty="0"/>
            </a:br>
            <a:r>
              <a:rPr lang="en-US" sz="1400" dirty="0"/>
              <a:t>Layer</a:t>
            </a:r>
          </a:p>
        </p:txBody>
      </p:sp>
      <p:sp>
        <p:nvSpPr>
          <p:cNvPr id="43" name="Arc 42"/>
          <p:cNvSpPr/>
          <p:nvPr/>
        </p:nvSpPr>
        <p:spPr>
          <a:xfrm>
            <a:off x="2447925" y="2358859"/>
            <a:ext cx="1692275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4" name="Arc 43"/>
          <p:cNvSpPr/>
          <p:nvPr/>
        </p:nvSpPr>
        <p:spPr>
          <a:xfrm>
            <a:off x="5003800" y="2358859"/>
            <a:ext cx="1692275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016125" y="1869909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016125" y="2811296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573588" y="1869909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10413" y="1869909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Mca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10413" y="2811296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552950" y="2811296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27513" y="2811296"/>
            <a:ext cx="358775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 err="1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06725" y="2811296"/>
            <a:ext cx="358775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759450" y="2811296"/>
            <a:ext cx="360363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accent1"/>
                </a:solidFill>
              </a:rPr>
              <a:t>Mcc</a:t>
            </a:r>
          </a:p>
        </p:txBody>
      </p:sp>
      <p:sp>
        <p:nvSpPr>
          <p:cNvPr id="26674" name="ZoneTexte 74"/>
          <p:cNvSpPr txBox="1">
            <a:spLocks noChangeArrowheads="1"/>
          </p:cNvSpPr>
          <p:nvPr/>
        </p:nvSpPr>
        <p:spPr bwMode="auto">
          <a:xfrm>
            <a:off x="199231" y="4191000"/>
            <a:ext cx="8712200" cy="59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1887538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1887538" algn="l"/>
              </a:tabLst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1887538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1887538" algn="l"/>
              </a:tabLst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18875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875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875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875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1887538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fr-FR" sz="1400" b="1" dirty="0" smtClean="0"/>
              <a:t>Entities	</a:t>
            </a:r>
            <a:r>
              <a:rPr lang="en-US" altLang="fr-FR" sz="1400" dirty="0" smtClean="0"/>
              <a:t>AE (Application Entity), CSE (Common Services Entity) and NSE (Network Services Entity)</a:t>
            </a:r>
          </a:p>
          <a:p>
            <a:pPr eaLnBrk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fr-FR" sz="1400" b="1" dirty="0" smtClean="0"/>
              <a:t>Reference </a:t>
            </a:r>
            <a:r>
              <a:rPr lang="en-US" altLang="fr-FR" sz="1400" b="1" dirty="0"/>
              <a:t>Point</a:t>
            </a:r>
            <a:r>
              <a:rPr lang="en-US" altLang="fr-FR" sz="1400" dirty="0"/>
              <a:t>	One or more interfaces - Mca, </a:t>
            </a:r>
            <a:r>
              <a:rPr lang="en-US" altLang="fr-FR" sz="1400" dirty="0" err="1"/>
              <a:t>Mcn</a:t>
            </a:r>
            <a:r>
              <a:rPr lang="en-US" altLang="fr-FR" sz="1400" dirty="0"/>
              <a:t>, Mcc and Mcc</a:t>
            </a:r>
            <a:r>
              <a:rPr lang="en-US" altLang="fr-FR" sz="1400" dirty="0" smtClean="0"/>
              <a:t>’</a:t>
            </a:r>
            <a:endParaRPr lang="en-US" altLang="fr-FR" sz="1400" dirty="0"/>
          </a:p>
        </p:txBody>
      </p:sp>
      <p:sp>
        <p:nvSpPr>
          <p:cNvPr id="26675" name="Titr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fr-FR" dirty="0" smtClean="0"/>
              <a:t>Technical View</a:t>
            </a:r>
            <a:br>
              <a:rPr lang="en-US" altLang="fr-FR" dirty="0" smtClean="0"/>
            </a:br>
            <a:endParaRPr lang="en-US" altLang="fr-FR" dirty="0"/>
          </a:p>
        </p:txBody>
      </p:sp>
      <p:sp>
        <p:nvSpPr>
          <p:cNvPr id="85" name="Rounded Rectangle 6"/>
          <p:cNvSpPr/>
          <p:nvPr/>
        </p:nvSpPr>
        <p:spPr>
          <a:xfrm>
            <a:off x="8283575" y="2206459"/>
            <a:ext cx="596900" cy="503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86" name="Arc 85"/>
          <p:cNvSpPr/>
          <p:nvPr/>
        </p:nvSpPr>
        <p:spPr>
          <a:xfrm>
            <a:off x="7437438" y="2358859"/>
            <a:ext cx="1008062" cy="720725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793038" y="2817646"/>
            <a:ext cx="360362" cy="2159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400" b="1" smtClean="0">
                <a:solidFill>
                  <a:schemeClr val="accent1"/>
                </a:solidFill>
              </a:rPr>
              <a:t>Mcc’</a:t>
            </a:r>
          </a:p>
        </p:txBody>
      </p:sp>
      <p:sp>
        <p:nvSpPr>
          <p:cNvPr id="26679" name="ZoneTexte 88"/>
          <p:cNvSpPr txBox="1">
            <a:spLocks noChangeArrowheads="1"/>
          </p:cNvSpPr>
          <p:nvPr/>
        </p:nvSpPr>
        <p:spPr bwMode="auto">
          <a:xfrm>
            <a:off x="8221663" y="3620948"/>
            <a:ext cx="7207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1400" b="1" dirty="0" smtClean="0"/>
              <a:t>Other</a:t>
            </a:r>
            <a:br>
              <a:rPr lang="en-US" altLang="fr-FR" sz="1400" b="1" dirty="0" smtClean="0"/>
            </a:br>
            <a:r>
              <a:rPr lang="en-US" altLang="fr-FR" sz="1400" b="1" dirty="0" smtClean="0"/>
              <a:t>Server</a:t>
            </a:r>
            <a:endParaRPr lang="en-US" altLang="fr-FR" sz="1400" b="1" dirty="0"/>
          </a:p>
        </p:txBody>
      </p:sp>
      <p:sp>
        <p:nvSpPr>
          <p:cNvPr id="61" name="Espace réservé du contenu 2"/>
          <p:cNvSpPr txBox="1">
            <a:spLocks/>
          </p:cNvSpPr>
          <p:nvPr/>
        </p:nvSpPr>
        <p:spPr bwMode="auto">
          <a:xfrm>
            <a:off x="520925" y="4876800"/>
            <a:ext cx="3600000" cy="16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fr-FR" sz="1800" dirty="0" smtClean="0"/>
              <a:t>EXAMPLE REQUEST</a:t>
            </a:r>
            <a:endParaRPr lang="en-US" altLang="fr-FR" sz="1800" dirty="0"/>
          </a:p>
          <a:p>
            <a:pPr>
              <a:buFont typeface="Arial" charset="0"/>
              <a:buNone/>
            </a:pPr>
            <a:r>
              <a:rPr lang="en-US" altLang="fr-FR" sz="1200" b="1" dirty="0">
                <a:solidFill>
                  <a:srgbClr val="FF0000"/>
                </a:solidFill>
              </a:rPr>
              <a:t>GET http://</a:t>
            </a:r>
            <a:r>
              <a:rPr lang="en-US" altLang="fr-FR" sz="1200" b="1" dirty="0" smtClean="0">
                <a:solidFill>
                  <a:srgbClr val="FF0000"/>
                </a:solidFill>
              </a:rPr>
              <a:t>provider.net/home/temperature/la </a:t>
            </a:r>
            <a:r>
              <a:rPr lang="en-US" altLang="fr-FR" sz="1200" dirty="0"/>
              <a:t>HTTP/1.1</a:t>
            </a:r>
            <a:br>
              <a:rPr lang="en-US" altLang="fr-FR" sz="1200" dirty="0"/>
            </a:br>
            <a:r>
              <a:rPr lang="en-US" altLang="fr-FR" sz="1200" dirty="0" smtClean="0"/>
              <a:t>Host: provider.net</a:t>
            </a:r>
            <a:br>
              <a:rPr lang="en-US" altLang="fr-FR" sz="1200" dirty="0" smtClean="0"/>
            </a:br>
            <a:r>
              <a:rPr lang="en-US" altLang="fr-FR" sz="1200" dirty="0" smtClean="0"/>
              <a:t>X-</a:t>
            </a:r>
            <a:r>
              <a:rPr lang="en-US" altLang="fr-FR" sz="1200" dirty="0" err="1" smtClean="0"/>
              <a:t>Orig</a:t>
            </a:r>
            <a:r>
              <a:rPr lang="en-US" altLang="fr-FR" sz="1200" dirty="0" smtClean="0"/>
              <a:t>: /</a:t>
            </a:r>
            <a:r>
              <a:rPr lang="en-US" altLang="fr-FR" sz="1200" dirty="0"/>
              <a:t>CSE-1234/WeatherApp42</a:t>
            </a:r>
            <a:br>
              <a:rPr lang="en-US" altLang="fr-FR" sz="1200" dirty="0"/>
            </a:br>
            <a:r>
              <a:rPr lang="fr-FR" altLang="fr-FR" sz="1200" dirty="0"/>
              <a:t>X-M2M-RI: 56398096</a:t>
            </a:r>
            <a:br>
              <a:rPr lang="fr-FR" altLang="fr-FR" sz="1200" dirty="0"/>
            </a:br>
            <a:r>
              <a:rPr lang="en-US" altLang="fr-FR" sz="1200" dirty="0"/>
              <a:t>Accept: </a:t>
            </a:r>
            <a:r>
              <a:rPr lang="en-US" altLang="fr-FR" sz="1200" dirty="0" smtClean="0"/>
              <a:t>application/vnd.onem2m-res+json</a:t>
            </a:r>
            <a:r>
              <a:rPr lang="en-US" altLang="fr-FR" sz="1200" dirty="0"/>
              <a:t/>
            </a:r>
            <a:br>
              <a:rPr lang="en-US" altLang="fr-FR" sz="1200" dirty="0"/>
            </a:br>
            <a:endParaRPr lang="fr-FR" altLang="fr-FR" sz="1200" dirty="0"/>
          </a:p>
        </p:txBody>
      </p:sp>
      <p:sp>
        <p:nvSpPr>
          <p:cNvPr id="62" name="Espace réservé du contenu 2"/>
          <p:cNvSpPr txBox="1">
            <a:spLocks/>
          </p:cNvSpPr>
          <p:nvPr/>
        </p:nvSpPr>
        <p:spPr bwMode="auto">
          <a:xfrm>
            <a:off x="4951637" y="4876800"/>
            <a:ext cx="3600000" cy="1689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C00000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C00000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altLang="fr-FR" sz="1800" dirty="0" smtClean="0"/>
              <a:t>EXAMPLE RESPONSE</a:t>
            </a:r>
            <a:endParaRPr lang="en-US" altLang="fr-FR" sz="1800" dirty="0"/>
          </a:p>
          <a:p>
            <a:pPr>
              <a:buNone/>
            </a:pPr>
            <a:r>
              <a:rPr lang="en-US" altLang="fr-FR" sz="1200" b="1" dirty="0">
                <a:solidFill>
                  <a:srgbClr val="FF0000"/>
                </a:solidFill>
              </a:rPr>
              <a:t>HTTP/1.1 200 OK</a:t>
            </a:r>
            <a:r>
              <a:rPr lang="en-US" altLang="fr-FR" sz="1200" dirty="0"/>
              <a:t/>
            </a:r>
            <a:br>
              <a:rPr lang="en-US" altLang="fr-FR" sz="1200" dirty="0"/>
            </a:br>
            <a:r>
              <a:rPr lang="fr-FR" altLang="fr-FR" sz="1200" dirty="0"/>
              <a:t>X-M2M-RI: 56398096</a:t>
            </a:r>
            <a:r>
              <a:rPr lang="en-US" altLang="fr-FR" sz="1200" dirty="0"/>
              <a:t/>
            </a:r>
            <a:br>
              <a:rPr lang="en-US" altLang="fr-FR" sz="1200" dirty="0"/>
            </a:br>
            <a:r>
              <a:rPr lang="en-US" altLang="fr-FR" sz="1200" dirty="0"/>
              <a:t>Content-Type: </a:t>
            </a:r>
            <a:r>
              <a:rPr lang="en-US" altLang="fr-FR" sz="1200" dirty="0" smtClean="0"/>
              <a:t>application/vnd.onem2m-res+json</a:t>
            </a: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en-US" altLang="fr-FR" sz="1200" dirty="0"/>
              <a:t>Content-Length: </a:t>
            </a:r>
            <a:r>
              <a:rPr lang="en-US" altLang="fr-FR" sz="1200" dirty="0" smtClean="0"/>
              <a:t>94</a:t>
            </a: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 smtClean="0"/>
              <a:t>{"</a:t>
            </a:r>
            <a:r>
              <a:rPr lang="fr-FR" altLang="fr-FR" sz="1200" dirty="0"/>
              <a:t>ri</a:t>
            </a:r>
            <a:r>
              <a:rPr lang="fr-FR" altLang="fr-FR" sz="1200" dirty="0" smtClean="0"/>
              <a:t>":"28375964","cnf":"application/json:0",</a:t>
            </a: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en-US" altLang="fr-FR" sz="1200" b="1" dirty="0" smtClean="0">
                <a:solidFill>
                  <a:srgbClr val="FF0000"/>
                </a:solidFill>
              </a:rPr>
              <a:t>"con":"{</a:t>
            </a:r>
            <a:r>
              <a:rPr lang="en-US" altLang="fr-FR" sz="1200" b="1" dirty="0">
                <a:solidFill>
                  <a:srgbClr val="FF0000"/>
                </a:solidFill>
              </a:rPr>
              <a:t>'timestamp':1413405177000,'value':25.32</a:t>
            </a:r>
            <a:r>
              <a:rPr lang="en-US" altLang="fr-FR" sz="1200" b="1" dirty="0" smtClean="0">
                <a:solidFill>
                  <a:srgbClr val="FF0000"/>
                </a:solidFill>
              </a:rPr>
              <a:t>}</a:t>
            </a:r>
            <a:r>
              <a:rPr lang="en-US" altLang="fr-FR" sz="1200" dirty="0" smtClean="0"/>
              <a:t>"}</a:t>
            </a:r>
            <a:endParaRPr lang="fr-FR" alt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Mature and active standard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4294967295"/>
          </p:nvPr>
        </p:nvSpPr>
        <p:spPr>
          <a:xfrm>
            <a:off x="398463" y="1108075"/>
            <a:ext cx="8745537" cy="5160963"/>
          </a:xfrm>
        </p:spPr>
        <p:txBody>
          <a:bodyPr/>
          <a:lstStyle/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800" dirty="0" smtClean="0">
              <a:solidFill>
                <a:schemeClr val="tx1"/>
              </a:solidFill>
            </a:endParaRPr>
          </a:p>
          <a:p>
            <a:pPr marL="233363" lvl="1" indent="-233363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Work started in 2012, leveraging 3+ years of experience</a:t>
            </a:r>
          </a:p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schemeClr val="tx1"/>
                </a:solidFill>
              </a:rPr>
              <a:t>3800 docs produced in 2013, 4400 docs in 2014…</a:t>
            </a:r>
          </a:p>
          <a:p>
            <a:pPr marL="233363" lvl="1" indent="-233363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Release 1 published in Jan 2015 with 10 Technical Specifications</a:t>
            </a:r>
          </a:p>
          <a:p>
            <a:pPr marL="233363" lvl="1" indent="-233363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23 Technical Specifications in the works</a:t>
            </a:r>
          </a:p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82 Technical Reports in the works</a:t>
            </a:r>
          </a:p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Hundreds of documents produced every month</a:t>
            </a:r>
          </a:p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Corrections to release 1 actively maintained</a:t>
            </a:r>
          </a:p>
          <a:p>
            <a:pPr marL="233363" lvl="1" indent="-233363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Release 2 with new features planned for 2016</a:t>
            </a:r>
          </a:p>
        </p:txBody>
      </p:sp>
    </p:spTree>
    <p:extLst>
      <p:ext uri="{BB962C8B-B14F-4D97-AF65-F5344CB8AC3E}">
        <p14:creationId xmlns:p14="http://schemas.microsoft.com/office/powerpoint/2010/main" val="333376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95" y="4336702"/>
            <a:ext cx="814465" cy="81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implementation base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type="body" sz="quarter" idx="4294967295"/>
          </p:nvPr>
        </p:nvSpPr>
        <p:spPr>
          <a:xfrm>
            <a:off x="398463" y="1108075"/>
            <a:ext cx="8745537" cy="5160963"/>
          </a:xfrm>
        </p:spPr>
        <p:txBody>
          <a:bodyPr/>
          <a:lstStyle/>
          <a:p>
            <a:pPr marL="233363" lvl="1" indent="-233363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endParaRPr lang="en-GB" sz="100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solidFill>
                  <a:schemeClr val="tx1"/>
                </a:solidFill>
              </a:rPr>
              <a:t>Open </a:t>
            </a:r>
            <a:r>
              <a:rPr lang="en-GB" sz="2400" b="1" u="sng" dirty="0">
                <a:solidFill>
                  <a:schemeClr val="tx1"/>
                </a:solidFill>
              </a:rPr>
              <a:t>source </a:t>
            </a:r>
            <a:r>
              <a:rPr lang="en-GB" sz="2400" b="1" u="sng" dirty="0" smtClean="0">
                <a:solidFill>
                  <a:schemeClr val="tx1"/>
                </a:solidFill>
              </a:rPr>
              <a:t>implementations</a:t>
            </a:r>
            <a:br>
              <a:rPr lang="en-GB" sz="2400" b="1" u="sng" dirty="0" smtClean="0">
                <a:solidFill>
                  <a:schemeClr val="tx1"/>
                </a:solidFill>
              </a:rPr>
            </a:br>
            <a:endParaRPr lang="en-GB" sz="2400" b="1" u="sng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solidFill>
                  <a:schemeClr val="tx1"/>
                </a:solidFill>
              </a:rPr>
              <a:t>Commercial implementations and demos</a:t>
            </a: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 smtClean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1050" b="1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b="1" u="sng" dirty="0" smtClean="0">
                <a:solidFill>
                  <a:schemeClr val="tx1"/>
                </a:solidFill>
              </a:rPr>
              <a:t>First interoperability event right now (Sept 14-16)</a:t>
            </a: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GB" sz="2400" dirty="0" smtClean="0">
                <a:solidFill>
                  <a:schemeClr val="tx1"/>
                </a:solidFill>
              </a:rPr>
              <a:t>With 30 participating organizations and 75 people</a:t>
            </a:r>
            <a:endParaRPr lang="en-GB" sz="2400" dirty="0">
              <a:solidFill>
                <a:schemeClr val="tx1"/>
              </a:solidFill>
            </a:endParaRPr>
          </a:p>
          <a:p>
            <a:pPr marL="0" lvl="1" indent="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945" y="3576283"/>
            <a:ext cx="2086069" cy="64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03" y="4336702"/>
            <a:ext cx="654755" cy="65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73" y="4405640"/>
            <a:ext cx="1989629" cy="67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38" y="3607693"/>
            <a:ext cx="1262287" cy="61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373" y="3720916"/>
            <a:ext cx="194608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20" y="4480624"/>
            <a:ext cx="210109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3715130" y="1846245"/>
            <a:ext cx="1713741" cy="990611"/>
            <a:chOff x="5599375" y="2290896"/>
            <a:chExt cx="1713741" cy="99061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2992" y="2290896"/>
              <a:ext cx="1208236" cy="5485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375" y="2793567"/>
              <a:ext cx="1713741" cy="4879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1124382" y="1922202"/>
            <a:ext cx="1910627" cy="1048096"/>
            <a:chOff x="665301" y="2343690"/>
            <a:chExt cx="1910627" cy="1048096"/>
          </a:xfrm>
        </p:grpSpPr>
        <p:pic>
          <p:nvPicPr>
            <p:cNvPr id="4" name="Imag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301" y="2802776"/>
              <a:ext cx="1910627" cy="589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6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360" y="2343690"/>
              <a:ext cx="1592507" cy="322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e 17"/>
          <p:cNvGrpSpPr/>
          <p:nvPr/>
        </p:nvGrpSpPr>
        <p:grpSpPr>
          <a:xfrm>
            <a:off x="6561558" y="1774271"/>
            <a:ext cx="1458060" cy="1228766"/>
            <a:chOff x="6690698" y="1558041"/>
            <a:chExt cx="1458060" cy="1228766"/>
          </a:xfrm>
        </p:grpSpPr>
        <p:grpSp>
          <p:nvGrpSpPr>
            <p:cNvPr id="14" name="Groupe 13"/>
            <p:cNvGrpSpPr/>
            <p:nvPr/>
          </p:nvGrpSpPr>
          <p:grpSpPr>
            <a:xfrm>
              <a:off x="6690698" y="2139078"/>
              <a:ext cx="1458060" cy="647729"/>
              <a:chOff x="6886233" y="3782823"/>
              <a:chExt cx="1879309" cy="954613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7893" y="3782823"/>
                <a:ext cx="1775991" cy="5709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ZoneTexte 2"/>
              <p:cNvSpPr txBox="1"/>
              <p:nvPr/>
            </p:nvSpPr>
            <p:spPr>
              <a:xfrm>
                <a:off x="6886233" y="4193120"/>
                <a:ext cx="1879309" cy="5443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b="1" dirty="0" err="1" smtClean="0"/>
                  <a:t>IotDM</a:t>
                </a:r>
                <a:endParaRPr lang="fr-FR" b="1" dirty="0" smtClean="0"/>
              </a:p>
            </p:txBody>
          </p:sp>
        </p:grp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1613" y="1558041"/>
              <a:ext cx="996232" cy="525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095" y="3442072"/>
            <a:ext cx="1037800" cy="7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1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iiconsortium.org/images/logos/2ic-logo-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837" y="1243532"/>
            <a:ext cx="21431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Connecteur droit 61"/>
          <p:cNvCxnSpPr/>
          <p:nvPr/>
        </p:nvCxnSpPr>
        <p:spPr>
          <a:xfrm>
            <a:off x="2590800" y="2196032"/>
            <a:ext cx="3943460" cy="2143111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/>
          <p:nvPr/>
        </p:nvCxnSpPr>
        <p:spPr>
          <a:xfrm>
            <a:off x="3667295" y="2209774"/>
            <a:ext cx="2850495" cy="2113148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>
            <a:stCxn id="6150" idx="2"/>
          </p:cNvCxnSpPr>
          <p:nvPr/>
        </p:nvCxnSpPr>
        <p:spPr>
          <a:xfrm>
            <a:off x="5912400" y="2196032"/>
            <a:ext cx="621860" cy="2159059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68"/>
          <p:cNvCxnSpPr/>
          <p:nvPr/>
        </p:nvCxnSpPr>
        <p:spPr>
          <a:xfrm flipH="1">
            <a:off x="6534259" y="2196032"/>
            <a:ext cx="1150466" cy="2126890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à coins arrondis 38"/>
          <p:cNvSpPr/>
          <p:nvPr/>
        </p:nvSpPr>
        <p:spPr>
          <a:xfrm>
            <a:off x="1130495" y="4821164"/>
            <a:ext cx="2232000" cy="106568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8" name="Rectangle à coins arrondis 37"/>
          <p:cNvSpPr/>
          <p:nvPr/>
        </p:nvSpPr>
        <p:spPr>
          <a:xfrm>
            <a:off x="1130495" y="3646972"/>
            <a:ext cx="2232000" cy="95294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37" name="Rectangle à coins arrondis 36"/>
          <p:cNvSpPr/>
          <p:nvPr/>
        </p:nvSpPr>
        <p:spPr>
          <a:xfrm>
            <a:off x="1130495" y="2576558"/>
            <a:ext cx="2232000" cy="83169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/>
          </a:p>
        </p:txBody>
      </p:sp>
      <p:sp>
        <p:nvSpPr>
          <p:cNvPr id="36" name="Rectangle à coins arrondis 35"/>
          <p:cNvSpPr/>
          <p:nvPr/>
        </p:nvSpPr>
        <p:spPr>
          <a:xfrm>
            <a:off x="5418258" y="2563441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35" name="Rectangle à coins arrondis 34"/>
          <p:cNvSpPr/>
          <p:nvPr/>
        </p:nvSpPr>
        <p:spPr>
          <a:xfrm>
            <a:off x="5418258" y="5237076"/>
            <a:ext cx="2232000" cy="831697"/>
          </a:xfrm>
          <a:prstGeom prst="roundRect">
            <a:avLst/>
          </a:prstGeom>
          <a:ln w="127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5418258" y="3655143"/>
            <a:ext cx="2232000" cy="1368000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Interoperable standard</a:t>
            </a:r>
            <a:endParaRPr lang="en-US" dirty="0"/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520" y="1229790"/>
            <a:ext cx="863611" cy="979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ieee.org/documents/ieee_mb_bl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731" y="1492560"/>
            <a:ext cx="1567047" cy="4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utomatedhome.co.uk/wp-content/uploads/2013/12/allseen-alliance-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9" y="5378603"/>
            <a:ext cx="2160000" cy="548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9" y="2673203"/>
            <a:ext cx="2160000" cy="61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7"/>
          <p:cNvCxnSpPr/>
          <p:nvPr/>
        </p:nvCxnSpPr>
        <p:spPr>
          <a:xfrm>
            <a:off x="808074" y="2392326"/>
            <a:ext cx="760889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16151" y="1550505"/>
            <a:ext cx="132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Guidelines</a:t>
            </a:r>
            <a:br>
              <a:rPr lang="en-US" sz="1600" b="1" dirty="0" smtClean="0"/>
            </a:br>
            <a:r>
              <a:rPr lang="en-US" sz="1600" b="1" dirty="0" smtClean="0"/>
              <a:t>&amp; Ref. Arch.</a:t>
            </a:r>
          </a:p>
        </p:txBody>
      </p:sp>
      <p:cxnSp>
        <p:nvCxnSpPr>
          <p:cNvPr id="26" name="Connecteur droit 25"/>
          <p:cNvCxnSpPr/>
          <p:nvPr/>
        </p:nvCxnSpPr>
        <p:spPr>
          <a:xfrm>
            <a:off x="3955312" y="2657663"/>
            <a:ext cx="0" cy="3806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585320" y="6075418"/>
            <a:ext cx="1322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Protocols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12399" y="6075418"/>
            <a:ext cx="15335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Platforms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357256" y="2706706"/>
            <a:ext cx="1778650" cy="676324"/>
            <a:chOff x="477911" y="2731366"/>
            <a:chExt cx="1778650" cy="676324"/>
          </a:xfrm>
        </p:grpSpPr>
        <p:pic>
          <p:nvPicPr>
            <p:cNvPr id="13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11" y="2731366"/>
              <a:ext cx="1778650" cy="463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20"/>
            <p:cNvSpPr txBox="1"/>
            <p:nvPr/>
          </p:nvSpPr>
          <p:spPr>
            <a:xfrm>
              <a:off x="814343" y="3130691"/>
              <a:ext cx="1105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MQTT</a:t>
              </a: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1270527" y="3728592"/>
            <a:ext cx="1951938" cy="871329"/>
            <a:chOff x="1644317" y="3712914"/>
            <a:chExt cx="1951938" cy="871329"/>
          </a:xfrm>
        </p:grpSpPr>
        <p:pic>
          <p:nvPicPr>
            <p:cNvPr id="9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4317" y="3712914"/>
              <a:ext cx="1951938" cy="69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ZoneTexte 32"/>
            <p:cNvSpPr txBox="1"/>
            <p:nvPr/>
          </p:nvSpPr>
          <p:spPr>
            <a:xfrm>
              <a:off x="1776954" y="4307244"/>
              <a:ext cx="1686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OMADM    LWM2M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1236488" y="4879814"/>
            <a:ext cx="2020186" cy="1023193"/>
            <a:chOff x="256113" y="4709686"/>
            <a:chExt cx="2020186" cy="1023193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555" y="4709686"/>
              <a:ext cx="1395302" cy="738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ZoneTexte 33"/>
            <p:cNvSpPr txBox="1"/>
            <p:nvPr/>
          </p:nvSpPr>
          <p:spPr>
            <a:xfrm>
              <a:off x="256113" y="5455880"/>
              <a:ext cx="20201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HTTP  </a:t>
              </a:r>
              <a:r>
                <a:rPr lang="en-US" sz="1200" b="1" dirty="0" err="1" smtClean="0"/>
                <a:t>CoAP</a:t>
              </a:r>
              <a:r>
                <a:rPr lang="en-US" sz="1200" b="1" dirty="0" smtClean="0"/>
                <a:t>  TLS  DTLS</a:t>
              </a:r>
            </a:p>
          </p:txBody>
        </p: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219" y="1346399"/>
            <a:ext cx="995689" cy="74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258" y="3688191"/>
            <a:ext cx="2160000" cy="13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18"/>
          <p:cNvCxnSpPr>
            <a:stCxn id="36" idx="2"/>
            <a:endCxn id="15" idx="0"/>
          </p:cNvCxnSpPr>
          <p:nvPr/>
        </p:nvCxnSpPr>
        <p:spPr>
          <a:xfrm>
            <a:off x="6534258" y="3395138"/>
            <a:ext cx="0" cy="260005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15" idx="1"/>
            <a:endCxn id="38" idx="3"/>
          </p:cNvCxnSpPr>
          <p:nvPr/>
        </p:nvCxnSpPr>
        <p:spPr>
          <a:xfrm flipH="1" flipV="1">
            <a:off x="3362495" y="4123447"/>
            <a:ext cx="2055763" cy="215696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39" idx="3"/>
            <a:endCxn id="15" idx="1"/>
          </p:cNvCxnSpPr>
          <p:nvPr/>
        </p:nvCxnSpPr>
        <p:spPr>
          <a:xfrm flipV="1">
            <a:off x="3362495" y="4339143"/>
            <a:ext cx="2055763" cy="1014864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>
            <a:stCxn id="37" idx="3"/>
            <a:endCxn id="15" idx="1"/>
          </p:cNvCxnSpPr>
          <p:nvPr/>
        </p:nvCxnSpPr>
        <p:spPr>
          <a:xfrm>
            <a:off x="3362495" y="2992407"/>
            <a:ext cx="2055763" cy="1346736"/>
          </a:xfrm>
          <a:prstGeom prst="line">
            <a:avLst/>
          </a:prstGeom>
          <a:ln w="12700">
            <a:solidFill>
              <a:schemeClr val="tx2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>
            <a:stCxn id="15" idx="2"/>
            <a:endCxn id="35" idx="0"/>
          </p:cNvCxnSpPr>
          <p:nvPr/>
        </p:nvCxnSpPr>
        <p:spPr>
          <a:xfrm>
            <a:off x="6534258" y="5023143"/>
            <a:ext cx="0" cy="213933"/>
          </a:xfrm>
          <a:prstGeom prst="line">
            <a:avLst/>
          </a:prstGeom>
          <a:ln w="127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ZoneTexte 59"/>
          <p:cNvSpPr txBox="1"/>
          <p:nvPr/>
        </p:nvSpPr>
        <p:spPr>
          <a:xfrm>
            <a:off x="3461059" y="3942800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461059" y="3058636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461059" y="5124085"/>
            <a:ext cx="4942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uses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6517790" y="4999773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/>
              <a:t>interworks with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6517790" y="3386515"/>
            <a:ext cx="10800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/>
              <a:t>interworks with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4081739" y="2133193"/>
            <a:ext cx="1518195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/>
              <a:t>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9635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9260"/>
            <a:ext cx="8969376" cy="39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necteur droit 110"/>
          <p:cNvCxnSpPr/>
          <p:nvPr/>
        </p:nvCxnSpPr>
        <p:spPr>
          <a:xfrm flipH="1" flipV="1">
            <a:off x="4572000" y="2014538"/>
            <a:ext cx="3602038" cy="2163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435100" y="2014538"/>
            <a:ext cx="3136900" cy="1857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316163" y="2014538"/>
            <a:ext cx="2255837" cy="1847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4454525" y="2014538"/>
            <a:ext cx="117475" cy="16779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4572000" y="2014538"/>
            <a:ext cx="2168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2014538"/>
            <a:ext cx="2803525" cy="1947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572000" y="2014538"/>
            <a:ext cx="3602038" cy="1725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298" name="Groupe 18"/>
          <p:cNvGrpSpPr>
            <a:grpSpLocks/>
          </p:cNvGrpSpPr>
          <p:nvPr/>
        </p:nvGrpSpPr>
        <p:grpSpPr bwMode="auto">
          <a:xfrm>
            <a:off x="3927475" y="3475038"/>
            <a:ext cx="1055688" cy="433387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42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299" name="Groupe 19"/>
          <p:cNvGrpSpPr>
            <a:grpSpLocks/>
          </p:cNvGrpSpPr>
          <p:nvPr/>
        </p:nvGrpSpPr>
        <p:grpSpPr bwMode="auto">
          <a:xfrm>
            <a:off x="7034213" y="3740150"/>
            <a:ext cx="684212" cy="4318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4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0" name="Groupe 20"/>
          <p:cNvGrpSpPr>
            <a:grpSpLocks/>
          </p:cNvGrpSpPr>
          <p:nvPr/>
        </p:nvGrpSpPr>
        <p:grpSpPr bwMode="auto">
          <a:xfrm>
            <a:off x="6524625" y="3746500"/>
            <a:ext cx="431800" cy="4318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8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1" name="Groupe 65"/>
          <p:cNvGrpSpPr>
            <a:grpSpLocks/>
          </p:cNvGrpSpPr>
          <p:nvPr/>
        </p:nvGrpSpPr>
        <p:grpSpPr bwMode="auto">
          <a:xfrm>
            <a:off x="1976438" y="3654425"/>
            <a:ext cx="679450" cy="4318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6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2" name="Groupe 66"/>
          <p:cNvGrpSpPr>
            <a:grpSpLocks/>
          </p:cNvGrpSpPr>
          <p:nvPr/>
        </p:nvGrpSpPr>
        <p:grpSpPr bwMode="auto">
          <a:xfrm>
            <a:off x="971550" y="3656013"/>
            <a:ext cx="792163" cy="4318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4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3" name="Groupe 5"/>
          <p:cNvGrpSpPr>
            <a:grpSpLocks/>
          </p:cNvGrpSpPr>
          <p:nvPr/>
        </p:nvGrpSpPr>
        <p:grpSpPr bwMode="auto">
          <a:xfrm>
            <a:off x="7813675" y="3965575"/>
            <a:ext cx="720725" cy="4318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304" name="Groupe 4"/>
          <p:cNvGrpSpPr>
            <a:grpSpLocks/>
          </p:cNvGrpSpPr>
          <p:nvPr/>
        </p:nvGrpSpPr>
        <p:grpSpPr bwMode="auto">
          <a:xfrm>
            <a:off x="7813675" y="3497263"/>
            <a:ext cx="720725" cy="433387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30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54" name="Connecteur droit 53"/>
          <p:cNvCxnSpPr/>
          <p:nvPr/>
        </p:nvCxnSpPr>
        <p:spPr>
          <a:xfrm flipH="1" flipV="1">
            <a:off x="4572000" y="2016125"/>
            <a:ext cx="1719263" cy="2414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Rounded Rectangle 14"/>
          <p:cNvSpPr/>
          <p:nvPr/>
        </p:nvSpPr>
        <p:spPr>
          <a:xfrm>
            <a:off x="2789238" y="1520456"/>
            <a:ext cx="3565525" cy="711569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 200 member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organizations</a:t>
            </a:r>
            <a:b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oneM2M</a:t>
            </a:r>
          </a:p>
        </p:txBody>
      </p:sp>
      <p:grpSp>
        <p:nvGrpSpPr>
          <p:cNvPr id="12307" name="Groupe 2"/>
          <p:cNvGrpSpPr>
            <a:grpSpLocks/>
          </p:cNvGrpSpPr>
          <p:nvPr/>
        </p:nvGrpSpPr>
        <p:grpSpPr bwMode="auto">
          <a:xfrm>
            <a:off x="5915025" y="4213225"/>
            <a:ext cx="752475" cy="433388"/>
            <a:chOff x="479713" y="5004453"/>
            <a:chExt cx="752400" cy="433387"/>
          </a:xfrm>
        </p:grpSpPr>
        <p:sp>
          <p:nvSpPr>
            <p:cNvPr id="52" name="Rounded Rectangle 13"/>
            <p:cNvSpPr/>
            <p:nvPr/>
          </p:nvSpPr>
          <p:spPr bwMode="auto">
            <a:xfrm>
              <a:off x="479713" y="5004453"/>
              <a:ext cx="752400" cy="4333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12328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13" y="5041146"/>
              <a:ext cx="68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30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 partnership project</a:t>
            </a:r>
            <a:endParaRPr lang="fr-FR" altLang="fr-FR" b="1" dirty="0" smtClean="0"/>
          </a:p>
        </p:txBody>
      </p:sp>
      <p:grpSp>
        <p:nvGrpSpPr>
          <p:cNvPr id="2" name="Groupe 1"/>
          <p:cNvGrpSpPr/>
          <p:nvPr/>
        </p:nvGrpSpPr>
        <p:grpSpPr>
          <a:xfrm>
            <a:off x="138600" y="5768677"/>
            <a:ext cx="2347200" cy="576000"/>
            <a:chOff x="76200" y="5832475"/>
            <a:chExt cx="2347200" cy="576000"/>
          </a:xfrm>
        </p:grpSpPr>
        <p:sp>
          <p:nvSpPr>
            <p:cNvPr id="51" name="Rounded Rectangle 14"/>
            <p:cNvSpPr/>
            <p:nvPr/>
          </p:nvSpPr>
          <p:spPr bwMode="auto">
            <a:xfrm>
              <a:off x="76200" y="5832475"/>
              <a:ext cx="23472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99" y="5886475"/>
              <a:ext cx="2239201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e 3"/>
          <p:cNvGrpSpPr/>
          <p:nvPr/>
        </p:nvGrpSpPr>
        <p:grpSpPr>
          <a:xfrm>
            <a:off x="4444200" y="5768677"/>
            <a:ext cx="1623600" cy="576000"/>
            <a:chOff x="5103225" y="5832475"/>
            <a:chExt cx="1623600" cy="576000"/>
          </a:xfrm>
        </p:grpSpPr>
        <p:sp>
          <p:nvSpPr>
            <p:cNvPr id="46" name="Rounded Rectangle 14"/>
            <p:cNvSpPr/>
            <p:nvPr/>
          </p:nvSpPr>
          <p:spPr bwMode="auto">
            <a:xfrm>
              <a:off x="5103225" y="5832475"/>
              <a:ext cx="16236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199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9585" y="5886475"/>
              <a:ext cx="151563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7176600" y="5768677"/>
            <a:ext cx="1116000" cy="576000"/>
            <a:chOff x="7507286" y="5832475"/>
            <a:chExt cx="1116000" cy="576000"/>
          </a:xfrm>
        </p:grpSpPr>
        <p:sp>
          <p:nvSpPr>
            <p:cNvPr id="56" name="Rounded Rectangle 14"/>
            <p:cNvSpPr/>
            <p:nvPr/>
          </p:nvSpPr>
          <p:spPr bwMode="auto">
            <a:xfrm>
              <a:off x="7507286" y="5832475"/>
              <a:ext cx="11160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1" name="Picture 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1469" y="5886475"/>
              <a:ext cx="1007633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6204600" y="5768677"/>
            <a:ext cx="835200" cy="576000"/>
            <a:chOff x="6453561" y="5832475"/>
            <a:chExt cx="835200" cy="576000"/>
          </a:xfrm>
        </p:grpSpPr>
        <p:sp>
          <p:nvSpPr>
            <p:cNvPr id="71" name="Rounded Rectangle 14"/>
            <p:cNvSpPr/>
            <p:nvPr/>
          </p:nvSpPr>
          <p:spPr bwMode="auto">
            <a:xfrm>
              <a:off x="6453561" y="5832475"/>
              <a:ext cx="8352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3" name="Picture 1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7161" y="5886475"/>
              <a:ext cx="72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e 6"/>
          <p:cNvGrpSpPr/>
          <p:nvPr/>
        </p:nvGrpSpPr>
        <p:grpSpPr>
          <a:xfrm>
            <a:off x="8429400" y="5768677"/>
            <a:ext cx="576000" cy="576000"/>
            <a:chOff x="8763000" y="5832475"/>
            <a:chExt cx="576000" cy="576000"/>
          </a:xfrm>
        </p:grpSpPr>
        <p:sp>
          <p:nvSpPr>
            <p:cNvPr id="48" name="Rounded Rectangle 14"/>
            <p:cNvSpPr/>
            <p:nvPr/>
          </p:nvSpPr>
          <p:spPr bwMode="auto">
            <a:xfrm>
              <a:off x="8763000" y="5832475"/>
              <a:ext cx="5760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4" name="Picture 1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7000" y="5886475"/>
              <a:ext cx="468000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e 2"/>
          <p:cNvGrpSpPr/>
          <p:nvPr/>
        </p:nvGrpSpPr>
        <p:grpSpPr>
          <a:xfrm>
            <a:off x="2622600" y="5768677"/>
            <a:ext cx="1684800" cy="576000"/>
            <a:chOff x="2781904" y="5832475"/>
            <a:chExt cx="1684800" cy="576000"/>
          </a:xfrm>
        </p:grpSpPr>
        <p:sp>
          <p:nvSpPr>
            <p:cNvPr id="33" name="Rounded Rectangle 14"/>
            <p:cNvSpPr/>
            <p:nvPr/>
          </p:nvSpPr>
          <p:spPr bwMode="auto">
            <a:xfrm>
              <a:off x="2781904" y="5832475"/>
              <a:ext cx="1684800" cy="576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fr-FR" altLang="fr-FR" sz="1100">
                <a:solidFill>
                  <a:srgbClr val="262626"/>
                </a:solidFill>
              </a:endParaRPr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871" y="5886475"/>
              <a:ext cx="1576865" cy="46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70570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200+ members organizations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35" y="2746756"/>
            <a:ext cx="117569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98" y="2446603"/>
            <a:ext cx="102369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45" y="5483673"/>
            <a:ext cx="81767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266" y="3362386"/>
            <a:ext cx="145125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804" y="5048027"/>
            <a:ext cx="53865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48519"/>
            <a:ext cx="210109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02" y="4480777"/>
            <a:ext cx="1084320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560" y="2411995"/>
            <a:ext cx="105393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7" y="2780582"/>
            <a:ext cx="158796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72" y="5483673"/>
            <a:ext cx="104072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504" y="2527519"/>
            <a:ext cx="53741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00" y="6114402"/>
            <a:ext cx="1019077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72" y="3827470"/>
            <a:ext cx="95294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08" y="2231995"/>
            <a:ext cx="138810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39" y="4151538"/>
            <a:ext cx="1031314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31" y="4510249"/>
            <a:ext cx="1818947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6" y="4991211"/>
            <a:ext cx="1103226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29" y="1779608"/>
            <a:ext cx="1735001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30" y="3848326"/>
            <a:ext cx="1075345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798" y="5753673"/>
            <a:ext cx="150136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866" y="1750404"/>
            <a:ext cx="883636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799" y="1324660"/>
            <a:ext cx="1397361" cy="283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39" y="3964742"/>
            <a:ext cx="944323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410" y="4078249"/>
            <a:ext cx="143878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862" y="4326229"/>
            <a:ext cx="1213099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961" y="5646402"/>
            <a:ext cx="6120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34" y="2444855"/>
            <a:ext cx="1067143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839" y="1403167"/>
            <a:ext cx="74918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41" y="3197470"/>
            <a:ext cx="1227857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455" y="6078402"/>
            <a:ext cx="1946087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4" y="4817673"/>
            <a:ext cx="14256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9" y="3938326"/>
            <a:ext cx="795165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3" name="Picture 39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448" y="4760027"/>
            <a:ext cx="1069714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992" y="1369280"/>
            <a:ext cx="12001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03" y="2746756"/>
            <a:ext cx="91152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0" y="3343911"/>
            <a:ext cx="138827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088" y="3503470"/>
            <a:ext cx="1544781" cy="4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45" y="5643245"/>
            <a:ext cx="1800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763" y="3557470"/>
            <a:ext cx="88137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290" y="1352888"/>
            <a:ext cx="1567059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452" y="3050582"/>
            <a:ext cx="1181455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4" y="2261748"/>
            <a:ext cx="1473882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186" y="1894404"/>
            <a:ext cx="1864421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9" y="1490442"/>
            <a:ext cx="1221992" cy="591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659467" y="1055744"/>
            <a:ext cx="5825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Some of the 200+ active members of oneM2M</a:t>
            </a:r>
          </a:p>
        </p:txBody>
      </p:sp>
    </p:spTree>
    <p:extLst>
      <p:ext uri="{BB962C8B-B14F-4D97-AF65-F5344CB8AC3E}">
        <p14:creationId xmlns:p14="http://schemas.microsoft.com/office/powerpoint/2010/main" val="216906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1" name="Connecteur droit 120"/>
          <p:cNvCxnSpPr/>
          <p:nvPr/>
        </p:nvCxnSpPr>
        <p:spPr>
          <a:xfrm flipV="1">
            <a:off x="792163" y="5111750"/>
            <a:ext cx="0" cy="252413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>
            <a:off x="2303463" y="5146675"/>
            <a:ext cx="0" cy="217488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>
            <a:off x="3816350" y="5146675"/>
            <a:ext cx="0" cy="217488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>
            <a:off x="5327650" y="5146675"/>
            <a:ext cx="0" cy="217488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>
            <a:off x="6840538" y="5146675"/>
            <a:ext cx="0" cy="217488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>
            <a:off x="8351838" y="5111750"/>
            <a:ext cx="0" cy="252413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2" name="Connecteur droit 111"/>
          <p:cNvCxnSpPr/>
          <p:nvPr/>
        </p:nvCxnSpPr>
        <p:spPr>
          <a:xfrm flipH="1" flipV="1">
            <a:off x="792163" y="5111750"/>
            <a:ext cx="7559675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4319588"/>
            <a:ext cx="0" cy="792162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H="1">
            <a:off x="4176713" y="2538413"/>
            <a:ext cx="182562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 flipH="1">
            <a:off x="4176713" y="2859088"/>
            <a:ext cx="182562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>
            <a:off x="4784725" y="2538413"/>
            <a:ext cx="0" cy="320675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0" name="Connecteur droit 69"/>
          <p:cNvCxnSpPr/>
          <p:nvPr/>
        </p:nvCxnSpPr>
        <p:spPr>
          <a:xfrm flipH="1">
            <a:off x="4784725" y="2538413"/>
            <a:ext cx="182563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4" name="Connecteur droit 73"/>
          <p:cNvCxnSpPr/>
          <p:nvPr/>
        </p:nvCxnSpPr>
        <p:spPr>
          <a:xfrm flipH="1">
            <a:off x="4784725" y="2859088"/>
            <a:ext cx="182563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572000" y="2303463"/>
            <a:ext cx="0" cy="936625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108000" y="1224000"/>
            <a:ext cx="8928000" cy="1080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cap="all" dirty="0"/>
              <a:t>SC - Steering Committee</a:t>
            </a:r>
          </a:p>
          <a:p>
            <a:pPr algn="ctr">
              <a:defRPr/>
            </a:pPr>
            <a:r>
              <a:rPr lang="en-US" sz="1600" dirty="0"/>
              <a:t>Chairman: Fran </a:t>
            </a:r>
            <a:r>
              <a:rPr lang="en-US" sz="1600" dirty="0" smtClean="0"/>
              <a:t>O’Brien, </a:t>
            </a:r>
            <a:r>
              <a:rPr lang="en-US" sz="1600" dirty="0"/>
              <a:t>Cisco</a:t>
            </a:r>
          </a:p>
          <a:p>
            <a:pPr algn="ctr">
              <a:defRPr/>
            </a:pPr>
            <a:r>
              <a:rPr lang="en-US" sz="1600" dirty="0"/>
              <a:t>Vice-chairs: E. Scarrone, Telecom </a:t>
            </a:r>
            <a:r>
              <a:rPr lang="en-US" sz="1600" dirty="0" smtClean="0"/>
              <a:t>Italia  -  </a:t>
            </a:r>
            <a:r>
              <a:rPr lang="en-US" sz="1600" dirty="0"/>
              <a:t>P. Jain, </a:t>
            </a:r>
            <a:r>
              <a:rPr lang="en-US" sz="1600" dirty="0" smtClean="0"/>
              <a:t>Intel  -  T</a:t>
            </a:r>
            <a:r>
              <a:rPr lang="en-US" sz="1600" dirty="0"/>
              <a:t>. Li, </a:t>
            </a:r>
            <a:r>
              <a:rPr lang="en-US" sz="1600" dirty="0" smtClean="0"/>
              <a:t>Huawei</a:t>
            </a:r>
            <a:endParaRPr lang="en-US" sz="16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108000" y="3240000"/>
            <a:ext cx="8928000" cy="1080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b="1" cap="all" dirty="0"/>
              <a:t>TP - Technical Plenary</a:t>
            </a:r>
          </a:p>
          <a:p>
            <a:pPr algn="ctr">
              <a:defRPr/>
            </a:pPr>
            <a:r>
              <a:rPr lang="en-US" sz="1600" dirty="0"/>
              <a:t>Chairman: Omar Elloumi, Alcatel-Lucent</a:t>
            </a:r>
          </a:p>
          <a:p>
            <a:pPr algn="ctr">
              <a:defRPr/>
            </a:pPr>
            <a:r>
              <a:rPr lang="en-US" sz="1600" dirty="0"/>
              <a:t>Vice-chairs: R. Hechwartner, Deutsche Telekom; N. Yamasaki, KDDI; K. Young Kim, LG Electronics</a:t>
            </a:r>
          </a:p>
        </p:txBody>
      </p:sp>
      <p:sp>
        <p:nvSpPr>
          <p:cNvPr id="143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smtClean="0"/>
              <a:t>oneM2M – Organization</a:t>
            </a:r>
            <a:endParaRPr lang="fr-FR" altLang="fr-FR" smtClean="0"/>
          </a:p>
        </p:txBody>
      </p:sp>
      <p:sp>
        <p:nvSpPr>
          <p:cNvPr id="53" name="Rectangle à coins arrondis 52"/>
          <p:cNvSpPr/>
          <p:nvPr/>
        </p:nvSpPr>
        <p:spPr>
          <a:xfrm>
            <a:off x="4968000" y="2412000"/>
            <a:ext cx="3960000" cy="252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Marketing &amp; Communication Committee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4968000" y="2736000"/>
            <a:ext cx="3960000" cy="252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Methods &amp; Processes Committee</a:t>
            </a:r>
          </a:p>
        </p:txBody>
      </p:sp>
      <p:sp>
        <p:nvSpPr>
          <p:cNvPr id="83" name="Rectangle à coins arrondis 82"/>
          <p:cNvSpPr/>
          <p:nvPr/>
        </p:nvSpPr>
        <p:spPr>
          <a:xfrm>
            <a:off x="216000" y="2412000"/>
            <a:ext cx="3960000" cy="252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Finance Committee</a:t>
            </a:r>
          </a:p>
        </p:txBody>
      </p:sp>
      <p:sp>
        <p:nvSpPr>
          <p:cNvPr id="84" name="Rectangle à coins arrondis 83"/>
          <p:cNvSpPr/>
          <p:nvPr/>
        </p:nvSpPr>
        <p:spPr>
          <a:xfrm>
            <a:off x="216000" y="2736000"/>
            <a:ext cx="3960000" cy="2520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Legal Committee</a:t>
            </a:r>
          </a:p>
        </p:txBody>
      </p:sp>
      <p:cxnSp>
        <p:nvCxnSpPr>
          <p:cNvPr id="85" name="Connecteur droit 84"/>
          <p:cNvCxnSpPr/>
          <p:nvPr/>
        </p:nvCxnSpPr>
        <p:spPr>
          <a:xfrm flipH="1">
            <a:off x="4359275" y="2735263"/>
            <a:ext cx="425450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 flipH="1">
            <a:off x="4359275" y="2538413"/>
            <a:ext cx="0" cy="320675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4176713" y="4716463"/>
            <a:ext cx="608012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 flipH="1">
            <a:off x="4784725" y="4559300"/>
            <a:ext cx="0" cy="320675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>
            <a:off x="4784725" y="4559300"/>
            <a:ext cx="182563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Connecteur droit 104"/>
          <p:cNvCxnSpPr/>
          <p:nvPr/>
        </p:nvCxnSpPr>
        <p:spPr>
          <a:xfrm flipH="1">
            <a:off x="4784725" y="4879975"/>
            <a:ext cx="182563" cy="0"/>
          </a:xfrm>
          <a:prstGeom prst="line">
            <a:avLst/>
          </a:prstGeom>
          <a:ln cap="rnd">
            <a:headEnd type="none" w="med" len="med"/>
            <a:tailEnd type="non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Rectangle à coins arrondis 94"/>
          <p:cNvSpPr/>
          <p:nvPr/>
        </p:nvSpPr>
        <p:spPr>
          <a:xfrm>
            <a:off x="216000" y="4590000"/>
            <a:ext cx="3960000" cy="25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Coordination Team</a:t>
            </a:r>
          </a:p>
        </p:txBody>
      </p:sp>
      <p:sp>
        <p:nvSpPr>
          <p:cNvPr id="94" name="Rectangle à coins arrondis 93"/>
          <p:cNvSpPr/>
          <p:nvPr/>
        </p:nvSpPr>
        <p:spPr>
          <a:xfrm>
            <a:off x="4968000" y="4752000"/>
            <a:ext cx="3960000" cy="25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Methods of Work Group</a:t>
            </a:r>
          </a:p>
        </p:txBody>
      </p:sp>
      <p:sp>
        <p:nvSpPr>
          <p:cNvPr id="97" name="Rectangle à coins arrondis 96"/>
          <p:cNvSpPr/>
          <p:nvPr/>
        </p:nvSpPr>
        <p:spPr>
          <a:xfrm>
            <a:off x="4968000" y="4428000"/>
            <a:ext cx="3960000" cy="25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tIns="0" bIns="0" anchor="ctr"/>
          <a:lstStyle/>
          <a:p>
            <a:pPr algn="ctr">
              <a:defRPr/>
            </a:pPr>
            <a:r>
              <a:rPr lang="en-US" sz="1600" dirty="0"/>
              <a:t>Work Programme Management Group</a:t>
            </a:r>
          </a:p>
        </p:txBody>
      </p:sp>
      <p:sp>
        <p:nvSpPr>
          <p:cNvPr id="115" name="Rectangle à coins arrondis 114"/>
          <p:cNvSpPr/>
          <p:nvPr/>
        </p:nvSpPr>
        <p:spPr>
          <a:xfrm>
            <a:off x="72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WG1 – REQ</a:t>
            </a:r>
            <a:br>
              <a:rPr lang="en-US" sz="1600" b="1" cap="all" dirty="0"/>
            </a:br>
            <a:r>
              <a:rPr lang="en-US" sz="1400" b="1" dirty="0"/>
              <a:t>Requirements</a:t>
            </a:r>
            <a:br>
              <a:rPr lang="en-US" sz="1400" b="1" dirty="0"/>
            </a:br>
            <a:r>
              <a:rPr lang="en-US" sz="1000" b="1" dirty="0"/>
              <a:t>S. Kiewel (</a:t>
            </a:r>
            <a:r>
              <a:rPr lang="en-US" sz="1000" b="1" dirty="0" err="1"/>
              <a:t>iconectiv</a:t>
            </a:r>
            <a:r>
              <a:rPr lang="en-US" sz="1000" b="1" dirty="0"/>
              <a:t>)</a:t>
            </a:r>
            <a:br>
              <a:rPr lang="en-US" sz="1000" b="1" dirty="0"/>
            </a:br>
            <a:endParaRPr lang="en-US" sz="1000" dirty="0"/>
          </a:p>
        </p:txBody>
      </p:sp>
      <p:sp>
        <p:nvSpPr>
          <p:cNvPr id="116" name="Rectangle à coins arrondis 115"/>
          <p:cNvSpPr/>
          <p:nvPr/>
        </p:nvSpPr>
        <p:spPr>
          <a:xfrm>
            <a:off x="1584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WG2 – ARC</a:t>
            </a:r>
            <a:br>
              <a:rPr lang="en-US" sz="1600" b="1" cap="all" dirty="0"/>
            </a:br>
            <a:r>
              <a:rPr lang="en-US" sz="1400" b="1" dirty="0"/>
              <a:t>Architecture</a:t>
            </a:r>
            <a:br>
              <a:rPr lang="en-US" sz="1400" b="1" dirty="0"/>
            </a:br>
            <a:r>
              <a:rPr lang="en-US" sz="1000" b="1" dirty="0"/>
              <a:t>N. Damour (Sierra W.)</a:t>
            </a:r>
            <a:br>
              <a:rPr lang="en-US" sz="1000" b="1" dirty="0"/>
            </a:br>
            <a:endParaRPr lang="en-US" sz="1000" dirty="0"/>
          </a:p>
        </p:txBody>
      </p:sp>
      <p:sp>
        <p:nvSpPr>
          <p:cNvPr id="117" name="Rectangle à coins arrondis 116"/>
          <p:cNvSpPr/>
          <p:nvPr/>
        </p:nvSpPr>
        <p:spPr>
          <a:xfrm>
            <a:off x="3096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WG3 – PRO</a:t>
            </a:r>
            <a:br>
              <a:rPr lang="en-US" sz="1600" b="1" cap="all" dirty="0"/>
            </a:br>
            <a:r>
              <a:rPr lang="en-US" sz="1400" b="1" dirty="0"/>
              <a:t>Protocols</a:t>
            </a:r>
            <a:br>
              <a:rPr lang="en-US" sz="1400" b="1" dirty="0"/>
            </a:br>
            <a:r>
              <a:rPr lang="en-US" sz="1000" b="1" dirty="0" smtClean="0"/>
              <a:t>P. Niblett (IBM)</a:t>
            </a:r>
            <a:r>
              <a:rPr lang="en-US" sz="1000" b="1" dirty="0"/>
              <a:t/>
            </a:r>
            <a:br>
              <a:rPr lang="en-US" sz="1000" b="1" dirty="0"/>
            </a:br>
            <a:endParaRPr lang="en-US" sz="1000" dirty="0"/>
          </a:p>
        </p:txBody>
      </p:sp>
      <p:sp>
        <p:nvSpPr>
          <p:cNvPr id="118" name="Rectangle à coins arrondis 117"/>
          <p:cNvSpPr/>
          <p:nvPr/>
        </p:nvSpPr>
        <p:spPr>
          <a:xfrm>
            <a:off x="4608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WG4 – SEC</a:t>
            </a:r>
            <a:br>
              <a:rPr lang="en-US" sz="1600" b="1" cap="all" dirty="0"/>
            </a:br>
            <a:r>
              <a:rPr lang="en-US" sz="1400" b="1" dirty="0"/>
              <a:t>Security</a:t>
            </a:r>
            <a:br>
              <a:rPr lang="en-US" sz="1400" b="1" dirty="0"/>
            </a:br>
            <a:r>
              <a:rPr lang="en-US" sz="1000" b="1" dirty="0"/>
              <a:t>F. Ennesser (Gemalto)</a:t>
            </a:r>
            <a:br>
              <a:rPr lang="en-US" sz="1000" b="1" dirty="0"/>
            </a:br>
            <a:endParaRPr lang="en-US" sz="1000" dirty="0"/>
          </a:p>
        </p:txBody>
      </p:sp>
      <p:sp>
        <p:nvSpPr>
          <p:cNvPr id="119" name="Rectangle à coins arrondis 118"/>
          <p:cNvSpPr/>
          <p:nvPr/>
        </p:nvSpPr>
        <p:spPr>
          <a:xfrm>
            <a:off x="6120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WG5 – MAS</a:t>
            </a:r>
            <a:br>
              <a:rPr lang="en-US" sz="1600" b="1" cap="all" dirty="0"/>
            </a:br>
            <a:r>
              <a:rPr lang="en-US" sz="1400" b="1" dirty="0" err="1"/>
              <a:t>Mgt</a:t>
            </a:r>
            <a:r>
              <a:rPr lang="en-US" sz="1400" b="1" dirty="0"/>
              <a:t> </a:t>
            </a:r>
            <a:r>
              <a:rPr lang="en-US" sz="1400" b="1" dirty="0" err="1"/>
              <a:t>Abst</a:t>
            </a:r>
            <a:r>
              <a:rPr lang="en-US" sz="1400" b="1" dirty="0"/>
              <a:t>. &amp; Sem.</a:t>
            </a:r>
            <a:br>
              <a:rPr lang="en-US" sz="1400" b="1" dirty="0"/>
            </a:br>
            <a:r>
              <a:rPr lang="en-US" sz="1000" b="1" dirty="0"/>
              <a:t>Y. Zhang (Huawei)</a:t>
            </a:r>
            <a:br>
              <a:rPr lang="en-US" sz="1000" b="1" dirty="0"/>
            </a:br>
            <a:endParaRPr lang="en-US" sz="1000" dirty="0"/>
          </a:p>
        </p:txBody>
      </p:sp>
      <p:sp>
        <p:nvSpPr>
          <p:cNvPr id="120" name="Rectangle à coins arrondis 119"/>
          <p:cNvSpPr/>
          <p:nvPr/>
        </p:nvSpPr>
        <p:spPr>
          <a:xfrm>
            <a:off x="7632000" y="5364000"/>
            <a:ext cx="1440000" cy="9720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cap="all" dirty="0"/>
              <a:t>WG6 – TST</a:t>
            </a:r>
            <a:br>
              <a:rPr lang="en-US" sz="1600" b="1" cap="all" dirty="0"/>
            </a:br>
            <a:r>
              <a:rPr lang="en-US" sz="1400" b="1" dirty="0"/>
              <a:t>Test</a:t>
            </a:r>
            <a:br>
              <a:rPr lang="en-US" sz="1400" b="1" dirty="0"/>
            </a:br>
            <a:r>
              <a:rPr lang="en-US" sz="1000" b="1" dirty="0"/>
              <a:t>J. Song (KETI)</a:t>
            </a:r>
            <a:br>
              <a:rPr lang="en-US" sz="1000" b="1" dirty="0"/>
            </a:b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6712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r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altLang="fr-FR" dirty="0"/>
              <a:t>Purpose, Work &amp; Deliverables</a:t>
            </a:r>
            <a:endParaRPr lang="fr-FR" altLang="fr-FR" dirty="0" smtClean="0"/>
          </a:p>
        </p:txBody>
      </p:sp>
      <p:sp>
        <p:nvSpPr>
          <p:cNvPr id="15362" name="Content Placeholder 4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Purpose</a:t>
            </a:r>
            <a:r>
              <a:rPr lang="en-US" altLang="fr-FR" sz="2600" dirty="0" smtClean="0"/>
              <a:t/>
            </a:r>
            <a:br>
              <a:rPr lang="en-US" altLang="fr-FR" sz="2600" dirty="0" smtClean="0"/>
            </a:br>
            <a:r>
              <a:rPr lang="en-US" altLang="fr-FR" sz="2600" dirty="0" smtClean="0"/>
              <a:t>To specify and promote a</a:t>
            </a:r>
            <a:br>
              <a:rPr lang="en-US" altLang="fr-FR" sz="2600" dirty="0" smtClean="0"/>
            </a:br>
            <a:r>
              <a:rPr lang="en-US" altLang="fr-FR" sz="2600" b="1" dirty="0" smtClean="0">
                <a:solidFill>
                  <a:schemeClr val="accent1"/>
                </a:solidFill>
              </a:rPr>
              <a:t>Standard </a:t>
            </a:r>
            <a:r>
              <a:rPr lang="en-US" altLang="fr-FR" sz="2600" b="1" dirty="0">
                <a:solidFill>
                  <a:schemeClr val="accent1"/>
                </a:solidFill>
              </a:rPr>
              <a:t>for an M2M/IoT </a:t>
            </a:r>
            <a:r>
              <a:rPr lang="en-US" altLang="fr-FR" sz="2600" b="1" dirty="0" smtClean="0">
                <a:solidFill>
                  <a:schemeClr val="accent1"/>
                </a:solidFill>
              </a:rPr>
              <a:t>Common Service Layer</a:t>
            </a:r>
          </a:p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Work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 smtClean="0"/>
              <a:t>Six physical 1-week meetings per year with ~100 attendees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 smtClean="0"/>
              <a:t>200+ documents produced and discussed at each meeting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b="1" dirty="0" smtClean="0">
                <a:solidFill>
                  <a:schemeClr val="accent1"/>
                </a:solidFill>
              </a:rPr>
              <a:t>3800 docs in 2013    4400 docs in 2014</a:t>
            </a:r>
          </a:p>
          <a:p>
            <a:pPr marL="0" indent="0" algn="ctr">
              <a:spcBef>
                <a:spcPts val="1800"/>
              </a:spcBef>
              <a:buFont typeface="Arial" charset="0"/>
              <a:buNone/>
            </a:pPr>
            <a:r>
              <a:rPr lang="en-US" altLang="fr-FR" sz="2600" b="1" dirty="0" smtClean="0"/>
              <a:t>Deliverables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dirty="0"/>
              <a:t>Technical Reports </a:t>
            </a:r>
            <a:r>
              <a:rPr lang="en-US" altLang="fr-FR" sz="2600" dirty="0" smtClean="0"/>
              <a:t>(TRs) and </a:t>
            </a:r>
            <a:r>
              <a:rPr lang="en-US" altLang="fr-FR" sz="2600" dirty="0"/>
              <a:t>Technical </a:t>
            </a:r>
            <a:r>
              <a:rPr lang="en-US" altLang="fr-FR" sz="2600" dirty="0" smtClean="0"/>
              <a:t>Specifications (TSs)</a:t>
            </a:r>
            <a:r>
              <a:rPr lang="en-US" altLang="fr-FR" sz="2600" dirty="0"/>
              <a:t/>
            </a:r>
            <a:br>
              <a:rPr lang="en-US" altLang="fr-FR" sz="2600" dirty="0"/>
            </a:br>
            <a:r>
              <a:rPr lang="en-US" altLang="fr-FR" sz="2600" b="1" dirty="0" smtClean="0">
                <a:solidFill>
                  <a:schemeClr val="accent1"/>
                </a:solidFill>
              </a:rPr>
              <a:t>Release 1 published in January 2015 – 10 TSs + 5 TRs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en-US" altLang="fr-FR" sz="2600" b="1" dirty="0" smtClean="0">
                <a:solidFill>
                  <a:schemeClr val="accent1"/>
                </a:solidFill>
              </a:rPr>
              <a:t>Release 2 planned for mid-2016</a:t>
            </a:r>
            <a:endParaRPr lang="en-US" altLang="fr-F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89626" cy="1143000"/>
          </a:xfrm>
        </p:spPr>
        <p:txBody>
          <a:bodyPr/>
          <a:lstStyle/>
          <a:p>
            <a:r>
              <a:rPr lang="fr-FR" dirty="0" smtClean="0"/>
              <a:t>M2M Service Delivery Platform</a:t>
            </a:r>
            <a:endParaRPr lang="en-US" dirty="0"/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Rectangle à coins arrondis 89"/>
          <p:cNvSpPr/>
          <p:nvPr/>
        </p:nvSpPr>
        <p:spPr>
          <a:xfrm>
            <a:off x="4082903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 smtClean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 smtClean="0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. server, machine)</a:t>
            </a: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460375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 smtClean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 smtClean="0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. car, machine)</a:t>
            </a:r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4155293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 smtClean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509905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 smtClean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Rounded Rectangle 7"/>
          <p:cNvSpPr/>
          <p:nvPr/>
        </p:nvSpPr>
        <p:spPr>
          <a:xfrm>
            <a:off x="605155" y="4022507"/>
            <a:ext cx="2114550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 smtClean="0"/>
              <a:t>IoT</a:t>
            </a:r>
            <a:r>
              <a:rPr lang="en-US" sz="1600" b="1" dirty="0"/>
              <a:t> </a:t>
            </a:r>
            <a:r>
              <a:rPr lang="en-US" sz="1600" b="1" dirty="0" smtClean="0"/>
              <a:t>Service</a:t>
            </a:r>
            <a:br>
              <a:rPr lang="en-US" sz="1600" b="1" dirty="0" smtClean="0"/>
            </a:br>
            <a:r>
              <a:rPr lang="en-US" sz="1600" b="1" dirty="0" smtClean="0"/>
              <a:t>Framework</a:t>
            </a:r>
            <a:endParaRPr lang="en-US" sz="1600" b="1" dirty="0"/>
          </a:p>
        </p:txBody>
      </p:sp>
      <p:sp>
        <p:nvSpPr>
          <p:cNvPr id="95" name="Rounded Rectangle 9"/>
          <p:cNvSpPr/>
          <p:nvPr/>
        </p:nvSpPr>
        <p:spPr>
          <a:xfrm>
            <a:off x="4246733" y="4022507"/>
            <a:ext cx="2120900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 smtClean="0"/>
              <a:t>IoT Service</a:t>
            </a:r>
            <a:br>
              <a:rPr lang="en-US" sz="1600" b="1" dirty="0" smtClean="0"/>
            </a:br>
            <a:r>
              <a:rPr lang="en-US" sz="1600" b="1" dirty="0" smtClean="0"/>
              <a:t>Platform</a:t>
            </a:r>
            <a:endParaRPr lang="en-US" sz="1600" b="1" dirty="0"/>
          </a:p>
        </p:txBody>
      </p:sp>
      <p:sp>
        <p:nvSpPr>
          <p:cNvPr id="98" name="Rounded Rectangle 9"/>
          <p:cNvSpPr/>
          <p:nvPr/>
        </p:nvSpPr>
        <p:spPr>
          <a:xfrm>
            <a:off x="4216253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 smtClean="0"/>
              <a:t>IoT (Server)</a:t>
            </a:r>
            <a:br>
              <a:rPr lang="en-US" sz="1600" b="1" dirty="0" smtClean="0"/>
            </a:br>
            <a:r>
              <a:rPr lang="en-US" sz="1600" b="1" dirty="0" smtClean="0"/>
              <a:t>Application</a:t>
            </a:r>
            <a:endParaRPr lang="en-US" sz="1600" b="1" dirty="0"/>
          </a:p>
        </p:txBody>
      </p:sp>
      <p:sp>
        <p:nvSpPr>
          <p:cNvPr id="99" name="Double flèche verticale 98"/>
          <p:cNvSpPr/>
          <p:nvPr/>
        </p:nvSpPr>
        <p:spPr>
          <a:xfrm>
            <a:off x="1499235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en-US" alt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Rounded Rectangle 9"/>
          <p:cNvSpPr/>
          <p:nvPr/>
        </p:nvSpPr>
        <p:spPr>
          <a:xfrm>
            <a:off x="608965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 smtClean="0"/>
              <a:t>IoT (Device)</a:t>
            </a:r>
            <a:br>
              <a:rPr lang="en-US" sz="1600" b="1" dirty="0" smtClean="0"/>
            </a:br>
            <a:r>
              <a:rPr lang="en-US" sz="1600" b="1" dirty="0" smtClean="0"/>
              <a:t>Application</a:t>
            </a:r>
            <a:endParaRPr lang="en-US" sz="1600" b="1" dirty="0"/>
          </a:p>
        </p:txBody>
      </p:sp>
      <p:sp>
        <p:nvSpPr>
          <p:cNvPr id="101" name="Double flèche verticale 100"/>
          <p:cNvSpPr/>
          <p:nvPr/>
        </p:nvSpPr>
        <p:spPr>
          <a:xfrm>
            <a:off x="5106523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en-US" alt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Flèche à angle droit 101"/>
          <p:cNvSpPr/>
          <p:nvPr/>
        </p:nvSpPr>
        <p:spPr>
          <a:xfrm>
            <a:off x="4225187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7" name="Flèche à angle droit 106"/>
          <p:cNvSpPr/>
          <p:nvPr/>
        </p:nvSpPr>
        <p:spPr>
          <a:xfrm flipH="1">
            <a:off x="1489075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en-US" dirty="0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7" name="Rounded Rectangle 5"/>
          <p:cNvSpPr/>
          <p:nvPr/>
        </p:nvSpPr>
        <p:spPr>
          <a:xfrm>
            <a:off x="2007137" y="5277148"/>
            <a:ext cx="2786478" cy="57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r>
              <a:rPr lang="en-US" sz="1600" b="1" dirty="0" smtClean="0"/>
              <a:t>Connectivity Network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9374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à coins arrondis 24"/>
          <p:cNvSpPr/>
          <p:nvPr/>
        </p:nvSpPr>
        <p:spPr>
          <a:xfrm>
            <a:off x="307975" y="5205147"/>
            <a:ext cx="8548946" cy="109995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104" name="Rectangle à coins arrondis 103"/>
          <p:cNvSpPr/>
          <p:nvPr/>
        </p:nvSpPr>
        <p:spPr>
          <a:xfrm>
            <a:off x="307975" y="3950057"/>
            <a:ext cx="8548946" cy="716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76" name="Rectangle à coins arrondis 75"/>
          <p:cNvSpPr/>
          <p:nvPr/>
        </p:nvSpPr>
        <p:spPr>
          <a:xfrm>
            <a:off x="307975" y="2762959"/>
            <a:ext cx="8548946" cy="716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4082903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. server, machine)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460375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. car, machine)</a:t>
            </a:r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4155293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509905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4" name="Rounded Rectangle 7"/>
          <p:cNvSpPr/>
          <p:nvPr/>
        </p:nvSpPr>
        <p:spPr>
          <a:xfrm>
            <a:off x="605155" y="4022507"/>
            <a:ext cx="2114550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Service</a:t>
            </a:r>
            <a:br>
              <a:rPr lang="en-US" sz="1600" b="1" dirty="0"/>
            </a:br>
            <a:r>
              <a:rPr lang="en-US" sz="1600" b="1" dirty="0"/>
              <a:t>Framework</a:t>
            </a:r>
          </a:p>
        </p:txBody>
      </p:sp>
      <p:sp>
        <p:nvSpPr>
          <p:cNvPr id="95" name="Rounded Rectangle 9"/>
          <p:cNvSpPr/>
          <p:nvPr/>
        </p:nvSpPr>
        <p:spPr>
          <a:xfrm>
            <a:off x="4246733" y="4022507"/>
            <a:ext cx="2120900" cy="5715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Service</a:t>
            </a:r>
            <a:br>
              <a:rPr lang="en-US" sz="1600" b="1" dirty="0"/>
            </a:br>
            <a:r>
              <a:rPr lang="en-US" sz="1600" b="1" dirty="0"/>
              <a:t>Platform</a:t>
            </a:r>
          </a:p>
        </p:txBody>
      </p:sp>
      <p:sp>
        <p:nvSpPr>
          <p:cNvPr id="98" name="Rounded Rectangle 9"/>
          <p:cNvSpPr/>
          <p:nvPr/>
        </p:nvSpPr>
        <p:spPr>
          <a:xfrm>
            <a:off x="4216253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(Server)</a:t>
            </a:r>
            <a:br>
              <a:rPr lang="en-US" sz="1600" b="1" dirty="0"/>
            </a:br>
            <a:r>
              <a:rPr lang="en-US" sz="1600" b="1" dirty="0"/>
              <a:t>Application</a:t>
            </a:r>
          </a:p>
        </p:txBody>
      </p:sp>
      <p:sp>
        <p:nvSpPr>
          <p:cNvPr id="99" name="Double flèche verticale 98"/>
          <p:cNvSpPr/>
          <p:nvPr/>
        </p:nvSpPr>
        <p:spPr>
          <a:xfrm>
            <a:off x="1499235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Rounded Rectangle 9"/>
          <p:cNvSpPr/>
          <p:nvPr/>
        </p:nvSpPr>
        <p:spPr>
          <a:xfrm>
            <a:off x="608965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(Device)</a:t>
            </a:r>
            <a:br>
              <a:rPr lang="en-US" sz="1600" b="1" dirty="0"/>
            </a:br>
            <a:r>
              <a:rPr lang="en-US" sz="1600" b="1" dirty="0"/>
              <a:t>Application</a:t>
            </a:r>
          </a:p>
        </p:txBody>
      </p:sp>
      <p:sp>
        <p:nvSpPr>
          <p:cNvPr id="101" name="Double flèche verticale 100"/>
          <p:cNvSpPr/>
          <p:nvPr/>
        </p:nvSpPr>
        <p:spPr>
          <a:xfrm>
            <a:off x="5106523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Flèche à angle droit 101"/>
          <p:cNvSpPr/>
          <p:nvPr/>
        </p:nvSpPr>
        <p:spPr>
          <a:xfrm>
            <a:off x="4225187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dirty="0" err="1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7" name="Flèche à angle droit 106"/>
          <p:cNvSpPr/>
          <p:nvPr/>
        </p:nvSpPr>
        <p:spPr>
          <a:xfrm flipH="1">
            <a:off x="1489075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dirty="0" err="1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7" name="Rounded Rectangle 5"/>
          <p:cNvSpPr/>
          <p:nvPr/>
        </p:nvSpPr>
        <p:spPr>
          <a:xfrm>
            <a:off x="2007137" y="5277148"/>
            <a:ext cx="2786478" cy="57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r>
              <a:rPr lang="en-US" sz="1600" b="1" dirty="0"/>
              <a:t>Connectivity </a:t>
            </a:r>
            <a:r>
              <a:rPr lang="en-US" sz="1600" b="1" dirty="0" smtClean="0"/>
              <a:t>Network</a:t>
            </a:r>
            <a:endParaRPr lang="en-US" sz="16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655982" y="2947571"/>
            <a:ext cx="19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Application Layer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6655982" y="4123591"/>
            <a:ext cx="19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467476" y="5378682"/>
            <a:ext cx="2354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Network Layer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400" dirty="0">
                <a:solidFill>
                  <a:schemeClr val="bg1"/>
                </a:solidFill>
              </a:rPr>
              <a:t>Cellular, xDSL, Satellite, Wifi, Bluetooth, </a:t>
            </a:r>
            <a:r>
              <a:rPr lang="fr-FR" sz="1400" dirty="0" err="1">
                <a:solidFill>
                  <a:schemeClr val="bg1"/>
                </a:solidFill>
              </a:rPr>
              <a:t>Zigbee</a:t>
            </a:r>
            <a:r>
              <a:rPr lang="fr-FR" sz="1400" dirty="0" smtClean="0">
                <a:solidFill>
                  <a:schemeClr val="bg1"/>
                </a:solidFill>
              </a:rPr>
              <a:t>…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0800" cy="1143000"/>
          </a:xfrm>
        </p:spPr>
        <p:txBody>
          <a:bodyPr/>
          <a:lstStyle/>
          <a:p>
            <a:r>
              <a:rPr lang="fr-FR" dirty="0"/>
              <a:t>M2M Service Delivery Platform</a:t>
            </a:r>
          </a:p>
        </p:txBody>
      </p:sp>
    </p:spTree>
    <p:extLst>
      <p:ext uri="{BB962C8B-B14F-4D97-AF65-F5344CB8AC3E}">
        <p14:creationId xmlns:p14="http://schemas.microsoft.com/office/powerpoint/2010/main" val="9960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à coins arrondis 107"/>
          <p:cNvSpPr/>
          <p:nvPr/>
        </p:nvSpPr>
        <p:spPr>
          <a:xfrm>
            <a:off x="307975" y="5205147"/>
            <a:ext cx="8548946" cy="109995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104" name="Rectangle à coins arrondis 103"/>
          <p:cNvSpPr/>
          <p:nvPr/>
        </p:nvSpPr>
        <p:spPr>
          <a:xfrm>
            <a:off x="307975" y="3950057"/>
            <a:ext cx="8548946" cy="716400"/>
          </a:xfrm>
          <a:prstGeom prst="roundRect">
            <a:avLst/>
          </a:prstGeom>
          <a:ln/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76" name="Rectangle à coins arrondis 75"/>
          <p:cNvSpPr/>
          <p:nvPr/>
        </p:nvSpPr>
        <p:spPr>
          <a:xfrm>
            <a:off x="307975" y="2762959"/>
            <a:ext cx="8548946" cy="7164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fr-FR" sz="1600" dirty="0" err="1" smtClean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90800" cy="1143000"/>
          </a:xfrm>
        </p:spPr>
        <p:txBody>
          <a:bodyPr/>
          <a:lstStyle/>
          <a:p>
            <a:r>
              <a:rPr lang="fr-FR" dirty="0"/>
              <a:t>M2M Service Delivery Platform</a:t>
            </a:r>
            <a:endParaRPr lang="en-US" dirty="0"/>
          </a:p>
        </p:txBody>
      </p:sp>
      <p:sp>
        <p:nvSpPr>
          <p:cNvPr id="3" name="AutoShape 2" descr="Thread Gro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5" descr="Résultat de recherche d'images pour &quot;apple homekit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Rectangle à coins arrondis 89"/>
          <p:cNvSpPr/>
          <p:nvPr/>
        </p:nvSpPr>
        <p:spPr>
          <a:xfrm>
            <a:off x="4082903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. server, machine)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460375" y="1144242"/>
            <a:ext cx="2419350" cy="3953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50205" rIns="7200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Connected Thing</a:t>
            </a:r>
            <a:br>
              <a:rPr lang="en-US" altLang="en-US" b="1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(</a:t>
            </a:r>
            <a:r>
              <a:rPr lang="en-US" altLang="en-US" b="1" dirty="0" err="1">
                <a:solidFill>
                  <a:srgbClr val="FFFFFF"/>
                </a:solidFill>
                <a:cs typeface="Arial" charset="0"/>
              </a:rPr>
              <a:t>eg</a:t>
            </a:r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. car, machine)</a:t>
            </a:r>
            <a:endParaRPr lang="en-US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4155293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3" name="Rectangle à coins arrondis 92"/>
          <p:cNvSpPr/>
          <p:nvPr/>
        </p:nvSpPr>
        <p:spPr>
          <a:xfrm>
            <a:off x="509905" y="2080042"/>
            <a:ext cx="2303780" cy="267589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/>
          <a:lstStyle/>
          <a:p>
            <a:pPr algn="ctr"/>
            <a:r>
              <a:rPr lang="en-US" altLang="en-US" b="1" dirty="0">
                <a:solidFill>
                  <a:srgbClr val="FFFFFF"/>
                </a:solidFill>
                <a:cs typeface="Arial" charset="0"/>
              </a:rPr>
              <a:t>IoT Component</a:t>
            </a: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  <a:p>
            <a:pPr algn="ctr"/>
            <a:endParaRPr lang="en-GB" altLang="en-US" sz="22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8" name="Rounded Rectangle 9"/>
          <p:cNvSpPr/>
          <p:nvPr/>
        </p:nvSpPr>
        <p:spPr>
          <a:xfrm>
            <a:off x="4216253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(Server)</a:t>
            </a:r>
            <a:br>
              <a:rPr lang="en-US" sz="1600" b="1" dirty="0"/>
            </a:br>
            <a:r>
              <a:rPr lang="en-US" sz="1600" b="1" dirty="0"/>
              <a:t>Application</a:t>
            </a:r>
          </a:p>
        </p:txBody>
      </p:sp>
      <p:sp>
        <p:nvSpPr>
          <p:cNvPr id="99" name="Double flèche verticale 98"/>
          <p:cNvSpPr/>
          <p:nvPr/>
        </p:nvSpPr>
        <p:spPr>
          <a:xfrm>
            <a:off x="1499235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0" name="Rounded Rectangle 9"/>
          <p:cNvSpPr/>
          <p:nvPr/>
        </p:nvSpPr>
        <p:spPr>
          <a:xfrm>
            <a:off x="608965" y="2846487"/>
            <a:ext cx="2120900" cy="571500"/>
          </a:xfrm>
          <a:prstGeom prst="roundRect">
            <a:avLst/>
          </a:prstGeom>
          <a:solidFill>
            <a:srgbClr val="92D050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(Device)</a:t>
            </a:r>
            <a:br>
              <a:rPr lang="en-US" sz="1600" b="1" dirty="0"/>
            </a:br>
            <a:r>
              <a:rPr lang="en-US" sz="1600" b="1" dirty="0"/>
              <a:t>Application</a:t>
            </a:r>
          </a:p>
        </p:txBody>
      </p:sp>
      <p:sp>
        <p:nvSpPr>
          <p:cNvPr id="101" name="Double flèche verticale 100"/>
          <p:cNvSpPr/>
          <p:nvPr/>
        </p:nvSpPr>
        <p:spPr>
          <a:xfrm>
            <a:off x="5106523" y="3417987"/>
            <a:ext cx="340360" cy="577850"/>
          </a:xfrm>
          <a:prstGeom prst="up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" name="Flèche à angle droit 101"/>
          <p:cNvSpPr/>
          <p:nvPr/>
        </p:nvSpPr>
        <p:spPr>
          <a:xfrm>
            <a:off x="4225187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dirty="0" err="1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07" name="Flèche à angle droit 106"/>
          <p:cNvSpPr/>
          <p:nvPr/>
        </p:nvSpPr>
        <p:spPr>
          <a:xfrm flipH="1">
            <a:off x="1489075" y="4594007"/>
            <a:ext cx="1230630" cy="1044555"/>
          </a:xfrm>
          <a:prstGeom prst="bentUpArrow">
            <a:avLst>
              <a:gd name="adj1" fmla="val 13044"/>
              <a:gd name="adj2" fmla="val 17392"/>
              <a:gd name="adj3" fmla="val 25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endParaRPr lang="fr-FR" dirty="0" err="1">
              <a:solidFill>
                <a:srgbClr val="FFFFFF"/>
              </a:solidFill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7" name="Rounded Rectangle 5"/>
          <p:cNvSpPr/>
          <p:nvPr/>
        </p:nvSpPr>
        <p:spPr>
          <a:xfrm>
            <a:off x="2007137" y="5277148"/>
            <a:ext cx="2786478" cy="572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/>
            <a:r>
              <a:rPr lang="en-US" sz="1600" b="1" dirty="0"/>
              <a:t>Connectivity </a:t>
            </a:r>
            <a:r>
              <a:rPr lang="en-US" sz="1600" b="1" dirty="0" smtClean="0"/>
              <a:t>Network</a:t>
            </a:r>
            <a:endParaRPr lang="en-US" sz="1600" b="1" dirty="0"/>
          </a:p>
        </p:txBody>
      </p:sp>
      <p:sp>
        <p:nvSpPr>
          <p:cNvPr id="105" name="ZoneTexte 104"/>
          <p:cNvSpPr txBox="1"/>
          <p:nvPr/>
        </p:nvSpPr>
        <p:spPr>
          <a:xfrm>
            <a:off x="6655982" y="2947571"/>
            <a:ext cx="19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Application Layer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6655982" y="4123591"/>
            <a:ext cx="197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Service Layer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6467476" y="5378682"/>
            <a:ext cx="23546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Network Layer</a:t>
            </a:r>
            <a:br>
              <a:rPr lang="fr-FR" dirty="0" smtClean="0">
                <a:solidFill>
                  <a:schemeClr val="bg1"/>
                </a:solidFill>
              </a:rPr>
            </a:br>
            <a:r>
              <a:rPr lang="fr-FR" sz="1400" dirty="0" smtClean="0">
                <a:solidFill>
                  <a:schemeClr val="bg1"/>
                </a:solidFill>
              </a:rPr>
              <a:t>Cellular, xDSL, Satellite, Wifi, Bluetooth, </a:t>
            </a:r>
            <a:r>
              <a:rPr lang="fr-FR" sz="1400" dirty="0" err="1" smtClean="0">
                <a:solidFill>
                  <a:schemeClr val="bg1"/>
                </a:solidFill>
              </a:rPr>
              <a:t>Zigbee</a:t>
            </a:r>
            <a:r>
              <a:rPr lang="fr-FR" sz="1400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24" name="Rounded Rectangle 9"/>
          <p:cNvSpPr/>
          <p:nvPr/>
        </p:nvSpPr>
        <p:spPr>
          <a:xfrm>
            <a:off x="509905" y="3971323"/>
            <a:ext cx="5949168" cy="677975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GB" sz="1600" b="1" dirty="0" smtClean="0">
                <a:solidFill>
                  <a:srgbClr val="FFFF00"/>
                </a:solidFill>
              </a:rPr>
              <a:t>IoT/M2M</a:t>
            </a:r>
            <a:br>
              <a:rPr lang="en-GB" sz="1600" b="1" dirty="0" smtClean="0">
                <a:solidFill>
                  <a:srgbClr val="FFFF00"/>
                </a:solidFill>
              </a:rPr>
            </a:br>
            <a:r>
              <a:rPr lang="en-GB" sz="1600" b="1" dirty="0" smtClean="0">
                <a:solidFill>
                  <a:srgbClr val="FFFF00"/>
                </a:solidFill>
              </a:rPr>
              <a:t>SDP</a:t>
            </a:r>
            <a:endParaRPr lang="en-GB" sz="1600" b="1" dirty="0">
              <a:solidFill>
                <a:srgbClr val="FFFF00"/>
              </a:solidFill>
            </a:endParaRPr>
          </a:p>
        </p:txBody>
      </p:sp>
      <p:sp>
        <p:nvSpPr>
          <p:cNvPr id="94" name="Rounded Rectangle 7"/>
          <p:cNvSpPr/>
          <p:nvPr/>
        </p:nvSpPr>
        <p:spPr>
          <a:xfrm>
            <a:off x="605155" y="4022507"/>
            <a:ext cx="2114550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Service</a:t>
            </a:r>
            <a:br>
              <a:rPr lang="en-US" sz="1600" b="1" dirty="0"/>
            </a:br>
            <a:r>
              <a:rPr lang="en-US" sz="1600" b="1" dirty="0"/>
              <a:t>Framework</a:t>
            </a:r>
          </a:p>
        </p:txBody>
      </p:sp>
      <p:sp>
        <p:nvSpPr>
          <p:cNvPr id="95" name="Rounded Rectangle 9"/>
          <p:cNvSpPr/>
          <p:nvPr/>
        </p:nvSpPr>
        <p:spPr>
          <a:xfrm>
            <a:off x="4246733" y="4022507"/>
            <a:ext cx="2120900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00410" tIns="50205" rIns="100410" bIns="50205" anchor="ctr"/>
          <a:lstStyle/>
          <a:p>
            <a:pPr algn="ctr">
              <a:defRPr/>
            </a:pPr>
            <a:r>
              <a:rPr lang="en-US" sz="1600" b="1" dirty="0"/>
              <a:t>IoT Service</a:t>
            </a:r>
            <a:br>
              <a:rPr lang="en-US" sz="1600" b="1" dirty="0"/>
            </a:br>
            <a:r>
              <a:rPr lang="en-US" sz="1600" b="1" dirty="0"/>
              <a:t>Platform</a:t>
            </a:r>
          </a:p>
        </p:txBody>
      </p:sp>
    </p:spTree>
    <p:extLst>
      <p:ext uri="{BB962C8B-B14F-4D97-AF65-F5344CB8AC3E}">
        <p14:creationId xmlns:p14="http://schemas.microsoft.com/office/powerpoint/2010/main" val="30362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oneM2M Work Programme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idx="4294967295"/>
          </p:nvPr>
        </p:nvSpPr>
        <p:spPr>
          <a:xfrm>
            <a:off x="0" y="1119188"/>
            <a:ext cx="4572000" cy="5191125"/>
          </a:xfrm>
          <a:ln>
            <a:solidFill>
              <a:schemeClr val="bg1"/>
            </a:solidFill>
          </a:ln>
        </p:spPr>
        <p:txBody>
          <a:bodyPr lIns="36000" rIns="36000">
            <a:noAutofit/>
          </a:bodyPr>
          <a:lstStyle/>
          <a:p>
            <a:pPr marL="117475" lvl="1" indent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>
                <a:ea typeface="ＭＳ Ｐゴシック" pitchFamily="34" charset="-128"/>
              </a:rPr>
              <a:t>Release 1 (publ. Jan. 2015)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WI-01 - Requirements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WI-02 - Architecture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WI-03 - Vocabulary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WI-04 - Study of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34" charset="-128"/>
              </a:rPr>
              <a:t>Managt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Capability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WI-05 - Abstraction &amp; Semantics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WI-06 - Device/GW Classification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WI-07 - Security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WI-08 - Protocol Analysis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WI-09 - Protocols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WI-10 - Management Enablement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WI-11 - Service Components Arch.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WI-12 -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34" charset="-128"/>
              </a:rPr>
              <a:t>RESTful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COAP Protocol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WI-13 -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34" charset="-128"/>
              </a:rPr>
              <a:t>RESTful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 HTTP Protocol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WI-14 - MQTT Protocol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4572000" y="1119188"/>
            <a:ext cx="4572000" cy="5191125"/>
          </a:xfrm>
        </p:spPr>
        <p:txBody>
          <a:bodyPr lIns="36000" rIns="36000"/>
          <a:lstStyle/>
          <a:p>
            <a:pPr marL="117475" lvl="1" indent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b="1" dirty="0" smtClean="0">
                <a:ea typeface="ＭＳ Ｐゴシック" pitchFamily="34" charset="-128"/>
              </a:rPr>
              <a:t>Release 2 (target ~mid. 2016)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WI-15 - Use Cases v2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WI-16 - E2E Security &amp; Groups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WI-17 - Home Domain Enablement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</a:rPr>
              <a:t>WI-18 - oneM2M &amp; </a:t>
            </a:r>
            <a:r>
              <a:rPr lang="en-US" sz="2000" b="1" dirty="0" err="1">
                <a:solidFill>
                  <a:srgbClr val="00B0F0"/>
                </a:solidFill>
                <a:ea typeface="ＭＳ Ｐゴシック" pitchFamily="34" charset="-128"/>
              </a:rPr>
              <a:t>AllJoyn</a:t>
            </a: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</a:rPr>
              <a:t> IWK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…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</a:rPr>
              <a:t>WI-24 - LWM2M Interworking</a:t>
            </a: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</a:rPr>
              <a:t>WI-25 - Area </a:t>
            </a:r>
            <a:r>
              <a:rPr lang="en-US" sz="2000" b="1" dirty="0" err="1">
                <a:solidFill>
                  <a:srgbClr val="00B0F0"/>
                </a:solidFill>
                <a:ea typeface="ＭＳ Ｐゴシック" pitchFamily="34" charset="-128"/>
              </a:rPr>
              <a:t>Ntwks</a:t>
            </a:r>
            <a:r>
              <a:rPr lang="en-US" sz="2000" b="1" dirty="0">
                <a:solidFill>
                  <a:srgbClr val="00B0F0"/>
                </a:solidFill>
                <a:ea typeface="ＭＳ Ｐゴシック" pitchFamily="34" charset="-128"/>
              </a:rPr>
              <a:t> Gen. </a:t>
            </a:r>
            <a:r>
              <a:rPr lang="en-US" sz="2000" b="1" dirty="0" err="1">
                <a:solidFill>
                  <a:srgbClr val="00B0F0"/>
                </a:solidFill>
                <a:ea typeface="ＭＳ Ｐゴシック" pitchFamily="34" charset="-128"/>
              </a:rPr>
              <a:t>Interwrkg</a:t>
            </a:r>
            <a:endParaRPr lang="en-US" sz="2000" b="1" dirty="0">
              <a:solidFill>
                <a:srgbClr val="00B0F0"/>
              </a:solidFill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WI-26 - Efficient Communications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…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WI-37 - 3GPP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Rel.13 </a:t>
            </a: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Interworking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…</a:t>
            </a:r>
            <a:endParaRPr lang="en-US" sz="20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WI-43 - </a:t>
            </a:r>
            <a:r>
              <a:rPr lang="en-US" sz="2000" dirty="0" err="1">
                <a:solidFill>
                  <a:schemeClr val="tx1"/>
                </a:solidFill>
                <a:ea typeface="ＭＳ Ｐゴシック" pitchFamily="34" charset="-128"/>
              </a:rPr>
              <a:t>Contin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. 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o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>f HGI Smart Home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B0F0"/>
                </a:solidFill>
                <a:ea typeface="ＭＳ Ｐゴシック" pitchFamily="34" charset="-128"/>
              </a:rPr>
              <a:t>WI-44 - oneM2M &amp; OIC </a:t>
            </a:r>
            <a:r>
              <a:rPr lang="en-US" sz="2000" b="1" dirty="0" smtClean="0">
                <a:solidFill>
                  <a:srgbClr val="00B0F0"/>
                </a:solidFill>
                <a:ea typeface="ＭＳ Ｐゴシック" pitchFamily="34" charset="-128"/>
              </a:rPr>
              <a:t>IWK</a:t>
            </a: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…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0B0F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022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neM2M Content Theme">
  <a:themeElements>
    <a:clrScheme name="oneM2M">
      <a:dk1>
        <a:srgbClr val="000000"/>
      </a:dk1>
      <a:lt1>
        <a:sysClr val="window" lastClr="FFFFFF"/>
      </a:lt1>
      <a:dk2>
        <a:srgbClr val="505450"/>
      </a:dk2>
      <a:lt2>
        <a:srgbClr val="A0A0A3"/>
      </a:lt2>
      <a:accent1>
        <a:srgbClr val="B42025"/>
      </a:accent1>
      <a:accent2>
        <a:srgbClr val="F6921E"/>
      </a:accent2>
      <a:accent3>
        <a:srgbClr val="005480"/>
      </a:accent3>
      <a:accent4>
        <a:srgbClr val="668C97"/>
      </a:accent4>
      <a:accent5>
        <a:srgbClr val="716896"/>
      </a:accent5>
      <a:accent6>
        <a:srgbClr val="008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44008</TotalTime>
  <Words>508</Words>
  <Application>Microsoft Office PowerPoint</Application>
  <PresentationFormat>Affichage à l'écran (4:3)</PresentationFormat>
  <Paragraphs>260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ＭＳ Ｐゴシック</vt:lpstr>
      <vt:lpstr>Arial</vt:lpstr>
      <vt:lpstr>Calibri</vt:lpstr>
      <vt:lpstr>oneM2M Content Theme</vt:lpstr>
      <vt:lpstr>Introduction to oneM2M</vt:lpstr>
      <vt:lpstr>oneM2M partnership project</vt:lpstr>
      <vt:lpstr>200+ members organizations</vt:lpstr>
      <vt:lpstr>oneM2M – Organization</vt:lpstr>
      <vt:lpstr>Purpose, Work &amp; Deliverables</vt:lpstr>
      <vt:lpstr>M2M Service Delivery Platform</vt:lpstr>
      <vt:lpstr>M2M Service Delivery Platform</vt:lpstr>
      <vt:lpstr>M2M Service Delivery Platform</vt:lpstr>
      <vt:lpstr>oneM2M Work Programme</vt:lpstr>
      <vt:lpstr>Technical View </vt:lpstr>
      <vt:lpstr>Mature and active standard</vt:lpstr>
      <vt:lpstr>Strong implementation base</vt:lpstr>
      <vt:lpstr>Interoperable standard</vt:lpstr>
    </vt:vector>
  </TitlesOfParts>
  <Company>oneM2M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oneM2M for the IIC</dc:title>
  <dc:creator>Nicolas Damour</dc:creator>
  <cp:keywords>oneM2M, M2M, IoT</cp:keywords>
  <cp:lastModifiedBy>Nicolas Damour</cp:lastModifiedBy>
  <cp:revision>2176</cp:revision>
  <cp:lastPrinted>2014-10-30T16:01:28Z</cp:lastPrinted>
  <dcterms:created xsi:type="dcterms:W3CDTF">2012-09-11T22:52:11Z</dcterms:created>
  <dcterms:modified xsi:type="dcterms:W3CDTF">2016-01-19T23:55:27Z</dcterms:modified>
</cp:coreProperties>
</file>