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0" autoAdjust="0"/>
    <p:restoredTop sz="93117" autoAdjust="0"/>
  </p:normalViewPr>
  <p:slideViewPr>
    <p:cSldViewPr>
      <p:cViewPr varScale="1">
        <p:scale>
          <a:sx n="78" d="100"/>
          <a:sy n="78" d="100"/>
        </p:scale>
        <p:origin x="-104" y="-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2016/03/17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2016/03/17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3581400" y="6553200"/>
            <a:ext cx="51054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ARC-2016-0198-Possible_Collaboration_Area_with_OSGi.pptx</a:t>
            </a:r>
            <a:endParaRPr lang="ja-JP" alt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Possible Collaboration Area with </a:t>
            </a:r>
            <a:r>
              <a:rPr lang="en-US" altLang="ko-KR" sz="4800" b="1" dirty="0" err="1" smtClean="0">
                <a:solidFill>
                  <a:srgbClr val="A0A0A3"/>
                </a:solidFill>
                <a:ea typeface="Gulim" panose="020B0600000101010101" pitchFamily="34" charset="-127"/>
              </a:rPr>
              <a:t>OSGi</a:t>
            </a:r>
            <a:endParaRPr lang="en-US" altLang="ko-KR" sz="4800" b="1" dirty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8531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ARC WG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Hiroyuki </a:t>
            </a:r>
            <a:r>
              <a:rPr lang="en-US" altLang="ko-KR" dirty="0" err="1" smtClean="0">
                <a:solidFill>
                  <a:srgbClr val="B42025"/>
                </a:solidFill>
                <a:ea typeface="Gulim" panose="020B0600000101010101" pitchFamily="34" charset="-127"/>
              </a:rPr>
              <a:t>Maeomichi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,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NTT (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TTC)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2016-03-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17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3545" y="228268"/>
            <a:ext cx="6851104" cy="418058"/>
          </a:xfrm>
        </p:spPr>
        <p:txBody>
          <a:bodyPr/>
          <a:lstStyle/>
          <a:p>
            <a:r>
              <a:rPr kumimoji="1" lang="en-US" altLang="ja-JP" sz="2800" dirty="0" smtClean="0"/>
              <a:t>General Relationship between </a:t>
            </a:r>
            <a:r>
              <a:rPr kumimoji="1" lang="en-US" altLang="ja-JP" sz="2800" dirty="0" err="1" smtClean="0"/>
              <a:t>OSGi</a:t>
            </a:r>
            <a:r>
              <a:rPr kumimoji="1" lang="en-US" altLang="ja-JP" sz="2800" dirty="0" smtClean="0"/>
              <a:t> and oneM2M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3" y="1196752"/>
            <a:ext cx="8371657" cy="504056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Generally speaking, oneM2M and </a:t>
            </a:r>
            <a:r>
              <a:rPr kumimoji="1" lang="en-US" altLang="ja-JP" dirty="0" err="1" smtClean="0"/>
              <a:t>OSGi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are orthogonal (independent) in good meaning and bad meaning.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lang="en-US" altLang="ja-JP" dirty="0" smtClean="0"/>
              <a:t>For oneM2M side, You can use </a:t>
            </a:r>
            <a:r>
              <a:rPr lang="en-US" altLang="ja-JP" dirty="0" err="1" smtClean="0"/>
              <a:t>OSGi</a:t>
            </a:r>
            <a:r>
              <a:rPr lang="en-US" altLang="ja-JP" dirty="0" smtClean="0"/>
              <a:t> as Runtime environment, but n</a:t>
            </a:r>
            <a:r>
              <a:rPr kumimoji="1" lang="en-US" altLang="ja-JP" dirty="0" smtClean="0"/>
              <a:t>ot necessary.</a:t>
            </a:r>
            <a:endParaRPr kumimoji="1" lang="en-US" altLang="ja-JP" dirty="0"/>
          </a:p>
          <a:p>
            <a:r>
              <a:rPr kumimoji="1" lang="en-US" altLang="ja-JP" dirty="0" smtClean="0"/>
              <a:t>For OSGI side, you can use oneM2M as a communication protocol, but not necessary.</a:t>
            </a:r>
          </a:p>
          <a:p>
            <a:endParaRPr lang="en-US" altLang="ja-JP" dirty="0"/>
          </a:p>
          <a:p>
            <a:r>
              <a:rPr lang="en-US" altLang="ja-JP" dirty="0" smtClean="0"/>
              <a:t>I believe it is possible to generate synergy without significant specification change of oneM2M.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2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Possible collaboration area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ja-JP" sz="2000" dirty="0" smtClean="0"/>
              <a:t>Service Layer API (WI-0020)</a:t>
            </a:r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000" dirty="0" smtClean="0"/>
              <a:t>Define API for </a:t>
            </a:r>
            <a:r>
              <a:rPr kumimoji="1" lang="en-US" altLang="ja-JP" sz="2000" dirty="0" err="1" smtClean="0"/>
              <a:t>mca</a:t>
            </a:r>
            <a:r>
              <a:rPr kumimoji="1" lang="en-US" altLang="ja-JP" sz="2000" dirty="0" smtClean="0"/>
              <a:t> (between AE and CSE) as a Java, </a:t>
            </a:r>
            <a:r>
              <a:rPr kumimoji="1" lang="en-US" altLang="ja-JP" sz="2000" dirty="0" err="1" smtClean="0"/>
              <a:t>OSGi</a:t>
            </a:r>
            <a:r>
              <a:rPr kumimoji="1" lang="en-US" altLang="ja-JP" sz="2000" dirty="0" smtClean="0"/>
              <a:t> manner.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ja-JP" sz="2000" dirty="0"/>
              <a:t>oneM2M can specify multiple language bindings</a:t>
            </a:r>
            <a:r>
              <a:rPr lang="en-US" altLang="ja-JP" sz="2000" dirty="0" smtClean="0"/>
              <a:t>. </a:t>
            </a:r>
            <a:r>
              <a:rPr lang="en-US" altLang="ja-JP" sz="2000" dirty="0" err="1" smtClean="0"/>
              <a:t>OSGi</a:t>
            </a:r>
            <a:r>
              <a:rPr lang="en-US" altLang="ja-JP" sz="2000" dirty="0" smtClean="0"/>
              <a:t> API would be one of solutions, not mandatory. </a:t>
            </a:r>
            <a:endParaRPr kumimoji="1" lang="en-US" altLang="ja-JP" sz="2000" dirty="0" smtClean="0"/>
          </a:p>
          <a:p>
            <a:pPr marL="457200" indent="-457200">
              <a:buFont typeface="Arial"/>
              <a:buChar char="•"/>
            </a:pPr>
            <a:r>
              <a:rPr kumimoji="1" lang="en-US" altLang="ja-JP" sz="2000" dirty="0" smtClean="0"/>
              <a:t>Deliver AE as a </a:t>
            </a:r>
            <a:r>
              <a:rPr kumimoji="1" lang="en-US" altLang="ja-JP" sz="2000" dirty="0" err="1" smtClean="0"/>
              <a:t>OSGi</a:t>
            </a:r>
            <a:r>
              <a:rPr kumimoji="1" lang="en-US" altLang="ja-JP" sz="2000" dirty="0" smtClean="0"/>
              <a:t> bundle on to nodes.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000" dirty="0" smtClean="0"/>
              <a:t>Deliver implementation of </a:t>
            </a:r>
            <a:r>
              <a:rPr lang="en-US" altLang="ja-JP" sz="2000" dirty="0" smtClean="0"/>
              <a:t>resource </a:t>
            </a:r>
            <a:r>
              <a:rPr lang="en-US" altLang="ja-JP" sz="2000" dirty="0" smtClean="0"/>
              <a:t>to </a:t>
            </a:r>
            <a:r>
              <a:rPr lang="en-US" altLang="ja-JP" sz="2000" dirty="0" smtClean="0"/>
              <a:t>CSE</a:t>
            </a:r>
            <a:endParaRPr lang="en-US" altLang="ja-JP" sz="2000" dirty="0" smtClean="0"/>
          </a:p>
          <a:p>
            <a:pPr marL="914400" lvl="1" indent="-457200">
              <a:buFont typeface="Arial"/>
              <a:buChar char="•"/>
            </a:pPr>
            <a:r>
              <a:rPr kumimoji="1" lang="en-US" altLang="ja-JP" sz="2000" dirty="0" smtClean="0"/>
              <a:t>E.g. </a:t>
            </a:r>
            <a:r>
              <a:rPr kumimoji="1" lang="en-US" altLang="ja-JP" sz="2000" dirty="0" err="1" smtClean="0"/>
              <a:t>mgmt</a:t>
            </a:r>
            <a:r>
              <a:rPr lang="en-US" altLang="ja-JP" sz="2000" dirty="0" err="1" smtClean="0"/>
              <a:t>Obj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which is not mandatory.</a:t>
            </a:r>
          </a:p>
          <a:p>
            <a:pPr marL="457200" indent="-457200">
              <a:buFont typeface="Arial"/>
              <a:buChar char="•"/>
            </a:pPr>
            <a:r>
              <a:rPr kumimoji="1" lang="en-US" altLang="ja-JP" sz="2000" dirty="0" smtClean="0"/>
              <a:t>Action Triggering(WI-0035)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ja-JP" sz="2000" dirty="0" smtClean="0"/>
              <a:t>CSE need some form of logic. </a:t>
            </a:r>
            <a:r>
              <a:rPr lang="en-US" altLang="ja-JP" sz="2000" dirty="0" err="1" smtClean="0"/>
              <a:t>OSGi</a:t>
            </a:r>
            <a:r>
              <a:rPr lang="en-US" altLang="ja-JP" sz="2000" dirty="0" smtClean="0"/>
              <a:t> bundle can deliver it.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000" dirty="0" smtClean="0"/>
              <a:t>Hot Deployment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ja-JP" sz="2000" dirty="0" smtClean="0"/>
              <a:t>Updating CSE functionality without stopping CSE entirely</a:t>
            </a:r>
            <a:r>
              <a:rPr lang="en-US" altLang="ja-JP" sz="2000" dirty="0" smtClean="0"/>
              <a:t>.</a:t>
            </a:r>
          </a:p>
          <a:p>
            <a:pPr marL="914400" lvl="1" indent="-457200">
              <a:buFont typeface="Arial"/>
              <a:buChar char="•"/>
            </a:pPr>
            <a:r>
              <a:rPr lang="en-US" altLang="ja-JP" sz="2000" dirty="0" err="1" smtClean="0"/>
              <a:t>OSGi</a:t>
            </a:r>
            <a:r>
              <a:rPr lang="en-US" altLang="ja-JP" sz="2000" dirty="0" smtClean="0"/>
              <a:t> does not solve all problems, additional effort will be needed.</a:t>
            </a:r>
            <a:endParaRPr lang="en-US" altLang="ja-JP" sz="2000" dirty="0" smtClean="0"/>
          </a:p>
          <a:p>
            <a:pPr marL="914400" lvl="1" indent="-457200">
              <a:buFont typeface="Arial"/>
              <a:buChar char="•"/>
            </a:pP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423192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ja-JP" dirty="0" smtClean="0"/>
              <a:t>Similarity with </a:t>
            </a:r>
            <a:r>
              <a:rPr lang="en-US" altLang="ja-JP" dirty="0" err="1" smtClean="0"/>
              <a:t>OSGi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3756248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Inspired by Nicola’s question yesterday,</a:t>
            </a:r>
            <a:r>
              <a:rPr lang="en-US" altLang="ja-JP" dirty="0" smtClean="0"/>
              <a:t> “oneM2M provide general registration mechanism of Application to platform. Is there similar mechanism in </a:t>
            </a:r>
            <a:r>
              <a:rPr lang="en-US" altLang="ja-JP" dirty="0" err="1" smtClean="0"/>
              <a:t>OSGi</a:t>
            </a:r>
            <a:r>
              <a:rPr lang="en-US" altLang="ja-JP" dirty="0" smtClean="0"/>
              <a:t>?”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My Answer:</a:t>
            </a:r>
            <a:br>
              <a:rPr lang="en-US" altLang="ja-JP" dirty="0" smtClean="0"/>
            </a:br>
            <a:r>
              <a:rPr lang="en-US" altLang="ja-JP" dirty="0" err="1" smtClean="0"/>
              <a:t>OSGi</a:t>
            </a:r>
            <a:r>
              <a:rPr lang="en-US" altLang="ja-JP" dirty="0" smtClean="0"/>
              <a:t> framework has a service registry. Installed bundle may register its services to the service registry. Other bundle can access the service registry to use the services.</a:t>
            </a: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4" name="角丸四角形 3"/>
          <p:cNvSpPr/>
          <p:nvPr/>
        </p:nvSpPr>
        <p:spPr>
          <a:xfrm>
            <a:off x="792014" y="5686364"/>
            <a:ext cx="3359230" cy="409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OSGi</a:t>
            </a:r>
            <a:r>
              <a:rPr kumimoji="1" lang="en-US" altLang="ja-JP" dirty="0" smtClean="0"/>
              <a:t> Framework</a:t>
            </a:r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2143898" y="5003635"/>
            <a:ext cx="996844" cy="64176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registry</a:t>
            </a:r>
            <a:endParaRPr kumimoji="1" lang="ja-JP" altLang="en-US" dirty="0"/>
          </a:p>
        </p:txBody>
      </p:sp>
      <p:sp>
        <p:nvSpPr>
          <p:cNvPr id="6" name="ホームベース 5"/>
          <p:cNvSpPr/>
          <p:nvPr/>
        </p:nvSpPr>
        <p:spPr>
          <a:xfrm rot="5400000">
            <a:off x="3181709" y="5030944"/>
            <a:ext cx="1037811" cy="53252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3550404" y="5167489"/>
            <a:ext cx="286764" cy="2730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ホームベース 8"/>
          <p:cNvSpPr/>
          <p:nvPr/>
        </p:nvSpPr>
        <p:spPr>
          <a:xfrm rot="5400000">
            <a:off x="848825" y="5060453"/>
            <a:ext cx="1037811" cy="53252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endCxn id="5" idx="4"/>
          </p:cNvCxnSpPr>
          <p:nvPr/>
        </p:nvCxnSpPr>
        <p:spPr>
          <a:xfrm flipH="1">
            <a:off x="3140742" y="5276726"/>
            <a:ext cx="382352" cy="47791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endCxn id="5" idx="2"/>
          </p:cNvCxnSpPr>
          <p:nvPr/>
        </p:nvCxnSpPr>
        <p:spPr>
          <a:xfrm>
            <a:off x="1652304" y="5290381"/>
            <a:ext cx="491594" cy="34136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2839344" y="4751429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register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14004" y="4807975"/>
            <a:ext cx="51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786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Similarity </a:t>
            </a:r>
            <a:r>
              <a:rPr lang="en-US" altLang="ja-JP" dirty="0" smtClean="0"/>
              <a:t>with </a:t>
            </a:r>
            <a:r>
              <a:rPr lang="en-US" altLang="ja-JP" dirty="0" err="1" smtClean="0"/>
              <a:t>OSGi</a:t>
            </a:r>
            <a:r>
              <a:rPr lang="en-US" altLang="ja-JP" dirty="0" smtClean="0"/>
              <a:t> (Cont’d)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Distributed </a:t>
            </a:r>
            <a:r>
              <a:rPr lang="en-US" altLang="ja-JP" dirty="0" err="1"/>
              <a:t>OSGi</a:t>
            </a:r>
            <a:r>
              <a:rPr lang="en-US" altLang="ja-JP" dirty="0"/>
              <a:t> </a:t>
            </a:r>
            <a:r>
              <a:rPr lang="en-US" altLang="ja-JP" dirty="0" smtClean="0"/>
              <a:t>mechanism allows </a:t>
            </a:r>
            <a:r>
              <a:rPr lang="en-US" altLang="ja-JP" dirty="0"/>
              <a:t>access to the service registered to remote framework.</a:t>
            </a:r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224743" y="3930342"/>
            <a:ext cx="3359230" cy="409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OSGi</a:t>
            </a:r>
            <a:r>
              <a:rPr kumimoji="1" lang="en-US" altLang="ja-JP" dirty="0" smtClean="0"/>
              <a:t> Framework</a:t>
            </a:r>
            <a:endParaRPr kumimoji="1" lang="ja-JP" altLang="en-US" dirty="0"/>
          </a:p>
        </p:txBody>
      </p:sp>
      <p:sp>
        <p:nvSpPr>
          <p:cNvPr id="5" name="円柱 4"/>
          <p:cNvSpPr/>
          <p:nvPr/>
        </p:nvSpPr>
        <p:spPr>
          <a:xfrm>
            <a:off x="6576627" y="3247613"/>
            <a:ext cx="996844" cy="64176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registry</a:t>
            </a:r>
            <a:endParaRPr kumimoji="1" lang="ja-JP" altLang="en-US" dirty="0"/>
          </a:p>
        </p:txBody>
      </p:sp>
      <p:sp>
        <p:nvSpPr>
          <p:cNvPr id="6" name="ホームベース 5"/>
          <p:cNvSpPr/>
          <p:nvPr/>
        </p:nvSpPr>
        <p:spPr>
          <a:xfrm rot="5400000">
            <a:off x="7614438" y="3274922"/>
            <a:ext cx="1037811" cy="53252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7983133" y="3411467"/>
            <a:ext cx="286764" cy="2730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>
            <a:off x="7236130" y="3520704"/>
            <a:ext cx="719693" cy="49829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272073" y="2995407"/>
            <a:ext cx="9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register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405299" y="3950944"/>
            <a:ext cx="3359230" cy="4096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 smtClean="0"/>
              <a:t>OSGi</a:t>
            </a:r>
            <a:r>
              <a:rPr kumimoji="1" lang="en-US" altLang="ja-JP" dirty="0" smtClean="0"/>
              <a:t> Framework</a:t>
            </a:r>
            <a:endParaRPr kumimoji="1" lang="ja-JP" altLang="en-US" dirty="0"/>
          </a:p>
        </p:txBody>
      </p:sp>
      <p:sp>
        <p:nvSpPr>
          <p:cNvPr id="14" name="円柱 13"/>
          <p:cNvSpPr/>
          <p:nvPr/>
        </p:nvSpPr>
        <p:spPr>
          <a:xfrm>
            <a:off x="1757183" y="3268215"/>
            <a:ext cx="996844" cy="641764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registry</a:t>
            </a:r>
            <a:endParaRPr kumimoji="1" lang="ja-JP" altLang="en-US" dirty="0"/>
          </a:p>
        </p:txBody>
      </p:sp>
      <p:sp>
        <p:nvSpPr>
          <p:cNvPr id="16" name="円/楕円 15"/>
          <p:cNvSpPr/>
          <p:nvPr/>
        </p:nvSpPr>
        <p:spPr>
          <a:xfrm>
            <a:off x="6925518" y="3503959"/>
            <a:ext cx="286764" cy="2730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ホームベース 16"/>
          <p:cNvSpPr/>
          <p:nvPr/>
        </p:nvSpPr>
        <p:spPr>
          <a:xfrm rot="5400000">
            <a:off x="462110" y="3325033"/>
            <a:ext cx="1037811" cy="532527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endCxn id="22" idx="2"/>
          </p:cNvCxnSpPr>
          <p:nvPr/>
        </p:nvCxnSpPr>
        <p:spPr>
          <a:xfrm>
            <a:off x="1265589" y="3554961"/>
            <a:ext cx="1056131" cy="8218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227289" y="3072555"/>
            <a:ext cx="511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</a:t>
            </a:r>
            <a:endParaRPr kumimoji="1" lang="ja-JP" altLang="en-US" dirty="0"/>
          </a:p>
        </p:txBody>
      </p:sp>
      <p:sp>
        <p:nvSpPr>
          <p:cNvPr id="22" name="円/楕円 21"/>
          <p:cNvSpPr/>
          <p:nvPr/>
        </p:nvSpPr>
        <p:spPr>
          <a:xfrm>
            <a:off x="2321720" y="3500597"/>
            <a:ext cx="286764" cy="2730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3019047" y="3199102"/>
            <a:ext cx="3031028" cy="85069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Distributed </a:t>
            </a:r>
            <a:r>
              <a:rPr kumimoji="1" lang="en-US" altLang="ja-JP" dirty="0" err="1" smtClean="0">
                <a:solidFill>
                  <a:schemeClr val="tx1"/>
                </a:solidFill>
              </a:rPr>
              <a:t>OSGi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5" name="直線矢印コネクタ 24"/>
          <p:cNvCxnSpPr/>
          <p:nvPr/>
        </p:nvCxnSpPr>
        <p:spPr>
          <a:xfrm>
            <a:off x="2592063" y="3743309"/>
            <a:ext cx="5386848" cy="6952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>
            <a:stCxn id="16" idx="1"/>
          </p:cNvCxnSpPr>
          <p:nvPr/>
        </p:nvCxnSpPr>
        <p:spPr>
          <a:xfrm flipH="1" flipV="1">
            <a:off x="2599735" y="3534588"/>
            <a:ext cx="4367779" cy="9364"/>
          </a:xfrm>
          <a:prstGeom prst="straightConnector1">
            <a:avLst/>
          </a:prstGeom>
          <a:ln w="38100" cmpd="sng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664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6" grpId="0" animBg="1"/>
      <p:bldP spid="21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Comparison (from an aspect)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139509"/>
              </p:ext>
            </p:extLst>
          </p:nvPr>
        </p:nvGraphicFramePr>
        <p:xfrm>
          <a:off x="2492991" y="1879928"/>
          <a:ext cx="41148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OSGi</a:t>
                      </a:r>
                      <a:r>
                        <a:rPr kumimoji="1"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oneM2M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 Registry/Framework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CSE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AE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Distributed</a:t>
                      </a:r>
                      <a:r>
                        <a:rPr kumimoji="1" lang="en-US" altLang="ja-JP" baseline="0" dirty="0" smtClean="0"/>
                        <a:t> </a:t>
                      </a:r>
                      <a:r>
                        <a:rPr kumimoji="1" lang="en-US" altLang="ja-JP" baseline="0" dirty="0" err="1" smtClean="0"/>
                        <a:t>OSGi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CSE</a:t>
                      </a:r>
                      <a:r>
                        <a:rPr kumimoji="1" lang="en-US" altLang="ja-JP" baseline="0" dirty="0" smtClean="0"/>
                        <a:t> traversal mechanism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1586170"/>
              </p:ext>
            </p:extLst>
          </p:nvPr>
        </p:nvGraphicFramePr>
        <p:xfrm>
          <a:off x="2537568" y="4416678"/>
          <a:ext cx="4114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err="1" smtClean="0"/>
                        <a:t>OSGi</a:t>
                      </a:r>
                      <a:r>
                        <a:rPr kumimoji="1" lang="en-US" altLang="ja-JP" dirty="0" smtClean="0"/>
                        <a:t> 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oneM2M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Service Oriented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Resource Oriented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910506" y="1341945"/>
            <a:ext cx="4154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Similarity in the distributed </a:t>
            </a:r>
            <a:r>
              <a:rPr kumimoji="1" lang="en-US" altLang="ja-JP" dirty="0" err="1" smtClean="0"/>
              <a:t>OSGi</a:t>
            </a:r>
            <a:r>
              <a:rPr kumimoji="1" lang="en-US" altLang="ja-JP" dirty="0" smtClean="0"/>
              <a:t> example.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86867" y="3950584"/>
            <a:ext cx="1158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Difference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7104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Backup Slides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8442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Service Layer API </a:t>
            </a:r>
            <a:r>
              <a:rPr lang="en-US" altLang="ja-JP" dirty="0" smtClean="0"/>
              <a:t>is efficient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3646948"/>
            <a:ext cx="8229600" cy="2482528"/>
          </a:xfrm>
        </p:spPr>
        <p:txBody>
          <a:bodyPr>
            <a:normAutofit fontScale="62500" lnSpcReduction="20000"/>
          </a:bodyPr>
          <a:lstStyle/>
          <a:p>
            <a:r>
              <a:rPr lang="en-US" altLang="ja-JP" dirty="0" smtClean="0"/>
              <a:t>Standardized way is communicating with protocols(REST, MQTT, </a:t>
            </a:r>
            <a:r>
              <a:rPr lang="en-US" altLang="ja-JP" dirty="0" err="1" smtClean="0"/>
              <a:t>CoAP</a:t>
            </a:r>
            <a:r>
              <a:rPr lang="en-US" altLang="ja-JP" dirty="0" smtClean="0"/>
              <a:t>), even if both reside in the same box.</a:t>
            </a:r>
          </a:p>
          <a:p>
            <a:r>
              <a:rPr lang="en-US" altLang="ja-JP" dirty="0" smtClean="0"/>
              <a:t>Introducing Service Layer API allows more efficient communication by eliminating serializing/</a:t>
            </a:r>
            <a:r>
              <a:rPr lang="en-US" altLang="ja-JP" dirty="0" err="1" smtClean="0"/>
              <a:t>deserializing</a:t>
            </a:r>
            <a:r>
              <a:rPr lang="en-US" altLang="ja-JP" dirty="0" smtClean="0"/>
              <a:t> protocol. </a:t>
            </a:r>
          </a:p>
          <a:p>
            <a:pPr marL="457200" indent="-457200">
              <a:buFont typeface="Arial"/>
              <a:buChar char="•"/>
            </a:pPr>
            <a:r>
              <a:rPr lang="en-US" altLang="ja-JP" dirty="0" smtClean="0"/>
              <a:t>Shorter Turn Around Time</a:t>
            </a:r>
          </a:p>
          <a:p>
            <a:pPr marL="457200" indent="-457200">
              <a:buFont typeface="Arial"/>
              <a:buChar char="•"/>
            </a:pPr>
            <a:r>
              <a:rPr lang="en-US" altLang="ja-JP" dirty="0" smtClean="0"/>
              <a:t>Less CPU processing for </a:t>
            </a:r>
            <a:r>
              <a:rPr lang="en-US" altLang="ja-JP" dirty="0" err="1" smtClean="0"/>
              <a:t>deserializing</a:t>
            </a:r>
            <a:endParaRPr lang="en-US" altLang="ja-JP" dirty="0" smtClean="0"/>
          </a:p>
          <a:p>
            <a:pPr marL="457200" indent="-457200">
              <a:buFont typeface="Arial"/>
              <a:buChar char="•"/>
            </a:pPr>
            <a:r>
              <a:rPr lang="en-US" altLang="ja-JP" dirty="0" smtClean="0"/>
              <a:t>Less error check</a:t>
            </a:r>
          </a:p>
          <a:p>
            <a:pPr marL="457200" indent="-457200">
              <a:buFont typeface="Arial"/>
              <a:buChar char="•"/>
            </a:pPr>
            <a:r>
              <a:rPr lang="en-US" altLang="ja-JP" dirty="0"/>
              <a:t>Less memory</a:t>
            </a:r>
          </a:p>
          <a:p>
            <a:pPr marL="457200" indent="-457200">
              <a:buFont typeface="Arial"/>
              <a:buChar char="•"/>
            </a:pP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02192" y="2600020"/>
            <a:ext cx="2336168" cy="62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CSE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1098848" y="1422456"/>
            <a:ext cx="2336168" cy="623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cxnSp>
        <p:nvCxnSpPr>
          <p:cNvPr id="7" name="直線コネクタ 6"/>
          <p:cNvCxnSpPr>
            <a:stCxn id="5" idx="2"/>
            <a:endCxn id="4" idx="0"/>
          </p:cNvCxnSpPr>
          <p:nvPr/>
        </p:nvCxnSpPr>
        <p:spPr>
          <a:xfrm>
            <a:off x="2266932" y="2045502"/>
            <a:ext cx="3344" cy="55451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1844973" y="2336424"/>
            <a:ext cx="922488" cy="119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角丸四角形 21"/>
          <p:cNvSpPr/>
          <p:nvPr/>
        </p:nvSpPr>
        <p:spPr>
          <a:xfrm>
            <a:off x="5315930" y="2141341"/>
            <a:ext cx="2336168" cy="62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CSE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312586" y="1490985"/>
            <a:ext cx="2336168" cy="623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923205" y="2156698"/>
            <a:ext cx="193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REST, MQTT, </a:t>
            </a:r>
            <a:r>
              <a:rPr kumimoji="1" lang="en-US" altLang="ja-JP" dirty="0" err="1" smtClean="0"/>
              <a:t>CoAP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974658" y="2045503"/>
            <a:ext cx="861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API call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365760" y="1066362"/>
            <a:ext cx="137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Existing spec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5567522" y="1051018"/>
            <a:ext cx="2287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 Service Layer API</a:t>
            </a:r>
            <a:endParaRPr kumimoji="1" lang="ja-JP" altLang="en-US" dirty="0"/>
          </a:p>
        </p:txBody>
      </p:sp>
      <p:sp>
        <p:nvSpPr>
          <p:cNvPr id="16" name="フリーフォーム 15"/>
          <p:cNvSpPr/>
          <p:nvPr/>
        </p:nvSpPr>
        <p:spPr>
          <a:xfrm>
            <a:off x="5211450" y="2022475"/>
            <a:ext cx="2575775" cy="267069"/>
          </a:xfrm>
          <a:custGeom>
            <a:avLst/>
            <a:gdLst>
              <a:gd name="connsiteX0" fmla="*/ 0 w 2575775"/>
              <a:gd name="connsiteY0" fmla="*/ 86296 h 267069"/>
              <a:gd name="connsiteX1" fmla="*/ 299509 w 2575775"/>
              <a:gd name="connsiteY1" fmla="*/ 2424 h 267069"/>
              <a:gd name="connsiteX2" fmla="*/ 694861 w 2575775"/>
              <a:gd name="connsiteY2" fmla="*/ 170167 h 267069"/>
              <a:gd name="connsiteX3" fmla="*/ 1078232 w 2575775"/>
              <a:gd name="connsiteY3" fmla="*/ 26387 h 267069"/>
              <a:gd name="connsiteX4" fmla="*/ 1485563 w 2575775"/>
              <a:gd name="connsiteY4" fmla="*/ 182149 h 267069"/>
              <a:gd name="connsiteX5" fmla="*/ 2000718 w 2575775"/>
              <a:gd name="connsiteY5" fmla="*/ 14406 h 267069"/>
              <a:gd name="connsiteX6" fmla="*/ 2336168 w 2575775"/>
              <a:gd name="connsiteY6" fmla="*/ 266020 h 267069"/>
              <a:gd name="connsiteX7" fmla="*/ 2575775 w 2575775"/>
              <a:gd name="connsiteY7" fmla="*/ 110259 h 267069"/>
              <a:gd name="connsiteX8" fmla="*/ 2575775 w 2575775"/>
              <a:gd name="connsiteY8" fmla="*/ 110259 h 26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5775" h="267069">
                <a:moveTo>
                  <a:pt x="0" y="86296"/>
                </a:moveTo>
                <a:cubicBezTo>
                  <a:pt x="91849" y="37370"/>
                  <a:pt x="183699" y="-11555"/>
                  <a:pt x="299509" y="2424"/>
                </a:cubicBezTo>
                <a:cubicBezTo>
                  <a:pt x="415319" y="16402"/>
                  <a:pt x="565074" y="166173"/>
                  <a:pt x="694861" y="170167"/>
                </a:cubicBezTo>
                <a:cubicBezTo>
                  <a:pt x="824648" y="174161"/>
                  <a:pt x="946448" y="24390"/>
                  <a:pt x="1078232" y="26387"/>
                </a:cubicBezTo>
                <a:cubicBezTo>
                  <a:pt x="1210016" y="28384"/>
                  <a:pt x="1331815" y="184146"/>
                  <a:pt x="1485563" y="182149"/>
                </a:cubicBezTo>
                <a:cubicBezTo>
                  <a:pt x="1639311" y="180152"/>
                  <a:pt x="1858951" y="428"/>
                  <a:pt x="2000718" y="14406"/>
                </a:cubicBezTo>
                <a:cubicBezTo>
                  <a:pt x="2142485" y="28384"/>
                  <a:pt x="2240325" y="250045"/>
                  <a:pt x="2336168" y="266020"/>
                </a:cubicBezTo>
                <a:cubicBezTo>
                  <a:pt x="2432011" y="281995"/>
                  <a:pt x="2575775" y="110259"/>
                  <a:pt x="2575775" y="110259"/>
                </a:cubicBezTo>
                <a:lnTo>
                  <a:pt x="2575775" y="110259"/>
                </a:ln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787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If no standard provided..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751228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Vendors may </a:t>
            </a:r>
            <a:r>
              <a:rPr kumimoji="1" lang="en-US" altLang="ja-JP" dirty="0" smtClean="0"/>
              <a:t>start implement </a:t>
            </a:r>
            <a:r>
              <a:rPr kumimoji="1" lang="en-US" altLang="ja-JP" dirty="0" smtClean="0"/>
              <a:t>their own APIs, to allow their customer to </a:t>
            </a:r>
            <a:r>
              <a:rPr lang="en-US" altLang="ja-JP" dirty="0" smtClean="0"/>
              <a:t>create efficient applications.</a:t>
            </a:r>
            <a:r>
              <a:rPr kumimoji="1" lang="en-US" altLang="ja-JP" dirty="0" smtClean="0"/>
              <a:t> 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722418" y="3358514"/>
            <a:ext cx="2336168" cy="62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CSE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07093" y="2708142"/>
            <a:ext cx="2336168" cy="623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3636667" y="3375295"/>
            <a:ext cx="2336168" cy="62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CSE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3621342" y="2724923"/>
            <a:ext cx="2336168" cy="623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550916" y="3392076"/>
            <a:ext cx="2336168" cy="62304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CSE</a:t>
            </a:r>
            <a:endParaRPr kumimoji="1" lang="ja-JP" altLang="en-US" dirty="0"/>
          </a:p>
        </p:txBody>
      </p:sp>
      <p:sp>
        <p:nvSpPr>
          <p:cNvPr id="9" name="角丸四角形 8"/>
          <p:cNvSpPr/>
          <p:nvPr/>
        </p:nvSpPr>
        <p:spPr>
          <a:xfrm>
            <a:off x="6535591" y="2741704"/>
            <a:ext cx="2336168" cy="6230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sp>
        <p:nvSpPr>
          <p:cNvPr id="12" name="フリーフォーム 11"/>
          <p:cNvSpPr/>
          <p:nvPr/>
        </p:nvSpPr>
        <p:spPr>
          <a:xfrm>
            <a:off x="563076" y="3244604"/>
            <a:ext cx="2575775" cy="267069"/>
          </a:xfrm>
          <a:custGeom>
            <a:avLst/>
            <a:gdLst>
              <a:gd name="connsiteX0" fmla="*/ 0 w 2575775"/>
              <a:gd name="connsiteY0" fmla="*/ 86296 h 267069"/>
              <a:gd name="connsiteX1" fmla="*/ 299509 w 2575775"/>
              <a:gd name="connsiteY1" fmla="*/ 2424 h 267069"/>
              <a:gd name="connsiteX2" fmla="*/ 694861 w 2575775"/>
              <a:gd name="connsiteY2" fmla="*/ 170167 h 267069"/>
              <a:gd name="connsiteX3" fmla="*/ 1078232 w 2575775"/>
              <a:gd name="connsiteY3" fmla="*/ 26387 h 267069"/>
              <a:gd name="connsiteX4" fmla="*/ 1485563 w 2575775"/>
              <a:gd name="connsiteY4" fmla="*/ 182149 h 267069"/>
              <a:gd name="connsiteX5" fmla="*/ 2000718 w 2575775"/>
              <a:gd name="connsiteY5" fmla="*/ 14406 h 267069"/>
              <a:gd name="connsiteX6" fmla="*/ 2336168 w 2575775"/>
              <a:gd name="connsiteY6" fmla="*/ 266020 h 267069"/>
              <a:gd name="connsiteX7" fmla="*/ 2575775 w 2575775"/>
              <a:gd name="connsiteY7" fmla="*/ 110259 h 267069"/>
              <a:gd name="connsiteX8" fmla="*/ 2575775 w 2575775"/>
              <a:gd name="connsiteY8" fmla="*/ 110259 h 267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75775" h="267069">
                <a:moveTo>
                  <a:pt x="0" y="86296"/>
                </a:moveTo>
                <a:cubicBezTo>
                  <a:pt x="91849" y="37370"/>
                  <a:pt x="183699" y="-11555"/>
                  <a:pt x="299509" y="2424"/>
                </a:cubicBezTo>
                <a:cubicBezTo>
                  <a:pt x="415319" y="16402"/>
                  <a:pt x="565074" y="166173"/>
                  <a:pt x="694861" y="170167"/>
                </a:cubicBezTo>
                <a:cubicBezTo>
                  <a:pt x="824648" y="174161"/>
                  <a:pt x="946448" y="24390"/>
                  <a:pt x="1078232" y="26387"/>
                </a:cubicBezTo>
                <a:cubicBezTo>
                  <a:pt x="1210016" y="28384"/>
                  <a:pt x="1331815" y="184146"/>
                  <a:pt x="1485563" y="182149"/>
                </a:cubicBezTo>
                <a:cubicBezTo>
                  <a:pt x="1639311" y="180152"/>
                  <a:pt x="1858951" y="428"/>
                  <a:pt x="2000718" y="14406"/>
                </a:cubicBezTo>
                <a:cubicBezTo>
                  <a:pt x="2142485" y="28384"/>
                  <a:pt x="2240325" y="250045"/>
                  <a:pt x="2336168" y="266020"/>
                </a:cubicBezTo>
                <a:cubicBezTo>
                  <a:pt x="2432011" y="281995"/>
                  <a:pt x="2575775" y="110259"/>
                  <a:pt x="2575775" y="110259"/>
                </a:cubicBezTo>
                <a:lnTo>
                  <a:pt x="2575775" y="110259"/>
                </a:ln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3" name="図形グループ 22"/>
          <p:cNvGrpSpPr/>
          <p:nvPr/>
        </p:nvGrpSpPr>
        <p:grpSpPr>
          <a:xfrm>
            <a:off x="3390438" y="3247029"/>
            <a:ext cx="2781388" cy="217567"/>
            <a:chOff x="3701927" y="4481139"/>
            <a:chExt cx="2781388" cy="217567"/>
          </a:xfrm>
        </p:grpSpPr>
        <p:cxnSp>
          <p:nvCxnSpPr>
            <p:cNvPr id="14" name="直線コネクタ 13"/>
            <p:cNvCxnSpPr/>
            <p:nvPr/>
          </p:nvCxnSpPr>
          <p:spPr>
            <a:xfrm flipV="1">
              <a:off x="3701927" y="448113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 flipV="1">
              <a:off x="4165816" y="448975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/>
            <p:nvPr/>
          </p:nvCxnSpPr>
          <p:spPr>
            <a:xfrm flipV="1">
              <a:off x="4609089" y="448975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flipH="1" flipV="1">
              <a:off x="5072978" y="449837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flipV="1">
              <a:off x="5516251" y="449837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 flipV="1">
              <a:off x="5980140" y="4506999"/>
              <a:ext cx="503175" cy="191707"/>
            </a:xfrm>
            <a:prstGeom prst="line">
              <a:avLst/>
            </a:prstGeom>
            <a:ln w="76200" cmpd="sng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図形グループ 50"/>
          <p:cNvGrpSpPr/>
          <p:nvPr/>
        </p:nvGrpSpPr>
        <p:grpSpPr>
          <a:xfrm>
            <a:off x="6481367" y="3211082"/>
            <a:ext cx="2398018" cy="289458"/>
            <a:chOff x="3749848" y="4768699"/>
            <a:chExt cx="2398018" cy="349366"/>
          </a:xfrm>
        </p:grpSpPr>
        <p:grpSp>
          <p:nvGrpSpPr>
            <p:cNvPr id="34" name="図形グループ 33"/>
            <p:cNvGrpSpPr/>
            <p:nvPr/>
          </p:nvGrpSpPr>
          <p:grpSpPr>
            <a:xfrm>
              <a:off x="3749848" y="4768699"/>
              <a:ext cx="599018" cy="299541"/>
              <a:chOff x="3749848" y="4768699"/>
              <a:chExt cx="599018" cy="299541"/>
            </a:xfrm>
          </p:grpSpPr>
          <p:cxnSp>
            <p:nvCxnSpPr>
              <p:cNvPr id="25" name="直線コネクタ 24"/>
              <p:cNvCxnSpPr/>
              <p:nvPr/>
            </p:nvCxnSpPr>
            <p:spPr>
              <a:xfrm>
                <a:off x="3749848" y="5032295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線コネクタ 26"/>
              <p:cNvCxnSpPr/>
              <p:nvPr/>
            </p:nvCxnSpPr>
            <p:spPr>
              <a:xfrm flipV="1">
                <a:off x="4034033" y="4768699"/>
                <a:ext cx="15324" cy="260237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/>
              <p:cNvCxnSpPr/>
              <p:nvPr/>
            </p:nvCxnSpPr>
            <p:spPr>
              <a:xfrm>
                <a:off x="4069974" y="4789301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コネクタ 31"/>
              <p:cNvCxnSpPr/>
              <p:nvPr/>
            </p:nvCxnSpPr>
            <p:spPr>
              <a:xfrm flipH="1" flipV="1">
                <a:off x="4321560" y="4813265"/>
                <a:ext cx="27306" cy="254975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図形グループ 35"/>
            <p:cNvGrpSpPr/>
            <p:nvPr/>
          </p:nvGrpSpPr>
          <p:grpSpPr>
            <a:xfrm>
              <a:off x="4357502" y="4789301"/>
              <a:ext cx="599018" cy="299541"/>
              <a:chOff x="3749848" y="4768699"/>
              <a:chExt cx="599018" cy="299541"/>
            </a:xfrm>
          </p:grpSpPr>
          <p:cxnSp>
            <p:nvCxnSpPr>
              <p:cNvPr id="37" name="直線コネクタ 36"/>
              <p:cNvCxnSpPr/>
              <p:nvPr/>
            </p:nvCxnSpPr>
            <p:spPr>
              <a:xfrm>
                <a:off x="3749848" y="5032295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直線コネクタ 37"/>
              <p:cNvCxnSpPr/>
              <p:nvPr/>
            </p:nvCxnSpPr>
            <p:spPr>
              <a:xfrm flipV="1">
                <a:off x="4034033" y="4768699"/>
                <a:ext cx="15324" cy="260237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/>
              <p:cNvCxnSpPr/>
              <p:nvPr/>
            </p:nvCxnSpPr>
            <p:spPr>
              <a:xfrm>
                <a:off x="4069974" y="4789301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/>
              <p:nvPr/>
            </p:nvCxnSpPr>
            <p:spPr>
              <a:xfrm flipH="1" flipV="1">
                <a:off x="4321560" y="4813265"/>
                <a:ext cx="27306" cy="254975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図形グループ 40"/>
            <p:cNvGrpSpPr/>
            <p:nvPr/>
          </p:nvGrpSpPr>
          <p:grpSpPr>
            <a:xfrm>
              <a:off x="4977136" y="4809903"/>
              <a:ext cx="599018" cy="299541"/>
              <a:chOff x="3749848" y="4768699"/>
              <a:chExt cx="599018" cy="299541"/>
            </a:xfrm>
          </p:grpSpPr>
          <p:cxnSp>
            <p:nvCxnSpPr>
              <p:cNvPr id="42" name="直線コネクタ 41"/>
              <p:cNvCxnSpPr/>
              <p:nvPr/>
            </p:nvCxnSpPr>
            <p:spPr>
              <a:xfrm>
                <a:off x="3749848" y="5032295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flipV="1">
                <a:off x="4034033" y="4768699"/>
                <a:ext cx="15324" cy="260237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>
                <a:off x="4069974" y="4789301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flipH="1" flipV="1">
                <a:off x="4321560" y="4813265"/>
                <a:ext cx="27306" cy="254975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図形グループ 45"/>
            <p:cNvGrpSpPr/>
            <p:nvPr/>
          </p:nvGrpSpPr>
          <p:grpSpPr>
            <a:xfrm>
              <a:off x="5548848" y="4818524"/>
              <a:ext cx="599018" cy="299541"/>
              <a:chOff x="3749848" y="4768699"/>
              <a:chExt cx="599018" cy="299541"/>
            </a:xfrm>
          </p:grpSpPr>
          <p:cxnSp>
            <p:nvCxnSpPr>
              <p:cNvPr id="47" name="直線コネクタ 46"/>
              <p:cNvCxnSpPr/>
              <p:nvPr/>
            </p:nvCxnSpPr>
            <p:spPr>
              <a:xfrm>
                <a:off x="3749848" y="5032295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flipV="1">
                <a:off x="4034033" y="4768699"/>
                <a:ext cx="15324" cy="260237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>
                <a:off x="4069974" y="4789301"/>
                <a:ext cx="275548" cy="0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flipH="1" flipV="1">
                <a:off x="4321560" y="4813265"/>
                <a:ext cx="27306" cy="254975"/>
              </a:xfrm>
              <a:prstGeom prst="line">
                <a:avLst/>
              </a:prstGeom>
              <a:ln w="76200" cmpd="sng">
                <a:solidFill>
                  <a:srgbClr val="008000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2" name="テキスト ボックス 51"/>
          <p:cNvSpPr txBox="1"/>
          <p:nvPr/>
        </p:nvSpPr>
        <p:spPr>
          <a:xfrm>
            <a:off x="1413681" y="4541047"/>
            <a:ext cx="106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Vendor A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4261659" y="4597594"/>
            <a:ext cx="106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Vendor B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205480" y="4558288"/>
            <a:ext cx="1060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Vendor C</a:t>
            </a:r>
            <a:endParaRPr kumimoji="1" lang="ja-JP" altLang="en-US" dirty="0"/>
          </a:p>
        </p:txBody>
      </p:sp>
      <p:sp>
        <p:nvSpPr>
          <p:cNvPr id="55" name="コンテンツ プレースホルダー 2"/>
          <p:cNvSpPr txBox="1">
            <a:spLocks/>
          </p:cNvSpPr>
          <p:nvPr/>
        </p:nvSpPr>
        <p:spPr>
          <a:xfrm>
            <a:off x="560042" y="5207245"/>
            <a:ext cx="8229600" cy="7512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/>
              <a:t>In the case, application portability will be lost. 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0579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A2241D-EA5B-47D5-A0CB-801D59DBE032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132a0d76-4fce-476a-bb63-62eb729f34bf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12619</TotalTime>
  <Words>433</Words>
  <Application>Microsoft Macintosh PowerPoint</Application>
  <PresentationFormat>画面に合わせる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Theme</vt:lpstr>
      <vt:lpstr>Possible Collaboration Area with OSGi</vt:lpstr>
      <vt:lpstr>General Relationship between OSGi and oneM2M</vt:lpstr>
      <vt:lpstr>Possible collaboration area</vt:lpstr>
      <vt:lpstr>Similarity with OSGi</vt:lpstr>
      <vt:lpstr>Similarity with OSGi (Cont’d)</vt:lpstr>
      <vt:lpstr>Comparison (from an aspect)</vt:lpstr>
      <vt:lpstr>Backup Slides</vt:lpstr>
      <vt:lpstr>Service Layer API is efficient</vt:lpstr>
      <vt:lpstr>If no standard provided..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前大道 浩之</cp:lastModifiedBy>
  <cp:revision>196</cp:revision>
  <cp:lastPrinted>2015-08-21T06:02:57Z</cp:lastPrinted>
  <dcterms:created xsi:type="dcterms:W3CDTF">2012-09-11T22:52:11Z</dcterms:created>
  <dcterms:modified xsi:type="dcterms:W3CDTF">2016-03-17T10:04:20Z</dcterms:modified>
</cp:coreProperties>
</file>