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8"/>
  </p:notesMasterIdLst>
  <p:handoutMasterIdLst>
    <p:handoutMasterId r:id="rId19"/>
  </p:handoutMasterIdLst>
  <p:sldIdLst>
    <p:sldId id="305" r:id="rId2"/>
    <p:sldId id="831" r:id="rId3"/>
    <p:sldId id="844" r:id="rId4"/>
    <p:sldId id="814" r:id="rId5"/>
    <p:sldId id="832" r:id="rId6"/>
    <p:sldId id="839" r:id="rId7"/>
    <p:sldId id="837" r:id="rId8"/>
    <p:sldId id="836" r:id="rId9"/>
    <p:sldId id="840" r:id="rId10"/>
    <p:sldId id="841" r:id="rId11"/>
    <p:sldId id="833" r:id="rId12"/>
    <p:sldId id="838" r:id="rId13"/>
    <p:sldId id="845" r:id="rId14"/>
    <p:sldId id="846" r:id="rId15"/>
    <p:sldId id="834" r:id="rId16"/>
    <p:sldId id="843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233"/>
    <a:srgbClr val="545054"/>
    <a:srgbClr val="376092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83086" autoAdjust="0"/>
  </p:normalViewPr>
  <p:slideViewPr>
    <p:cSldViewPr>
      <p:cViewPr varScale="1">
        <p:scale>
          <a:sx n="66" d="100"/>
          <a:sy n="66" d="100"/>
        </p:scale>
        <p:origin x="151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2017 oneM2M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0363&amp;fromList=Y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ARC WG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2017-04-27 (ARC28.2)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Handling for unreachable </a:t>
            </a:r>
            <a:r>
              <a:rPr lang="en-US" sz="4000" i="1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memberIDs</a:t>
            </a:r>
            <a:r>
              <a:rPr lang="en-US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CREATE &lt;group&gt;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3600" dirty="0" smtClean="0"/>
              <a:t>&lt;</a:t>
            </a:r>
            <a:r>
              <a:rPr lang="en-US" sz="3600" dirty="0" err="1" smtClean="0"/>
              <a:t>uFanOutPoint</a:t>
            </a:r>
            <a:r>
              <a:rPr lang="en-US" sz="3600" dirty="0" smtClean="0"/>
              <a:t>&gt; resource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20828" y="2384079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ko-KR" dirty="0"/>
              <a:t>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 is a virtual resource because it does not have a representation. It is the child resource of a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 Whenever a request is sent to 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resource, the request is fanned out to each of the members of the </a:t>
            </a:r>
            <a:r>
              <a:rPr lang="en-GB" altLang="ko-KR" i="1" dirty="0"/>
              <a:t>&lt;group&gt;</a:t>
            </a:r>
            <a:r>
              <a:rPr lang="en-GB" altLang="ko-KR" dirty="0"/>
              <a:t> resource indicated by the </a:t>
            </a:r>
            <a:r>
              <a:rPr lang="ko-KR" altLang="ko-KR" i="1" dirty="0" err="1"/>
              <a:t>unreachableMemberIDs</a:t>
            </a:r>
            <a:r>
              <a:rPr lang="ko-KR" altLang="ko-KR" i="1" dirty="0">
                <a:solidFill>
                  <a:srgbClr val="FF0000"/>
                </a:solidFill>
              </a:rPr>
              <a:t> </a:t>
            </a:r>
            <a:r>
              <a:rPr lang="en-GB" altLang="ko-KR" dirty="0" smtClean="0"/>
              <a:t>attribute </a:t>
            </a:r>
            <a:r>
              <a:rPr lang="en-GB" altLang="ko-KR" dirty="0"/>
              <a:t>of the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 </a:t>
            </a:r>
            <a:r>
              <a:rPr lang="en-GB" altLang="ko-KR" dirty="0" smtClean="0"/>
              <a:t>Before an execution of &lt;</a:t>
            </a:r>
            <a:r>
              <a:rPr lang="en-GB" altLang="ko-KR" i="1" dirty="0" err="1" smtClean="0"/>
              <a:t>uFanOutPoint</a:t>
            </a:r>
            <a:r>
              <a:rPr lang="en-GB" altLang="ko-KR" dirty="0" smtClean="0"/>
              <a:t>&gt;, triggering action may required. The </a:t>
            </a:r>
            <a:r>
              <a:rPr lang="en-GB" altLang="ko-KR" dirty="0"/>
              <a:t>responses (to the request) from each member are </a:t>
            </a:r>
            <a:r>
              <a:rPr lang="en-GB" altLang="ko-KR" dirty="0" smtClean="0"/>
              <a:t>returned </a:t>
            </a:r>
            <a:r>
              <a:rPr lang="en-GB" altLang="ko-KR" dirty="0"/>
              <a:t>to the Originator. A timer should be set for the aggregation. </a:t>
            </a:r>
            <a:endParaRPr lang="en-GB" altLang="ko-KR" dirty="0" smtClean="0"/>
          </a:p>
          <a:p>
            <a:pPr hangingPunct="0"/>
            <a:r>
              <a:rPr lang="en-GB" altLang="ko-KR" dirty="0" smtClean="0"/>
              <a:t>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 does not have a resource representation by itself and consequently it does not have an </a:t>
            </a:r>
            <a:r>
              <a:rPr lang="en-GB" altLang="ko-KR" i="1" dirty="0" err="1"/>
              <a:t>accessControlPolicyIDs</a:t>
            </a:r>
            <a:r>
              <a:rPr lang="en-GB" altLang="ko-KR" dirty="0"/>
              <a:t> attribute. The </a:t>
            </a:r>
            <a:r>
              <a:rPr lang="en-GB" altLang="ko-KR" i="1" dirty="0"/>
              <a:t>&lt;</a:t>
            </a:r>
            <a:r>
              <a:rPr lang="en-GB" altLang="ko-KR" i="1" dirty="0" err="1"/>
              <a:t>accessControlPolicy</a:t>
            </a:r>
            <a:r>
              <a:rPr lang="en-GB" altLang="ko-KR" i="1" dirty="0"/>
              <a:t>&gt;</a:t>
            </a:r>
            <a:r>
              <a:rPr lang="en-GB" altLang="ko-KR" dirty="0"/>
              <a:t> resource used for access control policy validation is indicated by the </a:t>
            </a:r>
            <a:r>
              <a:rPr lang="en-GB" altLang="ko-KR" i="1" dirty="0" err="1"/>
              <a:t>membersAccessControlPolicyIDs</a:t>
            </a:r>
            <a:r>
              <a:rPr lang="en-GB" altLang="ko-KR" dirty="0"/>
              <a:t> attribute in the parent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</a:t>
            </a:r>
            <a:endParaRPr lang="ko-KR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4095944" y="1861989"/>
            <a:ext cx="14749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uFanOutPoint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1B: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</a:t>
            </a:r>
            <a:r>
              <a:rPr lang="fr-FR" altLang="ko-KR" sz="1600" dirty="0" smtClean="0"/>
              <a:t>3 or 0,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 or 5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"CSE3/contaner", "CSE4/contaner",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3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36532" y="3200400"/>
            <a:ext cx="55379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Result of CREATE operation</a:t>
            </a:r>
          </a:p>
          <a:p>
            <a:r>
              <a:rPr lang="en-US" altLang="ko-KR" sz="1400" b="1" dirty="0" smtClean="0"/>
              <a:t>The results may different between provider A and B due to unclear in TS.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27763" y="5400435"/>
            <a:ext cx="5054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SET_MIXED specified at clause 6.3.4.2.12 in TS-0004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3953" y="4432112"/>
            <a:ext cx="7183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All members are container which is for 3. it is not consistent with </a:t>
            </a:r>
            <a:r>
              <a:rPr lang="en-GB" altLang="ko-KR" sz="1400" i="1" dirty="0" err="1">
                <a:solidFill>
                  <a:srgbClr val="00B0F0"/>
                </a:solidFill>
              </a:rPr>
              <a:t>consistencyStrategy</a:t>
            </a:r>
            <a:r>
              <a:rPr lang="en-GB" altLang="ko-KR" sz="1400" dirty="0">
                <a:solidFill>
                  <a:srgbClr val="00B0F0"/>
                </a:solidFill>
              </a:rPr>
              <a:t> which is </a:t>
            </a:r>
            <a:r>
              <a:rPr lang="en-GB" altLang="ko-KR" sz="1400" dirty="0" smtClean="0">
                <a:solidFill>
                  <a:srgbClr val="00B0F0"/>
                </a:solidFill>
              </a:rPr>
              <a:t>3</a:t>
            </a:r>
            <a:r>
              <a:rPr lang="en-US" altLang="ko-KR" sz="14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altLang="ko-KR" sz="1400" dirty="0" smtClean="0">
                <a:solidFill>
                  <a:srgbClr val="00B0F0"/>
                </a:solidFill>
              </a:rPr>
              <a:t>Mixed member type is 0 which is specified at clause 6.3.4.2.11 in TS-0004. 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UPDATE &lt;group&gt;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CSE6/container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CSE7/container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</a:t>
            </a:r>
            <a:r>
              <a:rPr lang="en-GB" altLang="ko-KR" sz="1600" dirty="0" smtClean="0"/>
              <a:t>3, </a:t>
            </a:r>
            <a:r>
              <a:rPr lang="en-GB" altLang="ko-KR" sz="1600" dirty="0"/>
              <a:t>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</a:t>
            </a:r>
            <a:r>
              <a:rPr lang="fr-FR" altLang="ko-KR" sz="1600" dirty="0" smtClean="0"/>
              <a:t>10,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</a:t>
            </a:r>
            <a:r>
              <a:rPr lang="fr-FR" altLang="ko-KR" sz="1600" dirty="0" smtClean="0"/>
              <a:t>":["CSE6/contaner</a:t>
            </a:r>
            <a:r>
              <a:rPr lang="fr-FR" altLang="ko-KR" sz="1600" dirty="0"/>
              <a:t>","</a:t>
            </a:r>
            <a:r>
              <a:rPr lang="fr-FR" altLang="ko-KR" sz="1600" dirty="0" smtClean="0"/>
              <a:t>CSE7/contaner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CSE8/contaner"],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4305" y="3004251"/>
            <a:ext cx="5215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Request of UPDATE operation</a:t>
            </a:r>
            <a:endParaRPr lang="ko-KR" alt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94493" y="1859013"/>
            <a:ext cx="1325363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CSE8/container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96688" y="4066897"/>
            <a:ext cx="2884572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Reachable member to be updated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09159" y="4463988"/>
            <a:ext cx="2884572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Unreachable member to be updated</a:t>
            </a:r>
            <a:endParaRPr lang="ko-KR" alt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09159" y="3696695"/>
            <a:ext cx="287210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Existing member</a:t>
            </a:r>
            <a:endParaRPr lang="ko-KR" alt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646727"/>
            <a:ext cx="671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UPDATE operation has similar to CREATE operation.</a:t>
            </a:r>
            <a:endParaRPr lang="ko-KR" alt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08609" y="2493606"/>
            <a:ext cx="4754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UPDATE</a:t>
            </a:r>
            <a:r>
              <a:rPr lang="ko-KR" altLang="en-US" sz="1400" dirty="0" smtClean="0">
                <a:solidFill>
                  <a:srgbClr val="00B0F0"/>
                </a:solidFill>
              </a:rPr>
              <a:t> </a:t>
            </a:r>
            <a:r>
              <a:rPr lang="en-US" altLang="ko-KR" sz="1400" dirty="0" smtClean="0">
                <a:solidFill>
                  <a:srgbClr val="00B0F0"/>
                </a:solidFill>
              </a:rPr>
              <a:t>specified at clause 6.3.4.2.5 in TS-0004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E-mail discussion </a:t>
            </a:r>
            <a:r>
              <a:rPr lang="en-US" altLang="ko-KR" sz="4000" dirty="0"/>
              <a:t>(20 Apr.)</a:t>
            </a:r>
            <a:endParaRPr lang="en-US" sz="4000" dirty="0"/>
          </a:p>
        </p:txBody>
      </p:sp>
      <p:sp>
        <p:nvSpPr>
          <p:cNvPr id="3" name="직사각형 2"/>
          <p:cNvSpPr/>
          <p:nvPr/>
        </p:nvSpPr>
        <p:spPr>
          <a:xfrm>
            <a:off x="457200" y="11430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Hi Jason,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Yongjing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Echo,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Poornima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Suman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Anupama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 and all</a:t>
            </a:r>
            <a:b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altLang="ko-K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I have been uploaded ARC-2017-0167 which is about unreachable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memberIDs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 of &lt;group&gt; for CREATE operation.</a:t>
            </a:r>
          </a:p>
          <a:p>
            <a:endParaRPr lang="en-US" altLang="ko-K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ARC-2016-0484R02 is agreed to use Group Request Target Members parameter.</a:t>
            </a:r>
          </a:p>
          <a:p>
            <a:r>
              <a:rPr lang="en-US" altLang="ko-KR" dirty="0" smtClean="0">
                <a:solidFill>
                  <a:srgbClr val="222222"/>
                </a:solidFill>
                <a:latin typeface="arial" panose="020B0604020202020204" pitchFamily="34" charset="0"/>
              </a:rPr>
              <a:t>ARC-2017-0167 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is try to align with Group Request Target Members parameter.</a:t>
            </a:r>
          </a:p>
          <a:p>
            <a:endParaRPr lang="en-US" altLang="ko-K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The motivation of 2017-0167 is:</a:t>
            </a: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How does Originator knows or maintains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fanout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 for Group Request Target Members ?</a:t>
            </a: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How to handle unreachable </a:t>
            </a:r>
            <a:r>
              <a:rPr lang="en-US" altLang="ko-KR" dirty="0" err="1">
                <a:solidFill>
                  <a:srgbClr val="222222"/>
                </a:solidFill>
                <a:latin typeface="arial" panose="020B0604020202020204" pitchFamily="34" charset="0"/>
              </a:rPr>
              <a:t>memberIDs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 at step of validity check at a Receiver for CREATE operation ?</a:t>
            </a:r>
          </a:p>
          <a:p>
            <a:endParaRPr lang="en-US" altLang="ko-K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Could you check 2017-0167 for ARC 28.2 CC or any comments ?</a:t>
            </a: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altLang="ko-KR" dirty="0" smtClean="0">
                <a:solidFill>
                  <a:srgbClr val="222222"/>
                </a:solidFill>
                <a:latin typeface="arial" panose="020B0604020202020204" pitchFamily="34" charset="0"/>
              </a:rPr>
              <a:t>Best 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Regards,</a:t>
            </a:r>
          </a:p>
          <a:p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Francisco / KT   </a:t>
            </a:r>
            <a:endParaRPr lang="en-US" altLang="ko-K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E-mail discussion (20 Apr.)</a:t>
            </a:r>
            <a:endParaRPr lang="en-US" sz="4000" dirty="0"/>
          </a:p>
        </p:txBody>
      </p:sp>
      <p:sp>
        <p:nvSpPr>
          <p:cNvPr id="3" name="직사각형 2"/>
          <p:cNvSpPr/>
          <p:nvPr/>
        </p:nvSpPr>
        <p:spPr>
          <a:xfrm>
            <a:off x="457200" y="1143000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Hi Francisco,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Please find below the answers of your questions: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b="1" dirty="0"/>
              <a:t>How does Originator knows or maintains </a:t>
            </a:r>
            <a:r>
              <a:rPr lang="en-US" altLang="ko-KR" b="1" dirty="0" err="1"/>
              <a:t>fanout</a:t>
            </a:r>
            <a:r>
              <a:rPr lang="en-US" altLang="ko-KR" b="1" dirty="0"/>
              <a:t> for Group Request Target Members ? </a:t>
            </a:r>
            <a:br>
              <a:rPr lang="en-US" altLang="ko-KR" b="1" dirty="0"/>
            </a:br>
            <a:r>
              <a:rPr lang="en-US" altLang="ko-KR" dirty="0"/>
              <a:t>  </a:t>
            </a:r>
            <a:br>
              <a:rPr lang="en-US" altLang="ko-KR" dirty="0"/>
            </a:br>
            <a:r>
              <a:rPr lang="en-US" altLang="ko-KR" dirty="0"/>
              <a:t>In TS-0004, </a:t>
            </a:r>
            <a:r>
              <a:rPr lang="en-US" altLang="ko-KR" dirty="0" err="1"/>
              <a:t>fanoutpoint</a:t>
            </a:r>
            <a:r>
              <a:rPr lang="en-US" altLang="ko-KR" dirty="0"/>
              <a:t> CRUD operations, for the </a:t>
            </a:r>
            <a:r>
              <a:rPr lang="en-US" altLang="ko-KR" b="1" dirty="0"/>
              <a:t>Originator, </a:t>
            </a:r>
            <a:r>
              <a:rPr lang="en-US" altLang="ko-KR" dirty="0"/>
              <a:t>we have mentioned (in PRO CR:  </a:t>
            </a:r>
            <a:r>
              <a:rPr lang="en-US" altLang="ko-KR" dirty="0">
                <a:hlinkClick r:id="rId2"/>
              </a:rPr>
              <a:t>PRO-2016-0378R04</a:t>
            </a:r>
            <a:r>
              <a:rPr lang="en-US" altLang="ko-KR" dirty="0"/>
              <a:t>) that after receiving the response of </a:t>
            </a:r>
            <a:r>
              <a:rPr lang="en-US" altLang="ko-KR" dirty="0" err="1"/>
              <a:t>fanoutpoint</a:t>
            </a:r>
            <a:r>
              <a:rPr lang="en-US" altLang="ko-KR" dirty="0"/>
              <a:t> operation, the Originator upon analyzing the individual responses in an aggregated response knows that operation failed for which members. Now the Originator may issue another request with </a:t>
            </a:r>
            <a:r>
              <a:rPr lang="en-US" altLang="ko-KR" b="1" i="1" dirty="0"/>
              <a:t>Group Request Target Members</a:t>
            </a:r>
            <a:r>
              <a:rPr lang="en-US" altLang="ko-KR" dirty="0"/>
              <a:t> parameter set for failed members.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b="1" dirty="0"/>
              <a:t>How to handle unreachable </a:t>
            </a:r>
            <a:r>
              <a:rPr lang="en-US" altLang="ko-KR" b="1" dirty="0" err="1"/>
              <a:t>memberIDs</a:t>
            </a:r>
            <a:r>
              <a:rPr lang="en-US" altLang="ko-KR" b="1" dirty="0"/>
              <a:t> at step of validity check at a Receiver for CREATE operation ?</a:t>
            </a:r>
            <a:r>
              <a:rPr lang="en-US" altLang="ko-KR" dirty="0"/>
              <a:t> </a:t>
            </a:r>
            <a:br>
              <a:rPr lang="en-US" altLang="ko-KR" dirty="0"/>
            </a:br>
            <a:r>
              <a:rPr lang="en-US" altLang="ko-KR" dirty="0"/>
              <a:t>For &lt;group&gt; CREATE request, currently it is the internal handling of CSE to keep the mapping of such unreachable members. 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Best Regards, </a:t>
            </a:r>
            <a:br>
              <a:rPr lang="en-US" altLang="ko-KR" dirty="0"/>
            </a:br>
            <a:r>
              <a:rPr lang="en-US" altLang="ko-KR" dirty="0" err="1"/>
              <a:t>Poornima</a:t>
            </a:r>
            <a:r>
              <a:rPr lang="en-US" altLang="ko-KR" dirty="0"/>
              <a:t> </a:t>
            </a:r>
            <a:r>
              <a:rPr lang="en-US" altLang="ko-KR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en-US" altLang="ko-K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Problem in TS-0001 and TS-0004  </a:t>
            </a:r>
            <a:endParaRPr lang="en-US" sz="4000" dirty="0"/>
          </a:p>
        </p:txBody>
      </p:sp>
      <p:pic>
        <p:nvPicPr>
          <p:cNvPr id="15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4859337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0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Proposal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33964"/>
            <a:ext cx="458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New attributes of &lt;group&gt;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27418"/>
              </p:ext>
            </p:extLst>
          </p:nvPr>
        </p:nvGraphicFramePr>
        <p:xfrm>
          <a:off x="457200" y="1818739"/>
          <a:ext cx="8382000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925099730"/>
                    </a:ext>
                  </a:extLst>
                </a:gridCol>
                <a:gridCol w="842386">
                  <a:extLst>
                    <a:ext uri="{9D8B030D-6E8A-4147-A177-3AD203B41FA5}">
                      <a16:colId xmlns:a16="http://schemas.microsoft.com/office/drawing/2014/main" val="1464406511"/>
                    </a:ext>
                  </a:extLst>
                </a:gridCol>
                <a:gridCol w="757814">
                  <a:extLst>
                    <a:ext uri="{9D8B030D-6E8A-4147-A177-3AD203B41FA5}">
                      <a16:colId xmlns:a16="http://schemas.microsoft.com/office/drawing/2014/main" val="145733360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4276626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43914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0..1(L)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RW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List of memberIDs that is not reachable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710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enforcement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WO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This is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boolean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value and default is TRUE. When enforcement is TRUE, operation shall be performed even if </a:t>
                      </a:r>
                      <a:r>
                        <a:rPr lang="en-US" sz="1600" i="1" dirty="0" err="1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exist.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When enforcement is FALSE, it may check reachability for </a:t>
                      </a:r>
                      <a:r>
                        <a:rPr lang="en-US" sz="1600" i="1" dirty="0" err="1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or check </a:t>
                      </a:r>
                      <a:r>
                        <a:rPr lang="en-GB" sz="1600" i="1" dirty="0" err="1">
                          <a:solidFill>
                            <a:schemeClr val="tx1"/>
                          </a:solidFill>
                          <a:effectLst/>
                        </a:rPr>
                        <a:t>memberTypeValidated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897026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400914" y="3962400"/>
            <a:ext cx="849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When Originator request operation whith </a:t>
            </a:r>
            <a:r>
              <a:rPr lang="fr-FR" altLang="ko-KR" i="1" dirty="0" smtClean="0"/>
              <a:t>GroupRequestTargerMembers </a:t>
            </a:r>
            <a:r>
              <a:rPr lang="fr-FR" altLang="ko-KR" dirty="0" smtClean="0"/>
              <a:t>parameter, Hosting CSE executes fanout  by using </a:t>
            </a:r>
            <a:r>
              <a:rPr lang="ko-KR" altLang="ko-KR" i="1" dirty="0" err="1" smtClean="0"/>
              <a:t>unreachableMemberID</a:t>
            </a:r>
            <a:r>
              <a:rPr lang="en-US" altLang="ko-KR" i="1" dirty="0" smtClean="0"/>
              <a:t>s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914" y="4889181"/>
            <a:ext cx="6666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New virtual resource &lt;</a:t>
            </a:r>
            <a:r>
              <a:rPr lang="en-US" altLang="ko-KR" sz="3200" dirty="0" err="1" smtClean="0"/>
              <a:t>uFanOutPoint</a:t>
            </a:r>
            <a:r>
              <a:rPr lang="en-US" altLang="ko-KR" sz="3200" dirty="0" smtClean="0"/>
              <a:t>&gt;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410539" y="5431240"/>
            <a:ext cx="8494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Refer to slide 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43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0574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This is rationale for ARC-2017-0115 which is CR about resource type group Rel-3.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66566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The ARC-2017-0115 had been presented three times during ARC 28 at ETSI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1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CREATE </a:t>
            </a:r>
            <a:r>
              <a:rPr lang="en-US" sz="4000" dirty="0"/>
              <a:t>&lt;</a:t>
            </a:r>
            <a:r>
              <a:rPr lang="en-US" sz="4000" dirty="0" smtClean="0"/>
              <a:t>group&gt;</a:t>
            </a:r>
            <a:endParaRPr lang="en-US" sz="4000" dirty="0"/>
          </a:p>
        </p:txBody>
      </p:sp>
      <p:pic>
        <p:nvPicPr>
          <p:cNvPr id="11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1773238"/>
            <a:ext cx="60991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609600" y="1371600"/>
            <a:ext cx="26654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rqp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Request Primitive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rsp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Response Primitive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to: To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From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op: Operation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rqi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Request Identifier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pc: Primitive Content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rsc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Response Status Code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ty: 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ResourceType</a:t>
            </a:r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ResourceID</a:t>
            </a:r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rn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Resource Name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pi: Parent ID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et: Expiration Time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Creation Time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Last Modified Time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Member Type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cnm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Current Number of Members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mnm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Max Number of Members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mid: Member IDs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csy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Consistency Strategy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fopt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:: &lt;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fanOutPoint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ko-KR" alt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사각형 설명선 4"/>
          <p:cNvSpPr/>
          <p:nvPr/>
        </p:nvSpPr>
        <p:spPr>
          <a:xfrm>
            <a:off x="2459434" y="5795516"/>
            <a:ext cx="2089150" cy="570760"/>
          </a:xfrm>
          <a:prstGeom prst="wedgeRectCallout">
            <a:avLst>
              <a:gd name="adj1" fmla="val -47573"/>
              <a:gd name="adj2" fmla="val -11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8.2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</a:t>
            </a:r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TS-0004-V3.0.0</a:t>
            </a:r>
            <a:endParaRPr lang="ko-KR" altLang="en-US" dirty="0"/>
          </a:p>
        </p:txBody>
      </p:sp>
      <p:sp>
        <p:nvSpPr>
          <p:cNvPr id="15" name="사각형 설명선 14"/>
          <p:cNvSpPr/>
          <p:nvPr/>
        </p:nvSpPr>
        <p:spPr>
          <a:xfrm>
            <a:off x="4681537" y="1773238"/>
            <a:ext cx="1981200" cy="648538"/>
          </a:xfrm>
          <a:prstGeom prst="wedgeRectCallout">
            <a:avLst>
              <a:gd name="adj1" fmla="val -41532"/>
              <a:gd name="adj2" fmla="val 77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8.1.2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17" name="사각형 설명선 16"/>
          <p:cNvSpPr/>
          <p:nvPr/>
        </p:nvSpPr>
        <p:spPr>
          <a:xfrm>
            <a:off x="3733006" y="4985918"/>
            <a:ext cx="1981200" cy="648538"/>
          </a:xfrm>
          <a:prstGeom prst="wedgeRectCallout">
            <a:avLst>
              <a:gd name="adj1" fmla="val 86727"/>
              <a:gd name="adj2" fmla="val -108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8.1.3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18" name="사각형 설명선 17"/>
          <p:cNvSpPr/>
          <p:nvPr/>
        </p:nvSpPr>
        <p:spPr>
          <a:xfrm>
            <a:off x="4017168" y="3810000"/>
            <a:ext cx="1981200" cy="648538"/>
          </a:xfrm>
          <a:prstGeom prst="wedgeRectCallout">
            <a:avLst>
              <a:gd name="adj1" fmla="val 26970"/>
              <a:gd name="adj2" fmla="val -103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9.6.13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9" name="사각형 설명선 8"/>
          <p:cNvSpPr/>
          <p:nvPr/>
        </p:nvSpPr>
        <p:spPr>
          <a:xfrm>
            <a:off x="6325930" y="5094242"/>
            <a:ext cx="1981200" cy="1382757"/>
          </a:xfrm>
          <a:prstGeom prst="wedgeRectCallout">
            <a:avLst>
              <a:gd name="adj1" fmla="val 17739"/>
              <a:gd name="adj2" fmla="val -123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10.2.7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</a:p>
          <a:p>
            <a:r>
              <a:rPr lang="en-US" altLang="ko-KR" dirty="0" smtClean="0">
                <a:latin typeface="Times New Roman" panose="02020603050405020304" pitchFamily="18" charset="0"/>
              </a:rPr>
              <a:t> </a:t>
            </a:r>
            <a:r>
              <a:rPr lang="en-US" altLang="ko-KR" dirty="0" err="1" smtClean="0">
                <a:latin typeface="Times New Roman" panose="02020603050405020304" pitchFamily="18" charset="0"/>
              </a:rPr>
              <a:t>ans</a:t>
            </a:r>
            <a:r>
              <a:rPr lang="en-US" altLang="ko-KR" dirty="0" smtClean="0">
                <a:latin typeface="Times New Roman" panose="02020603050405020304" pitchFamily="18" charset="0"/>
              </a:rPr>
              <a:t> clause</a:t>
            </a:r>
            <a:r>
              <a:rPr lang="ko-KR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</a:rPr>
              <a:t>7.4.13 in TS-0004-V3.0.0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01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5,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"CSE3/contaner", "CSE4/contaner",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/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01609" y="3000757"/>
            <a:ext cx="3122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Request message</a:t>
            </a:r>
            <a:endParaRPr lang="ko-KR" altLang="en-US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00092" y="3733923"/>
            <a:ext cx="180010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Reachable member</a:t>
            </a:r>
            <a:endParaRPr lang="ko-KR" alt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600092" y="4115216"/>
            <a:ext cx="1800108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Unreachable member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869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5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</a:t>
            </a:r>
            <a:r>
              <a:rPr lang="fr-FR" altLang="ko-KR" sz="1600" dirty="0" smtClean="0"/>
              <a:t>CSE3/contaner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4487" y="3034624"/>
            <a:ext cx="48047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Result of CREATE operation</a:t>
            </a:r>
            <a:endParaRPr lang="en-US" altLang="ko-KR" sz="3200" b="1" dirty="0"/>
          </a:p>
          <a:p>
            <a:r>
              <a:rPr lang="en-US" altLang="ko-KR" sz="3200" b="1" dirty="0" smtClean="0"/>
              <a:t>and RSC=2000</a:t>
            </a:r>
            <a:endParaRPr lang="ko-KR" alt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51403" y="5841213"/>
            <a:ext cx="8040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How does Originator discriminates members of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fanout</a:t>
            </a:r>
            <a:r>
              <a:rPr lang="en-US" altLang="ko-KR" sz="1400" dirty="0" smtClean="0">
                <a:solidFill>
                  <a:srgbClr val="FF0000"/>
                </a:solidFill>
              </a:rPr>
              <a:t> for </a:t>
            </a:r>
            <a:r>
              <a:rPr lang="en-US" altLang="ko-KR" sz="1400" b="1" i="1" dirty="0">
                <a:solidFill>
                  <a:srgbClr val="FF0000"/>
                </a:solidFill>
              </a:rPr>
              <a:t>Group Request Target </a:t>
            </a:r>
            <a:r>
              <a:rPr lang="en-US" altLang="ko-KR" sz="1400" b="1" i="1" dirty="0" smtClean="0">
                <a:solidFill>
                  <a:srgbClr val="FF0000"/>
                </a:solidFill>
              </a:rPr>
              <a:t>Members </a:t>
            </a:r>
            <a:r>
              <a:rPr lang="en-US" altLang="ko-KR" sz="1400" dirty="0" smtClean="0">
                <a:solidFill>
                  <a:srgbClr val="FF0000"/>
                </a:solidFill>
              </a:rPr>
              <a:t>(ARC-2016-0484R02) </a:t>
            </a:r>
            <a:r>
              <a:rPr lang="en-US" altLang="ko-KR" sz="1400" dirty="0">
                <a:solidFill>
                  <a:srgbClr val="FF0000"/>
                </a:solidFill>
              </a:rPr>
              <a:t>parameter</a:t>
            </a:r>
            <a:r>
              <a:rPr lang="en-US" altLang="ko-KR" sz="1400" dirty="0" smtClean="0">
                <a:solidFill>
                  <a:srgbClr val="FF0000"/>
                </a:solidFill>
              </a:rPr>
              <a:t> from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memberIDs</a:t>
            </a:r>
            <a:r>
              <a:rPr lang="en-US" altLang="ko-KR" sz="1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How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does Hosting CSE know temporarily or </a:t>
            </a:r>
            <a:r>
              <a:rPr lang="en-US" altLang="ko-KR" sz="1400" dirty="0" smtClean="0">
                <a:solidFill>
                  <a:srgbClr val="FF0000"/>
                </a:solidFill>
              </a:rPr>
              <a:t>permanent </a:t>
            </a:r>
            <a:r>
              <a:rPr lang="en-US" altLang="ko-KR" sz="1400" dirty="0">
                <a:solidFill>
                  <a:srgbClr val="FF0000"/>
                </a:solidFill>
              </a:rPr>
              <a:t>unreachable (</a:t>
            </a:r>
            <a:r>
              <a:rPr lang="en-US" altLang="ko-KR" sz="1400" dirty="0" err="1">
                <a:solidFill>
                  <a:srgbClr val="FF0000"/>
                </a:solidFill>
              </a:rPr>
              <a:t>e.g</a:t>
            </a:r>
            <a:r>
              <a:rPr lang="en-US" altLang="ko-KR" sz="1400" dirty="0">
                <a:solidFill>
                  <a:srgbClr val="FF0000"/>
                </a:solidFill>
              </a:rPr>
              <a:t>, CSE4/container, CSE5/container</a:t>
            </a:r>
            <a:r>
              <a:rPr lang="en-US" altLang="ko-KR" sz="1400" dirty="0" smtClean="0">
                <a:solidFill>
                  <a:srgbClr val="FF0000"/>
                </a:solidFill>
              </a:rPr>
              <a:t>)?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27763" y="5400435"/>
            <a:ext cx="5816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ABANDON_MEMBER </a:t>
            </a:r>
            <a:r>
              <a:rPr lang="en-US" altLang="ko-KR" sz="1400" dirty="0">
                <a:solidFill>
                  <a:srgbClr val="00B0F0"/>
                </a:solidFill>
              </a:rPr>
              <a:t>specified at clause 6.3.4.2.12 in TS-0004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4406148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all members are container which is specified at clause 6.3.4.2.11 in TS-0004   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solution, operation </a:t>
            </a:r>
            <a:r>
              <a:rPr lang="en-US" altLang="ko-KR" sz="4000" dirty="0" smtClean="0"/>
              <a:t>of CREATE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</a:t>
            </a:r>
            <a:r>
              <a:rPr lang="fr-FR" altLang="ko-KR" sz="1600" dirty="0" smtClean="0"/>
              <a:t>,       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>
                <a:solidFill>
                  <a:srgbClr val="34B233"/>
                </a:solidFill>
              </a:rPr>
              <a:t>       "</a:t>
            </a:r>
            <a:r>
              <a:rPr lang="fr-FR" altLang="ko-KR" sz="1600" dirty="0">
                <a:solidFill>
                  <a:srgbClr val="34B233"/>
                </a:solidFill>
              </a:rPr>
              <a:t>mid": </a:t>
            </a:r>
            <a:r>
              <a:rPr lang="fr-FR" altLang="ko-KR" sz="1600" dirty="0" smtClean="0">
                <a:solidFill>
                  <a:srgbClr val="34B233"/>
                </a:solidFill>
              </a:rPr>
              <a:t>["</a:t>
            </a:r>
            <a:r>
              <a:rPr lang="fr-FR" altLang="ko-KR" sz="1600" dirty="0">
                <a:solidFill>
                  <a:srgbClr val="34B233"/>
                </a:solidFill>
              </a:rPr>
              <a:t>CSE1/contaner","CSE2/contaner", "</a:t>
            </a:r>
            <a:r>
              <a:rPr lang="fr-FR" altLang="ko-KR" sz="1600" dirty="0" smtClean="0">
                <a:solidFill>
                  <a:srgbClr val="34B233"/>
                </a:solidFill>
              </a:rPr>
              <a:t>CSE3/contaner" ],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"</a:t>
            </a:r>
            <a:r>
              <a:rPr lang="ko-KR" altLang="ko-KR" sz="1600" i="1" dirty="0" err="1" smtClean="0">
                <a:solidFill>
                  <a:srgbClr val="FF0000"/>
                </a:solidFill>
              </a:rPr>
              <a:t>unreachableMemberIDs</a:t>
            </a:r>
            <a:r>
              <a:rPr lang="fr-FR" altLang="ko-KR" sz="1600" dirty="0" smtClean="0">
                <a:solidFill>
                  <a:srgbClr val="FF0000"/>
                </a:solidFill>
              </a:rPr>
              <a:t>": ["CSE4/contaner</a:t>
            </a:r>
            <a:r>
              <a:rPr lang="fr-FR" altLang="ko-KR" sz="1600" dirty="0">
                <a:solidFill>
                  <a:srgbClr val="FF0000"/>
                </a:solidFill>
              </a:rPr>
              <a:t>","CSE5/contaner</a:t>
            </a:r>
            <a:r>
              <a:rPr lang="fr-FR" altLang="ko-KR" sz="1600" dirty="0" smtClean="0">
                <a:solidFill>
                  <a:srgbClr val="FF0000"/>
                </a:solidFill>
              </a:rPr>
              <a:t>"],</a:t>
            </a:r>
            <a:endParaRPr lang="fr-FR" altLang="ko-KR" sz="1600" i="1" dirty="0">
              <a:solidFill>
                <a:srgbClr val="FF0000"/>
              </a:solidFill>
            </a:endParaRP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78652" y="2740458"/>
            <a:ext cx="4607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Result of CREATE operation</a:t>
            </a:r>
          </a:p>
          <a:p>
            <a:r>
              <a:rPr lang="en-US" altLang="ko-KR" sz="2400" b="1" dirty="0" smtClean="0"/>
              <a:t>and RSC=new code (2XXX) which is proposed by PRO-2017-0060</a:t>
            </a:r>
            <a:endParaRPr lang="ko-KR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3257" y="401498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9674" y="440630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3256" y="479762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16529" y="400900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16530" y="4419416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cxnSp>
        <p:nvCxnSpPr>
          <p:cNvPr id="5" name="꺾인 연결선 4"/>
          <p:cNvCxnSpPr>
            <a:endCxn id="17" idx="2"/>
          </p:cNvCxnSpPr>
          <p:nvPr/>
        </p:nvCxnSpPr>
        <p:spPr>
          <a:xfrm flipV="1">
            <a:off x="5867400" y="5105400"/>
            <a:ext cx="508538" cy="228600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endCxn id="20" idx="2"/>
          </p:cNvCxnSpPr>
          <p:nvPr/>
        </p:nvCxnSpPr>
        <p:spPr>
          <a:xfrm flipV="1">
            <a:off x="6021544" y="4727193"/>
            <a:ext cx="1957668" cy="83540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STE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017" y="2243579"/>
            <a:ext cx="8204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ARC-2016-0484R02, ARC-2016-0550R01</a:t>
            </a:r>
            <a:endParaRPr lang="en-US" altLang="ko-KR" sz="3200" b="1" dirty="0" smtClean="0"/>
          </a:p>
          <a:p>
            <a:r>
              <a:rPr lang="en-US" altLang="ko-KR" sz="2000" b="1" i="1" dirty="0"/>
              <a:t>Group Request Target Members</a:t>
            </a:r>
            <a:r>
              <a:rPr lang="en-US" altLang="ko-KR" sz="2000" dirty="0"/>
              <a:t>: optional group request target members: Indicates subset of members of a group for which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is to be executed. Example usage of Group Request Target Members: if 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operation failed for some of the members then the Originator may use this parameter to execute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for failed members of a previous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operation.</a:t>
            </a:r>
            <a:endParaRPr lang="ko-KR" altLang="en-US" sz="2000" dirty="0"/>
          </a:p>
        </p:txBody>
      </p:sp>
      <p:sp>
        <p:nvSpPr>
          <p:cNvPr id="16" name="직사각형 15"/>
          <p:cNvSpPr/>
          <p:nvPr/>
        </p:nvSpPr>
        <p:spPr>
          <a:xfrm>
            <a:off x="434409" y="4397546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rn": "containergroup", </a:t>
            </a:r>
            <a:r>
              <a:rPr lang="fr-FR" altLang="ko-KR" sz="1600" dirty="0" smtClean="0"/>
              <a:t>"</a:t>
            </a:r>
            <a:r>
              <a:rPr lang="fr-FR" altLang="ko-KR" sz="1600" dirty="0"/>
              <a:t>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 "ct": "20170404T132648",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lt": "20170404T132648",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 </a:t>
            </a:r>
            <a:r>
              <a:rPr lang="fr-FR" altLang="ko-KR" sz="1600" dirty="0">
                <a:solidFill>
                  <a:srgbClr val="FF0000"/>
                </a:solidFill>
              </a:rPr>
              <a:t>"GroupRequestTargerMembers": </a:t>
            </a:r>
            <a:r>
              <a:rPr lang="fr-FR" altLang="ko-KR" sz="1600" dirty="0" smtClean="0">
                <a:solidFill>
                  <a:srgbClr val="FF0000"/>
                </a:solidFill>
              </a:rPr>
              <a:t> ?,</a:t>
            </a:r>
            <a:r>
              <a:rPr lang="fr-FR" altLang="ko-KR" sz="1600" dirty="0"/>
              <a:t/>
            </a:r>
            <a:br>
              <a:rPr lang="fr-FR" altLang="ko-KR" sz="1600" dirty="0"/>
            </a:br>
            <a:r>
              <a:rPr lang="fr-FR" altLang="ko-KR" sz="1600" dirty="0"/>
              <a:t>    "mt": 3</a:t>
            </a:r>
            <a:r>
              <a:rPr lang="fr-FR" altLang="ko-KR" sz="1600" dirty="0" smtClean="0"/>
              <a:t>,  </a:t>
            </a:r>
            <a:r>
              <a:rPr lang="fr-FR" altLang="ko-KR" sz="1600" dirty="0"/>
              <a:t>"cnm": 5</a:t>
            </a:r>
            <a:r>
              <a:rPr lang="fr-FR" altLang="ko-KR" sz="1600" dirty="0" smtClean="0"/>
              <a:t>,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</a:t>
            </a:r>
            <a:r>
              <a:rPr lang="fr-FR" altLang="ko-KR" sz="1600" dirty="0" smtClean="0"/>
              <a:t>CSE2/contaner", "CSE3/contaner", "CSE4/contaner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 } </a:t>
            </a:r>
            <a:r>
              <a:rPr lang="fr-FR" altLang="ko-KR" sz="1600" dirty="0" smtClean="0"/>
              <a:t>  }  }</a:t>
            </a: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STE has still problem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48059" y="3276600"/>
            <a:ext cx="8707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Q1: How does Originator knows or maintains </a:t>
            </a:r>
            <a:r>
              <a:rPr lang="en-US" altLang="ko-KR" dirty="0" err="1" smtClean="0"/>
              <a:t>fanout</a:t>
            </a:r>
            <a:r>
              <a:rPr lang="en-US" altLang="ko-KR" dirty="0" smtClean="0"/>
              <a:t>  for </a:t>
            </a:r>
            <a:r>
              <a:rPr lang="en-US" altLang="ko-KR" b="1" i="1" dirty="0" smtClean="0"/>
              <a:t>Group Request Target Members </a:t>
            </a:r>
            <a:r>
              <a:rPr lang="en-US" altLang="ko-KR" dirty="0" smtClean="0"/>
              <a:t>parameter ?</a:t>
            </a:r>
          </a:p>
          <a:p>
            <a:r>
              <a:rPr lang="en-US" altLang="ko-KR" dirty="0" smtClean="0"/>
              <a:t>In case of Hosting CSE does not have unreachable </a:t>
            </a:r>
            <a:r>
              <a:rPr lang="en-US" altLang="ko-KR" i="1" dirty="0" err="1" smtClean="0"/>
              <a:t>memberIDs</a:t>
            </a:r>
            <a:r>
              <a:rPr lang="en-US" altLang="ko-KR" dirty="0" smtClean="0"/>
              <a:t> list.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Q2: Does the &lt;</a:t>
            </a:r>
            <a:r>
              <a:rPr lang="en-US" altLang="ko-KR" dirty="0" err="1" smtClean="0"/>
              <a:t>fanoutpoint</a:t>
            </a:r>
            <a:r>
              <a:rPr lang="en-US" altLang="ko-KR" dirty="0" smtClean="0"/>
              <a:t>&gt; provide resource for  </a:t>
            </a:r>
            <a:r>
              <a:rPr lang="en-US" altLang="ko-KR" b="1" i="1" dirty="0"/>
              <a:t>Group Request Target Members </a:t>
            </a:r>
            <a:r>
              <a:rPr lang="en-US" altLang="ko-KR" dirty="0"/>
              <a:t>parameter 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Comments: ARC-2016-0484R02 is for Release 2 only. Mirror CR is needed.</a:t>
            </a:r>
          </a:p>
        </p:txBody>
      </p:sp>
    </p:spTree>
    <p:extLst>
      <p:ext uri="{BB962C8B-B14F-4D97-AF65-F5344CB8AC3E}">
        <p14:creationId xmlns:p14="http://schemas.microsoft.com/office/powerpoint/2010/main" val="20356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solution for STE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20828" y="2559566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rn": "containergroup", </a:t>
            </a:r>
            <a:r>
              <a:rPr lang="fr-FR" altLang="ko-KR" sz="1600" dirty="0" smtClean="0"/>
              <a:t>"</a:t>
            </a:r>
            <a:r>
              <a:rPr lang="fr-FR" altLang="ko-KR" sz="1600" dirty="0"/>
              <a:t>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 "ct": "20170404T132648",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lt": "20170404T132648",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 </a:t>
            </a:r>
            <a:r>
              <a:rPr lang="fr-FR" altLang="ko-KR" sz="1600" dirty="0">
                <a:solidFill>
                  <a:srgbClr val="FF0000"/>
                </a:solidFill>
              </a:rPr>
              <a:t>"GroupRequestTargerMembers": </a:t>
            </a:r>
            <a:r>
              <a:rPr lang="fr-FR" altLang="ko-KR" sz="1600" dirty="0" smtClean="0">
                <a:solidFill>
                  <a:srgbClr val="FF0000"/>
                </a:solidFill>
              </a:rPr>
              <a:t> ?</a:t>
            </a:r>
            <a:r>
              <a:rPr lang="fr-FR" altLang="ko-KR" sz="1600" dirty="0"/>
              <a:t/>
            </a:r>
            <a:br>
              <a:rPr lang="fr-FR" altLang="ko-KR" sz="1600" dirty="0"/>
            </a:br>
            <a:r>
              <a:rPr lang="fr-FR" altLang="ko-KR" sz="1600" dirty="0"/>
              <a:t>    "mt": 3</a:t>
            </a:r>
            <a:r>
              <a:rPr lang="fr-FR" altLang="ko-KR" sz="1600" dirty="0" smtClean="0"/>
              <a:t>,  </a:t>
            </a:r>
            <a:r>
              <a:rPr lang="fr-FR" altLang="ko-KR" sz="1600" dirty="0"/>
              <a:t>"cnm": 5</a:t>
            </a:r>
            <a:r>
              <a:rPr lang="fr-FR" altLang="ko-KR" sz="1600" dirty="0" smtClean="0"/>
              <a:t>,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</a:t>
            </a:r>
            <a:r>
              <a:rPr lang="fr-FR" altLang="ko-KR" sz="1600" dirty="0" smtClean="0"/>
              <a:t>CSE2/contaner", "CSE3/contaner", "CSE4/contaner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 } </a:t>
            </a:r>
            <a:r>
              <a:rPr lang="fr-FR" altLang="ko-KR" sz="1600" dirty="0" smtClean="0"/>
              <a:t>  }  }</a:t>
            </a: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405165" y="4814310"/>
            <a:ext cx="849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When Originator request operation whith </a:t>
            </a:r>
            <a:r>
              <a:rPr lang="fr-FR" altLang="ko-KR" i="1" dirty="0" smtClean="0"/>
              <a:t>GroupRequestTargerMembers </a:t>
            </a:r>
            <a:r>
              <a:rPr lang="fr-FR" altLang="ko-KR" dirty="0" smtClean="0"/>
              <a:t>parameter, Hosting CSE executes fanout  by using </a:t>
            </a:r>
            <a:r>
              <a:rPr lang="ko-KR" altLang="ko-KR" i="1" dirty="0" err="1" smtClean="0">
                <a:solidFill>
                  <a:srgbClr val="FF0000"/>
                </a:solidFill>
              </a:rPr>
              <a:t>unreachableMemberIDs</a:t>
            </a:r>
            <a:r>
              <a:rPr lang="en-US" altLang="ko-KR" i="1" dirty="0" smtClean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(from slide 5)</a:t>
            </a:r>
            <a:r>
              <a:rPr lang="fr-FR" altLang="ko-KR" dirty="0"/>
              <a:t>.</a:t>
            </a:r>
            <a:r>
              <a:rPr lang="fr-FR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3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67782</TotalTime>
  <Words>1175</Words>
  <Application>Microsoft Office PowerPoint</Application>
  <PresentationFormat>화면 슬라이드 쇼(4:3)</PresentationFormat>
  <Paragraphs>285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MS Mincho</vt:lpstr>
      <vt:lpstr>굴림</vt:lpstr>
      <vt:lpstr>맑은 고딕</vt:lpstr>
      <vt:lpstr>Arial</vt:lpstr>
      <vt:lpstr>Arial</vt:lpstr>
      <vt:lpstr>Calibri</vt:lpstr>
      <vt:lpstr>Times New Roman</vt:lpstr>
      <vt:lpstr>oneM2M Content Theme</vt:lpstr>
      <vt:lpstr>Handling for unreachable memberIDs of CREATE &lt;group&gt;</vt:lpstr>
      <vt:lpstr>Introduction</vt:lpstr>
      <vt:lpstr>CREATE &lt;group&gt;</vt:lpstr>
      <vt:lpstr>Case 1: single resource type  </vt:lpstr>
      <vt:lpstr>Case 1A: single resource type  </vt:lpstr>
      <vt:lpstr>Case 1A: solution, operation of CREATE  </vt:lpstr>
      <vt:lpstr>Case 1A: STE  </vt:lpstr>
      <vt:lpstr>Case 1A: STE has still problem  </vt:lpstr>
      <vt:lpstr>Case 1A: solution for STE  </vt:lpstr>
      <vt:lpstr>&lt;uFanOutPoint&gt; resource </vt:lpstr>
      <vt:lpstr>Case 1B: single resource type  </vt:lpstr>
      <vt:lpstr>UPDATE &lt;group&gt;  </vt:lpstr>
      <vt:lpstr>E-mail discussion (20 Apr.)</vt:lpstr>
      <vt:lpstr>E-mail discussion (20 Apr.)</vt:lpstr>
      <vt:lpstr>Problem in TS-0001 and TS-0004  </vt:lpstr>
      <vt:lpstr>Proposal  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Sang-Eon Kim</cp:lastModifiedBy>
  <cp:revision>2547</cp:revision>
  <cp:lastPrinted>2014-10-30T16:01:28Z</cp:lastPrinted>
  <dcterms:created xsi:type="dcterms:W3CDTF">2012-09-11T22:52:11Z</dcterms:created>
  <dcterms:modified xsi:type="dcterms:W3CDTF">2017-04-27T12:07:11Z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