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6"/>
  </p:notesMasterIdLst>
  <p:handoutMasterIdLst>
    <p:handoutMasterId r:id="rId17"/>
  </p:handoutMasterIdLst>
  <p:sldIdLst>
    <p:sldId id="305" r:id="rId2"/>
    <p:sldId id="832" r:id="rId3"/>
    <p:sldId id="833" r:id="rId4"/>
    <p:sldId id="834" r:id="rId5"/>
    <p:sldId id="836" r:id="rId6"/>
    <p:sldId id="835" r:id="rId7"/>
    <p:sldId id="838" r:id="rId8"/>
    <p:sldId id="840" r:id="rId9"/>
    <p:sldId id="842" r:id="rId10"/>
    <p:sldId id="841" r:id="rId11"/>
    <p:sldId id="843" r:id="rId12"/>
    <p:sldId id="844" r:id="rId13"/>
    <p:sldId id="837" r:id="rId14"/>
    <p:sldId id="826" r:id="rId1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545054"/>
    <a:srgbClr val="376092"/>
    <a:srgbClr val="34B233"/>
    <a:srgbClr val="B42025"/>
    <a:srgbClr val="F723CA"/>
    <a:srgbClr val="77933C"/>
    <a:srgbClr val="A88000"/>
    <a:srgbClr val="FF9933"/>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83086" autoAdjust="0"/>
  </p:normalViewPr>
  <p:slideViewPr>
    <p:cSldViewPr>
      <p:cViewPr>
        <p:scale>
          <a:sx n="130" d="100"/>
          <a:sy n="130" d="100"/>
        </p:scale>
        <p:origin x="750" y="-2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Other suggested titles:</a:t>
            </a:r>
          </a:p>
          <a:p>
            <a:endParaRPr lang="en-US" dirty="0"/>
          </a:p>
          <a:p>
            <a:r>
              <a:rPr lang="en-US" dirty="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a:t>Click to edit Master title style</a:t>
            </a:r>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
        <p:nvSpPr>
          <p:cNvPr id="11" name="Rectangle 10"/>
          <p:cNvSpPr/>
          <p:nvPr userDrawn="1"/>
        </p:nvSpPr>
        <p:spPr>
          <a:xfrm>
            <a:off x="3903686" y="6400800"/>
            <a:ext cx="1277914" cy="276999"/>
          </a:xfrm>
          <a:prstGeom prst="rect">
            <a:avLst/>
          </a:prstGeom>
        </p:spPr>
        <p:txBody>
          <a:bodyPr wrap="none">
            <a:spAutoFit/>
          </a:bodyPr>
          <a:lstStyle/>
          <a:p>
            <a:pPr>
              <a:defRPr/>
            </a:pPr>
            <a:r>
              <a:rPr lang="en-US" sz="1200" dirty="0"/>
              <a:t>© 2017 oneM2M</a:t>
            </a:r>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2.emf"/><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2.em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fontScale="92500" lnSpcReduction="10000"/>
          </a:bodyPr>
          <a:lstStyle/>
          <a:p>
            <a:pPr eaLnBrk="1" hangingPunct="1"/>
            <a:r>
              <a:rPr lang="en-US" altLang="ko-KR" sz="2000" dirty="0">
                <a:solidFill>
                  <a:srgbClr val="B42025"/>
                </a:solidFill>
                <a:ea typeface="굴림" panose="020B0600000101010101" pitchFamily="34" charset="-127"/>
              </a:rPr>
              <a:t>Group Name: ARC WG</a:t>
            </a:r>
          </a:p>
          <a:p>
            <a:pPr eaLnBrk="1" hangingPunct="1"/>
            <a:r>
              <a:rPr lang="en-US" altLang="ko-KR" sz="2000" dirty="0">
                <a:solidFill>
                  <a:srgbClr val="B42025"/>
                </a:solidFill>
                <a:ea typeface="굴림" panose="020B0600000101010101" pitchFamily="34" charset="-127"/>
              </a:rPr>
              <a:t>Source: </a:t>
            </a:r>
            <a:r>
              <a:rPr lang="fr-FR" sz="2000" dirty="0"/>
              <a:t>Dale Seed, Convida Wireless (Seed.Dale@ConvidaWireless.com)</a:t>
            </a:r>
          </a:p>
          <a:p>
            <a:pPr eaLnBrk="1" hangingPunct="1"/>
            <a:r>
              <a:rPr lang="fr-FR" sz="2000" dirty="0"/>
              <a:t>               Josef Blanz, </a:t>
            </a:r>
            <a:r>
              <a:rPr lang="fr-FR" sz="2000" dirty="0" err="1"/>
              <a:t>Qualcomm</a:t>
            </a:r>
            <a:r>
              <a:rPr lang="fr-FR" sz="2000" dirty="0"/>
              <a:t> (jblanz@qti.qualcomm.com)	</a:t>
            </a:r>
          </a:p>
          <a:p>
            <a:pPr eaLnBrk="1" hangingPunct="1"/>
            <a:r>
              <a:rPr lang="en-US" altLang="ko-KR" sz="2000" dirty="0">
                <a:solidFill>
                  <a:srgbClr val="B42025"/>
                </a:solidFill>
                <a:ea typeface="굴림" panose="020B0600000101010101" pitchFamily="34" charset="-127"/>
              </a:rPr>
              <a:t>Meeting Date: 2017-05-22 (ARC29)</a:t>
            </a:r>
          </a:p>
        </p:txBody>
      </p:sp>
      <p:sp>
        <p:nvSpPr>
          <p:cNvPr id="3" name="Title 2"/>
          <p:cNvSpPr>
            <a:spLocks noGrp="1"/>
          </p:cNvSpPr>
          <p:nvPr>
            <p:ph type="title"/>
          </p:nvPr>
        </p:nvSpPr>
        <p:spPr/>
        <p:txBody>
          <a:bodyPr>
            <a:noAutofit/>
          </a:bodyPr>
          <a:lstStyle/>
          <a:p>
            <a:pPr>
              <a:defRPr/>
            </a:pPr>
            <a:r>
              <a:rPr lang="en-US" sz="4000" cap="none" dirty="0">
                <a:solidFill>
                  <a:schemeClr val="tx1">
                    <a:lumMod val="65000"/>
                    <a:lumOff val="35000"/>
                  </a:schemeClr>
                </a:solidFill>
              </a:rPr>
              <a:t>Service Enabled AE (SAE)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903199" y="4167611"/>
            <a:ext cx="7668274" cy="1928389"/>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178157"/>
            <a:ext cx="5562600" cy="1143000"/>
          </a:xfrm>
        </p:spPr>
        <p:txBody>
          <a:bodyPr/>
          <a:lstStyle/>
          <a:p>
            <a:pPr algn="l"/>
            <a:r>
              <a:rPr lang="en-US" sz="3800" dirty="0"/>
              <a:t>Retargeting to an ADN-AE</a:t>
            </a:r>
          </a:p>
        </p:txBody>
      </p:sp>
      <p:grpSp>
        <p:nvGrpSpPr>
          <p:cNvPr id="25" name="Group 24"/>
          <p:cNvGrpSpPr/>
          <p:nvPr/>
        </p:nvGrpSpPr>
        <p:grpSpPr>
          <a:xfrm>
            <a:off x="676489" y="3435812"/>
            <a:ext cx="7894984" cy="2812588"/>
            <a:chOff x="1991168" y="2424882"/>
            <a:chExt cx="7894984" cy="28125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mn-lt"/>
                  <a:ea typeface="+mn-ea"/>
                  <a:cs typeface="+mn-cs"/>
                </a:rPr>
                <a:t>ADN-AE</a:t>
              </a: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white"/>
                  </a:solidFill>
                  <a:effectLst/>
                  <a:uLnTx/>
                  <a:uFillTx/>
                  <a:latin typeface="+mn-lt"/>
                  <a:ea typeface="+mn-ea"/>
                  <a:cs typeface="+mn-cs"/>
                </a:rPr>
                <a:t>AE1</a:t>
              </a:r>
            </a:p>
          </p:txBody>
        </p:sp>
        <p:cxnSp>
          <p:nvCxnSpPr>
            <p:cNvPr id="39" name="Straight Connector 38"/>
            <p:cNvCxnSpPr/>
            <p:nvPr/>
          </p:nvCxnSpPr>
          <p:spPr>
            <a:xfrm>
              <a:off x="2341986" y="2910929"/>
              <a:ext cx="39647"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4773154" y="3807756"/>
            <a:ext cx="18187" cy="24406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267200" y="3397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a:solidFill>
                  <a:prstClr val="white"/>
                </a:solidFill>
              </a:rPr>
              <a:t>MN-CSE</a:t>
            </a:r>
          </a:p>
        </p:txBody>
      </p:sp>
      <p:cxnSp>
        <p:nvCxnSpPr>
          <p:cNvPr id="28" name="Straight Connector 27"/>
          <p:cNvCxnSpPr/>
          <p:nvPr/>
        </p:nvCxnSpPr>
        <p:spPr>
          <a:xfrm>
            <a:off x="8290818" y="3921859"/>
            <a:ext cx="38036"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08069" y="4191000"/>
            <a:ext cx="1455375" cy="253916"/>
          </a:xfrm>
          <a:prstGeom prst="rect">
            <a:avLst/>
          </a:prstGeom>
          <a:noFill/>
        </p:spPr>
        <p:txBody>
          <a:bodyPr wrap="square" rtlCol="0">
            <a:spAutoFit/>
          </a:bodyPr>
          <a:lstStyle/>
          <a:p>
            <a:r>
              <a:rPr lang="en-US" sz="1050" dirty="0">
                <a:solidFill>
                  <a:schemeClr val="accent1"/>
                </a:solidFill>
              </a:rPr>
              <a:t>Retargeted Request</a:t>
            </a:r>
          </a:p>
        </p:txBody>
      </p:sp>
      <p:cxnSp>
        <p:nvCxnSpPr>
          <p:cNvPr id="41" name="Straight Arrow Connector 40"/>
          <p:cNvCxnSpPr/>
          <p:nvPr/>
        </p:nvCxnSpPr>
        <p:spPr>
          <a:xfrm>
            <a:off x="1066954" y="5029200"/>
            <a:ext cx="37257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1085142" y="4748910"/>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177473" y="4800600"/>
            <a:ext cx="3157545" cy="253916"/>
          </a:xfrm>
          <a:prstGeom prst="rect">
            <a:avLst/>
          </a:prstGeom>
          <a:noFill/>
        </p:spPr>
        <p:txBody>
          <a:bodyPr wrap="square" rtlCol="0">
            <a:spAutoFit/>
          </a:bodyPr>
          <a:lstStyle/>
          <a:p>
            <a:pPr algn="ctr"/>
            <a:r>
              <a:rPr lang="en-US" sz="1050" dirty="0">
                <a:solidFill>
                  <a:schemeClr val="accent1"/>
                </a:solidFill>
              </a:rPr>
              <a:t>CREATED </a:t>
            </a:r>
          </a:p>
        </p:txBody>
      </p:sp>
      <p:cxnSp>
        <p:nvCxnSpPr>
          <p:cNvPr id="66" name="Straight Arrow Connector 65"/>
          <p:cNvCxnSpPr/>
          <p:nvPr/>
        </p:nvCxnSpPr>
        <p:spPr>
          <a:xfrm flipH="1">
            <a:off x="4809860" y="4574244"/>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37843" y="4174561"/>
            <a:ext cx="3221508" cy="415498"/>
          </a:xfrm>
          <a:prstGeom prst="rect">
            <a:avLst/>
          </a:prstGeom>
          <a:noFill/>
        </p:spPr>
        <p:txBody>
          <a:bodyPr wrap="square" rtlCol="0">
            <a:spAutoFit/>
          </a:bodyPr>
          <a:lstStyle/>
          <a:p>
            <a:r>
              <a:rPr lang="en-US" sz="1050" dirty="0">
                <a:solidFill>
                  <a:schemeClr val="accent1"/>
                </a:solidFill>
              </a:rPr>
              <a:t>CREATE To: </a:t>
            </a:r>
            <a:r>
              <a:rPr lang="en-US" sz="1050" dirty="0" err="1">
                <a:solidFill>
                  <a:schemeClr val="accent1"/>
                </a:solidFill>
              </a:rPr>
              <a:t>MNCSEBase</a:t>
            </a:r>
            <a:r>
              <a:rPr lang="en-US" sz="1050" dirty="0">
                <a:solidFill>
                  <a:schemeClr val="accent1"/>
                </a:solidFill>
              </a:rPr>
              <a:t>/</a:t>
            </a:r>
            <a:r>
              <a:rPr lang="en-US" sz="1050" dirty="0" err="1">
                <a:solidFill>
                  <a:schemeClr val="accent1"/>
                </a:solidFill>
              </a:rPr>
              <a:t>frontDoor</a:t>
            </a:r>
            <a:r>
              <a:rPr lang="en-US" sz="1050" dirty="0">
                <a:solidFill>
                  <a:schemeClr val="accent1"/>
                </a:solidFill>
              </a:rPr>
              <a:t>/lock, </a:t>
            </a:r>
          </a:p>
          <a:p>
            <a:r>
              <a:rPr lang="en-US" sz="1050" dirty="0">
                <a:solidFill>
                  <a:schemeClr val="accent1"/>
                </a:solidFill>
              </a:rPr>
              <a:t>               Content: &lt;</a:t>
            </a:r>
            <a:r>
              <a:rPr lang="en-US" sz="1050" dirty="0" err="1">
                <a:solidFill>
                  <a:schemeClr val="accent1"/>
                </a:solidFill>
              </a:rPr>
              <a:t>AESubscription</a:t>
            </a:r>
            <a:r>
              <a:rPr lang="en-US" sz="1050" dirty="0">
                <a:solidFill>
                  <a:schemeClr val="accent1"/>
                </a:solidFill>
              </a:rPr>
              <a:t>&gt;</a:t>
            </a:r>
          </a:p>
        </p:txBody>
      </p:sp>
      <p:sp>
        <p:nvSpPr>
          <p:cNvPr id="69" name="TextBox 68"/>
          <p:cNvSpPr txBox="1"/>
          <p:nvPr/>
        </p:nvSpPr>
        <p:spPr>
          <a:xfrm>
            <a:off x="6204120" y="5029200"/>
            <a:ext cx="981991" cy="415498"/>
          </a:xfrm>
          <a:prstGeom prst="rect">
            <a:avLst/>
          </a:prstGeom>
          <a:noFill/>
        </p:spPr>
        <p:txBody>
          <a:bodyPr wrap="square" rtlCol="0">
            <a:spAutoFit/>
          </a:bodyPr>
          <a:lstStyle/>
          <a:p>
            <a:r>
              <a:rPr lang="en-US" sz="1050" dirty="0">
                <a:solidFill>
                  <a:schemeClr val="accent1"/>
                </a:solidFill>
              </a:rPr>
              <a:t>CREATED</a:t>
            </a:r>
          </a:p>
          <a:p>
            <a:endParaRPr lang="en-US" sz="1050" dirty="0">
              <a:solidFill>
                <a:schemeClr val="accent1"/>
              </a:solidFill>
            </a:endParaRPr>
          </a:p>
        </p:txBody>
      </p:sp>
      <p:cxnSp>
        <p:nvCxnSpPr>
          <p:cNvPr id="70" name="Straight Arrow Connector 69"/>
          <p:cNvCxnSpPr/>
          <p:nvPr/>
        </p:nvCxnSpPr>
        <p:spPr>
          <a:xfrm>
            <a:off x="4800600" y="5273691"/>
            <a:ext cx="3528254"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12817" y="3321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0980" y="3257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546284" y="3156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4531855" y="4375872"/>
            <a:ext cx="533400" cy="96006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054881" y="4942218"/>
            <a:ext cx="841167" cy="253916"/>
          </a:xfrm>
          <a:prstGeom prst="rect">
            <a:avLst/>
          </a:prstGeom>
          <a:noFill/>
        </p:spPr>
        <p:txBody>
          <a:bodyPr wrap="square" rtlCol="0">
            <a:spAutoFit/>
          </a:bodyPr>
          <a:lstStyle/>
          <a:p>
            <a:r>
              <a:rPr lang="en-US" sz="1050" b="1" dirty="0">
                <a:solidFill>
                  <a:srgbClr val="00B0F0"/>
                </a:solidFill>
              </a:rPr>
              <a:t>Retargeting</a:t>
            </a:r>
          </a:p>
        </p:txBody>
      </p:sp>
      <p:sp>
        <p:nvSpPr>
          <p:cNvPr id="36" name="TextBox 35"/>
          <p:cNvSpPr txBox="1"/>
          <p:nvPr/>
        </p:nvSpPr>
        <p:spPr>
          <a:xfrm>
            <a:off x="1526971" y="4470484"/>
            <a:ext cx="3693703" cy="253916"/>
          </a:xfrm>
          <a:prstGeom prst="rect">
            <a:avLst/>
          </a:prstGeom>
          <a:noFill/>
        </p:spPr>
        <p:txBody>
          <a:bodyPr wrap="square" rtlCol="0">
            <a:spAutoFit/>
          </a:bodyPr>
          <a:lstStyle/>
          <a:p>
            <a:r>
              <a:rPr lang="en-US" sz="1050" dirty="0">
                <a:solidFill>
                  <a:schemeClr val="accent1"/>
                </a:solidFill>
              </a:rPr>
              <a:t>CREATE To: /lock, Content: &lt;</a:t>
            </a:r>
            <a:r>
              <a:rPr lang="en-US" sz="1050" dirty="0" err="1">
                <a:solidFill>
                  <a:schemeClr val="accent1"/>
                </a:solidFill>
              </a:rPr>
              <a:t>AESubscription</a:t>
            </a:r>
            <a:r>
              <a:rPr lang="en-US" sz="1050" dirty="0">
                <a:solidFill>
                  <a:schemeClr val="accent1"/>
                </a:solidFill>
              </a:rPr>
              <a:t>&gt;</a:t>
            </a:r>
          </a:p>
        </p:txBody>
      </p:sp>
      <p:pic>
        <p:nvPicPr>
          <p:cNvPr id="4" name="Picture 3"/>
          <p:cNvPicPr>
            <a:picLocks noChangeAspect="1"/>
          </p:cNvPicPr>
          <p:nvPr/>
        </p:nvPicPr>
        <p:blipFill>
          <a:blip r:embed="rId5"/>
          <a:stretch>
            <a:fillRect/>
          </a:stretch>
        </p:blipFill>
        <p:spPr>
          <a:xfrm>
            <a:off x="123234" y="798524"/>
            <a:ext cx="3583311" cy="2798636"/>
          </a:xfrm>
          <a:prstGeom prst="rect">
            <a:avLst/>
          </a:prstGeom>
        </p:spPr>
      </p:pic>
      <p:cxnSp>
        <p:nvCxnSpPr>
          <p:cNvPr id="32" name="Straight Arrow Connector 31"/>
          <p:cNvCxnSpPr/>
          <p:nvPr/>
        </p:nvCxnSpPr>
        <p:spPr>
          <a:xfrm flipV="1">
            <a:off x="1093902" y="5711815"/>
            <a:ext cx="3704653" cy="318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14677" y="5196906"/>
            <a:ext cx="3874170" cy="523220"/>
          </a:xfrm>
          <a:prstGeom prst="rect">
            <a:avLst/>
          </a:prstGeom>
          <a:noFill/>
        </p:spPr>
        <p:txBody>
          <a:bodyPr wrap="square" rtlCol="0">
            <a:spAutoFit/>
          </a:bodyPr>
          <a:lstStyle/>
          <a:p>
            <a:pPr algn="ctr"/>
            <a:r>
              <a:rPr lang="en-US" sz="1000" dirty="0">
                <a:solidFill>
                  <a:srgbClr val="C00000"/>
                </a:solidFill>
              </a:rPr>
              <a:t>UPDATE To: </a:t>
            </a:r>
            <a:r>
              <a:rPr lang="en-US" sz="1000" dirty="0" err="1">
                <a:solidFill>
                  <a:srgbClr val="C00000"/>
                </a:solidFill>
              </a:rPr>
              <a:t>MNCSEBase</a:t>
            </a:r>
            <a:r>
              <a:rPr lang="en-US" sz="1000" dirty="0">
                <a:solidFill>
                  <a:srgbClr val="C00000"/>
                </a:solidFill>
              </a:rPr>
              <a:t>/</a:t>
            </a:r>
            <a:r>
              <a:rPr lang="en-US" sz="1000" dirty="0" err="1">
                <a:solidFill>
                  <a:srgbClr val="C00000"/>
                </a:solidFill>
              </a:rPr>
              <a:t>frontDoor</a:t>
            </a:r>
            <a:endParaRPr lang="en-US" sz="900" i="1" dirty="0">
              <a:solidFill>
                <a:srgbClr val="C00000"/>
              </a:solidFill>
            </a:endParaRPr>
          </a:p>
          <a:p>
            <a:r>
              <a:rPr lang="en-US" sz="900" i="1" dirty="0" err="1">
                <a:solidFill>
                  <a:srgbClr val="C00000"/>
                </a:solidFill>
              </a:rPr>
              <a:t>AEHostedResources</a:t>
            </a:r>
            <a:r>
              <a:rPr lang="en-US" sz="900" dirty="0">
                <a:solidFill>
                  <a:srgbClr val="C00000"/>
                </a:solidFill>
              </a:rPr>
              <a:t> = {path=/lock, type=</a:t>
            </a:r>
            <a:r>
              <a:rPr lang="en-US" sz="900" dirty="0" err="1">
                <a:solidFill>
                  <a:srgbClr val="C00000"/>
                </a:solidFill>
              </a:rPr>
              <a:t>doorLock</a:t>
            </a:r>
            <a:r>
              <a:rPr lang="en-US" sz="900" dirty="0">
                <a:solidFill>
                  <a:srgbClr val="C00000"/>
                </a:solidFill>
              </a:rPr>
              <a:t>, </a:t>
            </a:r>
            <a:r>
              <a:rPr lang="en-US" sz="900" dirty="0" err="1">
                <a:solidFill>
                  <a:srgbClr val="C00000"/>
                </a:solidFill>
              </a:rPr>
              <a:t>acp</a:t>
            </a:r>
            <a:r>
              <a:rPr lang="en-US" sz="900" dirty="0">
                <a:solidFill>
                  <a:srgbClr val="C00000"/>
                </a:solidFill>
              </a:rPr>
              <a:t>=acp01, </a:t>
            </a:r>
            <a:r>
              <a:rPr lang="en-US" sz="900" dirty="0" err="1">
                <a:solidFill>
                  <a:srgbClr val="C00000"/>
                </a:solidFill>
              </a:rPr>
              <a:t>acpMode</a:t>
            </a:r>
            <a:r>
              <a:rPr lang="en-US" sz="900" dirty="0">
                <a:solidFill>
                  <a:srgbClr val="C00000"/>
                </a:solidFill>
              </a:rPr>
              <a:t>=DEEP;</a:t>
            </a:r>
          </a:p>
          <a:p>
            <a:r>
              <a:rPr lang="en-US" sz="900" dirty="0">
                <a:solidFill>
                  <a:srgbClr val="C00000"/>
                </a:solidFill>
              </a:rPr>
              <a:t>                                         path=/lock/sub01, type=</a:t>
            </a:r>
            <a:r>
              <a:rPr lang="en-US" sz="900" dirty="0" err="1">
                <a:solidFill>
                  <a:srgbClr val="C00000"/>
                </a:solidFill>
              </a:rPr>
              <a:t>AESubscription</a:t>
            </a:r>
            <a:r>
              <a:rPr lang="en-US" sz="900" dirty="0">
                <a:solidFill>
                  <a:srgbClr val="C00000"/>
                </a:solidFill>
              </a:rPr>
              <a:t>} </a:t>
            </a:r>
          </a:p>
        </p:txBody>
      </p:sp>
      <p:sp>
        <p:nvSpPr>
          <p:cNvPr id="40" name="TextBox 39"/>
          <p:cNvSpPr txBox="1"/>
          <p:nvPr/>
        </p:nvSpPr>
        <p:spPr>
          <a:xfrm>
            <a:off x="2561643" y="5779785"/>
            <a:ext cx="1447800" cy="261610"/>
          </a:xfrm>
          <a:prstGeom prst="rect">
            <a:avLst/>
          </a:prstGeom>
          <a:noFill/>
        </p:spPr>
        <p:txBody>
          <a:bodyPr wrap="square" rtlCol="0">
            <a:spAutoFit/>
          </a:bodyPr>
          <a:lstStyle/>
          <a:p>
            <a:r>
              <a:rPr lang="en-US" sz="1050" dirty="0">
                <a:solidFill>
                  <a:schemeClr val="accent1"/>
                </a:solidFill>
              </a:rPr>
              <a:t>UPDATED</a:t>
            </a:r>
          </a:p>
        </p:txBody>
      </p:sp>
      <p:cxnSp>
        <p:nvCxnSpPr>
          <p:cNvPr id="42" name="Straight Arrow Connector 41"/>
          <p:cNvCxnSpPr/>
          <p:nvPr/>
        </p:nvCxnSpPr>
        <p:spPr>
          <a:xfrm flipH="1" flipV="1">
            <a:off x="1079205" y="5975498"/>
            <a:ext cx="3693949" cy="630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Rounded Rectangular Callout 42"/>
          <p:cNvSpPr/>
          <p:nvPr/>
        </p:nvSpPr>
        <p:spPr>
          <a:xfrm>
            <a:off x="4968056" y="5388270"/>
            <a:ext cx="2266950" cy="615292"/>
          </a:xfrm>
          <a:prstGeom prst="wedgeRoundRectCallout">
            <a:avLst>
              <a:gd name="adj1" fmla="val -55494"/>
              <a:gd name="adj2" fmla="val -13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Alternatively, Registrar CSE can update </a:t>
            </a:r>
            <a:r>
              <a:rPr lang="en-US" sz="1200" i="1" dirty="0" err="1"/>
              <a:t>AEHostedResources</a:t>
            </a:r>
            <a:r>
              <a:rPr lang="en-US" sz="1200" dirty="0"/>
              <a:t> and add “lock/sub01” entry</a:t>
            </a:r>
          </a:p>
        </p:txBody>
      </p:sp>
      <p:pic>
        <p:nvPicPr>
          <p:cNvPr id="12" name="Picture 11"/>
          <p:cNvPicPr>
            <a:picLocks noChangeAspect="1"/>
          </p:cNvPicPr>
          <p:nvPr/>
        </p:nvPicPr>
        <p:blipFill>
          <a:blip r:embed="rId6"/>
          <a:stretch>
            <a:fillRect/>
          </a:stretch>
        </p:blipFill>
        <p:spPr>
          <a:xfrm>
            <a:off x="3882237" y="1861940"/>
            <a:ext cx="5134144" cy="1419090"/>
          </a:xfrm>
          <a:prstGeom prst="rect">
            <a:avLst/>
          </a:prstGeom>
        </p:spPr>
      </p:pic>
    </p:spTree>
    <p:extLst>
      <p:ext uri="{BB962C8B-B14F-4D97-AF65-F5344CB8AC3E}">
        <p14:creationId xmlns:p14="http://schemas.microsoft.com/office/powerpoint/2010/main" val="28404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903199" y="4167611"/>
            <a:ext cx="7668274" cy="1928389"/>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178157"/>
            <a:ext cx="5562600" cy="1143000"/>
          </a:xfrm>
        </p:spPr>
        <p:txBody>
          <a:bodyPr/>
          <a:lstStyle/>
          <a:p>
            <a:pPr algn="l"/>
            <a:r>
              <a:rPr lang="en-US" sz="3800" dirty="0"/>
              <a:t>Retargeting to an ADN-AE</a:t>
            </a:r>
          </a:p>
        </p:txBody>
      </p:sp>
      <p:grpSp>
        <p:nvGrpSpPr>
          <p:cNvPr id="25" name="Group 24"/>
          <p:cNvGrpSpPr/>
          <p:nvPr/>
        </p:nvGrpSpPr>
        <p:grpSpPr>
          <a:xfrm>
            <a:off x="676489" y="3435812"/>
            <a:ext cx="7894984" cy="2812588"/>
            <a:chOff x="1991168" y="2424882"/>
            <a:chExt cx="7894984" cy="28125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mn-lt"/>
                  <a:ea typeface="+mn-ea"/>
                  <a:cs typeface="+mn-cs"/>
                </a:rPr>
                <a:t>ADN-AE</a:t>
              </a: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white"/>
                  </a:solidFill>
                  <a:effectLst/>
                  <a:uLnTx/>
                  <a:uFillTx/>
                  <a:latin typeface="+mn-lt"/>
                  <a:ea typeface="+mn-ea"/>
                  <a:cs typeface="+mn-cs"/>
                </a:rPr>
                <a:t>AE2</a:t>
              </a:r>
            </a:p>
          </p:txBody>
        </p:sp>
        <p:cxnSp>
          <p:nvCxnSpPr>
            <p:cNvPr id="39" name="Straight Connector 38"/>
            <p:cNvCxnSpPr/>
            <p:nvPr/>
          </p:nvCxnSpPr>
          <p:spPr>
            <a:xfrm>
              <a:off x="2341986" y="2910929"/>
              <a:ext cx="39647"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4773154" y="3807756"/>
            <a:ext cx="18187" cy="24406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267200" y="3397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a:solidFill>
                  <a:prstClr val="white"/>
                </a:solidFill>
              </a:rPr>
              <a:t>MN-CSE</a:t>
            </a:r>
          </a:p>
        </p:txBody>
      </p:sp>
      <p:cxnSp>
        <p:nvCxnSpPr>
          <p:cNvPr id="28" name="Straight Connector 27"/>
          <p:cNvCxnSpPr/>
          <p:nvPr/>
        </p:nvCxnSpPr>
        <p:spPr>
          <a:xfrm>
            <a:off x="8290818" y="3921859"/>
            <a:ext cx="38036"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09193" y="4597307"/>
            <a:ext cx="3693703" cy="253916"/>
          </a:xfrm>
          <a:prstGeom prst="rect">
            <a:avLst/>
          </a:prstGeom>
          <a:noFill/>
        </p:spPr>
        <p:txBody>
          <a:bodyPr wrap="square" rtlCol="0">
            <a:spAutoFit/>
          </a:bodyPr>
          <a:lstStyle/>
          <a:p>
            <a:r>
              <a:rPr lang="en-US" sz="1050" dirty="0">
                <a:solidFill>
                  <a:schemeClr val="accent1"/>
                </a:solidFill>
              </a:rPr>
              <a:t>Retargeted Request</a:t>
            </a:r>
          </a:p>
        </p:txBody>
      </p:sp>
      <p:cxnSp>
        <p:nvCxnSpPr>
          <p:cNvPr id="41" name="Straight Arrow Connector 40"/>
          <p:cNvCxnSpPr/>
          <p:nvPr/>
        </p:nvCxnSpPr>
        <p:spPr>
          <a:xfrm>
            <a:off x="1066954" y="5462037"/>
            <a:ext cx="37257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1085142" y="5076646"/>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177473" y="5232484"/>
            <a:ext cx="3157545" cy="253916"/>
          </a:xfrm>
          <a:prstGeom prst="rect">
            <a:avLst/>
          </a:prstGeom>
          <a:noFill/>
        </p:spPr>
        <p:txBody>
          <a:bodyPr wrap="square" rtlCol="0">
            <a:spAutoFit/>
          </a:bodyPr>
          <a:lstStyle/>
          <a:p>
            <a:pPr algn="ctr"/>
            <a:r>
              <a:rPr lang="en-US" sz="1050" dirty="0">
                <a:solidFill>
                  <a:schemeClr val="accent1"/>
                </a:solidFill>
              </a:rPr>
              <a:t>UPDATED </a:t>
            </a:r>
          </a:p>
        </p:txBody>
      </p:sp>
      <p:cxnSp>
        <p:nvCxnSpPr>
          <p:cNvPr id="66" name="Straight Arrow Connector 65"/>
          <p:cNvCxnSpPr/>
          <p:nvPr/>
        </p:nvCxnSpPr>
        <p:spPr>
          <a:xfrm flipH="1">
            <a:off x="4809860" y="4574244"/>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225463" y="4185746"/>
            <a:ext cx="3466073" cy="415498"/>
          </a:xfrm>
          <a:prstGeom prst="rect">
            <a:avLst/>
          </a:prstGeom>
          <a:noFill/>
        </p:spPr>
        <p:txBody>
          <a:bodyPr wrap="square" rtlCol="0">
            <a:spAutoFit/>
          </a:bodyPr>
          <a:lstStyle/>
          <a:p>
            <a:r>
              <a:rPr lang="en-US" sz="1050" dirty="0">
                <a:solidFill>
                  <a:schemeClr val="accent1"/>
                </a:solidFill>
              </a:rPr>
              <a:t>UPDATE To: </a:t>
            </a:r>
            <a:r>
              <a:rPr lang="en-US" sz="1050" dirty="0" err="1">
                <a:solidFill>
                  <a:schemeClr val="accent1"/>
                </a:solidFill>
              </a:rPr>
              <a:t>MNCSEBase</a:t>
            </a:r>
            <a:r>
              <a:rPr lang="en-US" sz="1050" dirty="0">
                <a:solidFill>
                  <a:schemeClr val="accent1"/>
                </a:solidFill>
              </a:rPr>
              <a:t>/</a:t>
            </a:r>
            <a:r>
              <a:rPr lang="en-US" sz="1050" dirty="0" err="1">
                <a:solidFill>
                  <a:schemeClr val="accent1"/>
                </a:solidFill>
              </a:rPr>
              <a:t>frontDoor</a:t>
            </a:r>
            <a:r>
              <a:rPr lang="en-US" sz="1050" dirty="0">
                <a:solidFill>
                  <a:schemeClr val="accent1"/>
                </a:solidFill>
              </a:rPr>
              <a:t>/lock, </a:t>
            </a:r>
          </a:p>
          <a:p>
            <a:r>
              <a:rPr lang="en-US" sz="1050" dirty="0">
                <a:solidFill>
                  <a:schemeClr val="accent1"/>
                </a:solidFill>
              </a:rPr>
              <a:t>                Content: {state = LOCKED}</a:t>
            </a:r>
          </a:p>
        </p:txBody>
      </p:sp>
      <p:sp>
        <p:nvSpPr>
          <p:cNvPr id="69" name="TextBox 68"/>
          <p:cNvSpPr txBox="1"/>
          <p:nvPr/>
        </p:nvSpPr>
        <p:spPr>
          <a:xfrm>
            <a:off x="6204120" y="5548953"/>
            <a:ext cx="981991" cy="415498"/>
          </a:xfrm>
          <a:prstGeom prst="rect">
            <a:avLst/>
          </a:prstGeom>
          <a:noFill/>
        </p:spPr>
        <p:txBody>
          <a:bodyPr wrap="square" rtlCol="0">
            <a:spAutoFit/>
          </a:bodyPr>
          <a:lstStyle/>
          <a:p>
            <a:r>
              <a:rPr lang="en-US" sz="1050" dirty="0">
                <a:solidFill>
                  <a:schemeClr val="accent1"/>
                </a:solidFill>
              </a:rPr>
              <a:t>UPDATED</a:t>
            </a:r>
          </a:p>
          <a:p>
            <a:endParaRPr lang="en-US" sz="1050" dirty="0">
              <a:solidFill>
                <a:schemeClr val="accent1"/>
              </a:solidFill>
            </a:endParaRPr>
          </a:p>
        </p:txBody>
      </p:sp>
      <p:cxnSp>
        <p:nvCxnSpPr>
          <p:cNvPr id="70" name="Straight Arrow Connector 69"/>
          <p:cNvCxnSpPr/>
          <p:nvPr/>
        </p:nvCxnSpPr>
        <p:spPr>
          <a:xfrm>
            <a:off x="4800600" y="5793444"/>
            <a:ext cx="3528254"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12817" y="3321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0980" y="3257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546284" y="3156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4531855" y="4375872"/>
            <a:ext cx="533400" cy="1570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054881" y="4942218"/>
            <a:ext cx="841167" cy="253916"/>
          </a:xfrm>
          <a:prstGeom prst="rect">
            <a:avLst/>
          </a:prstGeom>
          <a:noFill/>
        </p:spPr>
        <p:txBody>
          <a:bodyPr wrap="square" rtlCol="0">
            <a:spAutoFit/>
          </a:bodyPr>
          <a:lstStyle/>
          <a:p>
            <a:r>
              <a:rPr lang="en-US" sz="1050" b="1" dirty="0">
                <a:solidFill>
                  <a:srgbClr val="00B0F0"/>
                </a:solidFill>
              </a:rPr>
              <a:t>Retargeting</a:t>
            </a:r>
          </a:p>
        </p:txBody>
      </p:sp>
      <p:sp>
        <p:nvSpPr>
          <p:cNvPr id="36" name="TextBox 35"/>
          <p:cNvSpPr txBox="1"/>
          <p:nvPr/>
        </p:nvSpPr>
        <p:spPr>
          <a:xfrm>
            <a:off x="1491871" y="4786347"/>
            <a:ext cx="3693703" cy="253916"/>
          </a:xfrm>
          <a:prstGeom prst="rect">
            <a:avLst/>
          </a:prstGeom>
          <a:noFill/>
        </p:spPr>
        <p:txBody>
          <a:bodyPr wrap="square" rtlCol="0">
            <a:spAutoFit/>
          </a:bodyPr>
          <a:lstStyle/>
          <a:p>
            <a:r>
              <a:rPr lang="en-US" sz="1050" dirty="0">
                <a:solidFill>
                  <a:schemeClr val="accent1"/>
                </a:solidFill>
              </a:rPr>
              <a:t>UPDATE To: /lock, Content: {state = LOCKED} </a:t>
            </a:r>
          </a:p>
        </p:txBody>
      </p:sp>
      <p:pic>
        <p:nvPicPr>
          <p:cNvPr id="4" name="Picture 3"/>
          <p:cNvPicPr>
            <a:picLocks noChangeAspect="1"/>
          </p:cNvPicPr>
          <p:nvPr/>
        </p:nvPicPr>
        <p:blipFill>
          <a:blip r:embed="rId5"/>
          <a:stretch>
            <a:fillRect/>
          </a:stretch>
        </p:blipFill>
        <p:spPr>
          <a:xfrm>
            <a:off x="121635" y="695599"/>
            <a:ext cx="3575115" cy="2792235"/>
          </a:xfrm>
          <a:prstGeom prst="rect">
            <a:avLst/>
          </a:prstGeom>
        </p:spPr>
      </p:pic>
      <p:pic>
        <p:nvPicPr>
          <p:cNvPr id="30" name="Picture 29"/>
          <p:cNvPicPr>
            <a:picLocks noChangeAspect="1"/>
          </p:cNvPicPr>
          <p:nvPr/>
        </p:nvPicPr>
        <p:blipFill>
          <a:blip r:embed="rId6"/>
          <a:stretch>
            <a:fillRect/>
          </a:stretch>
        </p:blipFill>
        <p:spPr>
          <a:xfrm>
            <a:off x="3882237" y="1861940"/>
            <a:ext cx="5134144" cy="1419090"/>
          </a:xfrm>
          <a:prstGeom prst="rect">
            <a:avLst/>
          </a:prstGeom>
        </p:spPr>
      </p:pic>
    </p:spTree>
    <p:extLst>
      <p:ext uri="{BB962C8B-B14F-4D97-AF65-F5344CB8AC3E}">
        <p14:creationId xmlns:p14="http://schemas.microsoft.com/office/powerpoint/2010/main" val="382614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903199" y="4167611"/>
            <a:ext cx="7668274" cy="1928389"/>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178157"/>
            <a:ext cx="5562600" cy="1143000"/>
          </a:xfrm>
        </p:spPr>
        <p:txBody>
          <a:bodyPr/>
          <a:lstStyle/>
          <a:p>
            <a:pPr algn="l"/>
            <a:r>
              <a:rPr lang="en-US" sz="3800" dirty="0"/>
              <a:t>Retargeting to an ADN-AE</a:t>
            </a:r>
          </a:p>
        </p:txBody>
      </p:sp>
      <p:grpSp>
        <p:nvGrpSpPr>
          <p:cNvPr id="25" name="Group 24"/>
          <p:cNvGrpSpPr/>
          <p:nvPr/>
        </p:nvGrpSpPr>
        <p:grpSpPr>
          <a:xfrm>
            <a:off x="676489" y="3435812"/>
            <a:ext cx="7894984" cy="2812588"/>
            <a:chOff x="1991168" y="2424882"/>
            <a:chExt cx="7894984" cy="28125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mn-lt"/>
                  <a:ea typeface="+mn-ea"/>
                  <a:cs typeface="+mn-cs"/>
                </a:rPr>
                <a:t>ADN-AE</a:t>
              </a: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white"/>
                  </a:solidFill>
                  <a:effectLst/>
                  <a:uLnTx/>
                  <a:uFillTx/>
                  <a:latin typeface="+mn-lt"/>
                  <a:ea typeface="+mn-ea"/>
                  <a:cs typeface="+mn-cs"/>
                </a:rPr>
                <a:t>AE1</a:t>
              </a:r>
            </a:p>
          </p:txBody>
        </p:sp>
        <p:cxnSp>
          <p:nvCxnSpPr>
            <p:cNvPr id="39" name="Straight Connector 38"/>
            <p:cNvCxnSpPr/>
            <p:nvPr/>
          </p:nvCxnSpPr>
          <p:spPr>
            <a:xfrm>
              <a:off x="2341986" y="2910929"/>
              <a:ext cx="39647"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4773154" y="3807756"/>
            <a:ext cx="18187" cy="24406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267200" y="3397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a:solidFill>
                  <a:prstClr val="white"/>
                </a:solidFill>
              </a:rPr>
              <a:t>MN-CSE</a:t>
            </a:r>
          </a:p>
        </p:txBody>
      </p:sp>
      <p:cxnSp>
        <p:nvCxnSpPr>
          <p:cNvPr id="28" name="Straight Connector 27"/>
          <p:cNvCxnSpPr/>
          <p:nvPr/>
        </p:nvCxnSpPr>
        <p:spPr>
          <a:xfrm>
            <a:off x="8290818" y="3921859"/>
            <a:ext cx="38036" cy="23265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066954" y="4572000"/>
            <a:ext cx="37257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1085142" y="5791200"/>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177473" y="5562600"/>
            <a:ext cx="3157545" cy="253916"/>
          </a:xfrm>
          <a:prstGeom prst="rect">
            <a:avLst/>
          </a:prstGeom>
          <a:noFill/>
        </p:spPr>
        <p:txBody>
          <a:bodyPr wrap="square" rtlCol="0">
            <a:spAutoFit/>
          </a:bodyPr>
          <a:lstStyle/>
          <a:p>
            <a:pPr algn="ctr"/>
            <a:r>
              <a:rPr lang="en-US" sz="1050" dirty="0">
                <a:solidFill>
                  <a:schemeClr val="accent1"/>
                </a:solidFill>
              </a:rPr>
              <a:t>OK </a:t>
            </a:r>
          </a:p>
        </p:txBody>
      </p:sp>
      <p:cxnSp>
        <p:nvCxnSpPr>
          <p:cNvPr id="66" name="Straight Arrow Connector 65"/>
          <p:cNvCxnSpPr/>
          <p:nvPr/>
        </p:nvCxnSpPr>
        <p:spPr>
          <a:xfrm flipH="1">
            <a:off x="4809860" y="5638800"/>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280503" y="4517283"/>
            <a:ext cx="3466073" cy="253916"/>
          </a:xfrm>
          <a:prstGeom prst="rect">
            <a:avLst/>
          </a:prstGeom>
          <a:noFill/>
        </p:spPr>
        <p:txBody>
          <a:bodyPr wrap="square" rtlCol="0">
            <a:spAutoFit/>
          </a:bodyPr>
          <a:lstStyle/>
          <a:p>
            <a:r>
              <a:rPr lang="en-US" sz="1050" dirty="0">
                <a:solidFill>
                  <a:schemeClr val="accent1"/>
                </a:solidFill>
              </a:rPr>
              <a:t>NOTIFY To: AE1, Content: {state = LOCKED,…} </a:t>
            </a:r>
          </a:p>
        </p:txBody>
      </p:sp>
      <p:sp>
        <p:nvSpPr>
          <p:cNvPr id="69" name="TextBox 68"/>
          <p:cNvSpPr txBox="1"/>
          <p:nvPr/>
        </p:nvSpPr>
        <p:spPr>
          <a:xfrm>
            <a:off x="6204120" y="5401018"/>
            <a:ext cx="981991" cy="415498"/>
          </a:xfrm>
          <a:prstGeom prst="rect">
            <a:avLst/>
          </a:prstGeom>
          <a:noFill/>
        </p:spPr>
        <p:txBody>
          <a:bodyPr wrap="square" rtlCol="0">
            <a:spAutoFit/>
          </a:bodyPr>
          <a:lstStyle/>
          <a:p>
            <a:r>
              <a:rPr lang="en-US" sz="1050" dirty="0">
                <a:solidFill>
                  <a:schemeClr val="accent1"/>
                </a:solidFill>
              </a:rPr>
              <a:t>OK</a:t>
            </a:r>
          </a:p>
          <a:p>
            <a:endParaRPr lang="en-US" sz="1050" dirty="0">
              <a:solidFill>
                <a:schemeClr val="accent1"/>
              </a:solidFill>
            </a:endParaRPr>
          </a:p>
        </p:txBody>
      </p:sp>
      <p:cxnSp>
        <p:nvCxnSpPr>
          <p:cNvPr id="70" name="Straight Arrow Connector 69"/>
          <p:cNvCxnSpPr/>
          <p:nvPr/>
        </p:nvCxnSpPr>
        <p:spPr>
          <a:xfrm>
            <a:off x="4800600" y="4800600"/>
            <a:ext cx="3528254"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12817" y="3321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0980" y="3257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546284" y="3156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4531855" y="4375872"/>
            <a:ext cx="533400" cy="1570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054881" y="4942218"/>
            <a:ext cx="841167" cy="253916"/>
          </a:xfrm>
          <a:prstGeom prst="rect">
            <a:avLst/>
          </a:prstGeom>
          <a:noFill/>
        </p:spPr>
        <p:txBody>
          <a:bodyPr wrap="square" rtlCol="0">
            <a:spAutoFit/>
          </a:bodyPr>
          <a:lstStyle/>
          <a:p>
            <a:r>
              <a:rPr lang="en-US" sz="1050" b="1" dirty="0">
                <a:solidFill>
                  <a:srgbClr val="00B0F0"/>
                </a:solidFill>
              </a:rPr>
              <a:t>Retargeting</a:t>
            </a:r>
          </a:p>
        </p:txBody>
      </p:sp>
      <p:sp>
        <p:nvSpPr>
          <p:cNvPr id="36" name="TextBox 35"/>
          <p:cNvSpPr txBox="1"/>
          <p:nvPr/>
        </p:nvSpPr>
        <p:spPr>
          <a:xfrm>
            <a:off x="1491871" y="4343400"/>
            <a:ext cx="3693703" cy="253916"/>
          </a:xfrm>
          <a:prstGeom prst="rect">
            <a:avLst/>
          </a:prstGeom>
          <a:noFill/>
        </p:spPr>
        <p:txBody>
          <a:bodyPr wrap="square" rtlCol="0">
            <a:spAutoFit/>
          </a:bodyPr>
          <a:lstStyle/>
          <a:p>
            <a:r>
              <a:rPr lang="en-US" sz="1050" dirty="0">
                <a:solidFill>
                  <a:schemeClr val="accent1"/>
                </a:solidFill>
              </a:rPr>
              <a:t>NOTIFY To: /MN-CSE/AE1, Content: {state = LOCKED,…} </a:t>
            </a:r>
          </a:p>
        </p:txBody>
      </p:sp>
      <p:pic>
        <p:nvPicPr>
          <p:cNvPr id="4" name="Picture 3"/>
          <p:cNvPicPr>
            <a:picLocks noChangeAspect="1"/>
          </p:cNvPicPr>
          <p:nvPr/>
        </p:nvPicPr>
        <p:blipFill>
          <a:blip r:embed="rId5"/>
          <a:stretch>
            <a:fillRect/>
          </a:stretch>
        </p:blipFill>
        <p:spPr>
          <a:xfrm>
            <a:off x="121635" y="695599"/>
            <a:ext cx="3575115" cy="2792235"/>
          </a:xfrm>
          <a:prstGeom prst="rect">
            <a:avLst/>
          </a:prstGeom>
        </p:spPr>
      </p:pic>
      <p:pic>
        <p:nvPicPr>
          <p:cNvPr id="30" name="Picture 29"/>
          <p:cNvPicPr>
            <a:picLocks noChangeAspect="1"/>
          </p:cNvPicPr>
          <p:nvPr/>
        </p:nvPicPr>
        <p:blipFill>
          <a:blip r:embed="rId6"/>
          <a:stretch>
            <a:fillRect/>
          </a:stretch>
        </p:blipFill>
        <p:spPr>
          <a:xfrm>
            <a:off x="3882237" y="1861940"/>
            <a:ext cx="5134144" cy="1419090"/>
          </a:xfrm>
          <a:prstGeom prst="rect">
            <a:avLst/>
          </a:prstGeom>
        </p:spPr>
      </p:pic>
    </p:spTree>
    <p:extLst>
      <p:ext uri="{BB962C8B-B14F-4D97-AF65-F5344CB8AC3E}">
        <p14:creationId xmlns:p14="http://schemas.microsoft.com/office/powerpoint/2010/main" val="393379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sz="4000" dirty="0"/>
              <a:t>Communication Modes</a:t>
            </a:r>
          </a:p>
        </p:txBody>
      </p:sp>
      <p:sp>
        <p:nvSpPr>
          <p:cNvPr id="4" name="TextBox 3"/>
          <p:cNvSpPr txBox="1"/>
          <p:nvPr/>
        </p:nvSpPr>
        <p:spPr>
          <a:xfrm>
            <a:off x="0" y="1371600"/>
            <a:ext cx="8458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800100" lvl="1" indent="-342900" algn="l">
              <a:buFont typeface="Arial" panose="020B0604020202020204" pitchFamily="34" charset="0"/>
              <a:buChar char="•"/>
            </a:pPr>
            <a:r>
              <a:rPr lang="en-US" sz="2000" dirty="0">
                <a:sym typeface="Wingdings" panose="05000000000000000000" pitchFamily="2" charset="2"/>
              </a:rPr>
              <a:t>To simplify AE, recommendation is for AE to only support blocking request handling for requests it services for AE hosted resources</a:t>
            </a:r>
          </a:p>
          <a:p>
            <a:pPr lvl="1" algn="l"/>
            <a:endParaRPr lang="en-US" sz="2000" dirty="0">
              <a:sym typeface="Wingdings" panose="05000000000000000000" pitchFamily="2" charset="2"/>
            </a:endParaRPr>
          </a:p>
          <a:p>
            <a:pPr lvl="3" algn="l"/>
            <a:r>
              <a:rPr lang="en-US" sz="2000" dirty="0">
                <a:sym typeface="Wingdings" panose="05000000000000000000" pitchFamily="2" charset="2"/>
              </a:rPr>
              <a:t>   </a:t>
            </a:r>
          </a:p>
          <a:p>
            <a:pPr marL="800100" lvl="1"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400" dirty="0">
              <a:sym typeface="Wingdings" panose="05000000000000000000" pitchFamily="2" charset="2"/>
            </a:endParaRPr>
          </a:p>
          <a:p>
            <a:pPr algn="l"/>
            <a:endParaRPr lang="en-US" sz="2400" dirty="0">
              <a:sym typeface="Wingdings" panose="05000000000000000000" pitchFamily="2" charset="2"/>
            </a:endParaRPr>
          </a:p>
          <a:p>
            <a:pPr marL="457200" indent="-457200" algn="l">
              <a:buAutoNum type="arabicParenR"/>
            </a:pPr>
            <a:endParaRPr lang="en-US" sz="2400" dirty="0">
              <a:sym typeface="Wingdings" panose="05000000000000000000" pitchFamily="2" charset="2"/>
            </a:endParaRPr>
          </a:p>
        </p:txBody>
      </p:sp>
    </p:spTree>
    <p:extLst>
      <p:ext uri="{BB962C8B-B14F-4D97-AF65-F5344CB8AC3E}">
        <p14:creationId xmlns:p14="http://schemas.microsoft.com/office/powerpoint/2010/main" val="3548638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a:t>Next Steps?</a:t>
            </a:r>
          </a:p>
        </p:txBody>
      </p:sp>
      <p:sp>
        <p:nvSpPr>
          <p:cNvPr id="44" name="TextBox 43"/>
          <p:cNvSpPr txBox="1"/>
          <p:nvPr/>
        </p:nvSpPr>
        <p:spPr>
          <a:xfrm>
            <a:off x="698679" y="2286000"/>
            <a:ext cx="7459211" cy="1569660"/>
          </a:xfrm>
          <a:prstGeom prst="rect">
            <a:avLst/>
          </a:prstGeom>
          <a:noFill/>
        </p:spPr>
        <p:txBody>
          <a:bodyPr wrap="square" rtlCol="0">
            <a:spAutoFit/>
          </a:bodyPr>
          <a:lstStyle/>
          <a:p>
            <a:r>
              <a:rPr lang="en-US" sz="2400" dirty="0">
                <a:solidFill>
                  <a:srgbClr val="C00000"/>
                </a:solidFill>
              </a:rPr>
              <a:t>Reach some consensus on whether this approach of supporting AE hosted resources is acceptable</a:t>
            </a:r>
          </a:p>
          <a:p>
            <a:endParaRPr lang="en-US" sz="2400" dirty="0">
              <a:solidFill>
                <a:srgbClr val="C00000"/>
              </a:solidFill>
            </a:endParaRPr>
          </a:p>
          <a:p>
            <a:pPr marL="285750" indent="-285750">
              <a:buFont typeface="Arial" panose="020B0604020202020204" pitchFamily="34" charset="0"/>
              <a:buChar char="•"/>
            </a:pPr>
            <a:endParaRPr lang="en-US" sz="2400" dirty="0">
              <a:solidFill>
                <a:srgbClr val="C00000"/>
              </a:solidFill>
            </a:endParaRPr>
          </a:p>
        </p:txBody>
      </p:sp>
    </p:spTree>
    <p:extLst>
      <p:ext uri="{BB962C8B-B14F-4D97-AF65-F5344CB8AC3E}">
        <p14:creationId xmlns:p14="http://schemas.microsoft.com/office/powerpoint/2010/main" val="420330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715962"/>
          </a:xfrm>
        </p:spPr>
        <p:txBody>
          <a:bodyPr/>
          <a:lstStyle/>
          <a:p>
            <a:r>
              <a:rPr lang="en-US" dirty="0"/>
              <a:t>Background</a:t>
            </a:r>
          </a:p>
        </p:txBody>
      </p:sp>
      <p:sp>
        <p:nvSpPr>
          <p:cNvPr id="3" name="TextBox 2"/>
          <p:cNvSpPr txBox="1"/>
          <p:nvPr/>
        </p:nvSpPr>
        <p:spPr>
          <a:xfrm>
            <a:off x="304800" y="894228"/>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1800" dirty="0">
                <a:sym typeface="Wingdings" panose="05000000000000000000" pitchFamily="2" charset="2"/>
              </a:rPr>
              <a:t>At TP28 we had some good discussion (ARC-2017-0066R02) regarding the benefits of allowing an AE (and IPE) to host its own services.</a:t>
            </a:r>
          </a:p>
          <a:p>
            <a:pPr marL="342900" indent="-342900" algn="l">
              <a:buFont typeface="Arial" panose="020B0604020202020204" pitchFamily="34" charset="0"/>
              <a:buChar char="•"/>
            </a:pPr>
            <a:endParaRPr lang="en-US" sz="14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E.g. Allow an AE on a resource constrained </a:t>
            </a:r>
            <a:r>
              <a:rPr lang="en-US" sz="1800" dirty="0" err="1">
                <a:sym typeface="Wingdings" panose="05000000000000000000" pitchFamily="2" charset="2"/>
              </a:rPr>
              <a:t>IoT</a:t>
            </a:r>
            <a:r>
              <a:rPr lang="en-US" sz="1800" dirty="0">
                <a:sym typeface="Wingdings" panose="05000000000000000000" pitchFamily="2" charset="2"/>
              </a:rPr>
              <a:t> device (door lock) to host its own services (lock / unlock door)</a:t>
            </a:r>
          </a:p>
          <a:p>
            <a:pPr lvl="1"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E.g. Allow an IPE on a </a:t>
            </a:r>
            <a:r>
              <a:rPr lang="en-US" sz="1800" dirty="0" err="1">
                <a:sym typeface="Wingdings" panose="05000000000000000000" pitchFamily="2" charset="2"/>
              </a:rPr>
              <a:t>IoT</a:t>
            </a:r>
            <a:r>
              <a:rPr lang="en-US" sz="1800" dirty="0">
                <a:sym typeface="Wingdings" panose="05000000000000000000" pitchFamily="2" charset="2"/>
              </a:rPr>
              <a:t> GW to host its own services for interworking </a:t>
            </a:r>
            <a:r>
              <a:rPr lang="en-US" sz="1800" dirty="0" err="1">
                <a:sym typeface="Wingdings" panose="05000000000000000000" pitchFamily="2" charset="2"/>
              </a:rPr>
              <a:t>NoDNs</a:t>
            </a:r>
            <a:r>
              <a:rPr lang="en-US" sz="1800" dirty="0">
                <a:sym typeface="Wingdings" panose="05000000000000000000" pitchFamily="2" charset="2"/>
              </a:rPr>
              <a:t> to a oneM2M system</a:t>
            </a:r>
          </a:p>
          <a:p>
            <a:pPr algn="l"/>
            <a:endParaRPr lang="en-US" sz="1800" dirty="0">
              <a:sym typeface="Wingdings" panose="05000000000000000000" pitchFamily="2" charset="2"/>
            </a:endParaRPr>
          </a:p>
          <a:p>
            <a:pPr marL="342900" indent="-342900" algn="l">
              <a:buFont typeface="Arial" panose="020B0604020202020204" pitchFamily="34" charset="0"/>
              <a:buChar char="•"/>
            </a:pPr>
            <a:r>
              <a:rPr lang="en-US" sz="1800" dirty="0">
                <a:sym typeface="Wingdings" panose="05000000000000000000" pitchFamily="2" charset="2"/>
              </a:rPr>
              <a:t>In the end, consensus was reached that doing so would address some shortcomings and limitations in the oneM2M architecture</a:t>
            </a:r>
          </a:p>
          <a:p>
            <a:pPr marL="342900"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r>
              <a:rPr lang="en-US" sz="1800" dirty="0">
                <a:sym typeface="Wingdings" panose="05000000000000000000" pitchFamily="2" charset="2"/>
              </a:rPr>
              <a:t>Two potential options were discussed:</a:t>
            </a:r>
          </a:p>
          <a:p>
            <a:pPr marL="914400" lvl="1" indent="-457200" algn="l">
              <a:buAutoNum type="arabicParenR"/>
            </a:pPr>
            <a:r>
              <a:rPr lang="en-US" sz="1800" b="1" dirty="0">
                <a:sym typeface="Wingdings" panose="05000000000000000000" pitchFamily="2" charset="2"/>
              </a:rPr>
              <a:t>Allow AEs (and IPEs) to host their own services and corresponding resources</a:t>
            </a:r>
          </a:p>
          <a:p>
            <a:pPr marL="914400" lvl="1" indent="-457200" algn="l">
              <a:buAutoNum type="arabicParenR"/>
            </a:pPr>
            <a:r>
              <a:rPr lang="en-US" sz="1800" dirty="0">
                <a:sym typeface="Wingdings" panose="05000000000000000000" pitchFamily="2" charset="2"/>
              </a:rPr>
              <a:t>Define a “minimal” CSE profile such that a CSE can realistically be hosted by a resource constrained </a:t>
            </a:r>
            <a:r>
              <a:rPr lang="en-US" sz="1800" dirty="0" err="1">
                <a:sym typeface="Wingdings" panose="05000000000000000000" pitchFamily="2" charset="2"/>
              </a:rPr>
              <a:t>IoT</a:t>
            </a:r>
            <a:r>
              <a:rPr lang="en-US" sz="1800" dirty="0">
                <a:sym typeface="Wingdings" panose="05000000000000000000" pitchFamily="2" charset="2"/>
              </a:rPr>
              <a:t> device</a:t>
            </a:r>
          </a:p>
          <a:p>
            <a:pPr lvl="1" algn="l"/>
            <a:endParaRPr lang="en-US" sz="1800" dirty="0">
              <a:sym typeface="Wingdings" panose="05000000000000000000" pitchFamily="2" charset="2"/>
            </a:endParaRPr>
          </a:p>
          <a:p>
            <a:pPr lvl="1" algn="l"/>
            <a:r>
              <a:rPr lang="en-US" sz="1800" b="1" dirty="0">
                <a:sym typeface="Wingdings" panose="05000000000000000000" pitchFamily="2" charset="2"/>
              </a:rPr>
              <a:t> The following slides focus on the first option  Service Enabled AE (SAE)</a:t>
            </a:r>
            <a:endParaRPr lang="en-US" sz="2000" b="1" dirty="0">
              <a:sym typeface="Wingdings" panose="05000000000000000000" pitchFamily="2" charset="2"/>
            </a:endParaRPr>
          </a:p>
          <a:p>
            <a:pPr algn="l"/>
            <a:endParaRPr lang="en-US" sz="2000" dirty="0">
              <a:sym typeface="Wingdings" panose="05000000000000000000" pitchFamily="2" charset="2"/>
            </a:endParaRPr>
          </a:p>
          <a:p>
            <a:pPr marL="457200" indent="-457200" algn="l">
              <a:buAutoNum type="arabicParenR"/>
            </a:pPr>
            <a:endParaRPr lang="en-US" sz="2000" dirty="0">
              <a:sym typeface="Wingdings" panose="05000000000000000000" pitchFamily="2" charset="2"/>
            </a:endParaRPr>
          </a:p>
        </p:txBody>
      </p:sp>
    </p:spTree>
    <p:extLst>
      <p:ext uri="{BB962C8B-B14F-4D97-AF65-F5344CB8AC3E}">
        <p14:creationId xmlns:p14="http://schemas.microsoft.com/office/powerpoint/2010/main" val="394489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dirty="0"/>
              <a:t>Proposal</a:t>
            </a:r>
          </a:p>
        </p:txBody>
      </p:sp>
      <p:sp>
        <p:nvSpPr>
          <p:cNvPr id="3" name="TextBox 2"/>
          <p:cNvSpPr txBox="1"/>
          <p:nvPr/>
        </p:nvSpPr>
        <p:spPr>
          <a:xfrm>
            <a:off x="304800" y="1295400"/>
            <a:ext cx="8458200" cy="437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1800" dirty="0">
                <a:sym typeface="Wingdings" panose="05000000000000000000" pitchFamily="2" charset="2"/>
              </a:rPr>
              <a:t>Define some extensions to the </a:t>
            </a:r>
            <a:r>
              <a:rPr lang="en-US" sz="1800" dirty="0" err="1">
                <a:sym typeface="Wingdings" panose="05000000000000000000" pitchFamily="2" charset="2"/>
              </a:rPr>
              <a:t>Mca</a:t>
            </a:r>
            <a:r>
              <a:rPr lang="en-US" sz="1800" dirty="0">
                <a:sym typeface="Wingdings" panose="05000000000000000000" pitchFamily="2" charset="2"/>
              </a:rPr>
              <a:t> interface to allow AEs to host their own services</a:t>
            </a:r>
          </a:p>
          <a:p>
            <a:pPr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Define a subset of existing resource types that can be hosted by an AE/IPE</a:t>
            </a:r>
          </a:p>
          <a:p>
            <a:pPr marL="800100" lvl="1" indent="-342900" algn="l">
              <a:buFont typeface="Arial" panose="020B0604020202020204" pitchFamily="34" charset="0"/>
              <a:buChar char="•"/>
            </a:pPr>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Define a simple &amp; lightweight sub/not mechanism for AE/IPE hosted resources</a:t>
            </a:r>
          </a:p>
          <a:p>
            <a:pPr lvl="1"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Define a simple &amp; lightweight ACP mechanism for AE/IPE hosted resources</a:t>
            </a:r>
          </a:p>
          <a:p>
            <a:pPr lvl="1"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Restrict addressing to only structured addressing for AE/IPE hosted resources</a:t>
            </a:r>
          </a:p>
          <a:p>
            <a:pPr lvl="1"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Restrict communication to only blocking mode for AE/IPE hosted resources</a:t>
            </a:r>
          </a:p>
          <a:p>
            <a:pPr lvl="1" algn="l"/>
            <a:endParaRPr lang="en-US" sz="1800" dirty="0">
              <a:sym typeface="Wingdings" panose="05000000000000000000" pitchFamily="2" charset="2"/>
            </a:endParaRPr>
          </a:p>
          <a:p>
            <a:pPr marL="342900" indent="-342900" algn="l">
              <a:buFont typeface="Arial" panose="020B0604020202020204" pitchFamily="34" charset="0"/>
              <a:buChar char="•"/>
            </a:pPr>
            <a:r>
              <a:rPr lang="en-US" sz="1800" dirty="0">
                <a:sym typeface="Wingdings" panose="05000000000000000000" pitchFamily="2" charset="2"/>
              </a:rPr>
              <a:t>Define some extensions to CSE to allow it to re-target CRUD requests to AE/IPE hosted resources</a:t>
            </a:r>
          </a:p>
          <a:p>
            <a:pPr marL="342900" indent="-342900" algn="l">
              <a:buFont typeface="Arial" panose="020B0604020202020204" pitchFamily="34" charset="0"/>
              <a:buChar char="•"/>
            </a:pPr>
            <a:endParaRPr lang="en-US" sz="2000" dirty="0">
              <a:sym typeface="Wingdings" panose="05000000000000000000" pitchFamily="2" charset="2"/>
            </a:endParaRPr>
          </a:p>
          <a:p>
            <a:pPr algn="l"/>
            <a:endParaRPr lang="en-US" sz="2000" dirty="0">
              <a:sym typeface="Wingdings" panose="05000000000000000000" pitchFamily="2" charset="2"/>
            </a:endParaRPr>
          </a:p>
          <a:p>
            <a:pPr marL="457200" indent="-457200" algn="l">
              <a:buAutoNum type="arabicParenR"/>
            </a:pPr>
            <a:endParaRPr lang="en-US" sz="2000" dirty="0">
              <a:sym typeface="Wingdings" panose="05000000000000000000" pitchFamily="2" charset="2"/>
            </a:endParaRPr>
          </a:p>
        </p:txBody>
      </p:sp>
    </p:spTree>
    <p:extLst>
      <p:ext uri="{BB962C8B-B14F-4D97-AF65-F5344CB8AC3E}">
        <p14:creationId xmlns:p14="http://schemas.microsoft.com/office/powerpoint/2010/main" val="83461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543800" cy="715962"/>
          </a:xfrm>
        </p:spPr>
        <p:txBody>
          <a:bodyPr/>
          <a:lstStyle/>
          <a:p>
            <a:r>
              <a:rPr lang="en-US" sz="3600" dirty="0"/>
              <a:t>Allowed AE/IPE Hosted Resource Types</a:t>
            </a:r>
          </a:p>
        </p:txBody>
      </p:sp>
      <p:sp>
        <p:nvSpPr>
          <p:cNvPr id="3" name="TextBox 2"/>
          <p:cNvSpPr txBox="1"/>
          <p:nvPr/>
        </p:nvSpPr>
        <p:spPr>
          <a:xfrm>
            <a:off x="990600" y="1447800"/>
            <a:ext cx="7848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spcBef>
                <a:spcPts val="1200"/>
              </a:spcBef>
              <a:buFont typeface="Arial" panose="020B0604020202020204" pitchFamily="34" charset="0"/>
              <a:buChar char="•"/>
            </a:pPr>
            <a:r>
              <a:rPr lang="en-US" sz="3200" dirty="0">
                <a:sym typeface="Wingdings" panose="05000000000000000000" pitchFamily="2" charset="2"/>
              </a:rPr>
              <a:t>&lt;container&gt;</a:t>
            </a:r>
          </a:p>
          <a:p>
            <a:pPr marL="342900" indent="-342900" algn="l">
              <a:spcBef>
                <a:spcPts val="1200"/>
              </a:spcBef>
              <a:buFont typeface="Arial" panose="020B0604020202020204" pitchFamily="34" charset="0"/>
              <a:buChar char="•"/>
            </a:pPr>
            <a:r>
              <a:rPr lang="en-US" sz="3200" dirty="0">
                <a:sym typeface="Wingdings" panose="05000000000000000000" pitchFamily="2" charset="2"/>
              </a:rPr>
              <a:t>&lt;</a:t>
            </a:r>
            <a:r>
              <a:rPr lang="en-US" sz="3200" dirty="0" err="1">
                <a:sym typeface="Wingdings" panose="05000000000000000000" pitchFamily="2" charset="2"/>
              </a:rPr>
              <a:t>contentInstance</a:t>
            </a:r>
            <a:r>
              <a:rPr lang="en-US" sz="3200" dirty="0">
                <a:sym typeface="Wingdings" panose="05000000000000000000" pitchFamily="2" charset="2"/>
              </a:rPr>
              <a:t>&gt;</a:t>
            </a:r>
          </a:p>
          <a:p>
            <a:pPr marL="342900" indent="-342900" algn="l">
              <a:spcBef>
                <a:spcPts val="1200"/>
              </a:spcBef>
              <a:buFont typeface="Arial" panose="020B0604020202020204" pitchFamily="34" charset="0"/>
              <a:buChar char="•"/>
            </a:pPr>
            <a:r>
              <a:rPr lang="en-US" sz="3200" dirty="0">
                <a:sym typeface="Wingdings" panose="05000000000000000000" pitchFamily="2" charset="2"/>
              </a:rPr>
              <a:t>&lt;</a:t>
            </a:r>
            <a:r>
              <a:rPr lang="en-US" sz="3200" dirty="0" err="1">
                <a:sym typeface="Wingdings" panose="05000000000000000000" pitchFamily="2" charset="2"/>
              </a:rPr>
              <a:t>flexContainer</a:t>
            </a:r>
            <a:r>
              <a:rPr lang="en-US" sz="3200" dirty="0">
                <a:sym typeface="Wingdings" panose="05000000000000000000" pitchFamily="2" charset="2"/>
              </a:rPr>
              <a:t>&gt;</a:t>
            </a:r>
          </a:p>
          <a:p>
            <a:pPr marL="342900" indent="-342900" algn="l">
              <a:spcBef>
                <a:spcPts val="1200"/>
              </a:spcBef>
              <a:buFont typeface="Arial" panose="020B0604020202020204" pitchFamily="34" charset="0"/>
              <a:buChar char="•"/>
            </a:pPr>
            <a:r>
              <a:rPr lang="en-US" sz="3200" dirty="0">
                <a:sym typeface="Wingdings" panose="05000000000000000000" pitchFamily="2" charset="2"/>
              </a:rPr>
              <a:t>&lt;</a:t>
            </a:r>
            <a:r>
              <a:rPr lang="en-US" sz="3200" dirty="0" err="1">
                <a:sym typeface="Wingdings" panose="05000000000000000000" pitchFamily="2" charset="2"/>
              </a:rPr>
              <a:t>mgmtObj</a:t>
            </a:r>
            <a:r>
              <a:rPr lang="en-US" sz="3200" dirty="0">
                <a:sym typeface="Wingdings" panose="05000000000000000000" pitchFamily="2" charset="2"/>
              </a:rPr>
              <a:t>&gt;</a:t>
            </a:r>
          </a:p>
          <a:p>
            <a:pPr marL="342900" indent="-342900" algn="l">
              <a:spcBef>
                <a:spcPts val="1200"/>
              </a:spcBef>
              <a:buFont typeface="Arial" panose="020B0604020202020204" pitchFamily="34" charset="0"/>
              <a:buChar char="•"/>
            </a:pPr>
            <a:r>
              <a:rPr lang="en-US" sz="3200" dirty="0">
                <a:sym typeface="Wingdings" panose="05000000000000000000" pitchFamily="2" charset="2"/>
              </a:rPr>
              <a:t>&lt;subscription&gt;   (</a:t>
            </a:r>
            <a:r>
              <a:rPr lang="en-US" sz="2800" i="1" dirty="0">
                <a:sym typeface="Wingdings" panose="05000000000000000000" pitchFamily="2" charset="2"/>
              </a:rPr>
              <a:t>Note - See separate slide)</a:t>
            </a:r>
            <a:endParaRPr lang="en-US" sz="3200" i="1" dirty="0">
              <a:sym typeface="Wingdings" panose="05000000000000000000" pitchFamily="2" charset="2"/>
            </a:endParaRPr>
          </a:p>
          <a:p>
            <a:pPr marL="342900" indent="-342900" algn="l">
              <a:spcBef>
                <a:spcPts val="600"/>
              </a:spcBef>
              <a:buFont typeface="Arial" panose="020B0604020202020204" pitchFamily="34" charset="0"/>
              <a:buChar char="•"/>
            </a:pPr>
            <a:endParaRPr lang="en-US" sz="3200" dirty="0">
              <a:sym typeface="Wingdings" panose="05000000000000000000" pitchFamily="2" charset="2"/>
            </a:endParaRPr>
          </a:p>
          <a:p>
            <a:pPr marL="342900" indent="-342900" algn="l">
              <a:spcBef>
                <a:spcPts val="600"/>
              </a:spcBef>
              <a:buFont typeface="Arial" panose="020B0604020202020204" pitchFamily="34" charset="0"/>
              <a:buChar char="•"/>
            </a:pPr>
            <a:endParaRPr lang="en-US" sz="3200" dirty="0">
              <a:sym typeface="Wingdings" panose="05000000000000000000" pitchFamily="2" charset="2"/>
            </a:endParaRPr>
          </a:p>
          <a:p>
            <a:pPr marL="342900" indent="-342900" algn="l">
              <a:spcBef>
                <a:spcPts val="600"/>
              </a:spcBef>
              <a:buFont typeface="Arial" panose="020B0604020202020204" pitchFamily="34" charset="0"/>
              <a:buChar char="•"/>
            </a:pPr>
            <a:endParaRPr lang="en-US" dirty="0">
              <a:sym typeface="Wingdings" panose="05000000000000000000" pitchFamily="2" charset="2"/>
            </a:endParaRPr>
          </a:p>
          <a:p>
            <a:pPr algn="l">
              <a:spcBef>
                <a:spcPts val="600"/>
              </a:spcBef>
            </a:pPr>
            <a:endParaRPr lang="en-US" dirty="0">
              <a:sym typeface="Wingdings" panose="05000000000000000000" pitchFamily="2" charset="2"/>
            </a:endParaRPr>
          </a:p>
          <a:p>
            <a:pPr marL="457200" indent="-457200" algn="l">
              <a:spcBef>
                <a:spcPts val="600"/>
              </a:spcBef>
              <a:buAutoNum type="arabicParenR"/>
            </a:pPr>
            <a:endParaRPr lang="en-US" dirty="0">
              <a:sym typeface="Wingdings" panose="05000000000000000000" pitchFamily="2" charset="2"/>
            </a:endParaRPr>
          </a:p>
        </p:txBody>
      </p:sp>
    </p:spTree>
    <p:extLst>
      <p:ext uri="{BB962C8B-B14F-4D97-AF65-F5344CB8AC3E}">
        <p14:creationId xmlns:p14="http://schemas.microsoft.com/office/powerpoint/2010/main" val="376982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sz="4000" dirty="0"/>
              <a:t>Subscription / Notification</a:t>
            </a:r>
          </a:p>
        </p:txBody>
      </p:sp>
      <p:graphicFrame>
        <p:nvGraphicFramePr>
          <p:cNvPr id="12" name="Table 11"/>
          <p:cNvGraphicFramePr>
            <a:graphicFrameLocks noGrp="1"/>
          </p:cNvGraphicFramePr>
          <p:nvPr>
            <p:extLst>
              <p:ext uri="{D42A27DB-BD31-4B8C-83A1-F6EECF244321}">
                <p14:modId xmlns:p14="http://schemas.microsoft.com/office/powerpoint/2010/main" val="4148258077"/>
              </p:ext>
            </p:extLst>
          </p:nvPr>
        </p:nvGraphicFramePr>
        <p:xfrm>
          <a:off x="6096000" y="4520268"/>
          <a:ext cx="2695575" cy="1897068"/>
        </p:xfrm>
        <a:graphic>
          <a:graphicData uri="http://schemas.openxmlformats.org/drawingml/2006/table">
            <a:tbl>
              <a:tblPr firstRow="1" firstCol="1" lastRow="1" lastCol="1" bandRow="1" bandCol="1"/>
              <a:tblGrid>
                <a:gridCol w="1463040">
                  <a:extLst>
                    <a:ext uri="{9D8B030D-6E8A-4147-A177-3AD203B41FA5}">
                      <a16:colId xmlns:a16="http://schemas.microsoft.com/office/drawing/2014/main" val="3926617792"/>
                    </a:ext>
                  </a:extLst>
                </a:gridCol>
                <a:gridCol w="683895">
                  <a:extLst>
                    <a:ext uri="{9D8B030D-6E8A-4147-A177-3AD203B41FA5}">
                      <a16:colId xmlns:a16="http://schemas.microsoft.com/office/drawing/2014/main" val="2437641885"/>
                    </a:ext>
                  </a:extLst>
                </a:gridCol>
                <a:gridCol w="548640">
                  <a:extLst>
                    <a:ext uri="{9D8B030D-6E8A-4147-A177-3AD203B41FA5}">
                      <a16:colId xmlns:a16="http://schemas.microsoft.com/office/drawing/2014/main" val="1514435136"/>
                    </a:ext>
                  </a:extLst>
                </a:gridCol>
              </a:tblGrid>
              <a:tr h="0">
                <a:tc>
                  <a:txBody>
                    <a:bodyPr/>
                    <a:lstStyle/>
                    <a:p>
                      <a:pPr marL="0" marR="0" algn="ctr" hangingPunct="0">
                        <a:lnSpc>
                          <a:spcPct val="107000"/>
                        </a:lnSpc>
                        <a:spcBef>
                          <a:spcPts val="0"/>
                        </a:spcBef>
                        <a:spcAft>
                          <a:spcPts val="0"/>
                        </a:spcAft>
                      </a:pPr>
                      <a:r>
                        <a:rPr lang="en-GB" sz="900" b="1">
                          <a:effectLst/>
                          <a:latin typeface="Arial" panose="020B0604020202020204" pitchFamily="34" charset="0"/>
                          <a:ea typeface="Arial Unicode MS"/>
                          <a:cs typeface="Times New Roman" panose="02020603050405020304" pitchFamily="18" charset="0"/>
                        </a:rPr>
                        <a:t>Attributes of </a:t>
                      </a:r>
                      <a:r>
                        <a:rPr lang="en-GB" sz="900" b="1" i="1">
                          <a:effectLst/>
                          <a:latin typeface="Arial" panose="020B0604020202020204" pitchFamily="34" charset="0"/>
                          <a:ea typeface="Arial Unicode MS"/>
                          <a:cs typeface="Times New Roman" panose="02020603050405020304" pitchFamily="18" charset="0"/>
                        </a:rPr>
                        <a:t>&lt;subscription&gt;</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hangingPunct="0">
                        <a:lnSpc>
                          <a:spcPct val="107000"/>
                        </a:lnSpc>
                        <a:spcBef>
                          <a:spcPts val="0"/>
                        </a:spcBef>
                        <a:spcAft>
                          <a:spcPts val="0"/>
                        </a:spcAft>
                      </a:pPr>
                      <a:r>
                        <a:rPr lang="en-GB" sz="900" b="1">
                          <a:effectLst/>
                          <a:latin typeface="Arial" panose="020B0604020202020204" pitchFamily="34" charset="0"/>
                          <a:ea typeface="Arial Unicode MS"/>
                          <a:cs typeface="Times New Roman" panose="02020603050405020304" pitchFamily="18" charset="0"/>
                        </a:rPr>
                        <a:t>Multiplicity</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hangingPunct="0">
                        <a:lnSpc>
                          <a:spcPct val="107000"/>
                        </a:lnSpc>
                        <a:spcBef>
                          <a:spcPts val="0"/>
                        </a:spcBef>
                        <a:spcAft>
                          <a:spcPts val="0"/>
                        </a:spcAft>
                      </a:pPr>
                      <a:r>
                        <a:rPr lang="en-GB" sz="900" b="1">
                          <a:effectLst/>
                          <a:latin typeface="Arial" panose="020B0604020202020204" pitchFamily="34" charset="0"/>
                          <a:ea typeface="Arial Unicode MS"/>
                          <a:cs typeface="Times New Roman" panose="02020603050405020304" pitchFamily="18" charset="0"/>
                        </a:rPr>
                        <a:t>RW/</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hangingPunct="0">
                        <a:lnSpc>
                          <a:spcPct val="107000"/>
                        </a:lnSpc>
                        <a:spcBef>
                          <a:spcPts val="0"/>
                        </a:spcBef>
                        <a:spcAft>
                          <a:spcPts val="0"/>
                        </a:spcAft>
                      </a:pPr>
                      <a:r>
                        <a:rPr lang="en-GB" sz="900" b="1">
                          <a:effectLst/>
                          <a:latin typeface="Arial" panose="020B0604020202020204" pitchFamily="34" charset="0"/>
                          <a:ea typeface="Arial Unicode MS"/>
                          <a:cs typeface="Times New Roman" panose="02020603050405020304" pitchFamily="18" charset="0"/>
                        </a:rPr>
                        <a:t>RO/</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hangingPunct="0">
                        <a:lnSpc>
                          <a:spcPct val="107000"/>
                        </a:lnSpc>
                        <a:spcBef>
                          <a:spcPts val="0"/>
                        </a:spcBef>
                        <a:spcAft>
                          <a:spcPts val="0"/>
                        </a:spcAft>
                      </a:pPr>
                      <a:r>
                        <a:rPr lang="en-GB" sz="900" b="1">
                          <a:effectLst/>
                          <a:latin typeface="Arial" panose="020B0604020202020204" pitchFamily="34" charset="0"/>
                          <a:ea typeface="Arial Unicode MS"/>
                          <a:cs typeface="Times New Roman" panose="02020603050405020304" pitchFamily="18" charset="0"/>
                        </a:rPr>
                        <a:t>WO</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440760235"/>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resourceType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336451"/>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resourceID</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150157"/>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resourceName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WO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14950"/>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parentID</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907521"/>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expirationTime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RW</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240026"/>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creationTime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188696"/>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lastModifiedTime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RO</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678365"/>
                  </a:ext>
                </a:extLst>
              </a:tr>
              <a:tr h="0">
                <a:tc>
                  <a:txBody>
                    <a:bodyPr/>
                    <a:lstStyle/>
                    <a:p>
                      <a:pPr marL="0" marR="0" hangingPunct="0">
                        <a:lnSpc>
                          <a:spcPct val="107000"/>
                        </a:lnSpc>
                        <a:spcBef>
                          <a:spcPts val="0"/>
                        </a:spcBef>
                        <a:spcAft>
                          <a:spcPts val="0"/>
                        </a:spcAft>
                      </a:pPr>
                      <a:r>
                        <a:rPr lang="en-GB" sz="900" i="1">
                          <a:effectLst/>
                          <a:latin typeface="Arial" panose="020B0604020202020204" pitchFamily="34" charset="0"/>
                          <a:ea typeface="Arial Unicode MS"/>
                          <a:cs typeface="Times New Roman" panose="02020603050405020304" pitchFamily="18" charset="0"/>
                        </a:rPr>
                        <a:t>labels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0..1 (L)</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RW</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404647"/>
                  </a:ext>
                </a:extLst>
              </a:tr>
              <a:tr h="0">
                <a:tc>
                  <a:txBody>
                    <a:bodyPr/>
                    <a:lstStyle/>
                    <a:p>
                      <a:pPr marL="0" marR="0" hangingPunct="0">
                        <a:lnSpc>
                          <a:spcPct val="107000"/>
                        </a:lnSpc>
                        <a:spcBef>
                          <a:spcPts val="0"/>
                        </a:spcBef>
                        <a:spcAft>
                          <a:spcPts val="0"/>
                        </a:spcAft>
                      </a:pPr>
                      <a:r>
                        <a:rPr lang="en-US" sz="900" dirty="0" err="1">
                          <a:effectLst/>
                          <a:latin typeface="Arial" panose="020B0604020202020204" pitchFamily="34" charset="0"/>
                          <a:ea typeface="Times New Roman" panose="02020603050405020304" pitchFamily="18" charset="0"/>
                          <a:cs typeface="Times New Roman" panose="02020603050405020304" pitchFamily="18" charset="0"/>
                        </a:rPr>
                        <a:t>subscribedAttributes</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0..1 (L)</a:t>
                      </a: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RW</a:t>
                      </a: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392022"/>
                  </a:ext>
                </a:extLst>
              </a:tr>
              <a:tr h="0">
                <a:tc>
                  <a:txBody>
                    <a:bodyPr/>
                    <a:lstStyle/>
                    <a:p>
                      <a:pPr marL="0" marR="0" hangingPunct="0">
                        <a:lnSpc>
                          <a:spcPct val="107000"/>
                        </a:lnSpc>
                        <a:spcBef>
                          <a:spcPts val="0"/>
                        </a:spcBef>
                        <a:spcAft>
                          <a:spcPts val="0"/>
                        </a:spcAft>
                      </a:pPr>
                      <a:r>
                        <a:rPr lang="en-GB" sz="900" i="1" dirty="0" err="1">
                          <a:effectLst/>
                          <a:latin typeface="Arial" panose="020B0604020202020204" pitchFamily="34" charset="0"/>
                          <a:ea typeface="Arial Unicode MS"/>
                          <a:cs typeface="Times New Roman" panose="02020603050405020304" pitchFamily="18" charset="0"/>
                        </a:rPr>
                        <a:t>notificationURI</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a:effectLst/>
                          <a:latin typeface="Arial" panose="020B0604020202020204" pitchFamily="34" charset="0"/>
                          <a:ea typeface="Arial Unicode MS"/>
                          <a:cs typeface="Times New Roman" panose="02020603050405020304" pitchFamily="18" charset="0"/>
                        </a:rPr>
                        <a:t>1 (L)</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07000"/>
                        </a:lnSpc>
                        <a:spcBef>
                          <a:spcPts val="0"/>
                        </a:spcBef>
                        <a:spcAft>
                          <a:spcPts val="0"/>
                        </a:spcAft>
                      </a:pPr>
                      <a:r>
                        <a:rPr lang="en-GB" sz="900" dirty="0">
                          <a:effectLst/>
                          <a:latin typeface="Arial" panose="020B0604020202020204" pitchFamily="34" charset="0"/>
                          <a:ea typeface="Arial Unicode MS"/>
                          <a:cs typeface="Times New Roman" panose="02020603050405020304" pitchFamily="18" charset="0"/>
                        </a:rPr>
                        <a:t>RW</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154066"/>
                  </a:ext>
                </a:extLst>
              </a:tr>
            </a:tbl>
          </a:graphicData>
        </a:graphic>
      </p:graphicFrame>
      <p:sp>
        <p:nvSpPr>
          <p:cNvPr id="13" name="Rounded Rectangular Callout 12"/>
          <p:cNvSpPr/>
          <p:nvPr/>
        </p:nvSpPr>
        <p:spPr>
          <a:xfrm>
            <a:off x="3569824" y="4419600"/>
            <a:ext cx="2376384" cy="1388136"/>
          </a:xfrm>
          <a:prstGeom prst="wedgeRoundRectCallout">
            <a:avLst>
              <a:gd name="adj1" fmla="val -59575"/>
              <a:gd name="adj2" fmla="val 2074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err="1"/>
              <a:t>subscribedToAttributes</a:t>
            </a:r>
            <a:r>
              <a:rPr lang="en-US" sz="1200" dirty="0"/>
              <a:t> enables attribute-level subscription and notification is triggered when any attribute(s) specified in </a:t>
            </a:r>
            <a:r>
              <a:rPr lang="en-US" sz="1200" b="1" i="1" dirty="0" err="1"/>
              <a:t>subscribedToAttributes</a:t>
            </a:r>
            <a:r>
              <a:rPr lang="en-US" sz="1200" b="1" i="1" dirty="0"/>
              <a:t> </a:t>
            </a:r>
            <a:r>
              <a:rPr lang="en-US" sz="1200" dirty="0"/>
              <a:t>is</a:t>
            </a:r>
            <a:r>
              <a:rPr lang="en-US" sz="1200" b="1" i="1" dirty="0"/>
              <a:t> </a:t>
            </a:r>
            <a:r>
              <a:rPr lang="en-US" sz="1200" dirty="0"/>
              <a:t>updated. </a:t>
            </a:r>
          </a:p>
        </p:txBody>
      </p:sp>
      <p:sp>
        <p:nvSpPr>
          <p:cNvPr id="14" name="TextBox 13"/>
          <p:cNvSpPr txBox="1"/>
          <p:nvPr/>
        </p:nvSpPr>
        <p:spPr>
          <a:xfrm>
            <a:off x="304800" y="792162"/>
            <a:ext cx="8267700" cy="84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lvl="1" indent="-342900" algn="l">
              <a:lnSpc>
                <a:spcPct val="85000"/>
              </a:lnSpc>
              <a:spcBef>
                <a:spcPts val="600"/>
              </a:spcBef>
              <a:buFont typeface="Arial" panose="020B0604020202020204" pitchFamily="34" charset="0"/>
              <a:buChar char="•"/>
            </a:pPr>
            <a:r>
              <a:rPr lang="en-US" sz="1800" dirty="0">
                <a:latin typeface="+mj-lt"/>
                <a:ea typeface="+mj-ea"/>
                <a:cs typeface="+mj-cs"/>
                <a:sym typeface="Wingdings" panose="05000000000000000000" pitchFamily="2" charset="2"/>
              </a:rPr>
              <a:t>We need a lightweight subscription mechanism for AE/IPE     </a:t>
            </a:r>
          </a:p>
          <a:p>
            <a:pPr marL="800100" lvl="2" indent="-342900" algn="l">
              <a:lnSpc>
                <a:spcPct val="85000"/>
              </a:lnSpc>
              <a:spcBef>
                <a:spcPts val="600"/>
              </a:spcBef>
              <a:buFont typeface="Arial" panose="020B0604020202020204" pitchFamily="34" charset="0"/>
              <a:buChar char="•"/>
            </a:pPr>
            <a:r>
              <a:rPr lang="en-US" sz="1600" dirty="0">
                <a:sym typeface="Wingdings" panose="05000000000000000000" pitchFamily="2" charset="2"/>
              </a:rPr>
              <a:t>Option #1 – Define a new resource type &lt;</a:t>
            </a:r>
            <a:r>
              <a:rPr lang="en-US" sz="1600" dirty="0" err="1">
                <a:sym typeface="Wingdings" panose="05000000000000000000" pitchFamily="2" charset="2"/>
              </a:rPr>
              <a:t>AESubscription</a:t>
            </a:r>
            <a:r>
              <a:rPr lang="en-US" sz="1600" dirty="0">
                <a:sym typeface="Wingdings" panose="05000000000000000000" pitchFamily="2" charset="2"/>
              </a:rPr>
              <a:t>&gt; </a:t>
            </a:r>
          </a:p>
          <a:p>
            <a:pPr marL="1257300" lvl="3" indent="-342900" algn="l">
              <a:lnSpc>
                <a:spcPct val="85000"/>
              </a:lnSpc>
              <a:spcBef>
                <a:spcPts val="600"/>
              </a:spcBef>
              <a:buFont typeface="Arial" panose="020B0604020202020204" pitchFamily="34" charset="0"/>
              <a:buChar char="•"/>
            </a:pPr>
            <a:r>
              <a:rPr lang="en-US" sz="1400" dirty="0">
                <a:sym typeface="Wingdings" panose="05000000000000000000" pitchFamily="2" charset="2"/>
              </a:rPr>
              <a:t>Justification - keep oneM2M specs cleaner and simpler to understand since &lt;subscription&gt; resource and procedures are pretty complex as-is.  Also this could allow further streamlining of AE subscriptions without impacting CSE subscription functionality</a:t>
            </a:r>
          </a:p>
          <a:p>
            <a:pPr marL="800100" lvl="2" indent="-342900" algn="l">
              <a:lnSpc>
                <a:spcPct val="85000"/>
              </a:lnSpc>
              <a:spcBef>
                <a:spcPts val="600"/>
              </a:spcBef>
              <a:buFont typeface="Arial" panose="020B0604020202020204" pitchFamily="34" charset="0"/>
              <a:buChar char="•"/>
            </a:pPr>
            <a:r>
              <a:rPr lang="en-US" sz="1600" dirty="0">
                <a:latin typeface="+mj-lt"/>
                <a:ea typeface="+mj-ea"/>
                <a:cs typeface="+mj-cs"/>
                <a:sym typeface="Wingdings" panose="05000000000000000000" pitchFamily="2" charset="2"/>
              </a:rPr>
              <a:t>Option #2a - </a:t>
            </a:r>
            <a:r>
              <a:rPr lang="en-US" sz="1600" dirty="0">
                <a:sym typeface="Wingdings" panose="05000000000000000000" pitchFamily="2" charset="2"/>
              </a:rPr>
              <a:t>Profile / Restrict &lt;subscription&gt; functionality that can be used by AEs</a:t>
            </a:r>
          </a:p>
          <a:p>
            <a:pPr marL="800100" lvl="2" indent="-342900" algn="l">
              <a:lnSpc>
                <a:spcPct val="85000"/>
              </a:lnSpc>
              <a:spcBef>
                <a:spcPts val="600"/>
              </a:spcBef>
              <a:buFont typeface="Arial" panose="020B0604020202020204" pitchFamily="34" charset="0"/>
              <a:buChar char="•"/>
            </a:pPr>
            <a:r>
              <a:rPr lang="en-US" sz="1600" dirty="0">
                <a:sym typeface="Wingdings" panose="05000000000000000000" pitchFamily="2" charset="2"/>
              </a:rPr>
              <a:t>Option #2b - Define a resource inheritance model in oneM2M ARC </a:t>
            </a:r>
          </a:p>
          <a:p>
            <a:pPr marL="1257300" lvl="3" indent="-342900" algn="l">
              <a:lnSpc>
                <a:spcPct val="85000"/>
              </a:lnSpc>
              <a:spcBef>
                <a:spcPts val="600"/>
              </a:spcBef>
              <a:buFont typeface="Arial" panose="020B0604020202020204" pitchFamily="34" charset="0"/>
              <a:buChar char="•"/>
            </a:pPr>
            <a:r>
              <a:rPr lang="en-US" sz="1400" dirty="0">
                <a:sym typeface="Wingdings" panose="05000000000000000000" pitchFamily="2" charset="2"/>
              </a:rPr>
              <a:t>E.g. Use an inheritance model to define a &lt;</a:t>
            </a:r>
            <a:r>
              <a:rPr lang="en-US" sz="1400" dirty="0" err="1">
                <a:sym typeface="Wingdings" panose="05000000000000000000" pitchFamily="2" charset="2"/>
              </a:rPr>
              <a:t>subscriptionBase</a:t>
            </a:r>
            <a:r>
              <a:rPr lang="en-US" sz="1400" dirty="0">
                <a:sym typeface="Wingdings" panose="05000000000000000000" pitchFamily="2" charset="2"/>
              </a:rPr>
              <a:t>&gt; with minimal functionality that is </a:t>
            </a:r>
            <a:r>
              <a:rPr lang="en-US" sz="1400" u="sng" dirty="0">
                <a:sym typeface="Wingdings" panose="05000000000000000000" pitchFamily="2" charset="2"/>
              </a:rPr>
              <a:t>inherited</a:t>
            </a:r>
            <a:r>
              <a:rPr lang="en-US" sz="1400" dirty="0">
                <a:sym typeface="Wingdings" panose="05000000000000000000" pitchFamily="2" charset="2"/>
              </a:rPr>
              <a:t> by &lt;subscription&gt;.  Use &lt;</a:t>
            </a:r>
            <a:r>
              <a:rPr lang="en-US" sz="1400" dirty="0" err="1">
                <a:sym typeface="Wingdings" panose="05000000000000000000" pitchFamily="2" charset="2"/>
              </a:rPr>
              <a:t>subscriptionBase</a:t>
            </a:r>
            <a:r>
              <a:rPr lang="en-US" sz="1400" dirty="0">
                <a:sym typeface="Wingdings" panose="05000000000000000000" pitchFamily="2" charset="2"/>
              </a:rPr>
              <a:t>&gt; for AEs and &lt;subscription&gt; by CSEs.</a:t>
            </a:r>
          </a:p>
        </p:txBody>
      </p:sp>
      <p:sp>
        <p:nvSpPr>
          <p:cNvPr id="7" name="Rectangle 6"/>
          <p:cNvSpPr/>
          <p:nvPr/>
        </p:nvSpPr>
        <p:spPr>
          <a:xfrm>
            <a:off x="434830" y="3085348"/>
            <a:ext cx="5213863" cy="400110"/>
          </a:xfrm>
          <a:prstGeom prst="rect">
            <a:avLst/>
          </a:prstGeom>
        </p:spPr>
        <p:txBody>
          <a:bodyPr wrap="none">
            <a:spAutoFit/>
          </a:bodyPr>
          <a:lstStyle/>
          <a:p>
            <a:r>
              <a:rPr lang="en-US" sz="2000" b="1" dirty="0">
                <a:solidFill>
                  <a:srgbClr val="C00000"/>
                </a:solidFill>
                <a:sym typeface="Wingdings" panose="05000000000000000000" pitchFamily="2" charset="2"/>
              </a:rPr>
              <a:t> Proposal is to use Option 1 as defined below</a:t>
            </a:r>
            <a:endParaRPr lang="en-US" sz="2000" b="1" dirty="0">
              <a:solidFill>
                <a:srgbClr val="C00000"/>
              </a:solidFill>
            </a:endParaRPr>
          </a:p>
        </p:txBody>
      </p:sp>
      <p:sp>
        <p:nvSpPr>
          <p:cNvPr id="15" name="Rounded Rectangular Callout 14"/>
          <p:cNvSpPr/>
          <p:nvPr/>
        </p:nvSpPr>
        <p:spPr>
          <a:xfrm>
            <a:off x="6096000" y="3436148"/>
            <a:ext cx="2756769" cy="870141"/>
          </a:xfrm>
          <a:prstGeom prst="wedgeRoundRectCallout">
            <a:avLst>
              <a:gd name="adj1" fmla="val -23364"/>
              <a:gd name="adj2" fmla="val 473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Notification content contains only the </a:t>
            </a:r>
            <a:r>
              <a:rPr lang="en-US" sz="1200" b="1" dirty="0"/>
              <a:t>modified</a:t>
            </a:r>
            <a:r>
              <a:rPr lang="en-US" sz="1200" dirty="0"/>
              <a:t> attributes of the subscribed-to-resource</a:t>
            </a:r>
          </a:p>
        </p:txBody>
      </p:sp>
      <p:sp>
        <p:nvSpPr>
          <p:cNvPr id="16" name="Rounded Rectangular Callout 15"/>
          <p:cNvSpPr/>
          <p:nvPr/>
        </p:nvSpPr>
        <p:spPr>
          <a:xfrm>
            <a:off x="609600" y="3491051"/>
            <a:ext cx="2266950" cy="1172217"/>
          </a:xfrm>
          <a:prstGeom prst="wedgeRoundRectCallout">
            <a:avLst>
              <a:gd name="adj1" fmla="val 6887"/>
              <a:gd name="adj2" fmla="val 608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By default, </a:t>
            </a:r>
            <a:r>
              <a:rPr lang="en-US" sz="1200" dirty="0" err="1"/>
              <a:t>AESubscription</a:t>
            </a:r>
            <a:r>
              <a:rPr lang="en-US" sz="1200" dirty="0"/>
              <a:t> is a resource-level subscription and notification is triggered  when any attribute in subscribed-to-resource is updated.</a:t>
            </a:r>
          </a:p>
        </p:txBody>
      </p:sp>
      <p:pic>
        <p:nvPicPr>
          <p:cNvPr id="17" name="Picture 16"/>
          <p:cNvPicPr>
            <a:picLocks noChangeAspect="1"/>
          </p:cNvPicPr>
          <p:nvPr/>
        </p:nvPicPr>
        <p:blipFill>
          <a:blip r:embed="rId2"/>
          <a:stretch>
            <a:fillRect/>
          </a:stretch>
        </p:blipFill>
        <p:spPr>
          <a:xfrm>
            <a:off x="362413" y="4800600"/>
            <a:ext cx="3057619" cy="1806833"/>
          </a:xfrm>
          <a:prstGeom prst="rect">
            <a:avLst/>
          </a:prstGeom>
        </p:spPr>
      </p:pic>
    </p:spTree>
    <p:extLst>
      <p:ext uri="{BB962C8B-B14F-4D97-AF65-F5344CB8AC3E}">
        <p14:creationId xmlns:p14="http://schemas.microsoft.com/office/powerpoint/2010/main" val="226890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dirty="0"/>
              <a:t>Access Controls</a:t>
            </a:r>
          </a:p>
        </p:txBody>
      </p:sp>
      <p:sp>
        <p:nvSpPr>
          <p:cNvPr id="3" name="TextBox 2"/>
          <p:cNvSpPr txBox="1"/>
          <p:nvPr/>
        </p:nvSpPr>
        <p:spPr>
          <a:xfrm>
            <a:off x="152400" y="838200"/>
            <a:ext cx="8382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800100" lvl="1" indent="-342900" algn="l">
              <a:buFont typeface="Arial" panose="020B0604020202020204" pitchFamily="34" charset="0"/>
              <a:buChar char="•"/>
            </a:pPr>
            <a:r>
              <a:rPr lang="en-US" sz="1800" dirty="0">
                <a:sym typeface="Wingdings" panose="05000000000000000000" pitchFamily="2" charset="2"/>
              </a:rPr>
              <a:t>Leverage existing oneM2M security association between an AE and its Registrar CSE.  </a:t>
            </a:r>
          </a:p>
          <a:p>
            <a:pPr marL="1257300" lvl="2" indent="-342900" algn="l">
              <a:buFont typeface="Arial" panose="020B0604020202020204" pitchFamily="34" charset="0"/>
              <a:buChar char="•"/>
            </a:pPr>
            <a:r>
              <a:rPr lang="en-US" sz="1800" dirty="0">
                <a:sym typeface="Wingdings" panose="05000000000000000000" pitchFamily="2" charset="2"/>
              </a:rPr>
              <a:t>No changes proposed to security association procedure.</a:t>
            </a:r>
          </a:p>
          <a:p>
            <a:pPr lvl="1"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Once oneM2M security association (e.g. D/TLS session) is established between an AE and Registrar CSE, AE will only allow its Registrar CSE to access its AE hosted resources.  All others will be denied access by the AE</a:t>
            </a:r>
          </a:p>
          <a:p>
            <a:pPr marL="1257300" lvl="2" indent="-342900" algn="l">
              <a:buFont typeface="Arial" panose="020B0604020202020204" pitchFamily="34" charset="0"/>
              <a:buChar char="•"/>
            </a:pPr>
            <a:r>
              <a:rPr lang="en-US" sz="1800" dirty="0">
                <a:sym typeface="Wingdings" panose="05000000000000000000" pitchFamily="2" charset="2"/>
              </a:rPr>
              <a:t>AE will perform “Registrar CSE impersonation check” </a:t>
            </a:r>
          </a:p>
          <a:p>
            <a:pPr marL="1257300" lvl="2" indent="-342900" algn="l">
              <a:buFont typeface="Arial" panose="020B0604020202020204" pitchFamily="34" charset="0"/>
              <a:buChar char="•"/>
            </a:pPr>
            <a:r>
              <a:rPr lang="en-US" sz="1800" dirty="0">
                <a:sym typeface="Wingdings" panose="05000000000000000000" pitchFamily="2" charset="2"/>
              </a:rPr>
              <a:t>To enable this, Registrar CSE will configure </a:t>
            </a:r>
            <a:r>
              <a:rPr lang="en-US" sz="1800" b="1" i="1" dirty="0">
                <a:sym typeface="Wingdings" panose="05000000000000000000" pitchFamily="2" charset="2"/>
              </a:rPr>
              <a:t>From</a:t>
            </a:r>
            <a:r>
              <a:rPr lang="en-US" sz="1800" dirty="0">
                <a:sym typeface="Wingdings" panose="05000000000000000000" pitchFamily="2" charset="2"/>
              </a:rPr>
              <a:t> parameter with its CSE-ID in all requests it re-targets to an AE</a:t>
            </a:r>
          </a:p>
          <a:p>
            <a:pPr marL="1257300" lvl="2" indent="-342900" algn="l">
              <a:buFont typeface="Arial" panose="020B0604020202020204" pitchFamily="34" charset="0"/>
              <a:buChar char="•"/>
            </a:pPr>
            <a:r>
              <a:rPr lang="en-US" sz="1800" dirty="0">
                <a:sym typeface="Wingdings" panose="05000000000000000000" pitchFamily="2" charset="2"/>
              </a:rPr>
              <a:t>AE will verify the value in the </a:t>
            </a:r>
            <a:r>
              <a:rPr lang="en-US" sz="1800" b="1" i="1" dirty="0">
                <a:sym typeface="Wingdings" panose="05000000000000000000" pitchFamily="2" charset="2"/>
              </a:rPr>
              <a:t>From</a:t>
            </a:r>
            <a:r>
              <a:rPr lang="en-US" sz="1800" dirty="0">
                <a:sym typeface="Wingdings" panose="05000000000000000000" pitchFamily="2" charset="2"/>
              </a:rPr>
              <a:t> parameter of all requests it receives is the same CSE-ID as the one established during security association with its Registrar CSE </a:t>
            </a:r>
          </a:p>
          <a:p>
            <a:pPr lvl="2" algn="l"/>
            <a:endParaRPr lang="en-US" sz="1800" dirty="0">
              <a:sym typeface="Wingdings" panose="05000000000000000000" pitchFamily="2" charset="2"/>
            </a:endParaRPr>
          </a:p>
          <a:p>
            <a:pPr marL="800100" lvl="1" indent="-342900" algn="l">
              <a:buFont typeface="Arial" panose="020B0604020202020204" pitchFamily="34" charset="0"/>
              <a:buChar char="•"/>
            </a:pPr>
            <a:r>
              <a:rPr lang="en-US" sz="1800" dirty="0">
                <a:sym typeface="Wingdings" panose="05000000000000000000" pitchFamily="2" charset="2"/>
              </a:rPr>
              <a:t>In addition, Registrar CSE can host oneM2M ACPs for AE.  Registrar CSE can use these ACPs to restrict access to AE hosted resources to only those Originators that have proper privileges assigned.</a:t>
            </a:r>
          </a:p>
          <a:p>
            <a:pPr marL="1257300" lvl="2" indent="-342900" algn="l">
              <a:buFont typeface="Arial" panose="020B0604020202020204" pitchFamily="34" charset="0"/>
              <a:buChar char="•"/>
            </a:pPr>
            <a:r>
              <a:rPr lang="en-US" sz="1800" dirty="0">
                <a:sym typeface="Wingdings" panose="05000000000000000000" pitchFamily="2" charset="2"/>
              </a:rPr>
              <a:t>AE does not need to be burdened with supporting &lt;</a:t>
            </a:r>
            <a:r>
              <a:rPr lang="en-US" sz="1800" dirty="0" err="1">
                <a:sym typeface="Wingdings" panose="05000000000000000000" pitchFamily="2" charset="2"/>
              </a:rPr>
              <a:t>accessControlPolicy</a:t>
            </a:r>
            <a:r>
              <a:rPr lang="en-US" sz="1800" dirty="0">
                <a:sym typeface="Wingdings" panose="05000000000000000000" pitchFamily="2" charset="2"/>
              </a:rPr>
              <a:t>&gt; resources and checks.  Registrar CSE well positioned to do this on AE’s behalf.</a:t>
            </a:r>
          </a:p>
          <a:p>
            <a:pPr lvl="2" algn="l"/>
            <a:endParaRPr lang="en-US" sz="1800" dirty="0">
              <a:sym typeface="Wingdings" panose="05000000000000000000" pitchFamily="2" charset="2"/>
            </a:endParaRPr>
          </a:p>
          <a:p>
            <a:pPr marL="1257300" lvl="2" indent="-342900" algn="l">
              <a:buFont typeface="Arial" panose="020B0604020202020204" pitchFamily="34" charset="0"/>
              <a:buChar char="•"/>
            </a:pPr>
            <a:endParaRPr lang="en-US" sz="1800" dirty="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algn="l"/>
            <a:endParaRPr lang="en-US" sz="2000" dirty="0">
              <a:sym typeface="Wingdings" panose="05000000000000000000" pitchFamily="2" charset="2"/>
            </a:endParaRPr>
          </a:p>
          <a:p>
            <a:pPr marL="457200" indent="-457200" algn="l">
              <a:buAutoNum type="arabicParenR"/>
            </a:pPr>
            <a:endParaRPr lang="en-US" sz="2000" dirty="0">
              <a:sym typeface="Wingdings" panose="05000000000000000000" pitchFamily="2" charset="2"/>
            </a:endParaRPr>
          </a:p>
        </p:txBody>
      </p:sp>
    </p:spTree>
    <p:extLst>
      <p:ext uri="{BB962C8B-B14F-4D97-AF65-F5344CB8AC3E}">
        <p14:creationId xmlns:p14="http://schemas.microsoft.com/office/powerpoint/2010/main" val="118689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sz="4000" dirty="0"/>
              <a:t>Addressing</a:t>
            </a:r>
          </a:p>
        </p:txBody>
      </p:sp>
      <p:sp>
        <p:nvSpPr>
          <p:cNvPr id="3" name="TextBox 2"/>
          <p:cNvSpPr txBox="1"/>
          <p:nvPr/>
        </p:nvSpPr>
        <p:spPr>
          <a:xfrm>
            <a:off x="304800" y="914400"/>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lvl="1" algn="l"/>
            <a:r>
              <a:rPr lang="en-US" sz="2000" dirty="0">
                <a:sym typeface="Wingdings" panose="05000000000000000000" pitchFamily="2" charset="2"/>
              </a:rPr>
              <a:t>Proposal - support only structured addressing scheme to keep things simple for AE hosted resources (i.e. structured AE-Relative addressing)</a:t>
            </a:r>
          </a:p>
          <a:p>
            <a:pPr marL="800100" lvl="1" indent="-342900" algn="l">
              <a:buFont typeface="Arial" panose="020B0604020202020204" pitchFamily="34" charset="0"/>
              <a:buChar char="•"/>
            </a:pPr>
            <a:endParaRPr lang="en-US" sz="2000" dirty="0">
              <a:sym typeface="Wingdings" panose="05000000000000000000" pitchFamily="2" charset="2"/>
            </a:endParaRPr>
          </a:p>
          <a:p>
            <a:pPr lvl="3" algn="l"/>
            <a:r>
              <a:rPr lang="en-US" sz="2000" dirty="0">
                <a:sym typeface="Wingdings" panose="05000000000000000000" pitchFamily="2" charset="2"/>
              </a:rPr>
              <a:t>E.g. lock/sub01</a:t>
            </a:r>
          </a:p>
          <a:p>
            <a:pPr lvl="3" algn="l"/>
            <a:endParaRPr lang="en-US" sz="2000" dirty="0">
              <a:sym typeface="Wingdings" panose="05000000000000000000" pitchFamily="2" charset="2"/>
            </a:endParaRPr>
          </a:p>
          <a:p>
            <a:pPr lvl="3" algn="l"/>
            <a:r>
              <a:rPr lang="en-US" sz="2000" dirty="0">
                <a:sym typeface="Wingdings" panose="05000000000000000000" pitchFamily="2" charset="2"/>
              </a:rPr>
              <a:t>   </a:t>
            </a:r>
          </a:p>
          <a:p>
            <a:pPr marL="800100" lvl="1"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000" dirty="0">
              <a:sym typeface="Wingdings" panose="05000000000000000000" pitchFamily="2" charset="2"/>
            </a:endParaRPr>
          </a:p>
          <a:p>
            <a:pPr marL="342900" indent="-342900" algn="l">
              <a:buFont typeface="Arial" panose="020B0604020202020204" pitchFamily="34" charset="0"/>
              <a:buChar char="•"/>
            </a:pPr>
            <a:endParaRPr lang="en-US" sz="2400" dirty="0">
              <a:sym typeface="Wingdings" panose="05000000000000000000" pitchFamily="2" charset="2"/>
            </a:endParaRPr>
          </a:p>
          <a:p>
            <a:pPr algn="l"/>
            <a:endParaRPr lang="en-US" sz="2400" dirty="0">
              <a:sym typeface="Wingdings" panose="05000000000000000000" pitchFamily="2" charset="2"/>
            </a:endParaRPr>
          </a:p>
          <a:p>
            <a:pPr marL="457200" indent="-457200" algn="l">
              <a:buAutoNum type="arabicParenR"/>
            </a:pPr>
            <a:endParaRPr lang="en-US" sz="2400" dirty="0">
              <a:sym typeface="Wingdings" panose="05000000000000000000" pitchFamily="2" charset="2"/>
            </a:endParaRPr>
          </a:p>
        </p:txBody>
      </p:sp>
      <p:pic>
        <p:nvPicPr>
          <p:cNvPr id="5" name="Picture 4"/>
          <p:cNvPicPr>
            <a:picLocks noChangeAspect="1"/>
          </p:cNvPicPr>
          <p:nvPr/>
        </p:nvPicPr>
        <p:blipFill>
          <a:blip r:embed="rId2"/>
          <a:stretch>
            <a:fillRect/>
          </a:stretch>
        </p:blipFill>
        <p:spPr>
          <a:xfrm>
            <a:off x="2209800" y="2590800"/>
            <a:ext cx="4347094" cy="3730867"/>
          </a:xfrm>
          <a:prstGeom prst="rect">
            <a:avLst/>
          </a:prstGeom>
        </p:spPr>
      </p:pic>
    </p:spTree>
    <p:extLst>
      <p:ext uri="{BB962C8B-B14F-4D97-AF65-F5344CB8AC3E}">
        <p14:creationId xmlns:p14="http://schemas.microsoft.com/office/powerpoint/2010/main" val="11737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dirty="0"/>
              <a:t>Registration</a:t>
            </a:r>
          </a:p>
        </p:txBody>
      </p:sp>
      <p:sp>
        <p:nvSpPr>
          <p:cNvPr id="3" name="TextBox 2"/>
          <p:cNvSpPr txBox="1"/>
          <p:nvPr/>
        </p:nvSpPr>
        <p:spPr>
          <a:xfrm>
            <a:off x="609600" y="1066800"/>
            <a:ext cx="8055308" cy="45881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2400" dirty="0">
                <a:sym typeface="Wingdings" panose="05000000000000000000" pitchFamily="2" charset="2"/>
              </a:rPr>
              <a:t>Enhance existing AE registration procedure to allow an AE to configure its Registrar CSE with a list (i.e. directory) of its AE hosted resources</a:t>
            </a:r>
          </a:p>
          <a:p>
            <a:pPr marL="1257300" lvl="2" indent="-342900" algn="l">
              <a:buFont typeface="Arial" panose="020B0604020202020204" pitchFamily="34" charset="0"/>
              <a:buChar char="•"/>
            </a:pPr>
            <a:r>
              <a:rPr lang="en-US" sz="2000" dirty="0">
                <a:sym typeface="Wingdings" panose="05000000000000000000" pitchFamily="2" charset="2"/>
              </a:rPr>
              <a:t>Each entry in directory can contain info such as a path to an AE hosted resource, the type of resource, link to an ACP for the resource, whether ACP is applicable to child resources (DEEP) of this AE hosted resource or not (SHALLOW), </a:t>
            </a:r>
            <a:r>
              <a:rPr lang="en-US" sz="2000" dirty="0" err="1">
                <a:sym typeface="Wingdings" panose="05000000000000000000" pitchFamily="2" charset="2"/>
              </a:rPr>
              <a:t>etc</a:t>
            </a:r>
            <a:endParaRPr lang="en-US" sz="2000" dirty="0">
              <a:sym typeface="Wingdings" panose="05000000000000000000" pitchFamily="2" charset="2"/>
            </a:endParaRPr>
          </a:p>
          <a:p>
            <a:pPr lvl="2" algn="l"/>
            <a:endParaRPr lang="en-US" sz="2000" dirty="0">
              <a:sym typeface="Wingdings" panose="05000000000000000000" pitchFamily="2" charset="2"/>
            </a:endParaRPr>
          </a:p>
          <a:p>
            <a:pPr marL="342900" indent="-342900" algn="l">
              <a:buFont typeface="Arial" panose="020B0604020202020204" pitchFamily="34" charset="0"/>
              <a:buChar char="•"/>
            </a:pPr>
            <a:r>
              <a:rPr lang="en-US" sz="2400" dirty="0">
                <a:sym typeface="Wingdings" panose="05000000000000000000" pitchFamily="2" charset="2"/>
              </a:rPr>
              <a:t>This will enable Registrar CSE to service requests to discover AE hosted resources and the capability to re-target requests to AE hosted resources </a:t>
            </a:r>
          </a:p>
          <a:p>
            <a:pPr marL="800100" lvl="1" indent="-342900" algn="l">
              <a:buFont typeface="Arial" panose="020B0604020202020204" pitchFamily="34" charset="0"/>
              <a:buChar char="•"/>
            </a:pPr>
            <a:r>
              <a:rPr lang="en-US" sz="2400" dirty="0">
                <a:sym typeface="Wingdings" panose="05000000000000000000" pitchFamily="2" charset="2"/>
              </a:rPr>
              <a:t>Registrar CSE can also assist with the authorization to access AE hosted resources </a:t>
            </a:r>
          </a:p>
          <a:p>
            <a:pPr marL="1257300" lvl="2" indent="-342900" algn="l">
              <a:buFont typeface="Arial" panose="020B0604020202020204" pitchFamily="34" charset="0"/>
              <a:buChar char="•"/>
            </a:pPr>
            <a:r>
              <a:rPr lang="en-US" sz="2400" dirty="0">
                <a:sym typeface="Wingdings" panose="05000000000000000000" pitchFamily="2" charset="2"/>
              </a:rPr>
              <a:t>default is only Registrar CSE has authorization to access AE hosted resources</a:t>
            </a:r>
          </a:p>
          <a:p>
            <a:pPr marL="800100" lvl="1" indent="-342900" algn="l">
              <a:buFont typeface="Arial" panose="020B0604020202020204" pitchFamily="34" charset="0"/>
              <a:buChar char="•"/>
            </a:pPr>
            <a:endParaRPr lang="en-US" sz="1800" dirty="0">
              <a:sym typeface="Wingdings" panose="05000000000000000000" pitchFamily="2" charset="2"/>
            </a:endParaRPr>
          </a:p>
          <a:p>
            <a:pPr marL="342900" indent="-342900" algn="l">
              <a:buFont typeface="Arial" panose="020B0604020202020204" pitchFamily="34" charset="0"/>
              <a:buChar char="•"/>
            </a:pPr>
            <a:endParaRPr lang="en-US" sz="2400" dirty="0">
              <a:sym typeface="Wingdings" panose="05000000000000000000" pitchFamily="2" charset="2"/>
            </a:endParaRPr>
          </a:p>
          <a:p>
            <a:pPr marL="342900" indent="-342900" algn="l">
              <a:buFont typeface="Arial" panose="020B0604020202020204" pitchFamily="34" charset="0"/>
              <a:buChar char="•"/>
            </a:pPr>
            <a:endParaRPr lang="en-US" sz="2800" dirty="0">
              <a:sym typeface="Wingdings" panose="05000000000000000000" pitchFamily="2" charset="2"/>
            </a:endParaRPr>
          </a:p>
          <a:p>
            <a:pPr algn="l"/>
            <a:endParaRPr lang="en-US" sz="2800" dirty="0">
              <a:sym typeface="Wingdings" panose="05000000000000000000" pitchFamily="2" charset="2"/>
            </a:endParaRPr>
          </a:p>
          <a:p>
            <a:pPr marL="457200" indent="-457200" algn="l">
              <a:buAutoNum type="arabicParenR"/>
            </a:pPr>
            <a:endParaRPr lang="en-US" sz="2800" dirty="0">
              <a:sym typeface="Wingdings" panose="05000000000000000000" pitchFamily="2" charset="2"/>
            </a:endParaRPr>
          </a:p>
        </p:txBody>
      </p:sp>
    </p:spTree>
    <p:extLst>
      <p:ext uri="{BB962C8B-B14F-4D97-AF65-F5344CB8AC3E}">
        <p14:creationId xmlns:p14="http://schemas.microsoft.com/office/powerpoint/2010/main" val="3636247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15962"/>
          </a:xfrm>
        </p:spPr>
        <p:txBody>
          <a:bodyPr/>
          <a:lstStyle/>
          <a:p>
            <a:r>
              <a:rPr lang="en-US" dirty="0"/>
              <a:t>Registration</a:t>
            </a:r>
          </a:p>
        </p:txBody>
      </p:sp>
      <p:sp>
        <p:nvSpPr>
          <p:cNvPr id="5" name="Rounded Rectangle 4"/>
          <p:cNvSpPr/>
          <p:nvPr/>
        </p:nvSpPr>
        <p:spPr>
          <a:xfrm>
            <a:off x="939017" y="3417773"/>
            <a:ext cx="7668274" cy="1685005"/>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676489" y="3052191"/>
            <a:ext cx="7894984" cy="2202988"/>
            <a:chOff x="1991168" y="2424882"/>
            <a:chExt cx="7894984" cy="2202988"/>
          </a:xfrm>
        </p:grpSpPr>
        <p:sp>
          <p:nvSpPr>
            <p:cNvPr id="7" name="Rounded Rectangle 6"/>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mn-lt"/>
                  <a:ea typeface="+mn-ea"/>
                  <a:cs typeface="+mn-cs"/>
                </a:rPr>
                <a:t>ADN-AE</a:t>
              </a:r>
            </a:p>
          </p:txBody>
        </p:sp>
        <p:sp>
          <p:nvSpPr>
            <p:cNvPr id="8" name="Rounded Rectangle 7"/>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white"/>
                  </a:solidFill>
                  <a:effectLst/>
                  <a:uLnTx/>
                  <a:uFillTx/>
                  <a:latin typeface="+mn-lt"/>
                  <a:ea typeface="+mn-ea"/>
                  <a:cs typeface="+mn-cs"/>
                </a:rPr>
                <a:t>MN-AE</a:t>
              </a:r>
            </a:p>
          </p:txBody>
        </p:sp>
        <p:cxnSp>
          <p:nvCxnSpPr>
            <p:cNvPr id="9" name="Straight Connector 8"/>
            <p:cNvCxnSpPr/>
            <p:nvPr/>
          </p:nvCxnSpPr>
          <p:spPr>
            <a:xfrm>
              <a:off x="2341986" y="2910929"/>
              <a:ext cx="29888" cy="17169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p:nvCxnSpPr>
        <p:spPr>
          <a:xfrm>
            <a:off x="5669697" y="3424135"/>
            <a:ext cx="0" cy="18310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bwMode="auto">
          <a:xfrm>
            <a:off x="5163743" y="3013909"/>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a:solidFill>
                  <a:prstClr val="white"/>
                </a:solidFill>
              </a:rPr>
              <a:t>MN-CSE</a:t>
            </a:r>
          </a:p>
        </p:txBody>
      </p:sp>
      <p:cxnSp>
        <p:nvCxnSpPr>
          <p:cNvPr id="12" name="Straight Connector 11"/>
          <p:cNvCxnSpPr/>
          <p:nvPr/>
        </p:nvCxnSpPr>
        <p:spPr>
          <a:xfrm>
            <a:off x="8290818" y="3538238"/>
            <a:ext cx="28777" cy="17169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093902" y="4303262"/>
            <a:ext cx="4575795" cy="1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79647" y="3682246"/>
            <a:ext cx="4572000" cy="561692"/>
          </a:xfrm>
          <a:prstGeom prst="rect">
            <a:avLst/>
          </a:prstGeom>
          <a:noFill/>
        </p:spPr>
        <p:txBody>
          <a:bodyPr wrap="square" rtlCol="0">
            <a:spAutoFit/>
          </a:bodyPr>
          <a:lstStyle/>
          <a:p>
            <a:pPr algn="ctr"/>
            <a:r>
              <a:rPr lang="en-US" sz="1050" dirty="0">
                <a:solidFill>
                  <a:srgbClr val="C00000"/>
                </a:solidFill>
              </a:rPr>
              <a:t>CREATE To: </a:t>
            </a:r>
            <a:r>
              <a:rPr lang="en-US" sz="1050" dirty="0" err="1">
                <a:solidFill>
                  <a:srgbClr val="C00000"/>
                </a:solidFill>
              </a:rPr>
              <a:t>MNCSEBase</a:t>
            </a:r>
            <a:r>
              <a:rPr lang="en-US" sz="1050" dirty="0">
                <a:solidFill>
                  <a:srgbClr val="C00000"/>
                </a:solidFill>
              </a:rPr>
              <a:t>, Content: &lt;AE&gt;</a:t>
            </a:r>
          </a:p>
          <a:p>
            <a:endParaRPr lang="en-US" sz="1000" i="1" dirty="0">
              <a:solidFill>
                <a:srgbClr val="C00000"/>
              </a:solidFill>
            </a:endParaRPr>
          </a:p>
          <a:p>
            <a:r>
              <a:rPr lang="en-US" sz="1000" i="1" dirty="0" err="1">
                <a:solidFill>
                  <a:srgbClr val="C00000"/>
                </a:solidFill>
              </a:rPr>
              <a:t>AEHostedResources</a:t>
            </a:r>
            <a:r>
              <a:rPr lang="en-US" sz="1000" dirty="0">
                <a:solidFill>
                  <a:srgbClr val="C00000"/>
                </a:solidFill>
              </a:rPr>
              <a:t> = {path=/lock, type=</a:t>
            </a:r>
            <a:r>
              <a:rPr lang="en-US" sz="1000" dirty="0" err="1">
                <a:solidFill>
                  <a:srgbClr val="C00000"/>
                </a:solidFill>
              </a:rPr>
              <a:t>doorLock</a:t>
            </a:r>
            <a:r>
              <a:rPr lang="en-US" sz="1000" dirty="0">
                <a:solidFill>
                  <a:srgbClr val="C00000"/>
                </a:solidFill>
              </a:rPr>
              <a:t>, </a:t>
            </a:r>
            <a:r>
              <a:rPr lang="en-US" sz="1000" dirty="0" err="1">
                <a:solidFill>
                  <a:srgbClr val="C00000"/>
                </a:solidFill>
              </a:rPr>
              <a:t>acp</a:t>
            </a:r>
            <a:r>
              <a:rPr lang="en-US" sz="1000" dirty="0">
                <a:solidFill>
                  <a:srgbClr val="C00000"/>
                </a:solidFill>
              </a:rPr>
              <a:t>=acp01, </a:t>
            </a:r>
            <a:r>
              <a:rPr lang="en-US" sz="1000" dirty="0" err="1">
                <a:solidFill>
                  <a:srgbClr val="C00000"/>
                </a:solidFill>
              </a:rPr>
              <a:t>acpMode</a:t>
            </a:r>
            <a:r>
              <a:rPr lang="en-US" sz="1000" dirty="0">
                <a:solidFill>
                  <a:srgbClr val="C00000"/>
                </a:solidFill>
              </a:rPr>
              <a:t>=DEEP} </a:t>
            </a:r>
          </a:p>
        </p:txBody>
      </p:sp>
      <p:sp>
        <p:nvSpPr>
          <p:cNvPr id="18" name="TextBox 17"/>
          <p:cNvSpPr txBox="1"/>
          <p:nvPr/>
        </p:nvSpPr>
        <p:spPr>
          <a:xfrm>
            <a:off x="3021004" y="4427132"/>
            <a:ext cx="1447800" cy="261610"/>
          </a:xfrm>
          <a:prstGeom prst="rect">
            <a:avLst/>
          </a:prstGeom>
          <a:noFill/>
        </p:spPr>
        <p:txBody>
          <a:bodyPr wrap="square" rtlCol="0">
            <a:spAutoFit/>
          </a:bodyPr>
          <a:lstStyle/>
          <a:p>
            <a:r>
              <a:rPr lang="en-US" sz="1050" dirty="0">
                <a:solidFill>
                  <a:schemeClr val="accent1"/>
                </a:solidFill>
              </a:rPr>
              <a:t>CREATED</a:t>
            </a:r>
          </a:p>
        </p:txBody>
      </p:sp>
      <p:pic>
        <p:nvPicPr>
          <p:cNvPr id="31" name="Picture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12817" y="2937736"/>
            <a:ext cx="305214" cy="657788"/>
          </a:xfrm>
          <a:prstGeom prst="rect">
            <a:avLst/>
          </a:prstGeom>
        </p:spPr>
      </p:pic>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0980" y="2874206"/>
            <a:ext cx="314003" cy="492095"/>
          </a:xfrm>
          <a:prstGeom prst="rect">
            <a:avLst/>
          </a:prstGeom>
        </p:spPr>
      </p:pic>
      <p:pic>
        <p:nvPicPr>
          <p:cNvPr id="3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442827" y="2772912"/>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9" name="Straight Arrow Connector 38"/>
          <p:cNvCxnSpPr/>
          <p:nvPr/>
        </p:nvCxnSpPr>
        <p:spPr>
          <a:xfrm flipH="1">
            <a:off x="1093902" y="4674542"/>
            <a:ext cx="4575796" cy="6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5"/>
          <a:stretch>
            <a:fillRect/>
          </a:stretch>
        </p:blipFill>
        <p:spPr>
          <a:xfrm>
            <a:off x="3537590" y="1322680"/>
            <a:ext cx="5421619" cy="1498548"/>
          </a:xfrm>
          <a:prstGeom prst="rect">
            <a:avLst/>
          </a:prstGeom>
        </p:spPr>
      </p:pic>
      <p:pic>
        <p:nvPicPr>
          <p:cNvPr id="15" name="Picture 14"/>
          <p:cNvPicPr>
            <a:picLocks noChangeAspect="1"/>
          </p:cNvPicPr>
          <p:nvPr/>
        </p:nvPicPr>
        <p:blipFill>
          <a:blip r:embed="rId6"/>
          <a:stretch>
            <a:fillRect/>
          </a:stretch>
        </p:blipFill>
        <p:spPr>
          <a:xfrm>
            <a:off x="309540" y="1328480"/>
            <a:ext cx="2950163" cy="1552900"/>
          </a:xfrm>
          <a:prstGeom prst="rect">
            <a:avLst/>
          </a:prstGeom>
        </p:spPr>
      </p:pic>
    </p:spTree>
    <p:extLst>
      <p:ext uri="{BB962C8B-B14F-4D97-AF65-F5344CB8AC3E}">
        <p14:creationId xmlns:p14="http://schemas.microsoft.com/office/powerpoint/2010/main" val="1420588053"/>
      </p:ext>
    </p:extLst>
  </p:cSld>
  <p:clrMapOvr>
    <a:masterClrMapping/>
  </p:clrMapOvr>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60285</TotalTime>
  <Words>1096</Words>
  <Application>Microsoft Office PowerPoint</Application>
  <PresentationFormat>On-screen Show (4:3)</PresentationFormat>
  <Paragraphs>186</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 Unicode MS</vt:lpstr>
      <vt:lpstr>Arial</vt:lpstr>
      <vt:lpstr>Calibri</vt:lpstr>
      <vt:lpstr>굴림</vt:lpstr>
      <vt:lpstr>Times New Roman</vt:lpstr>
      <vt:lpstr>Wingdings</vt:lpstr>
      <vt:lpstr>oneM2M Content Theme</vt:lpstr>
      <vt:lpstr>Service Enabled AE (SAE)</vt:lpstr>
      <vt:lpstr>Background</vt:lpstr>
      <vt:lpstr>Proposal</vt:lpstr>
      <vt:lpstr>Allowed AE/IPE Hosted Resource Types</vt:lpstr>
      <vt:lpstr>Subscription / Notification</vt:lpstr>
      <vt:lpstr>Access Controls</vt:lpstr>
      <vt:lpstr>Addressing</vt:lpstr>
      <vt:lpstr>Registration</vt:lpstr>
      <vt:lpstr>Registration</vt:lpstr>
      <vt:lpstr>Retargeting to an ADN-AE</vt:lpstr>
      <vt:lpstr>Retargeting to an ADN-AE</vt:lpstr>
      <vt:lpstr>Retargeting to an ADN-AE</vt:lpstr>
      <vt:lpstr>Communication Modes</vt:lpstr>
      <vt:lpstr>Next Steps?</vt:lpstr>
    </vt:vector>
  </TitlesOfParts>
  <Company>oneM2M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Nicolas Damour</dc:creator>
  <cp:keywords>oneM2M, M2M, IoT</cp:keywords>
  <cp:lastModifiedBy>Seed, Dale</cp:lastModifiedBy>
  <cp:revision>2528</cp:revision>
  <cp:lastPrinted>2014-10-30T16:01:28Z</cp:lastPrinted>
  <dcterms:created xsi:type="dcterms:W3CDTF">2012-09-11T22:52:11Z</dcterms:created>
  <dcterms:modified xsi:type="dcterms:W3CDTF">2017-05-11T20:46:33Z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ies>
</file>