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6"/>
  </p:notesMasterIdLst>
  <p:handoutMasterIdLst>
    <p:handoutMasterId r:id="rId7"/>
  </p:handoutMasterIdLst>
  <p:sldIdLst>
    <p:sldId id="305" r:id="rId2"/>
    <p:sldId id="713" r:id="rId3"/>
    <p:sldId id="747" r:id="rId4"/>
    <p:sldId id="746" r:id="rId5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Qualcomm_JB1" initials="QC_JB" lastIdx="1" clrIdx="0"/>
  <p:cmAuthor id="1" name="Huawei3" initials="huawei1" lastIdx="3" clrIdx="1">
    <p:extLst>
      <p:ext uri="{19B8F6BF-5375-455C-9EA6-DF929625EA0E}">
        <p15:presenceInfo xmlns:p15="http://schemas.microsoft.com/office/powerpoint/2012/main" userId="Huawei3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2025"/>
    <a:srgbClr val="7030A0"/>
    <a:srgbClr val="4F81BD"/>
    <a:srgbClr val="77933C"/>
    <a:srgbClr val="545054"/>
    <a:srgbClr val="34B233"/>
    <a:srgbClr val="376092"/>
    <a:srgbClr val="A88000"/>
    <a:srgbClr val="FF9933"/>
    <a:srgbClr val="FAC0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14" autoAdjust="0"/>
    <p:restoredTop sz="94424" autoAdjust="0"/>
  </p:normalViewPr>
  <p:slideViewPr>
    <p:cSldViewPr>
      <p:cViewPr varScale="1">
        <p:scale>
          <a:sx n="74" d="100"/>
          <a:sy n="74" d="100"/>
        </p:scale>
        <p:origin x="73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6906"/>
    </p:cViewPr>
  </p:sorterViewPr>
  <p:notesViewPr>
    <p:cSldViewPr>
      <p:cViewPr varScale="1">
        <p:scale>
          <a:sx n="49" d="100"/>
          <a:sy n="49" d="100"/>
        </p:scale>
        <p:origin x="-3006" y="-114"/>
      </p:cViewPr>
      <p:guideLst>
        <p:guide orient="horz" pos="3224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C401609-F54A-4009-91CF-0BEF828445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095224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1" y="4861442"/>
            <a:ext cx="5679440" cy="4605576"/>
          </a:xfrm>
          <a:prstGeom prst="rect">
            <a:avLst/>
          </a:prstGeom>
        </p:spPr>
        <p:txBody>
          <a:bodyPr vert="horz" lIns="94768" tIns="47384" rIns="94768" bIns="4738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3AF17833-FF17-4930-ACA3-4A68716B52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24782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554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8305800" y="6400800"/>
            <a:ext cx="3674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/>
            </a:pPr>
            <a:fld id="{B52B8AB2-264B-4AC2-9175-A38C93BC556B}" type="slidenum">
              <a:rPr lang="en-US" sz="1200" smtClean="0"/>
              <a:pPr algn="r">
                <a:defRPr/>
              </a:pPr>
              <a:t>‹#›</a:t>
            </a:fld>
            <a:endParaRPr lang="en-US" sz="1200"/>
          </a:p>
        </p:txBody>
      </p:sp>
      <p:sp>
        <p:nvSpPr>
          <p:cNvPr id="6" name="文本框 5"/>
          <p:cNvSpPr txBox="1"/>
          <p:nvPr userDrawn="1"/>
        </p:nvSpPr>
        <p:spPr>
          <a:xfrm>
            <a:off x="3657600" y="6327481"/>
            <a:ext cx="13716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©</a:t>
            </a:r>
            <a:r>
              <a:rPr lang="en-US" altLang="zh-CN" sz="1200" dirty="0" smtClean="0"/>
              <a:t>2017 oneM2M</a:t>
            </a:r>
            <a:endParaRPr lang="zh-CN" alt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8305800" y="6400800"/>
            <a:ext cx="3674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/>
            </a:pPr>
            <a:fld id="{B52B8AB2-264B-4AC2-9175-A38C93BC556B}" type="slidenum">
              <a:rPr lang="en-US" sz="1200" smtClean="0"/>
              <a:pPr algn="r">
                <a:defRPr/>
              </a:pPr>
              <a:t>‹#›</a:t>
            </a:fld>
            <a:endParaRPr lang="en-US" sz="1200"/>
          </a:p>
        </p:txBody>
      </p:sp>
      <p:sp>
        <p:nvSpPr>
          <p:cNvPr id="7" name="文本框 5"/>
          <p:cNvSpPr txBox="1"/>
          <p:nvPr userDrawn="1"/>
        </p:nvSpPr>
        <p:spPr>
          <a:xfrm>
            <a:off x="3657600" y="6327481"/>
            <a:ext cx="13716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©</a:t>
            </a:r>
            <a:r>
              <a:rPr lang="en-US" altLang="zh-CN" sz="1200" dirty="0" smtClean="0"/>
              <a:t>2017 oneM2M</a:t>
            </a:r>
            <a:endParaRPr lang="zh-CN" alt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 anchorCtr="0"/>
          <a:lstStyle>
            <a:lvl1pPr>
              <a:lnSpc>
                <a:spcPct val="850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8305800" y="6400800"/>
            <a:ext cx="3674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/>
            </a:pPr>
            <a:fld id="{B52B8AB2-264B-4AC2-9175-A38C93BC556B}" type="slidenum">
              <a:rPr lang="en-US" sz="1200" smtClean="0"/>
              <a:pPr algn="r">
                <a:defRPr/>
              </a:pPr>
              <a:t>‹#›</a:t>
            </a:fld>
            <a:endParaRPr lang="en-US" sz="1200"/>
          </a:p>
        </p:txBody>
      </p:sp>
      <p:sp>
        <p:nvSpPr>
          <p:cNvPr id="5" name="文本框 5"/>
          <p:cNvSpPr txBox="1"/>
          <p:nvPr userDrawn="1"/>
        </p:nvSpPr>
        <p:spPr>
          <a:xfrm>
            <a:off x="3657600" y="6327481"/>
            <a:ext cx="13716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©</a:t>
            </a:r>
            <a:r>
              <a:rPr lang="en-US" altLang="zh-CN" sz="1200" dirty="0" smtClean="0"/>
              <a:t>2017 oneM2M</a:t>
            </a:r>
            <a:endParaRPr lang="zh-CN" alt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8305800" y="6400800"/>
            <a:ext cx="3674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/>
            </a:pPr>
            <a:fld id="{B52B8AB2-264B-4AC2-9175-A38C93BC556B}" type="slidenum">
              <a:rPr lang="en-US" sz="1200" smtClean="0"/>
              <a:pPr algn="r">
                <a:defRPr/>
              </a:pPr>
              <a:t>‹#›</a:t>
            </a:fld>
            <a:endParaRPr lang="en-US" sz="1200" dirty="0"/>
          </a:p>
        </p:txBody>
      </p:sp>
      <p:sp>
        <p:nvSpPr>
          <p:cNvPr id="2" name="文本框 1"/>
          <p:cNvSpPr txBox="1"/>
          <p:nvPr userDrawn="1"/>
        </p:nvSpPr>
        <p:spPr>
          <a:xfrm>
            <a:off x="3657600" y="6262300"/>
            <a:ext cx="13716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©</a:t>
            </a:r>
            <a:r>
              <a:rPr lang="en-US" altLang="zh-CN" sz="1200" dirty="0" smtClean="0"/>
              <a:t>2016 oneM2M</a:t>
            </a:r>
            <a:endParaRPr lang="zh-CN" altLang="en-US" sz="1200" dirty="0"/>
          </a:p>
        </p:txBody>
      </p:sp>
      <p:sp>
        <p:nvSpPr>
          <p:cNvPr id="4" name="文本框 5"/>
          <p:cNvSpPr txBox="1"/>
          <p:nvPr userDrawn="1"/>
        </p:nvSpPr>
        <p:spPr>
          <a:xfrm>
            <a:off x="3657600" y="6327481"/>
            <a:ext cx="13716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©</a:t>
            </a:r>
            <a:r>
              <a:rPr lang="en-US" altLang="zh-CN" sz="1200" dirty="0" smtClean="0"/>
              <a:t>2017 oneM2M</a:t>
            </a:r>
            <a:endParaRPr lang="zh-CN" alt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 userDrawn="1"/>
        </p:nvSpPr>
        <p:spPr>
          <a:xfrm>
            <a:off x="457200" y="5075238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5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 t="7465"/>
          <a:stretch>
            <a:fillRect/>
          </a:stretch>
        </p:blipFill>
        <p:spPr bwMode="auto">
          <a:xfrm>
            <a:off x="1581150" y="152400"/>
            <a:ext cx="5981700" cy="377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 Placeholder 2"/>
          <p:cNvSpPr>
            <a:spLocks noGrp="1"/>
          </p:cNvSpPr>
          <p:nvPr>
            <p:ph type="body" idx="1"/>
          </p:nvPr>
        </p:nvSpPr>
        <p:spPr>
          <a:xfrm>
            <a:off x="685800" y="5076826"/>
            <a:ext cx="7772400" cy="12192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rgbClr val="C0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800" y="3629025"/>
            <a:ext cx="7772400" cy="1362075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lnSpc>
                <a:spcPct val="90000"/>
              </a:lnSpc>
              <a:defRPr sz="4800" b="1" cap="all">
                <a:solidFill>
                  <a:srgbClr val="A0A0A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文本框 5"/>
          <p:cNvSpPr txBox="1"/>
          <p:nvPr userDrawn="1"/>
        </p:nvSpPr>
        <p:spPr>
          <a:xfrm>
            <a:off x="3657600" y="6327481"/>
            <a:ext cx="13716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©</a:t>
            </a:r>
            <a:r>
              <a:rPr lang="en-US" altLang="zh-CN" sz="1200" dirty="0" smtClean="0"/>
              <a:t>2017 oneM2M</a:t>
            </a:r>
            <a:endParaRPr lang="zh-CN" alt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pic>
        <p:nvPicPr>
          <p:cNvPr id="2055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 userDrawn="1"/>
        </p:nvSpPr>
        <p:spPr>
          <a:xfrm>
            <a:off x="3581400" y="6300498"/>
            <a:ext cx="127791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dirty="0" smtClean="0"/>
              <a:t>© 2015 oneM2M</a:t>
            </a:r>
            <a:endParaRPr lang="en-US" sz="1200" dirty="0"/>
          </a:p>
        </p:txBody>
      </p:sp>
      <p:sp>
        <p:nvSpPr>
          <p:cNvPr id="6" name="文本框 5"/>
          <p:cNvSpPr txBox="1"/>
          <p:nvPr userDrawn="1"/>
        </p:nvSpPr>
        <p:spPr>
          <a:xfrm>
            <a:off x="3657600" y="6262300"/>
            <a:ext cx="13716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©</a:t>
            </a:r>
            <a:r>
              <a:rPr lang="en-US" altLang="zh-CN" sz="1200" dirty="0" smtClean="0"/>
              <a:t>2016 oneM2M</a:t>
            </a:r>
            <a:endParaRPr lang="zh-CN" altLang="en-US" sz="1200" dirty="0"/>
          </a:p>
        </p:txBody>
      </p:sp>
      <p:sp>
        <p:nvSpPr>
          <p:cNvPr id="7" name="文本框 5"/>
          <p:cNvSpPr txBox="1"/>
          <p:nvPr userDrawn="1"/>
        </p:nvSpPr>
        <p:spPr>
          <a:xfrm>
            <a:off x="3657600" y="6327481"/>
            <a:ext cx="13716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©</a:t>
            </a:r>
            <a:r>
              <a:rPr lang="en-US" altLang="zh-CN" sz="1200" dirty="0" smtClean="0"/>
              <a:t>2017 oneM2M</a:t>
            </a:r>
            <a:endParaRPr lang="zh-CN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5" r:id="rId1"/>
    <p:sldLayoutId id="2147484266" r:id="rId2"/>
    <p:sldLayoutId id="2147484267" r:id="rId3"/>
    <p:sldLayoutId id="2147484268" r:id="rId4"/>
    <p:sldLayoutId id="2147484273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nem2m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685800" y="5069775"/>
            <a:ext cx="7772400" cy="1219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>
              <a:spcBef>
                <a:spcPct val="0"/>
              </a:spcBef>
            </a:pPr>
            <a:r>
              <a:rPr lang="en-US" altLang="zh-CN" b="1" dirty="0" err="1" smtClean="0"/>
              <a:t>Bei</a:t>
            </a:r>
            <a:r>
              <a:rPr lang="zh-CN" altLang="en-US" b="1" dirty="0" smtClean="0"/>
              <a:t>（</a:t>
            </a:r>
            <a:r>
              <a:rPr lang="en-US" altLang="zh-CN" b="1" dirty="0" smtClean="0"/>
              <a:t>Echo</a:t>
            </a:r>
            <a:r>
              <a:rPr lang="zh-CN" altLang="en-US" b="1" dirty="0" smtClean="0"/>
              <a:t>）</a:t>
            </a:r>
            <a:r>
              <a:rPr lang="en-US" altLang="zh-CN" b="1" dirty="0" smtClean="0"/>
              <a:t>Xu</a:t>
            </a:r>
            <a:r>
              <a:rPr lang="en-US" b="1" dirty="0" smtClean="0"/>
              <a:t>, </a:t>
            </a:r>
            <a:r>
              <a:rPr lang="en-US" altLang="zh-CN" b="1" dirty="0" err="1" smtClean="0"/>
              <a:t>Huawei,Oct</a:t>
            </a:r>
            <a:r>
              <a:rPr lang="en-US" b="1" dirty="0" smtClean="0"/>
              <a:t> 2017</a:t>
            </a:r>
          </a:p>
          <a:p>
            <a:pPr algn="ctr">
              <a:spcBef>
                <a:spcPct val="0"/>
              </a:spcBef>
            </a:pPr>
            <a:r>
              <a:rPr lang="en-US" dirty="0" smtClean="0"/>
              <a:t>Echo.Xubei@huawei.com</a:t>
            </a:r>
          </a:p>
          <a:p>
            <a:pPr algn="ctr">
              <a:spcBef>
                <a:spcPct val="0"/>
              </a:spcBef>
            </a:pPr>
            <a:endParaRPr lang="en-US" dirty="0" smtClean="0"/>
          </a:p>
          <a:p>
            <a:pPr algn="ctr">
              <a:spcBef>
                <a:spcPct val="0"/>
              </a:spcBef>
            </a:pPr>
            <a:r>
              <a:rPr lang="en-US" b="1" dirty="0" smtClean="0"/>
              <a:t>oneM2M</a:t>
            </a: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www.oneM2M.org</a:t>
            </a:r>
            <a:r>
              <a:rPr lang="en-US" dirty="0" smtClean="0"/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3581400"/>
            <a:ext cx="7772400" cy="136207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zh-CN" sz="2400" dirty="0" smtClean="0"/>
              <a:t>Group Schedule solution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543800" cy="1143000"/>
          </a:xfrm>
        </p:spPr>
        <p:txBody>
          <a:bodyPr>
            <a:noAutofit/>
          </a:bodyPr>
          <a:lstStyle/>
          <a:p>
            <a:pPr algn="l"/>
            <a:r>
              <a:rPr lang="en-GB" sz="3200" dirty="0" smtClean="0"/>
              <a:t>&lt;schedule&gt; of &lt;group&gt; Creation Procedure</a:t>
            </a:r>
            <a:endParaRPr lang="en-GB" sz="3200" dirty="0"/>
          </a:p>
        </p:txBody>
      </p:sp>
      <p:sp>
        <p:nvSpPr>
          <p:cNvPr id="4" name="矩形 3"/>
          <p:cNvSpPr/>
          <p:nvPr/>
        </p:nvSpPr>
        <p:spPr>
          <a:xfrm>
            <a:off x="1905000" y="1085445"/>
            <a:ext cx="15240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Group Hosting CSE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228600" y="1066800"/>
            <a:ext cx="12954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IN-AE/CSE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4572000" y="1237845"/>
            <a:ext cx="13716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Member Hosting CSE1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6248400" y="1237845"/>
            <a:ext cx="13716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Member Hosting CSE2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7804826" y="1237845"/>
            <a:ext cx="13716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Member Hosting CSE3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4267200" y="990600"/>
            <a:ext cx="3429000" cy="91440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4267200" y="914400"/>
            <a:ext cx="15240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b="1" dirty="0" smtClean="0">
                <a:solidFill>
                  <a:schemeClr val="tx1"/>
                </a:solidFill>
              </a:rPr>
              <a:t>Multicast Group</a:t>
            </a:r>
            <a:endParaRPr lang="zh-CN" altLang="en-US" sz="1200" b="1" dirty="0">
              <a:solidFill>
                <a:schemeClr val="tx1"/>
              </a:solidFill>
            </a:endParaRPr>
          </a:p>
        </p:txBody>
      </p:sp>
      <p:cxnSp>
        <p:nvCxnSpPr>
          <p:cNvPr id="12" name="直接连接符 11"/>
          <p:cNvCxnSpPr>
            <a:stCxn id="4" idx="2"/>
          </p:cNvCxnSpPr>
          <p:nvPr/>
        </p:nvCxnSpPr>
        <p:spPr>
          <a:xfrm>
            <a:off x="2667000" y="1618845"/>
            <a:ext cx="9042" cy="47819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838200" y="1618845"/>
            <a:ext cx="0" cy="49343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5257800" y="1800022"/>
            <a:ext cx="0" cy="46007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8458200" y="1771245"/>
            <a:ext cx="64852" cy="47819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箭头连接符 16"/>
          <p:cNvCxnSpPr/>
          <p:nvPr/>
        </p:nvCxnSpPr>
        <p:spPr>
          <a:xfrm>
            <a:off x="838200" y="2057400"/>
            <a:ext cx="18288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箭头连接符 18"/>
          <p:cNvCxnSpPr/>
          <p:nvPr/>
        </p:nvCxnSpPr>
        <p:spPr>
          <a:xfrm>
            <a:off x="2667000" y="3886200"/>
            <a:ext cx="25908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箭头连接符 19"/>
          <p:cNvCxnSpPr/>
          <p:nvPr/>
        </p:nvCxnSpPr>
        <p:spPr>
          <a:xfrm>
            <a:off x="2667000" y="4648200"/>
            <a:ext cx="580541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矩形 21"/>
          <p:cNvSpPr/>
          <p:nvPr/>
        </p:nvSpPr>
        <p:spPr>
          <a:xfrm>
            <a:off x="1028700" y="1752600"/>
            <a:ext cx="15240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</a:rPr>
              <a:t>1 Create &lt;</a:t>
            </a:r>
            <a:r>
              <a:rPr lang="en-US" altLang="zh-CN" sz="1200" i="1" dirty="0" smtClean="0">
                <a:solidFill>
                  <a:schemeClr val="tx1"/>
                </a:solidFill>
              </a:rPr>
              <a:t>schedule</a:t>
            </a:r>
            <a:r>
              <a:rPr lang="en-US" altLang="zh-CN" sz="1200" dirty="0" smtClean="0">
                <a:solidFill>
                  <a:schemeClr val="tx1"/>
                </a:solidFill>
              </a:rPr>
              <a:t>&gt; of &lt;</a:t>
            </a:r>
            <a:r>
              <a:rPr lang="en-US" altLang="zh-CN" sz="1200" i="1" dirty="0" smtClean="0">
                <a:solidFill>
                  <a:schemeClr val="tx1"/>
                </a:solidFill>
              </a:rPr>
              <a:t>group</a:t>
            </a:r>
            <a:r>
              <a:rPr lang="en-US" altLang="zh-CN" sz="1200" dirty="0" smtClean="0">
                <a:solidFill>
                  <a:schemeClr val="tx1"/>
                </a:solidFill>
              </a:rPr>
              <a:t>&gt; Request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1904999" y="2133600"/>
            <a:ext cx="2362201" cy="380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00" dirty="0" smtClean="0">
                <a:solidFill>
                  <a:schemeClr val="tx1"/>
                </a:solidFill>
              </a:rPr>
              <a:t>2 Check  </a:t>
            </a:r>
            <a:r>
              <a:rPr lang="en-US" altLang="zh-CN" sz="1000" dirty="0" err="1" smtClean="0">
                <a:solidFill>
                  <a:schemeClr val="tx1"/>
                </a:solidFill>
              </a:rPr>
              <a:t>PoA</a:t>
            </a:r>
            <a:r>
              <a:rPr lang="en-US" altLang="zh-CN" sz="1000" dirty="0" smtClean="0">
                <a:solidFill>
                  <a:schemeClr val="tx1"/>
                </a:solidFill>
              </a:rPr>
              <a:t> and Determine How to create &lt;</a:t>
            </a:r>
            <a:r>
              <a:rPr lang="en-US" altLang="zh-CN" sz="1000" i="1" dirty="0" smtClean="0">
                <a:solidFill>
                  <a:schemeClr val="tx1"/>
                </a:solidFill>
              </a:rPr>
              <a:t>schedule</a:t>
            </a:r>
            <a:r>
              <a:rPr lang="en-US" altLang="zh-CN" sz="1000" dirty="0" smtClean="0">
                <a:solidFill>
                  <a:schemeClr val="tx1"/>
                </a:solidFill>
              </a:rPr>
              <a:t>&gt; for member Host CSEs</a:t>
            </a:r>
            <a:endParaRPr lang="zh-CN" altLang="en-US" sz="1000" dirty="0">
              <a:solidFill>
                <a:schemeClr val="tx1"/>
              </a:solidFill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2971800" y="3733800"/>
            <a:ext cx="2362199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200" dirty="0" smtClean="0">
                <a:solidFill>
                  <a:schemeClr val="tx1"/>
                </a:solidFill>
              </a:rPr>
              <a:t>3 Create &lt;</a:t>
            </a:r>
            <a:r>
              <a:rPr lang="en-US" altLang="zh-CN" sz="1200" i="1" dirty="0" smtClean="0">
                <a:solidFill>
                  <a:schemeClr val="tx1"/>
                </a:solidFill>
              </a:rPr>
              <a:t>schedule</a:t>
            </a:r>
            <a:r>
              <a:rPr lang="en-US" altLang="zh-CN" sz="1200" dirty="0" smtClean="0">
                <a:solidFill>
                  <a:schemeClr val="tx1"/>
                </a:solidFill>
              </a:rPr>
              <a:t>&gt; of &lt;</a:t>
            </a:r>
            <a:r>
              <a:rPr lang="en-US" altLang="zh-CN" sz="1200" i="1" dirty="0" err="1" smtClean="0">
                <a:solidFill>
                  <a:schemeClr val="tx1"/>
                </a:solidFill>
              </a:rPr>
              <a:t>localMulticastGroup</a:t>
            </a:r>
            <a:r>
              <a:rPr lang="en-US" altLang="zh-CN" sz="1200" dirty="0" smtClean="0">
                <a:solidFill>
                  <a:schemeClr val="tx1"/>
                </a:solidFill>
              </a:rPr>
              <a:t>&gt; Request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2895600" y="4343400"/>
            <a:ext cx="3819354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200" dirty="0" smtClean="0">
                <a:solidFill>
                  <a:schemeClr val="tx1"/>
                </a:solidFill>
              </a:rPr>
              <a:t>3 Create new element for &lt;</a:t>
            </a:r>
            <a:r>
              <a:rPr lang="en-US" altLang="zh-CN" sz="1200" i="1" dirty="0" smtClean="0">
                <a:solidFill>
                  <a:schemeClr val="tx1"/>
                </a:solidFill>
              </a:rPr>
              <a:t>schedule</a:t>
            </a:r>
            <a:r>
              <a:rPr lang="en-US" altLang="zh-CN" sz="1200" dirty="0" smtClean="0">
                <a:solidFill>
                  <a:schemeClr val="tx1"/>
                </a:solidFill>
              </a:rPr>
              <a:t>&gt; of &lt;</a:t>
            </a:r>
            <a:r>
              <a:rPr lang="en-US" altLang="zh-CN" sz="1200" i="1" dirty="0" smtClean="0">
                <a:solidFill>
                  <a:schemeClr val="tx1"/>
                </a:solidFill>
              </a:rPr>
              <a:t>Node</a:t>
            </a:r>
            <a:r>
              <a:rPr lang="en-US" altLang="zh-CN" sz="1200" dirty="0" smtClean="0">
                <a:solidFill>
                  <a:schemeClr val="tx1"/>
                </a:solidFill>
              </a:rPr>
              <a:t>&gt; Request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26" name="直接连接符 25"/>
          <p:cNvCxnSpPr/>
          <p:nvPr/>
        </p:nvCxnSpPr>
        <p:spPr>
          <a:xfrm>
            <a:off x="7010400" y="1800022"/>
            <a:ext cx="18395" cy="46007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箭头连接符 28"/>
          <p:cNvCxnSpPr/>
          <p:nvPr/>
        </p:nvCxnSpPr>
        <p:spPr>
          <a:xfrm>
            <a:off x="2667000" y="4343400"/>
            <a:ext cx="435406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矩形 30"/>
          <p:cNvSpPr/>
          <p:nvPr/>
        </p:nvSpPr>
        <p:spPr>
          <a:xfrm>
            <a:off x="2895600" y="4038600"/>
            <a:ext cx="3819354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200" dirty="0" smtClean="0">
                <a:solidFill>
                  <a:schemeClr val="tx1"/>
                </a:solidFill>
              </a:rPr>
              <a:t>3 Create &lt;</a:t>
            </a:r>
            <a:r>
              <a:rPr lang="en-US" altLang="zh-CN" sz="1200" i="1" dirty="0" smtClean="0">
                <a:solidFill>
                  <a:schemeClr val="tx1"/>
                </a:solidFill>
              </a:rPr>
              <a:t>schedule</a:t>
            </a:r>
            <a:r>
              <a:rPr lang="en-US" altLang="zh-CN" sz="1200" dirty="0" smtClean="0">
                <a:solidFill>
                  <a:schemeClr val="tx1"/>
                </a:solidFill>
              </a:rPr>
              <a:t>&gt; of &lt;</a:t>
            </a:r>
            <a:r>
              <a:rPr lang="en-US" altLang="zh-CN" sz="1200" i="1" dirty="0" err="1" smtClean="0">
                <a:solidFill>
                  <a:schemeClr val="tx1"/>
                </a:solidFill>
              </a:rPr>
              <a:t>localMulticastGroup</a:t>
            </a:r>
            <a:r>
              <a:rPr lang="en-US" altLang="zh-CN" sz="1200" dirty="0" smtClean="0">
                <a:solidFill>
                  <a:schemeClr val="tx1"/>
                </a:solidFill>
              </a:rPr>
              <a:t>&gt; Request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35" name="直接箭头连接符 34"/>
          <p:cNvCxnSpPr/>
          <p:nvPr/>
        </p:nvCxnSpPr>
        <p:spPr>
          <a:xfrm flipH="1">
            <a:off x="2667000" y="4953000"/>
            <a:ext cx="25908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矩形 35"/>
          <p:cNvSpPr/>
          <p:nvPr/>
        </p:nvSpPr>
        <p:spPr>
          <a:xfrm>
            <a:off x="2904642" y="4666845"/>
            <a:ext cx="1658315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200" dirty="0" smtClean="0">
                <a:solidFill>
                  <a:schemeClr val="tx1"/>
                </a:solidFill>
              </a:rPr>
              <a:t>4 Create Response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43" name="直接箭头连接符 42"/>
          <p:cNvCxnSpPr/>
          <p:nvPr/>
        </p:nvCxnSpPr>
        <p:spPr>
          <a:xfrm flipH="1">
            <a:off x="2667000" y="5257800"/>
            <a:ext cx="435275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箭头连接符 44"/>
          <p:cNvCxnSpPr/>
          <p:nvPr/>
        </p:nvCxnSpPr>
        <p:spPr>
          <a:xfrm flipH="1">
            <a:off x="2657648" y="5562600"/>
            <a:ext cx="583297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矩形 46"/>
          <p:cNvSpPr/>
          <p:nvPr/>
        </p:nvSpPr>
        <p:spPr>
          <a:xfrm>
            <a:off x="2895600" y="4953000"/>
            <a:ext cx="1658315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200" dirty="0" smtClean="0">
                <a:solidFill>
                  <a:schemeClr val="tx1"/>
                </a:solidFill>
              </a:rPr>
              <a:t>4 Create Response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2895600" y="5257800"/>
            <a:ext cx="1658315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200" dirty="0" smtClean="0">
                <a:solidFill>
                  <a:schemeClr val="tx1"/>
                </a:solidFill>
              </a:rPr>
              <a:t>4 Create Response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50" name="直接箭头连接符 49"/>
          <p:cNvCxnSpPr/>
          <p:nvPr/>
        </p:nvCxnSpPr>
        <p:spPr>
          <a:xfrm flipH="1">
            <a:off x="838200" y="5715000"/>
            <a:ext cx="181944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矩形 51"/>
          <p:cNvSpPr/>
          <p:nvPr/>
        </p:nvSpPr>
        <p:spPr>
          <a:xfrm>
            <a:off x="985924" y="5410200"/>
            <a:ext cx="15240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</a:rPr>
              <a:t>6 Create Response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11" name="直接箭头连接符 10"/>
          <p:cNvCxnSpPr/>
          <p:nvPr/>
        </p:nvCxnSpPr>
        <p:spPr>
          <a:xfrm flipH="1">
            <a:off x="838200" y="3429001"/>
            <a:ext cx="1828800" cy="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矩形 33"/>
          <p:cNvSpPr/>
          <p:nvPr/>
        </p:nvSpPr>
        <p:spPr>
          <a:xfrm>
            <a:off x="1900988" y="2743201"/>
            <a:ext cx="2652804" cy="475845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00" dirty="0" smtClean="0">
                <a:solidFill>
                  <a:schemeClr val="tx1"/>
                </a:solidFill>
              </a:rPr>
              <a:t>2.1 If </a:t>
            </a:r>
            <a:r>
              <a:rPr lang="en-US" altLang="zh-CN" sz="1000" dirty="0" smtClean="0">
                <a:solidFill>
                  <a:schemeClr val="tx1"/>
                </a:solidFill>
              </a:rPr>
              <a:t>all the members do not allow  </a:t>
            </a:r>
            <a:r>
              <a:rPr lang="en-US" altLang="zh-CN" sz="1000" dirty="0" smtClean="0">
                <a:solidFill>
                  <a:schemeClr val="tx1"/>
                </a:solidFill>
              </a:rPr>
              <a:t>to update the </a:t>
            </a:r>
            <a:r>
              <a:rPr lang="en-US" altLang="zh-CN" sz="1000" dirty="0" smtClean="0">
                <a:solidFill>
                  <a:schemeClr val="tx1"/>
                </a:solidFill>
              </a:rPr>
              <a:t>schedule </a:t>
            </a:r>
            <a:r>
              <a:rPr lang="en-US" altLang="zh-CN" sz="1000" dirty="0" err="1" smtClean="0">
                <a:solidFill>
                  <a:schemeClr val="tx1"/>
                </a:solidFill>
              </a:rPr>
              <a:t>infor</a:t>
            </a:r>
            <a:r>
              <a:rPr lang="en-US" altLang="zh-CN" sz="1000" dirty="0" smtClean="0">
                <a:solidFill>
                  <a:schemeClr val="tx1"/>
                </a:solidFill>
              </a:rPr>
              <a:t>, get the  subset of all &lt;schedule&gt; of the &lt;node&gt; for all members</a:t>
            </a:r>
            <a:endParaRPr lang="zh-CN" altLang="en-US" sz="1000" dirty="0">
              <a:solidFill>
                <a:schemeClr val="tx1"/>
              </a:solidFill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914400" y="3276601"/>
            <a:ext cx="15240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200" dirty="0" smtClean="0">
                <a:solidFill>
                  <a:schemeClr val="tx1"/>
                </a:solidFill>
              </a:rPr>
              <a:t>2.2 Return error or the schedule subset 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89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543800" cy="1143000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/>
              <a:t>Group </a:t>
            </a:r>
            <a:r>
              <a:rPr lang="en-US" altLang="zh-CN" sz="3600" dirty="0" err="1"/>
              <a:t>Fanout</a:t>
            </a:r>
            <a:r>
              <a:rPr lang="en-US" altLang="zh-CN" sz="3600" dirty="0"/>
              <a:t> </a:t>
            </a:r>
            <a:r>
              <a:rPr lang="en-US" altLang="zh-CN" sz="3600" dirty="0" smtClean="0"/>
              <a:t>Procedure</a:t>
            </a:r>
            <a:r>
              <a:rPr lang="en-GB" sz="3600" dirty="0" smtClean="0"/>
              <a:t>. </a:t>
            </a:r>
            <a:endParaRPr lang="en-GB" sz="3600" dirty="0"/>
          </a:p>
        </p:txBody>
      </p:sp>
      <p:sp>
        <p:nvSpPr>
          <p:cNvPr id="4" name="矩形 3"/>
          <p:cNvSpPr/>
          <p:nvPr/>
        </p:nvSpPr>
        <p:spPr>
          <a:xfrm>
            <a:off x="1905000" y="1542645"/>
            <a:ext cx="15240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Group Hosting CSE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228600" y="1542645"/>
            <a:ext cx="12954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IN-AE/CSE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4572000" y="1542645"/>
            <a:ext cx="13716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Member Hosting CSE1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6248400" y="1542645"/>
            <a:ext cx="13716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Member Hosting CSE2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7804826" y="1542645"/>
            <a:ext cx="13716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Member Hosting CSE3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4267200" y="1295400"/>
            <a:ext cx="3429000" cy="91440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4267200" y="1219200"/>
            <a:ext cx="15240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b="1" dirty="0" smtClean="0">
                <a:solidFill>
                  <a:schemeClr val="tx1"/>
                </a:solidFill>
              </a:rPr>
              <a:t>Multicast Group</a:t>
            </a:r>
            <a:endParaRPr lang="zh-CN" altLang="en-US" sz="1200" b="1" dirty="0">
              <a:solidFill>
                <a:schemeClr val="tx1"/>
              </a:solidFill>
            </a:endParaRPr>
          </a:p>
        </p:txBody>
      </p:sp>
      <p:cxnSp>
        <p:nvCxnSpPr>
          <p:cNvPr id="12" name="直接连接符 11"/>
          <p:cNvCxnSpPr>
            <a:stCxn id="4" idx="2"/>
          </p:cNvCxnSpPr>
          <p:nvPr/>
        </p:nvCxnSpPr>
        <p:spPr>
          <a:xfrm>
            <a:off x="2667000" y="2076045"/>
            <a:ext cx="0" cy="39437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838200" y="2076045"/>
            <a:ext cx="0" cy="38675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8458200" y="2076045"/>
            <a:ext cx="14218" cy="38675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箭头连接符 16"/>
          <p:cNvCxnSpPr/>
          <p:nvPr/>
        </p:nvCxnSpPr>
        <p:spPr>
          <a:xfrm>
            <a:off x="838200" y="2743200"/>
            <a:ext cx="18288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箭头连接符 18"/>
          <p:cNvCxnSpPr/>
          <p:nvPr/>
        </p:nvCxnSpPr>
        <p:spPr>
          <a:xfrm>
            <a:off x="2671011" y="3581400"/>
            <a:ext cx="4244980" cy="1262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矩形 21"/>
          <p:cNvSpPr/>
          <p:nvPr/>
        </p:nvSpPr>
        <p:spPr>
          <a:xfrm>
            <a:off x="1028700" y="2362201"/>
            <a:ext cx="15240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</a:rPr>
              <a:t>1 Request for group members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1904999" y="2819400"/>
            <a:ext cx="1828801" cy="47584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00" dirty="0" smtClean="0">
                <a:solidFill>
                  <a:srgbClr val="FF0000"/>
                </a:solidFill>
              </a:rPr>
              <a:t>2 Check  &lt;</a:t>
            </a:r>
            <a:r>
              <a:rPr lang="en-US" altLang="zh-CN" sz="1000" i="1" dirty="0" smtClean="0">
                <a:solidFill>
                  <a:srgbClr val="FF0000"/>
                </a:solidFill>
              </a:rPr>
              <a:t>schedule</a:t>
            </a:r>
            <a:r>
              <a:rPr lang="en-US" altLang="zh-CN" sz="1000" dirty="0" smtClean="0">
                <a:solidFill>
                  <a:srgbClr val="FF0000"/>
                </a:solidFill>
              </a:rPr>
              <a:t>&gt; of &lt;</a:t>
            </a:r>
            <a:r>
              <a:rPr lang="en-US" altLang="zh-CN" sz="1000" i="1" dirty="0" smtClean="0">
                <a:solidFill>
                  <a:srgbClr val="FF0000"/>
                </a:solidFill>
              </a:rPr>
              <a:t>group</a:t>
            </a:r>
            <a:r>
              <a:rPr lang="en-US" altLang="zh-CN" sz="1000" dirty="0" smtClean="0">
                <a:solidFill>
                  <a:srgbClr val="FF0000"/>
                </a:solidFill>
              </a:rPr>
              <a:t>&gt; and Determine when to </a:t>
            </a:r>
            <a:r>
              <a:rPr lang="en-US" altLang="zh-CN" sz="1000" dirty="0" err="1" smtClean="0">
                <a:solidFill>
                  <a:srgbClr val="FF0000"/>
                </a:solidFill>
              </a:rPr>
              <a:t>fanout</a:t>
            </a:r>
            <a:r>
              <a:rPr lang="en-US" altLang="zh-CN" sz="1000" dirty="0" smtClean="0">
                <a:solidFill>
                  <a:srgbClr val="FF0000"/>
                </a:solidFill>
              </a:rPr>
              <a:t> the message</a:t>
            </a:r>
            <a:endParaRPr lang="zh-CN" altLang="en-US" sz="1000" dirty="0">
              <a:solidFill>
                <a:srgbClr val="FF0000"/>
              </a:solidFill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2895600" y="3352800"/>
            <a:ext cx="28956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200" dirty="0" smtClean="0">
                <a:solidFill>
                  <a:schemeClr val="tx1"/>
                </a:solidFill>
              </a:rPr>
              <a:t>3 Request to multicast address by multicast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26" name="直接连接符 25"/>
          <p:cNvCxnSpPr/>
          <p:nvPr/>
        </p:nvCxnSpPr>
        <p:spPr>
          <a:xfrm>
            <a:off x="5219700" y="2104822"/>
            <a:ext cx="9353" cy="38387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箭头连接符 28"/>
          <p:cNvCxnSpPr/>
          <p:nvPr/>
        </p:nvCxnSpPr>
        <p:spPr>
          <a:xfrm>
            <a:off x="2667000" y="4038600"/>
            <a:ext cx="57912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矩形 30"/>
          <p:cNvSpPr/>
          <p:nvPr/>
        </p:nvSpPr>
        <p:spPr>
          <a:xfrm>
            <a:off x="2895600" y="3733800"/>
            <a:ext cx="3819354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200" dirty="0" smtClean="0">
                <a:solidFill>
                  <a:schemeClr val="tx1"/>
                </a:solidFill>
              </a:rPr>
              <a:t>3 </a:t>
            </a:r>
            <a:r>
              <a:rPr lang="en-US" altLang="zh-CN" sz="1200" dirty="0">
                <a:solidFill>
                  <a:schemeClr val="tx1"/>
                </a:solidFill>
              </a:rPr>
              <a:t>Request </a:t>
            </a:r>
            <a:r>
              <a:rPr lang="en-US" altLang="zh-CN" sz="1200" dirty="0" smtClean="0">
                <a:solidFill>
                  <a:schemeClr val="tx1"/>
                </a:solidFill>
              </a:rPr>
              <a:t>to Member Hosting CSE3 by unicast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35" name="直接箭头连接符 34"/>
          <p:cNvCxnSpPr/>
          <p:nvPr/>
        </p:nvCxnSpPr>
        <p:spPr>
          <a:xfrm flipH="1">
            <a:off x="2667001" y="4495800"/>
            <a:ext cx="256205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接箭头连接符 42"/>
          <p:cNvCxnSpPr/>
          <p:nvPr/>
        </p:nvCxnSpPr>
        <p:spPr>
          <a:xfrm flipH="1">
            <a:off x="2667001" y="4779139"/>
            <a:ext cx="4267198" cy="2146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箭头连接符 44"/>
          <p:cNvCxnSpPr/>
          <p:nvPr/>
        </p:nvCxnSpPr>
        <p:spPr>
          <a:xfrm flipH="1">
            <a:off x="2657648" y="5105400"/>
            <a:ext cx="583297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矩形 46"/>
          <p:cNvSpPr/>
          <p:nvPr/>
        </p:nvSpPr>
        <p:spPr>
          <a:xfrm>
            <a:off x="2895600" y="4876800"/>
            <a:ext cx="1658315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200" dirty="0" smtClean="0">
                <a:solidFill>
                  <a:schemeClr val="tx1"/>
                </a:solidFill>
              </a:rPr>
              <a:t>4 Response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2913685" y="4203627"/>
            <a:ext cx="1658315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200" dirty="0" smtClean="0">
                <a:solidFill>
                  <a:schemeClr val="tx1"/>
                </a:solidFill>
              </a:rPr>
              <a:t>4 Response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50" name="直接箭头连接符 49"/>
          <p:cNvCxnSpPr/>
          <p:nvPr/>
        </p:nvCxnSpPr>
        <p:spPr>
          <a:xfrm flipH="1">
            <a:off x="838200" y="5791200"/>
            <a:ext cx="181944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矩形 51"/>
          <p:cNvSpPr/>
          <p:nvPr/>
        </p:nvSpPr>
        <p:spPr>
          <a:xfrm>
            <a:off x="985924" y="5486400"/>
            <a:ext cx="15240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200" dirty="0" smtClean="0">
                <a:solidFill>
                  <a:schemeClr val="tx1"/>
                </a:solidFill>
              </a:rPr>
              <a:t>6 Response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4572000" y="2322094"/>
            <a:ext cx="4343400" cy="47584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00" dirty="0" smtClean="0">
                <a:solidFill>
                  <a:srgbClr val="FF0000"/>
                </a:solidFill>
              </a:rPr>
              <a:t>0 All the member shall wake up and listen to the group message  by the &lt;</a:t>
            </a:r>
            <a:r>
              <a:rPr lang="en-US" altLang="zh-CN" sz="1000" i="1" dirty="0" smtClean="0">
                <a:solidFill>
                  <a:srgbClr val="FF0000"/>
                </a:solidFill>
              </a:rPr>
              <a:t>schedule</a:t>
            </a:r>
            <a:r>
              <a:rPr lang="en-US" altLang="zh-CN" sz="1000" dirty="0" smtClean="0">
                <a:solidFill>
                  <a:srgbClr val="FF0000"/>
                </a:solidFill>
              </a:rPr>
              <a:t>&gt;</a:t>
            </a:r>
            <a:endParaRPr lang="zh-CN" altLang="en-US" sz="1000" dirty="0">
              <a:solidFill>
                <a:srgbClr val="FF0000"/>
              </a:solidFill>
            </a:endParaRPr>
          </a:p>
        </p:txBody>
      </p:sp>
      <p:cxnSp>
        <p:nvCxnSpPr>
          <p:cNvPr id="39" name="直接连接符 38"/>
          <p:cNvCxnSpPr/>
          <p:nvPr/>
        </p:nvCxnSpPr>
        <p:spPr>
          <a:xfrm>
            <a:off x="6934199" y="2098102"/>
            <a:ext cx="9353" cy="38387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矩形 43"/>
          <p:cNvSpPr/>
          <p:nvPr/>
        </p:nvSpPr>
        <p:spPr>
          <a:xfrm>
            <a:off x="2913685" y="4474339"/>
            <a:ext cx="1658315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200" dirty="0" smtClean="0">
                <a:solidFill>
                  <a:schemeClr val="tx1"/>
                </a:solidFill>
              </a:rPr>
              <a:t>4 Response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49" name="直接箭头连接符 48"/>
          <p:cNvCxnSpPr/>
          <p:nvPr/>
        </p:nvCxnSpPr>
        <p:spPr>
          <a:xfrm flipV="1">
            <a:off x="2667000" y="3581400"/>
            <a:ext cx="2552700" cy="1262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矩形 50"/>
          <p:cNvSpPr/>
          <p:nvPr/>
        </p:nvSpPr>
        <p:spPr>
          <a:xfrm>
            <a:off x="1961147" y="5162954"/>
            <a:ext cx="1828801" cy="47584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00" dirty="0" smtClean="0">
                <a:solidFill>
                  <a:schemeClr val="tx1"/>
                </a:solidFill>
              </a:rPr>
              <a:t>5 Aggregate response messages</a:t>
            </a:r>
            <a:endParaRPr lang="zh-CN" altLang="en-US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626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2819400"/>
            <a:ext cx="3124200" cy="1143000"/>
          </a:xfrm>
        </p:spPr>
        <p:txBody>
          <a:bodyPr>
            <a:normAutofit/>
          </a:bodyPr>
          <a:lstStyle/>
          <a:p>
            <a:pPr algn="l"/>
            <a:r>
              <a:rPr lang="en-GB" dirty="0" smtClean="0"/>
              <a:t>Thank You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200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neM2M Content Theme">
  <a:themeElements>
    <a:clrScheme name="oneM2M">
      <a:dk1>
        <a:srgbClr val="000000"/>
      </a:dk1>
      <a:lt1>
        <a:sysClr val="window" lastClr="FFFFFF"/>
      </a:lt1>
      <a:dk2>
        <a:srgbClr val="505450"/>
      </a:dk2>
      <a:lt2>
        <a:srgbClr val="A0A0A3"/>
      </a:lt2>
      <a:accent1>
        <a:srgbClr val="B42025"/>
      </a:accent1>
      <a:accent2>
        <a:srgbClr val="F6921E"/>
      </a:accent2>
      <a:accent3>
        <a:srgbClr val="005480"/>
      </a:accent3>
      <a:accent4>
        <a:srgbClr val="668C97"/>
      </a:accent4>
      <a:accent5>
        <a:srgbClr val="716896"/>
      </a:accent5>
      <a:accent6>
        <a:srgbClr val="008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63576</TotalTime>
  <Words>232</Words>
  <Application>Microsoft Office PowerPoint</Application>
  <PresentationFormat>全屏显示(4:3)</PresentationFormat>
  <Paragraphs>41</Paragraphs>
  <Slides>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9" baseType="lpstr">
      <vt:lpstr>宋体</vt:lpstr>
      <vt:lpstr>Arial</vt:lpstr>
      <vt:lpstr>Calibri</vt:lpstr>
      <vt:lpstr>Times New Roman</vt:lpstr>
      <vt:lpstr>oneM2M Content Theme</vt:lpstr>
      <vt:lpstr>Group Schedule solution</vt:lpstr>
      <vt:lpstr>&lt;schedule&gt; of &lt;group&gt; Creation Procedure</vt:lpstr>
      <vt:lpstr>Group Fanout Procedure. </vt:lpstr>
      <vt:lpstr>Thank You </vt:lpstr>
    </vt:vector>
  </TitlesOfParts>
  <Company>oneM2M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oneM2M - Taking a Look Inside</dc:title>
  <dc:creator>Nicolas Damour</dc:creator>
  <cp:keywords>oneM2M, M2M, IoT</cp:keywords>
  <cp:lastModifiedBy>Huawei3</cp:lastModifiedBy>
  <cp:revision>2566</cp:revision>
  <cp:lastPrinted>2014-10-30T16:01:28Z</cp:lastPrinted>
  <dcterms:created xsi:type="dcterms:W3CDTF">2012-09-11T22:52:11Z</dcterms:created>
  <dcterms:modified xsi:type="dcterms:W3CDTF">2017-10-31T10:45:41Z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(3)doNBd2nWyPTCcUEq5XDesonoOGNgqKzIbrzvoDZKm8zSOyeRc1TE9nS9I6/4dsYZWWXsKwyM
a1/fOAiqqksfzH1lXHCEukw7YGQ73Saj2V9QiIdbVWckCTDlVGKyRZzdQWkYIj9zR6iyPPFg
W2XgY629jNLDyDtRvmXkHhU8DkyXQ8OZl4AWWIlz25hzaxT8NGYIaRCV5m7KkS8+h6SDT8wJ
ybnpNUpZRXpa8Gd5Cu</vt:lpwstr>
  </property>
  <property fmtid="{D5CDD505-2E9C-101B-9397-08002B2CF9AE}" pid="4" name="_2015_ms_pID_7253431">
    <vt:lpwstr>zSFsP0Pvud8Mr03J3RR1hiccJbmJSQ1OLKKvpJKRCI9cg2Xcqiplhd
U8DsySgumxRdsncINhP+zXMO42zszUJGzgs9lXrB7sIVlWWztz9PRfj9tzsERT7WPfn0Rma7
pxjd0Uei8II585VMZc7RsHQGlh1CU0ep96rncIbxnjHhOFHINPnVmIcaqy3TfFz4Mpyf1Sgv
T9pYXwDA7htM3bc+jgnr2SFYKuDuHMYOeAPm</vt:lpwstr>
  </property>
  <property fmtid="{D5CDD505-2E9C-101B-9397-08002B2CF9AE}" pid="5" name="_2015_ms_pID_7253432">
    <vt:lpwstr>2POKxBfiRLn59ehcpYZ/a024xe9utK988O4R
UI7mnbn2Udbip+0nl0Vk0b7nQTVbJuNca3z+5Mfj9mF2cHA8BVc=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1468202790</vt:lpwstr>
  </property>
</Properties>
</file>