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1"/>
  </p:notesMasterIdLst>
  <p:handoutMasterIdLst>
    <p:handoutMasterId r:id="rId12"/>
  </p:handoutMasterIdLst>
  <p:sldIdLst>
    <p:sldId id="305" r:id="rId2"/>
    <p:sldId id="748" r:id="rId3"/>
    <p:sldId id="751" r:id="rId4"/>
    <p:sldId id="752" r:id="rId5"/>
    <p:sldId id="753" r:id="rId6"/>
    <p:sldId id="754" r:id="rId7"/>
    <p:sldId id="713" r:id="rId8"/>
    <p:sldId id="747" r:id="rId9"/>
    <p:sldId id="746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  <p:cmAuthor id="1" name="Huawei3" initials="huawei1" lastIdx="3" clrIdx="1">
    <p:extLst>
      <p:ext uri="{19B8F6BF-5375-455C-9EA6-DF929625EA0E}">
        <p15:presenceInfo xmlns:p15="http://schemas.microsoft.com/office/powerpoint/2012/main" xmlns="" userId="Huawei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B42025"/>
    <a:srgbClr val="7030A0"/>
    <a:srgbClr val="4F81BD"/>
    <a:srgbClr val="77933C"/>
    <a:srgbClr val="545054"/>
    <a:srgbClr val="34B233"/>
    <a:srgbClr val="376092"/>
    <a:srgbClr val="A88000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4" autoAdjust="0"/>
    <p:restoredTop sz="94424" autoAdjust="0"/>
  </p:normalViewPr>
  <p:slideViewPr>
    <p:cSldViewPr>
      <p:cViewPr varScale="1">
        <p:scale>
          <a:sx n="87" d="100"/>
          <a:sy n="87" d="100"/>
        </p:scale>
        <p:origin x="-15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690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4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581400" y="6300498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/>
              <a:t>© 2015 oneM2M</a:t>
            </a:r>
            <a:endParaRPr lang="en-US" sz="1200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657600" y="6262300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2016 oneM2M</a:t>
            </a:r>
            <a:endParaRPr lang="zh-CN" altLang="en-US" sz="1200" dirty="0"/>
          </a:p>
        </p:txBody>
      </p:sp>
      <p:sp>
        <p:nvSpPr>
          <p:cNvPr id="7" name="文本框 5"/>
          <p:cNvSpPr txBox="1"/>
          <p:nvPr userDrawn="1"/>
        </p:nvSpPr>
        <p:spPr>
          <a:xfrm>
            <a:off x="3657600" y="6327481"/>
            <a:ext cx="137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US" altLang="zh-CN" sz="1200" dirty="0" smtClean="0"/>
              <a:t>2017 oneM2M</a:t>
            </a:r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altLang="zh-CN" b="1" dirty="0" smtClean="0"/>
              <a:t>Bei</a:t>
            </a:r>
            <a:r>
              <a:rPr lang="zh-CN" altLang="en-US" b="1" dirty="0" smtClean="0"/>
              <a:t>（</a:t>
            </a:r>
            <a:r>
              <a:rPr lang="en-US" altLang="zh-CN" b="1" dirty="0" smtClean="0"/>
              <a:t>Echo</a:t>
            </a:r>
            <a:r>
              <a:rPr lang="zh-CN" altLang="en-US" b="1" dirty="0" smtClean="0"/>
              <a:t>）</a:t>
            </a:r>
            <a:r>
              <a:rPr lang="en-US" altLang="zh-CN" b="1" dirty="0" smtClean="0"/>
              <a:t>Xu</a:t>
            </a:r>
            <a:r>
              <a:rPr lang="en-US" b="1" dirty="0" smtClean="0"/>
              <a:t>, </a:t>
            </a:r>
            <a:r>
              <a:rPr lang="en-US" altLang="zh-CN" b="1" dirty="0" smtClean="0"/>
              <a:t>Huawei</a:t>
            </a:r>
            <a:r>
              <a:rPr lang="en-US" altLang="zh-CN" b="1" dirty="0" smtClean="0"/>
              <a:t>, Nov </a:t>
            </a:r>
            <a:r>
              <a:rPr lang="en-US" b="1" dirty="0" smtClean="0"/>
              <a:t>2017</a:t>
            </a:r>
            <a:endParaRPr lang="en-US" b="1" dirty="0" smtClean="0"/>
          </a:p>
          <a:p>
            <a:pPr algn="ctr">
              <a:spcBef>
                <a:spcPct val="0"/>
              </a:spcBef>
            </a:pPr>
            <a:r>
              <a:rPr lang="en-US" dirty="0" smtClean="0"/>
              <a:t>Echo.Xubei@huawei.com</a:t>
            </a:r>
          </a:p>
          <a:p>
            <a:pPr algn="ctr">
              <a:spcBef>
                <a:spcPct val="0"/>
              </a:spcBef>
            </a:pPr>
            <a:endParaRPr lang="en-US" dirty="0" smtClean="0"/>
          </a:p>
          <a:p>
            <a:pPr algn="ctr">
              <a:spcBef>
                <a:spcPct val="0"/>
              </a:spcBef>
            </a:pPr>
            <a:r>
              <a:rPr lang="en-US" b="1" dirty="0" smtClean="0"/>
              <a:t>oneM2M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www.oneM2M.org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2400" dirty="0" smtClean="0"/>
              <a:t>Group </a:t>
            </a:r>
            <a:r>
              <a:rPr lang="en-US" altLang="zh-CN" sz="2400" dirty="0" smtClean="0"/>
              <a:t>Schedule solution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Usecase</a:t>
            </a:r>
            <a:r>
              <a:rPr lang="en-GB" sz="3200" dirty="0" smtClean="0"/>
              <a:t>1</a:t>
            </a:r>
            <a:r>
              <a:rPr lang="en-GB" sz="3200" dirty="0" smtClean="0"/>
              <a:t>: Turn on Street Lights of Group 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05400" y="2209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7432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495800"/>
            <a:ext cx="900886" cy="114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直接箭头连接符 40"/>
          <p:cNvCxnSpPr>
            <a:stCxn id="5" idx="3"/>
            <a:endCxn id="4" idx="1"/>
          </p:cNvCxnSpPr>
          <p:nvPr/>
        </p:nvCxnSpPr>
        <p:spPr>
          <a:xfrm>
            <a:off x="1524000" y="22479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524000" y="19812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time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1910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 Application Server sets 6:00 PM to turn on the street lights and 7:00 AM to turn off the street lights from  Oct to May year+1.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Application Server sets 8:00 PM to turn on the street light and 6:00 AM to turn off the street lights from May to Oct.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street lights store the schedule to turn on/off  at that time </a:t>
            </a:r>
          </a:p>
          <a:p>
            <a:pPr marL="342900" indent="-342900">
              <a:buFont typeface="+mj-lt"/>
              <a:buAutoNum type="arabicPeriod"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>
            <a:endCxn id="1026" idx="1"/>
          </p:cNvCxnSpPr>
          <p:nvPr/>
        </p:nvCxnSpPr>
        <p:spPr>
          <a:xfrm flipV="1">
            <a:off x="4572000" y="1638300"/>
            <a:ext cx="762000" cy="3428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endCxn id="38" idx="1"/>
          </p:cNvCxnSpPr>
          <p:nvPr/>
        </p:nvCxnSpPr>
        <p:spPr>
          <a:xfrm>
            <a:off x="4572000" y="2209800"/>
            <a:ext cx="762000" cy="1104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39" idx="1"/>
          </p:cNvCxnSpPr>
          <p:nvPr/>
        </p:nvCxnSpPr>
        <p:spPr>
          <a:xfrm>
            <a:off x="4572000" y="2247900"/>
            <a:ext cx="762000" cy="281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248400" y="1447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</a:t>
            </a:r>
            <a:r>
              <a:rPr lang="en-US" altLang="zh-CN" sz="1200" dirty="0" smtClean="0">
                <a:solidFill>
                  <a:schemeClr val="tx1"/>
                </a:solidFill>
              </a:rPr>
              <a:t>t the schedule </a:t>
            </a:r>
          </a:p>
        </p:txBody>
      </p:sp>
      <p:sp>
        <p:nvSpPr>
          <p:cNvPr id="59" name="矩形 58"/>
          <p:cNvSpPr/>
          <p:nvPr/>
        </p:nvSpPr>
        <p:spPr>
          <a:xfrm>
            <a:off x="6248400" y="30480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</a:t>
            </a:r>
            <a:r>
              <a:rPr lang="en-US" altLang="zh-CN" sz="1200" dirty="0" smtClean="0">
                <a:solidFill>
                  <a:schemeClr val="tx1"/>
                </a:solidFill>
              </a:rPr>
              <a:t>t the schedule </a:t>
            </a:r>
          </a:p>
        </p:txBody>
      </p:sp>
      <p:sp>
        <p:nvSpPr>
          <p:cNvPr id="60" name="矩形 59"/>
          <p:cNvSpPr/>
          <p:nvPr/>
        </p:nvSpPr>
        <p:spPr>
          <a:xfrm>
            <a:off x="6248400" y="4876800"/>
            <a:ext cx="18288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Turn on/off automatically</a:t>
            </a:r>
          </a:p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a</a:t>
            </a:r>
            <a:r>
              <a:rPr lang="en-US" altLang="zh-CN" sz="1200" dirty="0" smtClean="0">
                <a:solidFill>
                  <a:schemeClr val="tx1"/>
                </a:solidFill>
              </a:rPr>
              <a:t>t the schedule </a:t>
            </a:r>
          </a:p>
        </p:txBody>
      </p:sp>
      <p:sp>
        <p:nvSpPr>
          <p:cNvPr id="61" name="矩形 60"/>
          <p:cNvSpPr/>
          <p:nvPr/>
        </p:nvSpPr>
        <p:spPr>
          <a:xfrm>
            <a:off x="5181600" y="38100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5181600" y="5638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Usecase2: </a:t>
            </a:r>
            <a:r>
              <a:rPr lang="en-US" altLang="zh-CN" sz="3200" dirty="0" smtClean="0"/>
              <a:t>Periodic device management of Group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3048000" y="19812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9812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1524000" y="2057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676400" y="18288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Set  schedule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04800" y="2895600"/>
            <a:ext cx="4267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During 1:00 AM – 2:00 AM of the 1</a:t>
            </a:r>
            <a:r>
              <a:rPr lang="en-US" altLang="zh-CN" sz="14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zh-CN" sz="1400" dirty="0" smtClean="0">
                <a:solidFill>
                  <a:schemeClr val="tx1"/>
                </a:solidFill>
              </a:rPr>
              <a:t> day of each month, the application server will maintain the device by different methods, such as battery check, memory check or firmware upgrade.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400" dirty="0" smtClean="0">
                <a:solidFill>
                  <a:schemeClr val="tx1"/>
                </a:solidFill>
              </a:rPr>
              <a:t>The  device  shall store the schedule and wake up to receive the message at that time in case it is in PSM.</a:t>
            </a:r>
          </a:p>
          <a:p>
            <a:pPr marL="342900" indent="-342900">
              <a:buFont typeface="+mj-lt"/>
              <a:buAutoNum type="arabicPeriod"/>
            </a:pP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4572000" y="1371601"/>
            <a:ext cx="1600200" cy="838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>
            <a:off x="4572000" y="2209800"/>
            <a:ext cx="16002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4" idx="3"/>
            <a:endCxn id="19" idx="1"/>
          </p:cNvCxnSpPr>
          <p:nvPr/>
        </p:nvCxnSpPr>
        <p:spPr>
          <a:xfrm>
            <a:off x="4572000" y="2247900"/>
            <a:ext cx="1600199" cy="3067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2800927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4687454"/>
            <a:ext cx="1295400" cy="125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>
            <a:off x="1524000" y="2438400"/>
            <a:ext cx="1524000" cy="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600200" y="2133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rgbClr val="FF9933"/>
                </a:solidFill>
              </a:rPr>
              <a:t>Send DM message</a:t>
            </a:r>
            <a:endParaRPr lang="zh-CN" altLang="en-US" sz="1200" dirty="0">
              <a:solidFill>
                <a:srgbClr val="FF9933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172199" y="4038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72199" y="2133599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172199" y="59436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>
            <a:stCxn id="4" idx="3"/>
          </p:cNvCxnSpPr>
          <p:nvPr/>
        </p:nvCxnSpPr>
        <p:spPr>
          <a:xfrm flipV="1">
            <a:off x="4572000" y="14478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4" idx="3"/>
          </p:cNvCxnSpPr>
          <p:nvPr/>
        </p:nvCxnSpPr>
        <p:spPr>
          <a:xfrm>
            <a:off x="4572000" y="2247900"/>
            <a:ext cx="1600200" cy="8001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572000" y="2438400"/>
            <a:ext cx="1600200" cy="3124200"/>
          </a:xfrm>
          <a:prstGeom prst="straightConnector1">
            <a:avLst/>
          </a:prstGeom>
          <a:ln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7467600" y="12954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5" name="矩形 44"/>
          <p:cNvSpPr/>
          <p:nvPr/>
        </p:nvSpPr>
        <p:spPr>
          <a:xfrm>
            <a:off x="7467600" y="30480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  <p:sp>
        <p:nvSpPr>
          <p:cNvPr id="47" name="矩形 46"/>
          <p:cNvSpPr/>
          <p:nvPr/>
        </p:nvSpPr>
        <p:spPr>
          <a:xfrm>
            <a:off x="7470536" y="4876800"/>
            <a:ext cx="1600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zh-CN" sz="1200" dirty="0" smtClean="0">
                <a:solidFill>
                  <a:schemeClr val="tx1"/>
                </a:solidFill>
              </a:rPr>
              <a:t>Wakes up to ready to receive DM message at the schedule</a:t>
            </a: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Problem</a:t>
            </a:r>
            <a:endParaRPr lang="en-GB" sz="3200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altLang="zh-CN" sz="1800" dirty="0" smtClean="0">
                <a:ea typeface="굴림" pitchFamily="34" charset="-127"/>
              </a:rPr>
              <a:t>The schedule information is input from Application Server according to the service.</a:t>
            </a:r>
          </a:p>
          <a:p>
            <a:pPr eaLnBrk="1" hangingPunct="1"/>
            <a:r>
              <a:rPr lang="en-US" altLang="zh-CN" sz="1800" dirty="0" smtClean="0">
                <a:ea typeface="굴림" pitchFamily="34" charset="-127"/>
              </a:rPr>
              <a:t>If the member Hosting CSE is in PSM when receiving the group fanout message, it can not process the fanout message. </a:t>
            </a:r>
            <a:r>
              <a:rPr lang="en-GB" altLang="zh-CN" sz="1800" dirty="0" smtClean="0"/>
              <a:t>The &lt;schedule&gt; of &lt;node&gt; can be used to indicate the time when the member Hosting CSE can be reachable. But this &lt;schedule&gt; is not shown by IN-AE, and may not meet the requirement of IN-AE.</a:t>
            </a:r>
            <a:endParaRPr lang="en-US" altLang="zh-CN" sz="1800" dirty="0" smtClean="0">
              <a:ea typeface="굴림" pitchFamily="34" charset="-127"/>
            </a:endParaRPr>
          </a:p>
          <a:p>
            <a:pPr eaLnBrk="1" hangingPunct="1"/>
            <a:r>
              <a:rPr lang="en-GB" altLang="zh-CN" sz="1800" dirty="0" smtClean="0"/>
              <a:t>For 3GPP MBMS, the start time of group message delivery is mandatory. </a:t>
            </a:r>
            <a:r>
              <a:rPr lang="en-GB" altLang="zh-CN" sz="1800" b="1" i="1" dirty="0" smtClean="0"/>
              <a:t>Operation Execution Time </a:t>
            </a:r>
            <a:r>
              <a:rPr lang="en-GB" altLang="zh-CN" sz="1800" dirty="0" smtClean="0"/>
              <a:t>or</a:t>
            </a:r>
            <a:r>
              <a:rPr lang="en-GB" altLang="zh-CN" sz="1800" i="1" dirty="0" smtClean="0"/>
              <a:t> </a:t>
            </a:r>
            <a:r>
              <a:rPr lang="en-GB" altLang="zh-CN" sz="1800" b="1" i="1" dirty="0" smtClean="0"/>
              <a:t>Request Expiration Timestamp</a:t>
            </a:r>
            <a:r>
              <a:rPr lang="en-GB" altLang="zh-CN" sz="1800" i="1" dirty="0" smtClean="0"/>
              <a:t> </a:t>
            </a:r>
            <a:r>
              <a:rPr lang="en-GB" altLang="zh-CN" sz="1800" dirty="0" smtClean="0"/>
              <a:t>may be used as the start time, but they are optional in the request and the member Host CSE does not know it before receive the request.</a:t>
            </a:r>
            <a:endParaRPr lang="en-US" altLang="zh-CN" sz="1800" dirty="0" smtClean="0">
              <a:ea typeface="굴림" pitchFamily="34" charset="-127"/>
            </a:endParaRPr>
          </a:p>
          <a:p>
            <a:pPr eaLnBrk="1" hangingPunct="1">
              <a:buNone/>
            </a:pPr>
            <a:endParaRPr lang="en-GB" altLang="zh-CN" sz="1800" dirty="0" smtClean="0"/>
          </a:p>
          <a:p>
            <a:pPr eaLnBrk="1" hangingPunct="1">
              <a:buNone/>
            </a:pPr>
            <a:r>
              <a:rPr lang="en-GB" altLang="zh-CN" sz="2000" dirty="0" smtClean="0"/>
              <a:t>Add  </a:t>
            </a:r>
            <a:r>
              <a:rPr lang="en-GB" altLang="zh-CN" sz="2000" dirty="0" smtClean="0"/>
              <a:t>&lt;schedule&gt; </a:t>
            </a:r>
            <a:r>
              <a:rPr lang="en-GB" altLang="zh-CN" sz="2000" dirty="0" smtClean="0"/>
              <a:t>as </a:t>
            </a:r>
            <a:r>
              <a:rPr lang="en-GB" altLang="zh-CN" sz="2000" dirty="0" smtClean="0"/>
              <a:t>child resource of the &lt;group&gt;  resource can solve the problems of above.</a:t>
            </a:r>
            <a:endParaRPr lang="en-US" altLang="zh-CN" sz="20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Solution--resource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1600200" y="17526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&lt;group&gt;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38400" y="22860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形状 7"/>
          <p:cNvCxnSpPr>
            <a:stCxn id="5" idx="2"/>
            <a:endCxn id="6" idx="1"/>
          </p:cNvCxnSpPr>
          <p:nvPr/>
        </p:nvCxnSpPr>
        <p:spPr>
          <a:xfrm rot="16200000" flipH="1">
            <a:off x="2114550" y="2152650"/>
            <a:ext cx="3429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192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82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248400" y="12192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24400" y="34290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95800" y="914400"/>
            <a:ext cx="33528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572000" y="914400"/>
            <a:ext cx="22860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Multicast Group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4000" y="1981200"/>
            <a:ext cx="19812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&lt;localMulticastGroup&gt;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00800" y="25908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7" name="形状 16"/>
          <p:cNvCxnSpPr>
            <a:endCxn id="16" idx="1"/>
          </p:cNvCxnSpPr>
          <p:nvPr/>
        </p:nvCxnSpPr>
        <p:spPr>
          <a:xfrm rot="16200000" flipH="1">
            <a:off x="6038850" y="24193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800600" y="4038600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&lt;CSEBase&gt;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15000" y="4648200"/>
            <a:ext cx="1371600" cy="381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&lt;schedule&gt;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2" name="形状 21"/>
          <p:cNvCxnSpPr>
            <a:endCxn id="21" idx="1"/>
          </p:cNvCxnSpPr>
          <p:nvPr/>
        </p:nvCxnSpPr>
        <p:spPr>
          <a:xfrm rot="16200000" flipH="1">
            <a:off x="5353050" y="4476750"/>
            <a:ext cx="419100" cy="3048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标注 22"/>
          <p:cNvSpPr/>
          <p:nvPr/>
        </p:nvSpPr>
        <p:spPr>
          <a:xfrm>
            <a:off x="990600" y="3200400"/>
            <a:ext cx="2209800" cy="1066800"/>
          </a:xfrm>
          <a:prstGeom prst="wedgeRectCallout">
            <a:avLst>
              <a:gd name="adj1" fmla="val 40094"/>
              <a:gd name="adj2" fmla="val -986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indicate the time periods when the group fanout requests are sent.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标注 23"/>
          <p:cNvSpPr/>
          <p:nvPr/>
        </p:nvSpPr>
        <p:spPr>
          <a:xfrm>
            <a:off x="6934200" y="3429000"/>
            <a:ext cx="2209800" cy="1066800"/>
          </a:xfrm>
          <a:prstGeom prst="wedgeRectCallout">
            <a:avLst>
              <a:gd name="adj1" fmla="val -35901"/>
              <a:gd name="adj2" fmla="val -9285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time periods when the group members are available and  listening to receive multicast fanout </a:t>
            </a:r>
            <a:r>
              <a:rPr lang="en-US" altLang="zh-CN" sz="1400" dirty="0" smtClean="0">
                <a:solidFill>
                  <a:schemeClr val="tx1"/>
                </a:solidFill>
              </a:rPr>
              <a:t>requests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标注 26"/>
          <p:cNvSpPr/>
          <p:nvPr/>
        </p:nvSpPr>
        <p:spPr>
          <a:xfrm>
            <a:off x="5943600" y="5486400"/>
            <a:ext cx="2209800" cy="914400"/>
          </a:xfrm>
          <a:prstGeom prst="wedgeRectCallout">
            <a:avLst>
              <a:gd name="adj1" fmla="val -33912"/>
              <a:gd name="adj2" fmla="val -976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indicate the anticipated time periods when the CSE  is available for processing.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4572000"/>
            <a:ext cx="5181600" cy="167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 add 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resource of the &lt;</a:t>
            </a:r>
            <a:r>
              <a:rPr lang="en-US" altLang="ko-KR" sz="1400" i="1" dirty="0" smtClean="0">
                <a:ea typeface="굴림" pitchFamily="34" charset="-127"/>
              </a:rPr>
              <a:t>group</a:t>
            </a:r>
            <a:r>
              <a:rPr lang="en-US" altLang="ko-KR" sz="1400" dirty="0" smtClean="0">
                <a:ea typeface="굴림" pitchFamily="34" charset="-127"/>
              </a:rPr>
              <a:t>&gt; resource to indicate </a:t>
            </a:r>
            <a:r>
              <a:rPr lang="en-GB" altLang="zh-CN" sz="1400" dirty="0" smtClean="0"/>
              <a:t>the </a:t>
            </a:r>
            <a:r>
              <a:rPr lang="en-GB" altLang="zh-CN" sz="1400" dirty="0" smtClean="0"/>
              <a:t>time periods when the group fanout requests are sent.</a:t>
            </a:r>
            <a:r>
              <a:rPr lang="en-US" altLang="ko-KR" sz="1400" dirty="0" smtClean="0">
                <a:ea typeface="굴림" pitchFamily="34" charset="-127"/>
              </a:rPr>
              <a:t> 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member Hosting CSE add </a:t>
            </a:r>
            <a:r>
              <a:rPr lang="en-US" altLang="ko-KR" sz="1400" dirty="0" smtClean="0">
                <a:ea typeface="굴림" pitchFamily="34" charset="-127"/>
              </a:rPr>
              <a:t>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child </a:t>
            </a:r>
            <a:r>
              <a:rPr lang="en-US" altLang="ko-KR" sz="1400" dirty="0" smtClean="0">
                <a:ea typeface="굴림" pitchFamily="34" charset="-127"/>
              </a:rPr>
              <a:t>resource of &lt;localMulticastGroup&gt; resource or &lt;CSEBase&gt; resource to </a:t>
            </a:r>
            <a:r>
              <a:rPr lang="en-US" altLang="zh-CN" sz="1400" dirty="0" smtClean="0"/>
              <a:t>indicate the time periods when the group members are available and  listening to receive </a:t>
            </a:r>
            <a:r>
              <a:rPr lang="en-US" altLang="zh-CN" sz="1400" dirty="0" smtClean="0"/>
              <a:t>fanout requests.</a:t>
            </a:r>
            <a:endParaRPr lang="en-US" altLang="ko-KR" sz="1400" dirty="0" smtClean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 smtClean="0"/>
              <a:t>Solution—3GPP Network Coordination</a:t>
            </a:r>
            <a:endParaRPr lang="en-GB" sz="3200" dirty="0"/>
          </a:p>
        </p:txBody>
      </p:sp>
      <p:sp>
        <p:nvSpPr>
          <p:cNvPr id="9" name="矩形 8"/>
          <p:cNvSpPr/>
          <p:nvPr/>
        </p:nvSpPr>
        <p:spPr>
          <a:xfrm>
            <a:off x="228600" y="1143000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958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CSE1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43400" y="990600"/>
            <a:ext cx="32004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419600" y="990600"/>
            <a:ext cx="25908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MBMS Multicast Group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772400" y="1295400"/>
            <a:ext cx="1295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Member Hosting </a:t>
            </a:r>
            <a:r>
              <a:rPr lang="en-US" altLang="zh-CN" sz="1200" dirty="0" smtClean="0">
                <a:solidFill>
                  <a:schemeClr val="tx1"/>
                </a:solidFill>
              </a:rPr>
              <a:t>CSE3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286000" y="1143000"/>
            <a:ext cx="1219200" cy="533400"/>
          </a:xfrm>
          <a:prstGeom prst="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3GPP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直接连接符 28"/>
          <p:cNvCxnSpPr>
            <a:stCxn id="9" idx="2"/>
          </p:cNvCxnSpPr>
          <p:nvPr/>
        </p:nvCxnSpPr>
        <p:spPr>
          <a:xfrm>
            <a:off x="990600" y="1676400"/>
            <a:ext cx="0" cy="396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28956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996352" y="1828800"/>
            <a:ext cx="23448" cy="3733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8382000" y="1676400"/>
            <a:ext cx="0" cy="388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990600" y="2133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066800" y="19050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</a:t>
            </a:r>
            <a:r>
              <a:rPr lang="en-US" altLang="zh-CN" sz="1200" dirty="0" smtClean="0">
                <a:solidFill>
                  <a:schemeClr val="tx1"/>
                </a:solidFill>
              </a:rPr>
              <a:t>Allocate TMGI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990600" y="28956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990600" y="2438400"/>
            <a:ext cx="1905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2 Group </a:t>
            </a:r>
            <a:r>
              <a:rPr lang="en-US" altLang="zh-CN" sz="1100" dirty="0" smtClean="0">
                <a:solidFill>
                  <a:schemeClr val="tx1"/>
                </a:solidFill>
              </a:rPr>
              <a:t>Message </a:t>
            </a:r>
            <a:r>
              <a:rPr lang="en-US" altLang="zh-CN" sz="1100" dirty="0" smtClean="0">
                <a:solidFill>
                  <a:schemeClr val="tx1"/>
                </a:solidFill>
              </a:rPr>
              <a:t>Delivery(Group Message Payload, </a:t>
            </a:r>
            <a:r>
              <a:rPr lang="en-US" altLang="zh-CN" sz="1100" dirty="0" smtClean="0">
                <a:solidFill>
                  <a:srgbClr val="FF0000"/>
                </a:solidFill>
              </a:rPr>
              <a:t>Message </a:t>
            </a:r>
            <a:r>
              <a:rPr lang="en-US" altLang="zh-CN" sz="1100" dirty="0" smtClean="0">
                <a:solidFill>
                  <a:srgbClr val="FF0000"/>
                </a:solidFill>
              </a:rPr>
              <a:t>Delivery Start Time</a:t>
            </a:r>
            <a:r>
              <a:rPr lang="en-US" altLang="zh-CN" sz="1100" dirty="0" smtClean="0">
                <a:solidFill>
                  <a:schemeClr val="tx1"/>
                </a:solidFill>
              </a:rPr>
              <a:t>)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828800" y="2971801"/>
            <a:ext cx="2362201" cy="6095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0" dirty="0" smtClean="0">
                <a:solidFill>
                  <a:schemeClr val="tx1"/>
                </a:solidFill>
              </a:rPr>
              <a:t>3 Activate </a:t>
            </a:r>
            <a:r>
              <a:rPr lang="en-US" altLang="zh-CN" sz="1000" dirty="0" smtClean="0">
                <a:solidFill>
                  <a:schemeClr val="tx1"/>
                </a:solidFill>
              </a:rPr>
              <a:t>MBMS Bearer </a:t>
            </a:r>
            <a:r>
              <a:rPr lang="en-US" altLang="zh-CN" sz="1000" dirty="0" smtClean="0">
                <a:solidFill>
                  <a:schemeClr val="tx1"/>
                </a:solidFill>
              </a:rPr>
              <a:t>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a</a:t>
            </a:r>
            <a:r>
              <a:rPr lang="en-US" altLang="zh-CN" sz="1000" dirty="0" smtClean="0">
                <a:solidFill>
                  <a:schemeClr val="tx1"/>
                </a:solidFill>
              </a:rPr>
              <a:t>nd MBMS session </a:t>
            </a:r>
            <a:r>
              <a:rPr lang="en-US" altLang="zh-CN" sz="1000" dirty="0" smtClean="0">
                <a:solidFill>
                  <a:schemeClr val="tx1"/>
                </a:solidFill>
              </a:rPr>
              <a:t>start procedure(</a:t>
            </a:r>
            <a:r>
              <a:rPr lang="en-US" altLang="zh-CN" sz="1000" dirty="0" smtClean="0">
                <a:solidFill>
                  <a:srgbClr val="FF0000"/>
                </a:solidFill>
              </a:rPr>
              <a:t>Start Time</a:t>
            </a:r>
            <a:r>
              <a:rPr lang="en-US" altLang="zh-CN" sz="1000" dirty="0" smtClean="0">
                <a:solidFill>
                  <a:schemeClr val="tx1"/>
                </a:solidFill>
              </a:rPr>
              <a:t>)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72000" y="1905000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2895600" y="3886200"/>
            <a:ext cx="31242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3429000" y="35814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</a:t>
            </a:r>
            <a:r>
              <a:rPr lang="en-US" altLang="zh-CN" sz="1100" dirty="0" smtClean="0">
                <a:solidFill>
                  <a:schemeClr val="tx1"/>
                </a:solidFill>
              </a:rPr>
              <a:t>Message </a:t>
            </a:r>
            <a:r>
              <a:rPr lang="en-US" altLang="zh-CN" sz="1100" dirty="0" smtClean="0">
                <a:solidFill>
                  <a:schemeClr val="tx1"/>
                </a:solidFill>
              </a:rPr>
              <a:t>Delivery by multicast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直接箭头连接符 43"/>
          <p:cNvCxnSpPr>
            <a:endCxn id="37" idx="3"/>
          </p:cNvCxnSpPr>
          <p:nvPr/>
        </p:nvCxnSpPr>
        <p:spPr>
          <a:xfrm flipH="1">
            <a:off x="2895600" y="25908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124200" y="2362200"/>
            <a:ext cx="495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rgbClr val="FF0000"/>
                </a:solidFill>
              </a:rPr>
              <a:t>0 TAU to fresh the UE status and make sure the reachability of UE  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2895600" y="4419600"/>
            <a:ext cx="54864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3352800" y="4114800"/>
            <a:ext cx="2438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100" dirty="0" smtClean="0">
                <a:solidFill>
                  <a:schemeClr val="tx1"/>
                </a:solidFill>
              </a:rPr>
              <a:t>4 Group </a:t>
            </a:r>
            <a:r>
              <a:rPr lang="en-US" altLang="zh-CN" sz="1100" dirty="0" smtClean="0">
                <a:solidFill>
                  <a:schemeClr val="tx1"/>
                </a:solidFill>
              </a:rPr>
              <a:t>Message </a:t>
            </a:r>
            <a:r>
              <a:rPr lang="en-US" altLang="zh-CN" sz="1100" dirty="0" smtClean="0">
                <a:solidFill>
                  <a:schemeClr val="tx1"/>
                </a:solidFill>
              </a:rPr>
              <a:t>Delivery by Unicast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410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supports to activate MBMS bearer </a:t>
            </a:r>
            <a:r>
              <a:rPr lang="en-US" altLang="ko-KR" sz="1400" dirty="0" smtClean="0">
                <a:ea typeface="굴림" pitchFamily="34" charset="-127"/>
              </a:rPr>
              <a:t>from the Group Hosting CSE </a:t>
            </a:r>
            <a:r>
              <a:rPr lang="en-US" altLang="ko-KR" sz="1400" dirty="0" smtClean="0">
                <a:ea typeface="굴림" pitchFamily="34" charset="-127"/>
              </a:rPr>
              <a:t>at the Start Time from the &lt;</a:t>
            </a:r>
            <a:r>
              <a:rPr lang="en-US" altLang="ko-KR" sz="1400" i="1" dirty="0" smtClean="0">
                <a:ea typeface="굴림" pitchFamily="34" charset="-127"/>
              </a:rPr>
              <a:t>schedule</a:t>
            </a:r>
            <a:r>
              <a:rPr lang="en-US" altLang="ko-KR" sz="1400" dirty="0" smtClean="0">
                <a:ea typeface="굴림" pitchFamily="34" charset="-127"/>
              </a:rPr>
              <a:t>&gt;  resource for multicast.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3GPP does not support to change the UE status from the Group Hosting CSE when UE is in PSM. So the </a:t>
            </a:r>
            <a:r>
              <a:rPr lang="en-US" altLang="zh-CN" sz="1400" dirty="0" smtClean="0">
                <a:ea typeface="굴림" pitchFamily="34" charset="-127"/>
              </a:rPr>
              <a:t>Member Hosting CSE shall send TAU to fresh the UE status and make sure the reachability of UE.</a:t>
            </a:r>
            <a:endParaRPr lang="en-US" altLang="ko-KR" sz="1400" dirty="0" smtClean="0">
              <a:ea typeface="굴림" pitchFamily="34" charset="-127"/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152400" y="3429000"/>
            <a:ext cx="1600200" cy="457200"/>
          </a:xfrm>
          <a:prstGeom prst="wedgeRectCallout">
            <a:avLst>
              <a:gd name="adj1" fmla="val 32402"/>
              <a:gd name="adj2" fmla="val -1717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zh-CN" sz="1400" dirty="0" smtClean="0">
                <a:solidFill>
                  <a:schemeClr val="tx1"/>
                </a:solidFill>
              </a:rPr>
              <a:t>Get from </a:t>
            </a:r>
            <a:r>
              <a:rPr lang="en-US" altLang="zh-CN" sz="1400" i="1" dirty="0" smtClean="0">
                <a:solidFill>
                  <a:schemeClr val="tx1"/>
                </a:solidFill>
              </a:rPr>
              <a:t>&lt;schedule&gt;</a:t>
            </a:r>
            <a:r>
              <a:rPr lang="en-GB" altLang="zh-CN" sz="1400" dirty="0" smtClean="0">
                <a:solidFill>
                  <a:schemeClr val="tx1"/>
                </a:solidFill>
              </a:rPr>
              <a:t>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&lt;schedule&gt; of &lt;group&gt; Creation Procedure</a:t>
            </a:r>
            <a:endParaRPr lang="en-GB" sz="3200" dirty="0"/>
          </a:p>
        </p:txBody>
      </p:sp>
      <p:sp>
        <p:nvSpPr>
          <p:cNvPr id="4" name="矩形 3"/>
          <p:cNvSpPr/>
          <p:nvPr/>
        </p:nvSpPr>
        <p:spPr>
          <a:xfrm>
            <a:off x="1905000" y="10854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066800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2378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9906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914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1618845"/>
            <a:ext cx="0" cy="4400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578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1771245"/>
            <a:ext cx="76200" cy="4172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0574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67000" y="37338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667000" y="4495800"/>
            <a:ext cx="5805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1752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133600"/>
            <a:ext cx="2362201" cy="380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 Check  </a:t>
            </a:r>
            <a:r>
              <a:rPr lang="en-US" altLang="zh-CN" sz="1000" dirty="0" smtClean="0">
                <a:solidFill>
                  <a:schemeClr val="tx1"/>
                </a:solidFill>
              </a:rPr>
              <a:t>PoA</a:t>
            </a:r>
            <a:r>
              <a:rPr lang="en-US" altLang="zh-CN" sz="1000" dirty="0" smtClean="0">
                <a:solidFill>
                  <a:schemeClr val="tx1"/>
                </a:solidFill>
              </a:rPr>
              <a:t> and Determine How to create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for member Host CSEs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971800" y="3429000"/>
            <a:ext cx="2362199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895600" y="4191000"/>
            <a:ext cx="4114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new element for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</a:t>
            </a:r>
            <a:r>
              <a:rPr lang="en-US" altLang="zh-CN" sz="1200" dirty="0" smtClean="0">
                <a:solidFill>
                  <a:schemeClr val="tx1"/>
                </a:solidFill>
              </a:rPr>
              <a:t>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</a:t>
            </a:r>
            <a:r>
              <a:rPr lang="en-US" altLang="zh-CN" sz="1200" dirty="0" smtClean="0">
                <a:solidFill>
                  <a:schemeClr val="tx1"/>
                </a:solidFill>
              </a:rPr>
              <a:t>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010400" y="1800022"/>
            <a:ext cx="0" cy="41435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191000"/>
            <a:ext cx="4354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8862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Create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200" dirty="0" smtClean="0">
                <a:solidFill>
                  <a:schemeClr val="tx1"/>
                </a:solidFill>
              </a:rPr>
              <a:t>&gt; of &lt;</a:t>
            </a:r>
            <a:r>
              <a:rPr lang="en-US" altLang="zh-CN" sz="1200" i="1" dirty="0" smtClean="0">
                <a:solidFill>
                  <a:schemeClr val="tx1"/>
                </a:solidFill>
              </a:rPr>
              <a:t>localMulticastGroup</a:t>
            </a:r>
            <a:r>
              <a:rPr lang="en-US" altLang="zh-CN" sz="1200" dirty="0" smtClean="0">
                <a:solidFill>
                  <a:schemeClr val="tx1"/>
                </a:solidFill>
              </a:rPr>
              <a:t>&gt;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0" y="4800600"/>
            <a:ext cx="2590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/>
          <p:cNvSpPr/>
          <p:nvPr/>
        </p:nvSpPr>
        <p:spPr>
          <a:xfrm>
            <a:off x="2904642" y="4514445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>
            <a:off x="2667000" y="5105400"/>
            <a:ext cx="43527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4102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006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895600" y="51054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5626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2578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6 Create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838200" y="3429001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900988" y="2743201"/>
            <a:ext cx="2652804" cy="47584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2.1 If all the members do not allow  to update the schedule </a:t>
            </a:r>
            <a:r>
              <a:rPr lang="en-US" altLang="zh-CN" sz="1000" dirty="0" smtClean="0">
                <a:solidFill>
                  <a:schemeClr val="tx1"/>
                </a:solidFill>
              </a:rPr>
              <a:t>info, </a:t>
            </a:r>
            <a:r>
              <a:rPr lang="en-US" altLang="zh-CN" sz="1000" dirty="0" smtClean="0">
                <a:solidFill>
                  <a:schemeClr val="tx1"/>
                </a:solidFill>
              </a:rPr>
              <a:t>get the  subset of all 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schedule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of the </a:t>
            </a:r>
            <a:r>
              <a:rPr lang="en-US" altLang="zh-CN" sz="1000" dirty="0" smtClean="0">
                <a:solidFill>
                  <a:schemeClr val="tx1"/>
                </a:solidFill>
              </a:rPr>
              <a:t>&lt;</a:t>
            </a:r>
            <a:r>
              <a:rPr lang="en-US" altLang="zh-CN" sz="1000" i="1" dirty="0" smtClean="0">
                <a:solidFill>
                  <a:schemeClr val="tx1"/>
                </a:solidFill>
              </a:rPr>
              <a:t>CSEBase</a:t>
            </a:r>
            <a:r>
              <a:rPr lang="en-US" altLang="zh-CN" sz="1000" dirty="0" smtClean="0">
                <a:solidFill>
                  <a:schemeClr val="tx1"/>
                </a:solidFill>
              </a:rPr>
              <a:t>&gt; </a:t>
            </a:r>
            <a:r>
              <a:rPr lang="en-US" altLang="zh-CN" sz="1000" dirty="0" smtClean="0">
                <a:solidFill>
                  <a:schemeClr val="tx1"/>
                </a:solidFill>
              </a:rPr>
              <a:t>for all members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14400" y="32766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2.2 Return error or the schedule subset 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56388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The Group Hosting CSE shall try it’s best effort to create the schedule information for all the Member Hosting CSEs.</a:t>
            </a:r>
          </a:p>
          <a:p>
            <a:pPr eaLnBrk="1" hangingPunct="1"/>
            <a:r>
              <a:rPr lang="en-US" altLang="ko-KR" sz="1400" dirty="0" smtClean="0">
                <a:ea typeface="굴림" pitchFamily="34" charset="-127"/>
              </a:rPr>
              <a:t>If some Member Hosting CSEs fail to create the schedule and the others succeed, the Group Hosting CSE shall return an result code to IN-AE/CSE to indicate the result.</a:t>
            </a:r>
          </a:p>
        </p:txBody>
      </p:sp>
    </p:spTree>
    <p:extLst>
      <p:ext uri="{BB962C8B-B14F-4D97-AF65-F5344CB8AC3E}">
        <p14:creationId xmlns:p14="http://schemas.microsoft.com/office/powerpoint/2010/main" xmlns="" val="3193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543800" cy="1143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/>
              <a:t>Group Fanout </a:t>
            </a:r>
            <a:r>
              <a:rPr lang="en-US" altLang="zh-CN" sz="3600" dirty="0" smtClean="0"/>
              <a:t>Procedure</a:t>
            </a:r>
            <a:r>
              <a:rPr lang="en-GB" sz="3600" dirty="0" smtClean="0"/>
              <a:t>. </a:t>
            </a:r>
            <a:endParaRPr lang="en-GB" sz="3600" dirty="0"/>
          </a:p>
        </p:txBody>
      </p:sp>
      <p:sp>
        <p:nvSpPr>
          <p:cNvPr id="4" name="矩形 3"/>
          <p:cNvSpPr/>
          <p:nvPr/>
        </p:nvSpPr>
        <p:spPr>
          <a:xfrm>
            <a:off x="1905000" y="1542645"/>
            <a:ext cx="1524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Group Hosting 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8600" y="1542645"/>
            <a:ext cx="1295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IN-AE/CSE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48400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04826" y="1542645"/>
            <a:ext cx="1371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Member Hosting CSE3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67200" y="1295400"/>
            <a:ext cx="3429000" cy="914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4267200" y="12192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b="1" dirty="0" smtClean="0">
                <a:solidFill>
                  <a:schemeClr val="tx1"/>
                </a:solidFill>
              </a:rPr>
              <a:t>Multicast Group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2667000" y="2076045"/>
            <a:ext cx="0" cy="3943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838200" y="2076045"/>
            <a:ext cx="0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8458200" y="2076045"/>
            <a:ext cx="14218" cy="3867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38200" y="27432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671011" y="3581400"/>
            <a:ext cx="424498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028700" y="2362201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1 Request for group members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04999" y="2819400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2 Check 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of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group</a:t>
            </a:r>
            <a:r>
              <a:rPr lang="en-US" altLang="zh-CN" sz="1000" dirty="0" smtClean="0">
                <a:solidFill>
                  <a:srgbClr val="FF0000"/>
                </a:solidFill>
              </a:rPr>
              <a:t>&gt; and Determine when to fanout the message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895600" y="3352800"/>
            <a:ext cx="2895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Request to multicast address by multicast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5219700" y="210482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2667000" y="4038600"/>
            <a:ext cx="579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2895600" y="3733800"/>
            <a:ext cx="3819354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3 </a:t>
            </a:r>
            <a:r>
              <a:rPr lang="en-US" altLang="zh-CN" sz="1200" dirty="0">
                <a:solidFill>
                  <a:schemeClr val="tx1"/>
                </a:solidFill>
              </a:rPr>
              <a:t>Request </a:t>
            </a:r>
            <a:r>
              <a:rPr lang="en-US" altLang="zh-CN" sz="1200" dirty="0" smtClean="0">
                <a:solidFill>
                  <a:schemeClr val="tx1"/>
                </a:solidFill>
              </a:rPr>
              <a:t>to Member Hosting CSE3 by unicast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H="1">
            <a:off x="2667001" y="4495800"/>
            <a:ext cx="25620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2667001" y="4779139"/>
            <a:ext cx="4267198" cy="214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2657648" y="5105400"/>
            <a:ext cx="58329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2895600" y="4876800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913685" y="4203627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50" name="直接箭头连接符 49"/>
          <p:cNvCxnSpPr/>
          <p:nvPr/>
        </p:nvCxnSpPr>
        <p:spPr>
          <a:xfrm flipH="1">
            <a:off x="838200" y="5791200"/>
            <a:ext cx="18194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985924" y="54864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6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572000" y="2322094"/>
            <a:ext cx="4343400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rgbClr val="FF0000"/>
                </a:solidFill>
              </a:rPr>
              <a:t>0 All the member shall wake up and listen to the group message  by the &lt;</a:t>
            </a:r>
            <a:r>
              <a:rPr lang="en-US" altLang="zh-CN" sz="1000" i="1" dirty="0" smtClean="0">
                <a:solidFill>
                  <a:srgbClr val="FF0000"/>
                </a:solidFill>
              </a:rPr>
              <a:t>schedule</a:t>
            </a:r>
            <a:r>
              <a:rPr lang="en-US" altLang="zh-CN" sz="1000" dirty="0" smtClean="0">
                <a:solidFill>
                  <a:srgbClr val="FF0000"/>
                </a:solidFill>
              </a:rPr>
              <a:t>&gt;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6934199" y="2098102"/>
            <a:ext cx="9353" cy="3838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2913685" y="4474339"/>
            <a:ext cx="165831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4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2667000" y="3581400"/>
            <a:ext cx="2552700" cy="1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1961147" y="5162954"/>
            <a:ext cx="1828801" cy="4758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dirty="0" smtClean="0">
                <a:solidFill>
                  <a:schemeClr val="tx1"/>
                </a:solidFill>
              </a:rPr>
              <a:t>5 Aggregate response messages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2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819400"/>
            <a:ext cx="31242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2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64941</TotalTime>
  <Words>968</Words>
  <Application>Microsoft Office PowerPoint</Application>
  <PresentationFormat>全屏显示(4:3)</PresentationFormat>
  <Paragraphs>113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oneM2M Content Theme</vt:lpstr>
      <vt:lpstr>Group Schedule solution</vt:lpstr>
      <vt:lpstr>Usecase1: Turn on Street Lights of Group </vt:lpstr>
      <vt:lpstr>Usecase2: Periodic device management of Group</vt:lpstr>
      <vt:lpstr>Problem</vt:lpstr>
      <vt:lpstr>Solution--resource</vt:lpstr>
      <vt:lpstr>Solution—3GPP Network Coordination</vt:lpstr>
      <vt:lpstr>&lt;schedule&gt; of &lt;group&gt; Creation Procedure</vt:lpstr>
      <vt:lpstr>Group Fanout Procedure. </vt:lpstr>
      <vt:lpstr>Thank You </vt:lpstr>
    </vt:vector>
  </TitlesOfParts>
  <Company>oneM2M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Huawei</cp:lastModifiedBy>
  <cp:revision>2655</cp:revision>
  <cp:lastPrinted>2014-10-30T16:01:28Z</cp:lastPrinted>
  <dcterms:created xsi:type="dcterms:W3CDTF">2012-09-11T22:52:11Z</dcterms:created>
  <dcterms:modified xsi:type="dcterms:W3CDTF">2017-11-07T09:19:12Z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(3)doNBd2nWyPTCcUEq5XDesonoOGNgqKzIbrzvoDZKm8zSOyeRc1TE9nS9I6/4dsYZWWXsKwyM
a1/fOAiqqksfzH1lXHCEukw7YGQ73Saj2V9QiIdbVWckCTDlVGKyRZzdQWkYIj9zR6iyPPFg
W2XgY629jNLDyDtRvmXkHhU8DkyXQ8OZl4AWWIlz25hzaxT8NGYIaRCV5m7KkS8+h6SDT8wJ
ybnpNUpZRXpa8Gd5Cu</vt:lpwstr>
  </property>
  <property fmtid="{D5CDD505-2E9C-101B-9397-08002B2CF9AE}" pid="4" name="_2015_ms_pID_7253431">
    <vt:lpwstr>zSFsP0Pvud8Mr03J3RR1hiccJbmJSQ1OLKKvpJKRCI9cg2Xcqiplhd
U8DsySgumxRdsncINhP+zXMO42zszUJGzgs9lXrB7sIVlWWztz9PRfj9tzsERT7WPfn0Rma7
pxjd0Uei8II585VMZc7RsHQGlh1CU0ep96rncIbxnjHhOFHINPnVmIcaqy3TfFz4Mpyf1Sgv
T9pYXwDA7htM3bc+jgnr2SFYKuDuHMYOeAPm</vt:lpwstr>
  </property>
  <property fmtid="{D5CDD505-2E9C-101B-9397-08002B2CF9AE}" pid="5" name="_2015_ms_pID_7253432">
    <vt:lpwstr>2POKxBfiRLn59ehcpYZ/a024xe9utK988O4R
UI7mnbn2Udbip+0nl0Vk0b7nQTVbJuNca3z+5Mfj9mF2cHA8BVc=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1509951924</vt:lpwstr>
  </property>
</Properties>
</file>