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305" r:id="rId2"/>
    <p:sldId id="755" r:id="rId3"/>
    <p:sldId id="752" r:id="rId4"/>
    <p:sldId id="761" r:id="rId5"/>
    <p:sldId id="762" r:id="rId6"/>
    <p:sldId id="753" r:id="rId7"/>
    <p:sldId id="754" r:id="rId8"/>
    <p:sldId id="713" r:id="rId9"/>
    <p:sldId id="747" r:id="rId10"/>
    <p:sldId id="760" r:id="rId11"/>
    <p:sldId id="759" r:id="rId12"/>
    <p:sldId id="746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Huawei3" initials="huawei1" lastIdx="3" clrIdx="1">
    <p:extLst>
      <p:ext uri="{19B8F6BF-5375-455C-9EA6-DF929625EA0E}">
        <p15:presenceInfo xmlns:p15="http://schemas.microsoft.com/office/powerpoint/2012/main" userId="Huawe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42025"/>
    <a:srgbClr val="7030A0"/>
    <a:srgbClr val="4F81BD"/>
    <a:srgbClr val="77933C"/>
    <a:srgbClr val="545054"/>
    <a:srgbClr val="34B233"/>
    <a:srgbClr val="376092"/>
    <a:srgbClr val="A88000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424" autoAdjust="0"/>
  </p:normalViewPr>
  <p:slideViewPr>
    <p:cSldViewPr>
      <p:cViewPr varScale="1">
        <p:scale>
          <a:sx n="74" d="100"/>
          <a:sy n="74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2015 oneM2M</a:t>
            </a:r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 smtClean="0"/>
              <a:t>Bei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Echo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Xu</a:t>
            </a:r>
            <a:r>
              <a:rPr lang="en-US" b="1" dirty="0" smtClean="0"/>
              <a:t>, </a:t>
            </a:r>
            <a:r>
              <a:rPr lang="en-US" altLang="zh-CN" b="1" dirty="0" smtClean="0"/>
              <a:t>Huawei, Nov </a:t>
            </a:r>
            <a:r>
              <a:rPr lang="en-US" b="1" dirty="0" smtClean="0"/>
              <a:t>2017</a:t>
            </a:r>
          </a:p>
          <a:p>
            <a:pPr algn="ctr">
              <a:spcBef>
                <a:spcPct val="0"/>
              </a:spcBef>
            </a:pPr>
            <a:r>
              <a:rPr lang="en-US" dirty="0" smtClean="0"/>
              <a:t>Echo.Xubei@huawei.com</a:t>
            </a:r>
          </a:p>
          <a:p>
            <a:pPr algn="ctr">
              <a:spcBef>
                <a:spcPct val="0"/>
              </a:spcBef>
            </a:pPr>
            <a:endParaRPr lang="en-US" dirty="0" smtClean="0"/>
          </a:p>
          <a:p>
            <a:pPr algn="ctr">
              <a:spcBef>
                <a:spcPct val="0"/>
              </a:spcBef>
            </a:pPr>
            <a:r>
              <a:rPr lang="en-US" b="1" dirty="0" smtClean="0"/>
              <a:t>oneM2M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www.oneM2M.org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400" dirty="0" smtClean="0"/>
              <a:t>Group Schedule solution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Option 2 </a:t>
            </a:r>
            <a:r>
              <a:rPr lang="en-US" altLang="zh-CN" sz="3200" dirty="0" smtClean="0"/>
              <a:t>--</a:t>
            </a:r>
            <a:r>
              <a:rPr lang="en-US" altLang="zh-CN" sz="3200" dirty="0" smtClean="0"/>
              <a:t>resource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16002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&lt;group&gt;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8400" y="22860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形状 7"/>
          <p:cNvCxnSpPr>
            <a:stCxn id="5" idx="2"/>
            <a:endCxn id="6" idx="1"/>
          </p:cNvCxnSpPr>
          <p:nvPr/>
        </p:nvCxnSpPr>
        <p:spPr>
          <a:xfrm rot="16200000" flipH="1">
            <a:off x="2114550" y="2152650"/>
            <a:ext cx="3429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192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82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484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95800" y="914400"/>
            <a:ext cx="33528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572000" y="914400"/>
            <a:ext cx="2286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Multicast Group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4000" y="1981200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&lt;localMulticastGroup&gt;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00800" y="2590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7" name="形状 16"/>
          <p:cNvCxnSpPr>
            <a:endCxn id="16" idx="1"/>
          </p:cNvCxnSpPr>
          <p:nvPr/>
        </p:nvCxnSpPr>
        <p:spPr>
          <a:xfrm rot="16200000" flipH="1">
            <a:off x="6038850" y="24193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标注 22"/>
          <p:cNvSpPr/>
          <p:nvPr/>
        </p:nvSpPr>
        <p:spPr>
          <a:xfrm>
            <a:off x="990600" y="3200400"/>
            <a:ext cx="2209800" cy="1066800"/>
          </a:xfrm>
          <a:prstGeom prst="wedgeRectCallout">
            <a:avLst>
              <a:gd name="adj1" fmla="val 40094"/>
              <a:gd name="adj2" fmla="val -986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indicate the time periods when </a:t>
            </a:r>
            <a:r>
              <a:rPr lang="en-GB" altLang="zh-CN" sz="1400" b="1" dirty="0" smtClean="0">
                <a:solidFill>
                  <a:srgbClr val="FF0000"/>
                </a:solidFill>
              </a:rPr>
              <a:t>the </a:t>
            </a:r>
            <a:r>
              <a:rPr lang="en-GB" altLang="zh-CN" sz="1400" b="1" dirty="0" smtClean="0">
                <a:solidFill>
                  <a:srgbClr val="FF0000"/>
                </a:solidFill>
              </a:rPr>
              <a:t>MBMS group </a:t>
            </a:r>
            <a:r>
              <a:rPr lang="en-GB" altLang="zh-CN" sz="1400" dirty="0" smtClean="0">
                <a:solidFill>
                  <a:schemeClr val="tx1"/>
                </a:solidFill>
              </a:rPr>
              <a:t>fanout requests are sent.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标注 23"/>
          <p:cNvSpPr/>
          <p:nvPr/>
        </p:nvSpPr>
        <p:spPr>
          <a:xfrm>
            <a:off x="6934200" y="3429000"/>
            <a:ext cx="2209800" cy="1066800"/>
          </a:xfrm>
          <a:prstGeom prst="wedgeRectCallout">
            <a:avLst>
              <a:gd name="adj1" fmla="val -35901"/>
              <a:gd name="adj2" fmla="val -928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time periods when the group members are available and  listening to receive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MBMS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fanout requests.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4572000"/>
            <a:ext cx="8915400" cy="167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2000" b="1" dirty="0" smtClean="0">
                <a:ea typeface="굴림" pitchFamily="34" charset="-127"/>
              </a:rPr>
              <a:t>This feature is used only in MBMS solution in TS-0026.</a:t>
            </a:r>
            <a:endParaRPr lang="en-US" altLang="ko-KR" sz="20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50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Proposal</a:t>
            </a:r>
            <a:endParaRPr lang="en-GB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>
                <a:ea typeface="굴림" pitchFamily="34" charset="-127"/>
              </a:rPr>
              <a:t>In R3, we choose option2 to complete the 3GPP MBMS solution which is in the scope of R3.</a:t>
            </a:r>
          </a:p>
          <a:p>
            <a:pPr eaLnBrk="1" hangingPunct="1"/>
            <a:endParaRPr lang="en-US" altLang="zh-CN" sz="2400" dirty="0" smtClean="0">
              <a:ea typeface="굴림" pitchFamily="34" charset="-127"/>
            </a:endParaRPr>
          </a:p>
          <a:p>
            <a:pPr eaLnBrk="1" hangingPunct="1"/>
            <a:r>
              <a:rPr lang="en-US" altLang="zh-CN" sz="2400" dirty="0" smtClean="0">
                <a:ea typeface="굴림" pitchFamily="34" charset="-127"/>
              </a:rPr>
              <a:t>In R4, we will continue to enhance the feature to support new use cases.</a:t>
            </a:r>
            <a:endParaRPr lang="en-US" altLang="zh-CN" sz="2400" dirty="0" smtClean="0">
              <a:ea typeface="굴림" pitchFamily="34" charset="-127"/>
            </a:endParaRPr>
          </a:p>
          <a:p>
            <a:pPr eaLnBrk="1" hangingPunct="1">
              <a:buNone/>
            </a:pPr>
            <a:endParaRPr lang="en-GB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535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zh-CN" dirty="0"/>
              <a:t>Group message delivery using MBMS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620663"/>
              </p:ext>
            </p:extLst>
          </p:nvPr>
        </p:nvGraphicFramePr>
        <p:xfrm>
          <a:off x="152400" y="1409700"/>
          <a:ext cx="57150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icture" r:id="rId3" imgW="6111409" imgH="5441040" progId="Word.Picture.8">
                  <p:embed/>
                </p:oleObj>
              </mc:Choice>
              <mc:Fallback>
                <p:oleObj name="Picture" r:id="rId3" imgW="6111409" imgH="54410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09700"/>
                        <a:ext cx="5715000" cy="521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5867400" y="1417638"/>
            <a:ext cx="3259428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ko-KR" sz="1600" dirty="0" smtClean="0">
                <a:ea typeface="굴림" pitchFamily="34" charset="-127"/>
              </a:rPr>
              <a:t>In 3GPP </a:t>
            </a:r>
            <a:r>
              <a:rPr lang="en-US" altLang="ko-KR" sz="1600" dirty="0" smtClean="0">
                <a:ea typeface="굴림" pitchFamily="34" charset="-127"/>
              </a:rPr>
              <a:t>TS-23.682</a:t>
            </a:r>
          </a:p>
          <a:p>
            <a:pPr eaLnBrk="1" hangingPunct="1"/>
            <a:r>
              <a:rPr lang="en-US" altLang="ko-KR" sz="1600" dirty="0" smtClean="0">
                <a:ea typeface="굴림" pitchFamily="34" charset="-127"/>
              </a:rPr>
              <a:t>In Step6/13a, when SCS/AS sends Group Message </a:t>
            </a:r>
            <a:r>
              <a:rPr lang="en-US" altLang="ko-KR" sz="1600" dirty="0" err="1" smtClean="0">
                <a:ea typeface="굴림" pitchFamily="34" charset="-127"/>
              </a:rPr>
              <a:t>Req</a:t>
            </a:r>
            <a:r>
              <a:rPr lang="en-US" altLang="ko-KR" sz="1600" dirty="0" smtClean="0">
                <a:ea typeface="굴림" pitchFamily="34" charset="-127"/>
              </a:rPr>
              <a:t> to SCEF, there is a parameter </a:t>
            </a:r>
            <a:r>
              <a:rPr lang="en-GB" altLang="zh-CN" sz="1600" b="1" i="1" dirty="0" smtClean="0"/>
              <a:t>Message Delivery Start Time </a:t>
            </a:r>
            <a:r>
              <a:rPr lang="en-GB" altLang="zh-CN" sz="1600" dirty="0" smtClean="0"/>
              <a:t>which</a:t>
            </a:r>
            <a:r>
              <a:rPr lang="en-GB" altLang="zh-CN" sz="1600" b="1" i="1" dirty="0" smtClean="0"/>
              <a:t> </a:t>
            </a:r>
            <a:r>
              <a:rPr lang="en-GB" altLang="zh-CN" sz="1600" dirty="0"/>
              <a:t>indicates the time at which the group message is to be sent by the network on the MBMS bearer(s</a:t>
            </a:r>
            <a:r>
              <a:rPr lang="en-GB" altLang="zh-CN" sz="1600" dirty="0" smtClean="0"/>
              <a:t>)</a:t>
            </a:r>
          </a:p>
          <a:p>
            <a:pPr eaLnBrk="1" hangingPunct="1"/>
            <a:r>
              <a:rPr lang="en-GB" altLang="ko-KR" sz="1600" dirty="0" smtClean="0">
                <a:ea typeface="굴림" pitchFamily="34" charset="-127"/>
              </a:rPr>
              <a:t>In step 5/12, </a:t>
            </a:r>
            <a:r>
              <a:rPr lang="en-GB" altLang="zh-CN" sz="1600" dirty="0"/>
              <a:t>Application level interactions may be applied for the devices of specific group to retrieve the related MBMS service information, e.g. TMGI, </a:t>
            </a:r>
            <a:r>
              <a:rPr lang="en-GB" altLang="zh-CN" sz="1600" b="1" dirty="0" smtClean="0"/>
              <a:t>start time</a:t>
            </a:r>
            <a:r>
              <a:rPr lang="en-GB" altLang="zh-CN" sz="1600" dirty="0"/>
              <a:t> </a:t>
            </a:r>
            <a:r>
              <a:rPr lang="en-GB" altLang="zh-CN" sz="1600" dirty="0" smtClean="0"/>
              <a:t>which is out of the scope of 3GPP.</a:t>
            </a:r>
          </a:p>
          <a:p>
            <a:pPr eaLnBrk="1" hangingPunct="1"/>
            <a:r>
              <a:rPr lang="en-GB" altLang="ko-KR" sz="1600" dirty="0" smtClean="0">
                <a:solidFill>
                  <a:srgbClr val="FF0000"/>
                </a:solidFill>
                <a:ea typeface="굴림" pitchFamily="34" charset="-127"/>
              </a:rPr>
              <a:t>The problem is how does group Hosting CSE set the start time to 3GPP network and UE both?</a:t>
            </a:r>
            <a:endParaRPr lang="en-GB" altLang="ko-KR" sz="1600" dirty="0">
              <a:solidFill>
                <a:srgbClr val="FF0000"/>
              </a:solidFill>
              <a:ea typeface="굴림" pitchFamily="34" charset="-127"/>
            </a:endParaRPr>
          </a:p>
          <a:p>
            <a:pPr eaLnBrk="1" hangingPunct="1"/>
            <a:endParaRPr lang="en-US" altLang="ko-KR" sz="16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89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Problems in oneM2M existing solution</a:t>
            </a:r>
            <a:endParaRPr lang="en-GB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dirty="0" smtClean="0">
                <a:ea typeface="굴림" pitchFamily="34" charset="-127"/>
              </a:rPr>
              <a:t>If </a:t>
            </a:r>
            <a:r>
              <a:rPr lang="en-US" altLang="zh-CN" sz="1800" dirty="0" smtClean="0">
                <a:ea typeface="굴림" pitchFamily="34" charset="-127"/>
              </a:rPr>
              <a:t>the member Hosting CSE is in PSM when receiving the group fanout message, it can not process the fanout message. </a:t>
            </a:r>
            <a:r>
              <a:rPr lang="en-GB" altLang="zh-CN" sz="1800" dirty="0" smtClean="0"/>
              <a:t>The &lt;schedule&gt; of &lt;node&gt; can be used to indicate the time when the member Hosting CSE can be reachable. But </a:t>
            </a:r>
            <a:r>
              <a:rPr lang="en-GB" altLang="zh-CN" sz="1800" dirty="0" smtClean="0"/>
              <a:t>this &lt;schedule&gt; </a:t>
            </a:r>
            <a:r>
              <a:rPr lang="en-GB" altLang="zh-CN" sz="1800" dirty="0" smtClean="0"/>
              <a:t> cannot </a:t>
            </a:r>
            <a:r>
              <a:rPr lang="en-GB" altLang="zh-CN" sz="1800" dirty="0" smtClean="0"/>
              <a:t>indicate </a:t>
            </a:r>
            <a:r>
              <a:rPr lang="en-GB" altLang="zh-CN" sz="1800" dirty="0"/>
              <a:t>the time at which the group message is to be sent by the </a:t>
            </a:r>
            <a:r>
              <a:rPr lang="en-GB" altLang="zh-CN" sz="1800" dirty="0" smtClean="0"/>
              <a:t>IN-AE/CSE.</a:t>
            </a:r>
            <a:endParaRPr lang="en-GB" altLang="zh-CN" sz="1800" dirty="0"/>
          </a:p>
          <a:p>
            <a:pPr eaLnBrk="1" hangingPunct="1"/>
            <a:r>
              <a:rPr lang="en-GB" altLang="zh-CN" sz="1800" b="1" i="1" dirty="0"/>
              <a:t>Operation Execution Time </a:t>
            </a:r>
            <a:r>
              <a:rPr lang="en-GB" altLang="zh-CN" sz="1800" dirty="0"/>
              <a:t>or</a:t>
            </a:r>
            <a:r>
              <a:rPr lang="en-GB" altLang="zh-CN" sz="1800" i="1" dirty="0"/>
              <a:t> </a:t>
            </a:r>
            <a:r>
              <a:rPr lang="en-GB" altLang="zh-CN" sz="1800" b="1" i="1" dirty="0"/>
              <a:t>Request Expiration Timestamp </a:t>
            </a:r>
            <a:r>
              <a:rPr lang="en-GB" altLang="zh-CN" sz="1800" dirty="0" smtClean="0"/>
              <a:t>in the request from IN-AE/CSE can be used to indicate when the group message is to be sent. But </a:t>
            </a:r>
            <a:r>
              <a:rPr lang="en-GB" altLang="zh-CN" sz="1800" dirty="0" smtClean="0"/>
              <a:t>the </a:t>
            </a:r>
            <a:r>
              <a:rPr lang="en-GB" altLang="zh-CN" sz="1800" dirty="0" smtClean="0"/>
              <a:t>member Host CSE does not know it before </a:t>
            </a:r>
            <a:r>
              <a:rPr lang="en-GB" altLang="zh-CN" sz="1800" dirty="0" smtClean="0"/>
              <a:t>receiving </a:t>
            </a:r>
            <a:r>
              <a:rPr lang="en-GB" altLang="zh-CN" sz="1800" dirty="0" smtClean="0"/>
              <a:t>the request</a:t>
            </a:r>
            <a:r>
              <a:rPr lang="en-GB" altLang="zh-CN" sz="1800" dirty="0" smtClean="0"/>
              <a:t>. So </a:t>
            </a:r>
            <a:r>
              <a:rPr lang="en-GB" altLang="zh-CN" sz="1800" b="1" i="1" dirty="0"/>
              <a:t>Operation Execution Time </a:t>
            </a:r>
            <a:r>
              <a:rPr lang="en-GB" altLang="zh-CN" sz="1800" dirty="0"/>
              <a:t>or</a:t>
            </a:r>
            <a:r>
              <a:rPr lang="en-GB" altLang="zh-CN" sz="1800" i="1" dirty="0"/>
              <a:t> </a:t>
            </a:r>
            <a:r>
              <a:rPr lang="en-GB" altLang="zh-CN" sz="1800" b="1" i="1" dirty="0"/>
              <a:t>Request Expiration Timestamp </a:t>
            </a:r>
            <a:r>
              <a:rPr lang="en-GB" altLang="zh-CN" sz="1800" b="1" i="1" dirty="0" smtClean="0"/>
              <a:t> </a:t>
            </a:r>
            <a:r>
              <a:rPr lang="en-GB" altLang="zh-CN" sz="1800" dirty="0" smtClean="0"/>
              <a:t>cannot be used to wake up the member Hosting CSE in PSM.</a:t>
            </a:r>
          </a:p>
          <a:p>
            <a:pPr eaLnBrk="1" hangingPunct="1"/>
            <a:endParaRPr lang="en-GB" altLang="zh-CN" sz="1800" dirty="0">
              <a:ea typeface="굴림" pitchFamily="34" charset="-127"/>
            </a:endParaRPr>
          </a:p>
          <a:p>
            <a:pPr eaLnBrk="1" hangingPunct="1"/>
            <a:r>
              <a:rPr lang="en-GB" altLang="zh-CN" sz="1800" b="1" dirty="0" smtClean="0">
                <a:ea typeface="굴림" pitchFamily="34" charset="-127"/>
              </a:rPr>
              <a:t>oneM2M needs new </a:t>
            </a:r>
            <a:r>
              <a:rPr lang="en-GB" altLang="zh-CN" sz="1800" b="1" dirty="0" smtClean="0">
                <a:ea typeface="굴림" pitchFamily="34" charset="-127"/>
              </a:rPr>
              <a:t>mechanism to solve the problems which should be input from IN-AE/CSE and make sure the member Hosting CSE can receive the group message at the same time.</a:t>
            </a:r>
            <a:endParaRPr lang="en-US" altLang="zh-CN" sz="1800" b="1" dirty="0" smtClean="0">
              <a:ea typeface="굴림" pitchFamily="34" charset="-127"/>
            </a:endParaRPr>
          </a:p>
          <a:p>
            <a:pPr eaLnBrk="1" hangingPunct="1">
              <a:buNone/>
            </a:pPr>
            <a:endParaRPr lang="en-GB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New Usecase1</a:t>
            </a:r>
            <a:r>
              <a:rPr lang="en-GB" sz="3200" dirty="0" smtClean="0"/>
              <a:t>: Turn on Street Lights of Group 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05400" y="2209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7432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95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直接箭头连接符 40"/>
          <p:cNvCxnSpPr>
            <a:stCxn id="5" idx="3"/>
            <a:endCxn id="4" idx="1"/>
          </p:cNvCxnSpPr>
          <p:nvPr/>
        </p:nvCxnSpPr>
        <p:spPr>
          <a:xfrm>
            <a:off x="1524000" y="22479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524000" y="19812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time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1910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 Application Server sets 6:00 PM to turn on the street lights and 7:00 AM to turn off the street lights from  Oct to May year+1.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Application Server sets 8:00 PM to turn on the street light and 6:00 AM to turn off the street lights from May to Oct.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street lights store the schedule to turn on/off  at that time 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>
            <a:endCxn id="1026" idx="1"/>
          </p:cNvCxnSpPr>
          <p:nvPr/>
        </p:nvCxnSpPr>
        <p:spPr>
          <a:xfrm flipV="1">
            <a:off x="4572000" y="1638300"/>
            <a:ext cx="762000" cy="3428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38" idx="1"/>
          </p:cNvCxnSpPr>
          <p:nvPr/>
        </p:nvCxnSpPr>
        <p:spPr>
          <a:xfrm>
            <a:off x="4572000" y="2209800"/>
            <a:ext cx="7620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39" idx="1"/>
          </p:cNvCxnSpPr>
          <p:nvPr/>
        </p:nvCxnSpPr>
        <p:spPr>
          <a:xfrm>
            <a:off x="4572000" y="2247900"/>
            <a:ext cx="762000" cy="281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8400" y="1447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59" name="矩形 58"/>
          <p:cNvSpPr/>
          <p:nvPr/>
        </p:nvSpPr>
        <p:spPr>
          <a:xfrm>
            <a:off x="6248400" y="30480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60" name="矩形 59"/>
          <p:cNvSpPr/>
          <p:nvPr/>
        </p:nvSpPr>
        <p:spPr>
          <a:xfrm>
            <a:off x="6248400" y="4876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61" name="矩形 60"/>
          <p:cNvSpPr/>
          <p:nvPr/>
        </p:nvSpPr>
        <p:spPr>
          <a:xfrm>
            <a:off x="5181600" y="38100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181600" y="5638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New Usecase2</a:t>
            </a:r>
            <a:r>
              <a:rPr lang="en-GB" sz="3200" dirty="0" smtClean="0"/>
              <a:t>: </a:t>
            </a:r>
            <a:r>
              <a:rPr lang="en-US" altLang="zh-CN" sz="3200" dirty="0" smtClean="0"/>
              <a:t>Periodic device management of Group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1524000" y="2057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676400" y="18288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267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During 1:00 AM – 2:00 AM of the 1</a:t>
            </a:r>
            <a:r>
              <a:rPr lang="en-US" altLang="zh-CN" sz="1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1400" dirty="0" smtClean="0">
                <a:solidFill>
                  <a:schemeClr val="tx1"/>
                </a:solidFill>
              </a:rPr>
              <a:t> day of each month, the application server will maintain the device by different methods, such as battery check, memory check or firmware upgrade.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 device  shall store the schedule and wake up to receive the message at that time in case it is in PSM.</a:t>
            </a: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4572000" y="1371601"/>
            <a:ext cx="1600200" cy="838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4572000" y="2209800"/>
            <a:ext cx="16002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19" idx="1"/>
          </p:cNvCxnSpPr>
          <p:nvPr/>
        </p:nvCxnSpPr>
        <p:spPr>
          <a:xfrm>
            <a:off x="4572000" y="2247900"/>
            <a:ext cx="1600199" cy="3067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2800927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4687454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>
            <a:off x="1524000" y="2438400"/>
            <a:ext cx="1524000" cy="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600200" y="2133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rgbClr val="FF9933"/>
                </a:solidFill>
              </a:rPr>
              <a:t>Send DM message</a:t>
            </a:r>
            <a:endParaRPr lang="zh-CN" altLang="en-US" sz="1200" dirty="0">
              <a:solidFill>
                <a:srgbClr val="FF9933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72199" y="4038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72199" y="2133599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72199" y="5943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>
            <a:stCxn id="4" idx="3"/>
          </p:cNvCxnSpPr>
          <p:nvPr/>
        </p:nvCxnSpPr>
        <p:spPr>
          <a:xfrm flipV="1">
            <a:off x="4572000" y="14478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4" idx="3"/>
          </p:cNvCxnSpPr>
          <p:nvPr/>
        </p:nvCxnSpPr>
        <p:spPr>
          <a:xfrm>
            <a:off x="4572000" y="22479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572000" y="2438400"/>
            <a:ext cx="1600200" cy="31242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7467600" y="12954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5" name="矩形 44"/>
          <p:cNvSpPr/>
          <p:nvPr/>
        </p:nvSpPr>
        <p:spPr>
          <a:xfrm>
            <a:off x="7467600" y="30480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7" name="矩形 46"/>
          <p:cNvSpPr/>
          <p:nvPr/>
        </p:nvSpPr>
        <p:spPr>
          <a:xfrm>
            <a:off x="7470536" y="48768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</p:spTree>
    <p:extLst>
      <p:ext uri="{BB962C8B-B14F-4D97-AF65-F5344CB8AC3E}">
        <p14:creationId xmlns:p14="http://schemas.microsoft.com/office/powerpoint/2010/main" val="31088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Option 1 </a:t>
            </a:r>
            <a:r>
              <a:rPr lang="en-US" altLang="zh-CN" sz="3200" dirty="0" smtClean="0"/>
              <a:t>--</a:t>
            </a:r>
            <a:r>
              <a:rPr lang="en-US" altLang="zh-CN" sz="3200" dirty="0" smtClean="0"/>
              <a:t>resource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16002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&lt;group&gt;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8400" y="22860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形状 7"/>
          <p:cNvCxnSpPr>
            <a:stCxn id="5" idx="2"/>
            <a:endCxn id="6" idx="1"/>
          </p:cNvCxnSpPr>
          <p:nvPr/>
        </p:nvCxnSpPr>
        <p:spPr>
          <a:xfrm rot="16200000" flipH="1">
            <a:off x="2114550" y="2152650"/>
            <a:ext cx="3429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192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82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484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24400" y="34290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95800" y="914400"/>
            <a:ext cx="33528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572000" y="914400"/>
            <a:ext cx="2286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Multicast Group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4000" y="1981200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&lt;localMulticastGroup&gt;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00800" y="2590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7" name="形状 16"/>
          <p:cNvCxnSpPr>
            <a:endCxn id="16" idx="1"/>
          </p:cNvCxnSpPr>
          <p:nvPr/>
        </p:nvCxnSpPr>
        <p:spPr>
          <a:xfrm rot="16200000" flipH="1">
            <a:off x="6038850" y="24193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800600" y="4038600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&lt;CSEBase&gt;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15000" y="46482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形状 21"/>
          <p:cNvCxnSpPr>
            <a:endCxn id="21" idx="1"/>
          </p:cNvCxnSpPr>
          <p:nvPr/>
        </p:nvCxnSpPr>
        <p:spPr>
          <a:xfrm rot="16200000" flipH="1">
            <a:off x="5353050" y="44767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标注 22"/>
          <p:cNvSpPr/>
          <p:nvPr/>
        </p:nvSpPr>
        <p:spPr>
          <a:xfrm>
            <a:off x="990600" y="3200400"/>
            <a:ext cx="2209800" cy="1066800"/>
          </a:xfrm>
          <a:prstGeom prst="wedgeRectCallout">
            <a:avLst>
              <a:gd name="adj1" fmla="val 40094"/>
              <a:gd name="adj2" fmla="val -986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indicate the time periods when the group fanout requests are sent.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标注 23"/>
          <p:cNvSpPr/>
          <p:nvPr/>
        </p:nvSpPr>
        <p:spPr>
          <a:xfrm>
            <a:off x="6934200" y="3429000"/>
            <a:ext cx="2209800" cy="1066800"/>
          </a:xfrm>
          <a:prstGeom prst="wedgeRectCallout">
            <a:avLst>
              <a:gd name="adj1" fmla="val -35901"/>
              <a:gd name="adj2" fmla="val -928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time periods when the group members are available and  listening to receive multicast fanout requests.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标注 26"/>
          <p:cNvSpPr/>
          <p:nvPr/>
        </p:nvSpPr>
        <p:spPr>
          <a:xfrm>
            <a:off x="5943600" y="5486400"/>
            <a:ext cx="2209800" cy="914400"/>
          </a:xfrm>
          <a:prstGeom prst="wedgeRectCallout">
            <a:avLst>
              <a:gd name="adj1" fmla="val -33912"/>
              <a:gd name="adj2" fmla="val -976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anticipated time periods when the CSE  is available for processing.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4572000"/>
            <a:ext cx="5181600" cy="167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 add 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resource of the &lt;</a:t>
            </a:r>
            <a:r>
              <a:rPr lang="en-US" altLang="ko-KR" sz="1400" i="1" dirty="0" smtClean="0">
                <a:ea typeface="굴림" pitchFamily="34" charset="-127"/>
              </a:rPr>
              <a:t>group</a:t>
            </a:r>
            <a:r>
              <a:rPr lang="en-US" altLang="ko-KR" sz="1400" dirty="0" smtClean="0">
                <a:ea typeface="굴림" pitchFamily="34" charset="-127"/>
              </a:rPr>
              <a:t>&gt; resource to indicate </a:t>
            </a:r>
            <a:r>
              <a:rPr lang="en-GB" altLang="zh-CN" sz="1400" dirty="0" smtClean="0"/>
              <a:t>the time periods when the group fanout requests are sent.</a:t>
            </a:r>
            <a:r>
              <a:rPr lang="en-US" altLang="ko-KR" sz="1400" dirty="0" smtClean="0">
                <a:ea typeface="굴림" pitchFamily="34" charset="-127"/>
              </a:rPr>
              <a:t> 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member Hosting CSE add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resource of &lt;localMulticastGroup&gt; resource or &lt;CSEBase&gt; resource to </a:t>
            </a:r>
            <a:r>
              <a:rPr lang="en-US" altLang="zh-CN" sz="1400" dirty="0" smtClean="0"/>
              <a:t>indicate the time periods when the group members are available and  listening to receive fanout requests.</a:t>
            </a:r>
            <a:endParaRPr lang="en-US" altLang="ko-KR" sz="14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Solution—3GPP Network Coordination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2286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958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3400" y="990600"/>
            <a:ext cx="32004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419600" y="990600"/>
            <a:ext cx="25908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MBMS Multicast 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7724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86000" y="1143000"/>
            <a:ext cx="1219200" cy="5334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3GPP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接连接符 28"/>
          <p:cNvCxnSpPr>
            <a:stCxn id="9" idx="2"/>
          </p:cNvCxnSpPr>
          <p:nvPr/>
        </p:nvCxnSpPr>
        <p:spPr>
          <a:xfrm>
            <a:off x="990600" y="1676400"/>
            <a:ext cx="0" cy="396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8956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996352" y="1828800"/>
            <a:ext cx="23448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3820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90600" y="2133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066800" y="19050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Allocate TMGI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990600" y="2895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990600" y="2438400"/>
            <a:ext cx="1905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2 Group Message Delivery(Group Message Payload, </a:t>
            </a:r>
            <a:r>
              <a:rPr lang="en-US" altLang="zh-CN" sz="1100" dirty="0" smtClean="0">
                <a:solidFill>
                  <a:srgbClr val="FF0000"/>
                </a:solidFill>
              </a:rPr>
              <a:t>Message Delivery Start Time</a:t>
            </a:r>
            <a:r>
              <a:rPr lang="en-US" altLang="zh-CN" sz="1100" dirty="0" smtClean="0">
                <a:solidFill>
                  <a:schemeClr val="tx1"/>
                </a:solidFill>
              </a:rPr>
              <a:t>)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828800" y="2971801"/>
            <a:ext cx="2362201" cy="6095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3 Activate MBMS Bearer 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and MBMS session start 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0" y="1905000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2895600" y="3886200"/>
            <a:ext cx="31242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3429000" y="35814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Message Delivery by multicast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>
            <a:endCxn id="37" idx="3"/>
          </p:cNvCxnSpPr>
          <p:nvPr/>
        </p:nvCxnSpPr>
        <p:spPr>
          <a:xfrm flipH="1">
            <a:off x="2895600" y="25908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124200" y="23622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rgbClr val="FF0000"/>
                </a:solidFill>
              </a:rPr>
              <a:t>0 TAU to fresh the UE status and make sure the reachability of UE  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2895600" y="44196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3352800" y="4114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Message Delivery by Unicast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410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supports to activate MBMS bearer from the Group Hosting CSE at the Start Time from the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 resource for multicast.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does not support to change the UE status from the Group Hosting CSE when UE is in PSM. So the </a:t>
            </a:r>
            <a:r>
              <a:rPr lang="en-US" altLang="zh-CN" sz="1400" dirty="0" smtClean="0">
                <a:ea typeface="굴림" pitchFamily="34" charset="-127"/>
              </a:rPr>
              <a:t>Member Hosting CSE shall send TAU to fresh the UE status and make sure the reachability of UE.</a:t>
            </a:r>
            <a:endParaRPr lang="en-US" altLang="ko-KR" sz="1400" dirty="0" smtClean="0">
              <a:ea typeface="굴림" pitchFamily="34" charset="-127"/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152400" y="3429000"/>
            <a:ext cx="1600200" cy="685800"/>
          </a:xfrm>
          <a:prstGeom prst="wedgeRectCallout">
            <a:avLst>
              <a:gd name="adj1" fmla="val 32402"/>
              <a:gd name="adj2" fmla="val -1717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Get from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&lt;schedule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&gt; </a:t>
            </a:r>
            <a:r>
              <a:rPr lang="en-US" altLang="zh-CN" sz="1400" dirty="0" smtClean="0">
                <a:solidFill>
                  <a:schemeClr val="tx1"/>
                </a:solidFill>
              </a:rPr>
              <a:t>of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&lt;group&gt;</a:t>
            </a:r>
            <a:r>
              <a:rPr lang="en-GB" altLang="zh-CN" sz="1400" dirty="0" smtClean="0">
                <a:solidFill>
                  <a:schemeClr val="tx1"/>
                </a:solidFill>
              </a:rPr>
              <a:t>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&lt;schedule&gt; of &lt;group&gt; Creation Procedure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1905000" y="10854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0668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9906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914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578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1771245"/>
            <a:ext cx="76200" cy="4172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0574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67000" y="37338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667000" y="4495800"/>
            <a:ext cx="5805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1752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133600"/>
            <a:ext cx="2362201" cy="380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 Check  PoA and Determine How to create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member Host CSEs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71800" y="3429000"/>
            <a:ext cx="236219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95600" y="4191000"/>
            <a:ext cx="411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new element for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0104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191000"/>
            <a:ext cx="4354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8862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0" y="48006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904642" y="4514445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>
            <a:off x="2667000" y="5105400"/>
            <a:ext cx="435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4102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006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895600" y="51054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5626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2578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6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838200" y="3429001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900988" y="2743201"/>
            <a:ext cx="2652804" cy="4758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2.1 If all the members do not allow  to update the schedule info, get the  subset of all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of the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all members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4400" y="32766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2.2 Return error or the schedule subset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6388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shall try it’s best effort to create the schedule information for all the Member Hosting CSEs.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If some Member Hosting CSEs fail to create the schedule and the others succeed, the Group Hosting CSE shall return an result code to IN-AE/CSE to indicate the result.</a:t>
            </a:r>
          </a:p>
        </p:txBody>
      </p:sp>
    </p:spTree>
    <p:extLst>
      <p:ext uri="{BB962C8B-B14F-4D97-AF65-F5344CB8AC3E}">
        <p14:creationId xmlns:p14="http://schemas.microsoft.com/office/powerpoint/2010/main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/>
              <a:t>Group Fanout </a:t>
            </a:r>
            <a:r>
              <a:rPr lang="en-US" altLang="zh-CN" sz="3600" dirty="0" smtClean="0"/>
              <a:t>Procedure</a:t>
            </a:r>
            <a:r>
              <a:rPr lang="en-GB" sz="3600" dirty="0" smtClean="0"/>
              <a:t>. </a:t>
            </a:r>
            <a:endParaRPr lang="en-GB" sz="3600" dirty="0"/>
          </a:p>
        </p:txBody>
      </p:sp>
      <p:sp>
        <p:nvSpPr>
          <p:cNvPr id="4" name="矩形 3"/>
          <p:cNvSpPr/>
          <p:nvPr/>
        </p:nvSpPr>
        <p:spPr>
          <a:xfrm>
            <a:off x="1905000" y="15426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542645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12954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1219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2076045"/>
            <a:ext cx="0" cy="3943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2076045"/>
            <a:ext cx="0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2076045"/>
            <a:ext cx="14218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743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71011" y="3581400"/>
            <a:ext cx="424498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23622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Request for group members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819400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2 Check 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of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group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and Determine when to fanout the message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895600" y="3352800"/>
            <a:ext cx="2895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Request to multicast address by multicast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219700" y="210482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038600"/>
            <a:ext cx="579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7338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</a:t>
            </a:r>
            <a:r>
              <a:rPr lang="en-US" altLang="zh-CN" sz="1200" dirty="0">
                <a:solidFill>
                  <a:schemeClr val="tx1"/>
                </a:solidFill>
              </a:rPr>
              <a:t>Request </a:t>
            </a:r>
            <a:r>
              <a:rPr lang="en-US" altLang="zh-CN" sz="1200" dirty="0" smtClean="0">
                <a:solidFill>
                  <a:schemeClr val="tx1"/>
                </a:solidFill>
              </a:rPr>
              <a:t>to Member Hosting CSE3 by unicast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1" y="4495800"/>
            <a:ext cx="25620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2667001" y="4779139"/>
            <a:ext cx="4267198" cy="214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1054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768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913685" y="4203627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7912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486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6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72000" y="2322094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6934199" y="209810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913685" y="4474339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2667000" y="3581400"/>
            <a:ext cx="255270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961147" y="5162954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5 Aggregate response messages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65047</TotalTime>
  <Words>1203</Words>
  <Application>Microsoft Office PowerPoint</Application>
  <PresentationFormat>全屏显示(4:3)</PresentationFormat>
  <Paragraphs>133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Gulim</vt:lpstr>
      <vt:lpstr>宋体</vt:lpstr>
      <vt:lpstr>Arial</vt:lpstr>
      <vt:lpstr>Calibri</vt:lpstr>
      <vt:lpstr>Times New Roman</vt:lpstr>
      <vt:lpstr>oneM2M Content Theme</vt:lpstr>
      <vt:lpstr>Microsoft Word Picture</vt:lpstr>
      <vt:lpstr>Group Schedule solution</vt:lpstr>
      <vt:lpstr>Group message delivery using MBMS</vt:lpstr>
      <vt:lpstr>Problems in oneM2M existing solution</vt:lpstr>
      <vt:lpstr>New Usecase1: Turn on Street Lights of Group </vt:lpstr>
      <vt:lpstr>New Usecase2: Periodic device management of Group</vt:lpstr>
      <vt:lpstr>Option 1 --resource</vt:lpstr>
      <vt:lpstr>Solution—3GPP Network Coordination</vt:lpstr>
      <vt:lpstr>&lt;schedule&gt; of &lt;group&gt; Creation Procedure</vt:lpstr>
      <vt:lpstr>Group Fanout Procedure. </vt:lpstr>
      <vt:lpstr>Option 2 --resource</vt:lpstr>
      <vt:lpstr>Proposal</vt:lpstr>
      <vt:lpstr>Thank You 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Huawei3</cp:lastModifiedBy>
  <cp:revision>2676</cp:revision>
  <cp:lastPrinted>2014-10-30T16:01:28Z</cp:lastPrinted>
  <dcterms:created xsi:type="dcterms:W3CDTF">2012-09-11T22:52:11Z</dcterms:created>
  <dcterms:modified xsi:type="dcterms:W3CDTF">2017-11-13T21:51:22Z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(3)jxBQVWE1UMnAj3wASpvPE0onbWc+0hbYsFUb2fA+ev496Nicl+JSrSpXSpoJuAjf6r4/LANQ
2QEu+YU+XyBjUtCUdk1LRjbbKrIAFHglfKC3lCKl8ep263AxvOppWEGOS13ENhmpnXZK580I
2rjt6uMMKsx37xQKSSpHno7WPvsL+mWBZ6jEOv2ZPnjT2BSsB7M94XLNU9u6KqF7/U2kOo6g
5xLEA+nLm7DuRgh5xH</vt:lpwstr>
  </property>
  <property fmtid="{D5CDD505-2E9C-101B-9397-08002B2CF9AE}" pid="4" name="_2015_ms_pID_7253431">
    <vt:lpwstr>aA0hYzVjjs5qXpGEAer6ImNNNOIoOFvsGwkdN8NLwtMkwflMi6bWkF
aRohIEUJg7HOoLUVs9o+IxSyYpWYszd4WT+FbMNMUz4qSaFrsNvalP3Oh6dMbRqfNcai/irU
8FpXJori85vNBS9z/i3/AudG5kQqYWyk17bSTtHtP6Dbs7ZsypJ7FjyPcN9oLf5xCucWKlGg
tRVNUdt8Z+6khKhlaKyXxNVlpPSGmyxVt6fP</vt:lpwstr>
  </property>
  <property fmtid="{D5CDD505-2E9C-101B-9397-08002B2CF9AE}" pid="5" name="_2015_ms_pID_7253432">
    <vt:lpwstr>Kctc2mCbfGJjqML5TedkxrAfpGYcoQddVggp
ZF0ObxGHSadq+jKlkt/610M5iYZ7+w==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1509951924</vt:lpwstr>
  </property>
</Properties>
</file>