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72" r:id="rId4"/>
    <p:sldId id="273" r:id="rId5"/>
    <p:sldId id="274" r:id="rId6"/>
    <p:sldId id="282" r:id="rId7"/>
    <p:sldId id="283" r:id="rId8"/>
    <p:sldId id="277" r:id="rId9"/>
    <p:sldId id="279" r:id="rId10"/>
    <p:sldId id="280" r:id="rId11"/>
    <p:sldId id="281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6336" autoAdjust="0"/>
  </p:normalViewPr>
  <p:slideViewPr>
    <p:cSldViewPr>
      <p:cViewPr>
        <p:scale>
          <a:sx n="106" d="100"/>
          <a:sy n="106" d="100"/>
        </p:scale>
        <p:origin x="-1195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FADF93-AC34-4FCF-8DE2-1E8BE29B676F}" type="datetimeFigureOut">
              <a:rPr lang="en-US" altLang="fr-FR"/>
              <a:pPr>
                <a:defRPr/>
              </a:pPr>
              <a:t>3/8/2018</a:t>
            </a:fld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743EFF-4B2A-4302-B7C3-F0D38EBC7D79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661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C23647-2571-4F22-9A1C-016AA91A787C}" type="datetimeFigureOut">
              <a:rPr lang="ja-JP" altLang="en-US"/>
              <a:pPr>
                <a:defRPr/>
              </a:pPr>
              <a:t>2018/3/8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E0774C95-08BE-4821-8009-230D5E3DD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8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509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509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509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3207C1E-E839-4364-9606-851EA5A1B77D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627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C4B3D9-65C9-4E90-B6A4-AE431E9F183C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82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正方形/長方形 1"/>
          <p:cNvSpPr>
            <a:spLocks noChangeArrowheads="1"/>
          </p:cNvSpPr>
          <p:nvPr userDrawn="1"/>
        </p:nvSpPr>
        <p:spPr bwMode="auto">
          <a:xfrm>
            <a:off x="381000" y="6488113"/>
            <a:ext cx="800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ja-JP" sz="1600" b="1" i="0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ARC-2018-0066-How_to_know_supported_flexContainer_type</a:t>
            </a:r>
            <a:r>
              <a:rPr lang="en-US" altLang="ja-JP" sz="1600" dirty="0" smtClean="0">
                <a:solidFill>
                  <a:srgbClr val="3B3B39"/>
                </a:solidFill>
                <a:latin typeface="Verdana" panose="020B0604030504040204" pitchFamily="34" charset="0"/>
              </a:rPr>
              <a:t> </a:t>
            </a:r>
            <a:endParaRPr lang="ja-JP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eomichi.hiroyuki@lab.ntt.co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arada.kei@lab.ntt.co.j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-217040" y="3786189"/>
            <a:ext cx="9361040" cy="57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fr-FR" sz="3600" b="1" dirty="0" smtClean="0">
                <a:solidFill>
                  <a:srgbClr val="A0A0A3"/>
                </a:solidFill>
              </a:rPr>
              <a:t>How to know supported </a:t>
            </a:r>
            <a:r>
              <a:rPr lang="en-US" altLang="fr-FR" sz="3600" b="1" dirty="0" err="1">
                <a:solidFill>
                  <a:srgbClr val="A0A0A3"/>
                </a:solidFill>
              </a:rPr>
              <a:t>f</a:t>
            </a:r>
            <a:r>
              <a:rPr lang="en-US" altLang="fr-FR" sz="3600" b="1" dirty="0" err="1" smtClean="0">
                <a:solidFill>
                  <a:srgbClr val="A0A0A3"/>
                </a:solidFill>
              </a:rPr>
              <a:t>lexContainer</a:t>
            </a:r>
            <a:r>
              <a:rPr lang="en-US" altLang="fr-FR" sz="3600" b="1" dirty="0" smtClean="0">
                <a:solidFill>
                  <a:srgbClr val="A0A0A3"/>
                </a:solidFill>
              </a:rPr>
              <a:t> type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404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Group Name</a:t>
            </a:r>
            <a:r>
              <a:rPr lang="en-US" altLang="fr-FR" dirty="0" smtClean="0">
                <a:solidFill>
                  <a:srgbClr val="B42025"/>
                </a:solidFill>
              </a:rPr>
              <a:t>:</a:t>
            </a:r>
            <a:r>
              <a:rPr lang="ja-JP" altLang="en-US" dirty="0">
                <a:solidFill>
                  <a:srgbClr val="B42025"/>
                </a:solidFill>
              </a:rPr>
              <a:t> </a:t>
            </a:r>
            <a:r>
              <a:rPr lang="en-US" altLang="ja-JP" dirty="0" smtClean="0">
                <a:solidFill>
                  <a:srgbClr val="B42025"/>
                </a:solidFill>
              </a:rPr>
              <a:t>ARC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Source: Hiroyuki Maeomichi – </a:t>
            </a:r>
            <a:r>
              <a:rPr lang="en-US" altLang="fr-FR" dirty="0">
                <a:solidFill>
                  <a:srgbClr val="B42025"/>
                </a:solidFill>
                <a:hlinkClick r:id="rId3"/>
              </a:rPr>
              <a:t>maeomichi.hiroyuki@lab.ntt.co.jp</a:t>
            </a:r>
            <a:r>
              <a:rPr lang="en-US" altLang="fr-FR" dirty="0">
                <a:solidFill>
                  <a:srgbClr val="B42025"/>
                </a:solidFill>
              </a:rPr>
              <a:t>, </a:t>
            </a:r>
            <a:br>
              <a:rPr lang="en-US" altLang="fr-FR" dirty="0">
                <a:solidFill>
                  <a:srgbClr val="B42025"/>
                </a:solidFill>
              </a:rPr>
            </a:br>
            <a:r>
              <a:rPr lang="en-US" altLang="fr-FR" dirty="0">
                <a:solidFill>
                  <a:srgbClr val="B42025"/>
                </a:solidFill>
              </a:rPr>
              <a:t>               Kei Harada – </a:t>
            </a:r>
            <a:r>
              <a:rPr lang="en-US" altLang="fr-FR" dirty="0">
                <a:solidFill>
                  <a:srgbClr val="B42025"/>
                </a:solidFill>
                <a:hlinkClick r:id="rId4"/>
              </a:rPr>
              <a:t>harada.kei@lab.ntt.co.jp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Meeting Date: </a:t>
            </a:r>
            <a:r>
              <a:rPr lang="en-US" altLang="fr-FR" dirty="0" smtClean="0">
                <a:solidFill>
                  <a:srgbClr val="B42025"/>
                </a:solidFill>
              </a:rPr>
              <a:t>2018-03-12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endParaRPr lang="en-US" altLang="fr-F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Example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10</a:t>
            </a:fld>
            <a:endParaRPr lang="en-US" altLang="fr-FR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21060"/>
              </p:ext>
            </p:extLst>
          </p:nvPr>
        </p:nvGraphicFramePr>
        <p:xfrm>
          <a:off x="107504" y="2348880"/>
          <a:ext cx="892899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647"/>
                <a:gridCol w="2376264"/>
                <a:gridCol w="2159833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err="1" smtClean="0"/>
                        <a:t>supportedContainerDefinition</a:t>
                      </a:r>
                      <a:endParaRPr kumimoji="1" lang="ja-JP" altLang="en-US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containerDefinitionURI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(parameter</a:t>
                      </a:r>
                      <a:r>
                        <a:rPr kumimoji="1" lang="en-US" altLang="ja-JP" sz="1100" baseline="0" dirty="0" smtClean="0"/>
                        <a:t> of </a:t>
                      </a:r>
                      <a:r>
                        <a:rPr kumimoji="1" lang="en-US" altLang="ja-JP" sz="1100" i="1" dirty="0" err="1" smtClean="0"/>
                        <a:t>supportedContainerDefinition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1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downloadableURL</a:t>
                      </a:r>
                      <a:endParaRPr kumimoji="1" lang="ja-JP" alt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(parameter</a:t>
                      </a:r>
                      <a:r>
                        <a:rPr kumimoji="1" lang="en-US" altLang="ja-JP" sz="1100" baseline="0" dirty="0" smtClean="0"/>
                        <a:t> of </a:t>
                      </a:r>
                      <a:r>
                        <a:rPr kumimoji="1" lang="en-US" altLang="ja-JP" sz="1100" i="1" dirty="0" err="1" smtClean="0"/>
                        <a:t>supportedContainerDefinition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100" dirty="0" smtClean="0"/>
                    </a:p>
                    <a:p>
                      <a:pPr algn="ctr"/>
                      <a:endParaRPr kumimoji="1" lang="ja-JP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i="0" dirty="0" err="1" smtClean="0"/>
                        <a:t>customAttribute</a:t>
                      </a:r>
                      <a:endParaRPr kumimoji="1" lang="en-US" altLang="ja-JP" sz="1600" i="0" dirty="0" smtClean="0"/>
                    </a:p>
                    <a:p>
                      <a:pPr algn="ctr"/>
                      <a:r>
                        <a:rPr kumimoji="1" lang="en-US" altLang="ja-JP" sz="1600" i="0" dirty="0" smtClean="0"/>
                        <a:t>Name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(parameter</a:t>
                      </a:r>
                      <a:r>
                        <a:rPr kumimoji="1" lang="en-US" altLang="ja-JP" sz="1100" baseline="0" dirty="0" smtClean="0"/>
                        <a:t> of </a:t>
                      </a:r>
                      <a:r>
                        <a:rPr kumimoji="1" lang="en-US" altLang="ja-JP" sz="1100" i="1" dirty="0" err="1" smtClean="0"/>
                        <a:t>supportedContainerDefinition</a:t>
                      </a:r>
                      <a:r>
                        <a:rPr kumimoji="1" lang="en-US" altLang="ja-JP" sz="1100" dirty="0" smtClean="0"/>
                        <a:t>)</a:t>
                      </a:r>
                      <a:endParaRPr kumimoji="1" lang="ja-JP" altLang="en-US" sz="11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err="1" smtClean="0"/>
                        <a:t>containerDefinition</a:t>
                      </a:r>
                      <a:r>
                        <a:rPr kumimoji="1" lang="en-US" altLang="ja-JP" i="1" smtClean="0"/>
                        <a:t> HAIM</a:t>
                      </a:r>
                      <a:endParaRPr kumimoji="1" lang="ja-JP" alt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https://aaaaaaaaa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https://bbbbbbbb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HeartRate</a:t>
                      </a:r>
                      <a:r>
                        <a:rPr kumimoji="1" lang="en-US" altLang="ja-JP" dirty="0" smtClean="0"/>
                        <a:t>, </a:t>
                      </a:r>
                      <a:r>
                        <a:rPr kumimoji="1" lang="en-US" altLang="ja-JP" dirty="0" err="1" smtClean="0"/>
                        <a:t>rr</a:t>
                      </a:r>
                      <a:r>
                        <a:rPr kumimoji="1" lang="en-US" altLang="ja-JP" dirty="0" smtClean="0"/>
                        <a:t>…(List of</a:t>
                      </a:r>
                      <a:r>
                        <a:rPr kumimoji="1" lang="en-US" altLang="ja-JP" baseline="0" dirty="0" smtClean="0"/>
                        <a:t> String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i="1" dirty="0" err="1" smtClean="0"/>
                        <a:t>containerDefinition</a:t>
                      </a:r>
                      <a:r>
                        <a:rPr kumimoji="1" lang="en-US" altLang="ja-JP" i="1" dirty="0" smtClean="0"/>
                        <a:t> AllJoyn</a:t>
                      </a:r>
                      <a:endParaRPr kumimoji="1" lang="ja-JP" alt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https://xxxxxxxxxx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https://yyyyyyyyy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objectpath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en-US" altLang="ja-JP" baseline="0" dirty="0" smtClean="0"/>
                        <a:t> enabled</a:t>
                      </a:r>
                      <a:r>
                        <a:rPr kumimoji="1" lang="en-US" altLang="ja-JP" dirty="0" smtClean="0"/>
                        <a:t>…(List of</a:t>
                      </a:r>
                      <a:r>
                        <a:rPr kumimoji="1" lang="en-US" altLang="ja-JP" baseline="0" dirty="0" smtClean="0"/>
                        <a:t> String)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1152128"/>
          </a:xfrm>
          <a:ln>
            <a:noFill/>
          </a:ln>
        </p:spPr>
        <p:txBody>
          <a:bodyPr/>
          <a:lstStyle/>
          <a:p>
            <a:r>
              <a:rPr kumimoji="1" lang="en-US" altLang="ja-JP" sz="1700" dirty="0" smtClean="0"/>
              <a:t>Option 1:</a:t>
            </a:r>
            <a:r>
              <a:rPr lang="ja-JP" altLang="en-US" sz="1700" dirty="0"/>
              <a:t> </a:t>
            </a:r>
            <a:r>
              <a:rPr kumimoji="1" lang="en-US" altLang="ja-JP" sz="1700" dirty="0" smtClean="0"/>
              <a:t>add new attribute of &lt;</a:t>
            </a:r>
            <a:r>
              <a:rPr kumimoji="1" lang="en-US" altLang="ja-JP" sz="1700" dirty="0" err="1" smtClean="0"/>
              <a:t>CSEBase</a:t>
            </a:r>
            <a:r>
              <a:rPr kumimoji="1" lang="en-US" altLang="ja-JP" sz="1700" dirty="0" smtClean="0"/>
              <a:t>&gt; for expressing supported </a:t>
            </a:r>
            <a:r>
              <a:rPr kumimoji="1" lang="en-US" altLang="ja-JP" sz="1700" i="1" dirty="0" err="1" smtClean="0"/>
              <a:t>containerDefinition</a:t>
            </a:r>
            <a:r>
              <a:rPr kumimoji="1" lang="en-US" altLang="ja-JP" sz="1700" dirty="0" smtClean="0"/>
              <a:t>.</a:t>
            </a:r>
          </a:p>
          <a:p>
            <a:r>
              <a:rPr kumimoji="1" lang="en-US" altLang="ja-JP" sz="1700" dirty="0" smtClean="0"/>
              <a:t>Option 2: add more Information to option 1</a:t>
            </a:r>
            <a:endParaRPr kumimoji="1" lang="en-US" altLang="ja-JP" sz="1700" dirty="0"/>
          </a:p>
          <a:p>
            <a:r>
              <a:rPr kumimoji="1" lang="en-US" altLang="ja-JP" sz="1700" dirty="0" smtClean="0"/>
              <a:t>Option 3: add more information to option 1 or 2 giving more developer friendly information</a:t>
            </a:r>
          </a:p>
        </p:txBody>
      </p:sp>
      <p:sp>
        <p:nvSpPr>
          <p:cNvPr id="7" name="左中かっこ 6"/>
          <p:cNvSpPr/>
          <p:nvPr/>
        </p:nvSpPr>
        <p:spPr>
          <a:xfrm rot="16200000">
            <a:off x="2159732" y="2744924"/>
            <a:ext cx="360040" cy="44644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5696" y="50758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Option 1</a:t>
            </a:r>
            <a:endParaRPr kumimoji="1" lang="ja-JP" altLang="en-US" dirty="0"/>
          </a:p>
        </p:txBody>
      </p:sp>
      <p:sp>
        <p:nvSpPr>
          <p:cNvPr id="13" name="左中かっこ 12"/>
          <p:cNvSpPr/>
          <p:nvPr/>
        </p:nvSpPr>
        <p:spPr>
          <a:xfrm rot="16200000">
            <a:off x="3311859" y="2060847"/>
            <a:ext cx="360040" cy="676875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15815" y="559601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Option 2</a:t>
            </a:r>
            <a:endParaRPr kumimoji="1" lang="ja-JP" altLang="en-US" dirty="0"/>
          </a:p>
        </p:txBody>
      </p:sp>
      <p:sp>
        <p:nvSpPr>
          <p:cNvPr id="15" name="左中かっこ 14"/>
          <p:cNvSpPr/>
          <p:nvPr/>
        </p:nvSpPr>
        <p:spPr>
          <a:xfrm rot="16200000">
            <a:off x="4355977" y="1536857"/>
            <a:ext cx="360040" cy="88569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95936" y="6119983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Option 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683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&lt;</a:t>
            </a:r>
            <a:r>
              <a:rPr kumimoji="1" lang="en-US" altLang="ja-JP" dirty="0" err="1" smtClean="0"/>
              <a:t>flexContainer</a:t>
            </a:r>
            <a:r>
              <a:rPr kumimoji="1" lang="en-US" altLang="ja-JP" dirty="0" smtClean="0"/>
              <a:t>&gt; </a:t>
            </a:r>
            <a:r>
              <a:rPr lang="en-US" altLang="ja-JP" dirty="0" smtClean="0"/>
              <a:t>supporting =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all </a:t>
            </a:r>
            <a:r>
              <a:rPr lang="en-US" altLang="ja-JP" i="1" dirty="0" err="1" smtClean="0"/>
              <a:t>contentDefinition</a:t>
            </a:r>
            <a:r>
              <a:rPr lang="en-US" altLang="ja-JP" dirty="0" smtClean="0"/>
              <a:t> supporting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&lt;</a:t>
            </a:r>
            <a:r>
              <a:rPr lang="en-US" altLang="ja-JP" dirty="0" err="1" smtClean="0"/>
              <a:t>flexContainer</a:t>
            </a:r>
            <a:r>
              <a:rPr lang="en-US" altLang="ja-JP" dirty="0" smtClean="0"/>
              <a:t>&gt; </a:t>
            </a:r>
            <a:r>
              <a:rPr lang="en-US" altLang="ja-JP" dirty="0" err="1" smtClean="0"/>
              <a:t>speciallizations</a:t>
            </a:r>
            <a:r>
              <a:rPr lang="en-US" altLang="ja-JP" dirty="0" smtClean="0"/>
              <a:t> can be created freely? or only what oneM2M has decided?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11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86503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 we allow vendor specific / domain specific &lt;</a:t>
            </a:r>
            <a:r>
              <a:rPr kumimoji="1" lang="en-US" altLang="ja-JP" dirty="0" err="1" smtClean="0"/>
              <a:t>flexContainer</a:t>
            </a:r>
            <a:r>
              <a:rPr kumimoji="1" lang="en-US" altLang="ja-JP" dirty="0" smtClean="0"/>
              <a:t>&gt; or not?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Should we handle version of XSDs?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12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1190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3600" dirty="0" smtClean="0"/>
              <a:t>Introduction</a:t>
            </a:r>
            <a:endParaRPr kumimoji="1" lang="ja-JP" altLang="en-US" sz="3600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5118D0-4BB1-4D3F-A80D-677426E40406}" type="slidenum">
              <a:rPr lang="en-US" altLang="fr-FR">
                <a:solidFill>
                  <a:srgbClr val="898989"/>
                </a:solidFill>
              </a:rPr>
              <a:pPr/>
              <a:t>2</a:t>
            </a:fld>
            <a:endParaRPr lang="en-US" altLang="fr-FR">
              <a:solidFill>
                <a:srgbClr val="898989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0410"/>
          </a:xfrm>
        </p:spPr>
        <p:txBody>
          <a:bodyPr/>
          <a:lstStyle/>
          <a:p>
            <a:r>
              <a:rPr kumimoji="1" lang="en-US" altLang="ja-JP" dirty="0" smtClean="0"/>
              <a:t>Flexibility of &lt;</a:t>
            </a:r>
            <a:r>
              <a:rPr lang="en-US" altLang="ja-JP" dirty="0" err="1"/>
              <a:t>f</a:t>
            </a:r>
            <a:r>
              <a:rPr kumimoji="1" lang="en-US" altLang="ja-JP" dirty="0" err="1" smtClean="0"/>
              <a:t>lexContainer</a:t>
            </a:r>
            <a:r>
              <a:rPr kumimoji="1" lang="en-US" altLang="ja-JP" dirty="0"/>
              <a:t>&gt;</a:t>
            </a:r>
            <a:r>
              <a:rPr kumimoji="1" lang="en-US" altLang="ja-JP" dirty="0" smtClean="0"/>
              <a:t> is convenient but it could be a cause of less interoperability.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This Input Contribution discuss identified issues.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7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3600" dirty="0" smtClean="0"/>
              <a:t>Current</a:t>
            </a:r>
            <a:r>
              <a:rPr kumimoji="1" lang="en-US" altLang="ja-JP" sz="3600" dirty="0" smtClean="0"/>
              <a:t> &lt;</a:t>
            </a:r>
            <a:r>
              <a:rPr kumimoji="1" lang="en-US" altLang="ja-JP" sz="3600" dirty="0" err="1" smtClean="0"/>
              <a:t>CSEBase</a:t>
            </a:r>
            <a:r>
              <a:rPr kumimoji="1" lang="en-US" altLang="ja-JP" sz="3600" dirty="0" smtClean="0"/>
              <a:t>&gt;</a:t>
            </a:r>
            <a:endParaRPr kumimoji="1" lang="ja-JP" altLang="en-US" sz="3600" dirty="0" smtClean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 bwMode="auto">
          <a:xfrm>
            <a:off x="457200" y="1423317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1" lang="en-US" altLang="ja-JP" dirty="0" smtClean="0"/>
              <a:t>&lt;</a:t>
            </a:r>
            <a:r>
              <a:rPr kumimoji="1" lang="en-US" altLang="ja-JP" dirty="0" err="1" smtClean="0"/>
              <a:t>CSEBase</a:t>
            </a:r>
            <a:r>
              <a:rPr kumimoji="1" lang="en-US" altLang="ja-JP" dirty="0" smtClean="0"/>
              <a:t>&gt; provides </a:t>
            </a:r>
            <a:r>
              <a:rPr kumimoji="1" lang="en-US" altLang="ja-JP" i="1" dirty="0" err="1" smtClean="0"/>
              <a:t>supportedResourceType</a:t>
            </a:r>
            <a:r>
              <a:rPr kumimoji="1" lang="en-US" altLang="ja-JP" dirty="0" smtClean="0"/>
              <a:t> attribute for exposing supported range.</a:t>
            </a: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5118D0-4BB1-4D3F-A80D-677426E40406}" type="slidenum">
              <a:rPr lang="en-US" altLang="fr-FR">
                <a:solidFill>
                  <a:srgbClr val="898989"/>
                </a:solidFill>
              </a:rPr>
              <a:pPr/>
              <a:t>3</a:t>
            </a:fld>
            <a:endParaRPr lang="en-US" altLang="fr-FR">
              <a:solidFill>
                <a:srgbClr val="898989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47554"/>
            <a:ext cx="5708760" cy="23923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/>
          <a:srcRect t="29679" b="7606"/>
          <a:stretch/>
        </p:blipFill>
        <p:spPr>
          <a:xfrm>
            <a:off x="457200" y="5373216"/>
            <a:ext cx="8077200" cy="55553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483768" y="4077072"/>
            <a:ext cx="30963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08" y="548680"/>
            <a:ext cx="8229600" cy="663352"/>
          </a:xfrm>
        </p:spPr>
        <p:txBody>
          <a:bodyPr/>
          <a:lstStyle/>
          <a:p>
            <a:r>
              <a:rPr lang="en-US" altLang="ja-JP" sz="3500" dirty="0" smtClean="0"/>
              <a:t>Problems for expressing</a:t>
            </a:r>
            <a:r>
              <a:rPr kumimoji="1" lang="en-US" altLang="ja-JP" sz="3500" dirty="0" smtClean="0"/>
              <a:t> &lt;</a:t>
            </a:r>
            <a:r>
              <a:rPr lang="en-US" altLang="ja-JP" sz="3500" dirty="0" err="1"/>
              <a:t>f</a:t>
            </a:r>
            <a:r>
              <a:rPr kumimoji="1" lang="en-US" altLang="ja-JP" sz="3500" dirty="0" err="1" smtClean="0"/>
              <a:t>lexContainer</a:t>
            </a:r>
            <a:r>
              <a:rPr lang="en-US" altLang="ja-JP" sz="3500" dirty="0"/>
              <a:t>&gt;</a:t>
            </a:r>
            <a:endParaRPr kumimoji="1" lang="ja-JP" altLang="en-US" sz="35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96" y="1279301"/>
            <a:ext cx="9108504" cy="4741987"/>
          </a:xfrm>
        </p:spPr>
        <p:txBody>
          <a:bodyPr/>
          <a:lstStyle/>
          <a:p>
            <a:r>
              <a:rPr lang="en-US" altLang="ja-JP" dirty="0" smtClean="0"/>
              <a:t>Outer AE and CSE cannot </a:t>
            </a:r>
            <a:r>
              <a:rPr lang="en-US" altLang="ja-JP" dirty="0"/>
              <a:t>know what </a:t>
            </a:r>
            <a:r>
              <a:rPr lang="en-US" altLang="ja-JP" i="1" dirty="0" err="1" smtClean="0"/>
              <a:t>containerDefinition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are supported by registered &lt;</a:t>
            </a:r>
            <a:r>
              <a:rPr lang="en-US" altLang="ja-JP" dirty="0" err="1" smtClean="0"/>
              <a:t>flexContainer</a:t>
            </a:r>
            <a:r>
              <a:rPr lang="en-US" altLang="ja-JP" dirty="0"/>
              <a:t>&gt; </a:t>
            </a:r>
            <a:r>
              <a:rPr lang="en-US" altLang="ja-JP" dirty="0" smtClean="0"/>
              <a:t> </a:t>
            </a:r>
          </a:p>
          <a:p>
            <a:pPr lvl="1"/>
            <a:r>
              <a:rPr kumimoji="1" lang="en-US" altLang="ja-JP" sz="2700" dirty="0" smtClean="0">
                <a:solidFill>
                  <a:schemeClr val="tx1"/>
                </a:solidFill>
              </a:rPr>
              <a:t>Currently there is no attribute like </a:t>
            </a:r>
            <a:r>
              <a:rPr kumimoji="1" lang="en-US" altLang="ja-JP" sz="2700" i="1" dirty="0" err="1" smtClean="0">
                <a:solidFill>
                  <a:schemeClr val="tx1"/>
                </a:solidFill>
              </a:rPr>
              <a:t>supportedResourceType</a:t>
            </a:r>
            <a:r>
              <a:rPr lang="ja-JP" altLang="en-US" sz="2700" dirty="0" smtClean="0">
                <a:solidFill>
                  <a:schemeClr val="tx1"/>
                </a:solidFill>
              </a:rPr>
              <a:t> </a:t>
            </a:r>
            <a:endParaRPr lang="en-US" altLang="ja-JP" sz="27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kumimoji="1" lang="en-US" altLang="ja-JP" sz="2700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/>
              <a:t>Relationship between URI for </a:t>
            </a:r>
            <a:r>
              <a:rPr kumimoji="1" lang="en-US" altLang="ja-JP" i="1" dirty="0" err="1" smtClean="0"/>
              <a:t>containerDefinition</a:t>
            </a:r>
            <a:r>
              <a:rPr kumimoji="1" lang="en-US" altLang="ja-JP" dirty="0" smtClean="0"/>
              <a:t> and actual XSD files is unclear. </a:t>
            </a:r>
          </a:p>
          <a:p>
            <a:pPr lvl="1"/>
            <a:r>
              <a:rPr kumimoji="1" lang="en-US" altLang="ja-JP" dirty="0" smtClean="0">
                <a:solidFill>
                  <a:schemeClr val="tx1"/>
                </a:solidFill>
              </a:rPr>
              <a:t>Even if you know </a:t>
            </a:r>
            <a:r>
              <a:rPr kumimoji="1" lang="en-US" altLang="ja-JP" i="1" dirty="0" err="1" smtClean="0">
                <a:solidFill>
                  <a:schemeClr val="tx1"/>
                </a:solidFill>
              </a:rPr>
              <a:t>containerDefinition</a:t>
            </a:r>
            <a:r>
              <a:rPr kumimoji="1" lang="en-US" altLang="ja-JP" dirty="0" smtClean="0">
                <a:solidFill>
                  <a:schemeClr val="tx1"/>
                </a:solidFill>
              </a:rPr>
              <a:t> URI, you could not retrieve implied XSD files.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203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Current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i="1" dirty="0" err="1" smtClean="0"/>
              <a:t>containerDefinition</a:t>
            </a:r>
            <a:endParaRPr kumimoji="1" lang="ja-JP" altLang="en-US" sz="3600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5</a:t>
            </a:fld>
            <a:endParaRPr lang="en-US" altLang="fr-FR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61" y="2060848"/>
            <a:ext cx="8873478" cy="341090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61986" y="13407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TS-0001 9.6.35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4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Current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i="1" dirty="0" err="1" smtClean="0"/>
              <a:t>containerDefinition</a:t>
            </a:r>
            <a:endParaRPr kumimoji="1" lang="ja-JP" altLang="en-US" sz="3600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6</a:t>
            </a:fld>
            <a:endParaRPr lang="en-US" altLang="fr-FR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89" y="126129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Generic IWK (TS-0030 7.2)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777686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11041"/>
            <a:ext cx="784887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394" y="1628800"/>
            <a:ext cx="8391211" cy="940080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6012161" y="3933056"/>
            <a:ext cx="2160240" cy="11521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吹き出し 18"/>
          <p:cNvSpPr/>
          <p:nvPr/>
        </p:nvSpPr>
        <p:spPr>
          <a:xfrm>
            <a:off x="3012316" y="4580661"/>
            <a:ext cx="2766325" cy="619764"/>
          </a:xfrm>
          <a:prstGeom prst="wedgeRoundRectCallout">
            <a:avLst>
              <a:gd name="adj1" fmla="val 56169"/>
              <a:gd name="adj2" fmla="val -37616"/>
              <a:gd name="adj3" fmla="val 16667"/>
            </a:avLst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40410" y="4506281"/>
            <a:ext cx="2640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2"/>
                </a:solidFill>
              </a:rPr>
              <a:t>we must look at &amp; have a &lt;</a:t>
            </a:r>
            <a:r>
              <a:rPr kumimoji="1" lang="en-US" altLang="ja-JP" sz="2000" dirty="0" err="1" smtClean="0">
                <a:solidFill>
                  <a:schemeClr val="accent2"/>
                </a:solidFill>
              </a:rPr>
              <a:t>contentInstance</a:t>
            </a:r>
            <a:r>
              <a:rPr kumimoji="1" lang="en-US" altLang="ja-JP" sz="2000" dirty="0" smtClean="0">
                <a:solidFill>
                  <a:schemeClr val="accent2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388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Current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i="1" dirty="0" err="1" smtClean="0"/>
              <a:t>containerDefinition</a:t>
            </a:r>
            <a:endParaRPr kumimoji="1" lang="ja-JP" altLang="en-US" sz="3600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7</a:t>
            </a:fld>
            <a:endParaRPr lang="en-US" altLang="fr-FR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7614" y="1267041"/>
            <a:ext cx="2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HAIM (TS-0023 6.4)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45"/>
          <a:stretch/>
        </p:blipFill>
        <p:spPr bwMode="auto">
          <a:xfrm>
            <a:off x="251520" y="1772816"/>
            <a:ext cx="8532440" cy="36724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11558" y="2684732"/>
            <a:ext cx="3906181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11557" y="4653136"/>
            <a:ext cx="4752529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8"/>
          <p:cNvSpPr/>
          <p:nvPr/>
        </p:nvSpPr>
        <p:spPr>
          <a:xfrm>
            <a:off x="5237566" y="5517232"/>
            <a:ext cx="3582906" cy="619764"/>
          </a:xfrm>
          <a:prstGeom prst="wedgeRoundRectCallout">
            <a:avLst>
              <a:gd name="adj1" fmla="val -50964"/>
              <a:gd name="adj2" fmla="val -143002"/>
              <a:gd name="adj3" fmla="val 16667"/>
            </a:avLst>
          </a:prstGeom>
          <a:solidFill>
            <a:schemeClr val="bg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99078" y="545741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2"/>
                </a:solidFill>
              </a:rPr>
              <a:t>using only this information,</a:t>
            </a:r>
          </a:p>
          <a:p>
            <a:r>
              <a:rPr kumimoji="1" lang="en-US" altLang="ja-JP" sz="2000" dirty="0" smtClean="0">
                <a:solidFill>
                  <a:schemeClr val="accent2"/>
                </a:solidFill>
              </a:rPr>
              <a:t> we cannot retrieve any XSD file.</a:t>
            </a:r>
          </a:p>
        </p:txBody>
      </p:sp>
    </p:spTree>
    <p:extLst>
      <p:ext uri="{BB962C8B-B14F-4D97-AF65-F5344CB8AC3E}">
        <p14:creationId xmlns:p14="http://schemas.microsoft.com/office/powerpoint/2010/main" val="5888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Possible Solutions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824536"/>
          </a:xfrm>
        </p:spPr>
        <p:txBody>
          <a:bodyPr/>
          <a:lstStyle/>
          <a:p>
            <a:r>
              <a:rPr kumimoji="1" lang="en-US" altLang="ja-JP" sz="2800" dirty="0" smtClean="0"/>
              <a:t>Option 1: add new attribute of &lt;</a:t>
            </a:r>
            <a:r>
              <a:rPr kumimoji="1" lang="en-US" altLang="ja-JP" sz="2800" dirty="0" err="1" smtClean="0"/>
              <a:t>CSEBase</a:t>
            </a:r>
            <a:r>
              <a:rPr kumimoji="1" lang="en-US" altLang="ja-JP" sz="2800" dirty="0" smtClean="0"/>
              <a:t>&gt; for expressing supported </a:t>
            </a:r>
            <a:r>
              <a:rPr kumimoji="1" lang="en-US" altLang="ja-JP" sz="2800" i="1" dirty="0" err="1" smtClean="0"/>
              <a:t>containerDefinition</a:t>
            </a:r>
            <a:r>
              <a:rPr kumimoji="1" lang="en-US" altLang="ja-JP" sz="2800" dirty="0" smtClean="0"/>
              <a:t>.</a:t>
            </a:r>
          </a:p>
          <a:p>
            <a:pPr lvl="1"/>
            <a:r>
              <a:rPr kumimoji="1" lang="en-US" altLang="ja-JP" dirty="0" smtClean="0"/>
              <a:t>like “</a:t>
            </a:r>
            <a:r>
              <a:rPr kumimoji="1" lang="en-US" altLang="ja-JP" i="1" dirty="0" err="1" smtClean="0"/>
              <a:t>supportedContainerDefinition</a:t>
            </a:r>
            <a:r>
              <a:rPr kumimoji="1" lang="en-US" altLang="ja-JP" dirty="0" smtClean="0"/>
              <a:t>”</a:t>
            </a:r>
          </a:p>
          <a:p>
            <a:r>
              <a:rPr kumimoji="1" lang="en-US" altLang="ja-JP" sz="2800" dirty="0" smtClean="0"/>
              <a:t>Option 2: add more Information to option 1</a:t>
            </a:r>
            <a:endParaRPr kumimoji="1" lang="en-US" altLang="ja-JP" sz="2800" dirty="0"/>
          </a:p>
          <a:p>
            <a:pPr lvl="1"/>
            <a:r>
              <a:rPr lang="en-US" altLang="ja-JP" dirty="0" smtClean="0"/>
              <a:t>p</a:t>
            </a:r>
            <a:r>
              <a:rPr kumimoji="1" lang="en-US" altLang="ja-JP" dirty="0" smtClean="0"/>
              <a:t>roviding URL where client can download related XSD files.</a:t>
            </a:r>
          </a:p>
          <a:p>
            <a:r>
              <a:rPr kumimoji="1" lang="en-US" altLang="ja-JP" sz="2800" dirty="0" smtClean="0"/>
              <a:t>Option 3: add more information to option 1 or 2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giving more developer friendly information</a:t>
            </a:r>
          </a:p>
          <a:p>
            <a:pPr lvl="1"/>
            <a:r>
              <a:rPr kumimoji="1" lang="en-US" altLang="ja-JP" dirty="0" smtClean="0"/>
              <a:t>like “</a:t>
            </a:r>
            <a:r>
              <a:rPr kumimoji="1" lang="en-US" altLang="ja-JP" dirty="0" err="1" smtClean="0"/>
              <a:t>custom</a:t>
            </a:r>
            <a:r>
              <a:rPr lang="en-US" altLang="ja-JP" dirty="0" err="1"/>
              <a:t>A</a:t>
            </a:r>
            <a:r>
              <a:rPr kumimoji="1" lang="en-US" altLang="ja-JP" dirty="0" err="1" smtClean="0"/>
              <a:t>ttributeNames</a:t>
            </a:r>
            <a:r>
              <a:rPr kumimoji="1" lang="en-US" altLang="ja-JP" dirty="0" smtClean="0"/>
              <a:t>”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which expresses a list of supporting [</a:t>
            </a:r>
            <a:r>
              <a:rPr kumimoji="1" lang="en-US" altLang="ja-JP" dirty="0" err="1" smtClean="0"/>
              <a:t>customAttribute</a:t>
            </a:r>
            <a:r>
              <a:rPr kumimoji="1" lang="en-US" altLang="ja-JP" dirty="0" smtClean="0"/>
              <a:t>]s as string.</a:t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8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969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9</a:t>
            </a:fld>
            <a:endParaRPr lang="en-US" altLang="fr-FR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35896" y="321297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/>
              <a:t>A</a:t>
            </a:r>
            <a:r>
              <a:rPr kumimoji="1" lang="en-US" altLang="ja-JP" sz="4000" smtClean="0"/>
              <a:t>ppendix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0354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owToKnowSupportedFlexContainerType.potx" id="{49C8672E-79B4-4770-81A8-0EA3AD5C5CB6}" vid="{71E1CAE8-FB2F-4F1A-9951-AA6C4A4AAD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HowToKnowSupportedFlexContainerType</Template>
  <TotalTime>331</TotalTime>
  <Words>369</Words>
  <Application>Microsoft Office PowerPoint</Application>
  <PresentationFormat>画面に合わせる (4:3)</PresentationFormat>
  <Paragraphs>79</Paragraphs>
  <Slides>12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know supported Flex Container types in remote CSE?</dc:title>
  <dc:creator>maeomichi</dc:creator>
  <cp:keywords>oneM2M;WG2;Architecture</cp:keywords>
  <cp:lastModifiedBy>harada</cp:lastModifiedBy>
  <cp:revision>36</cp:revision>
  <dcterms:created xsi:type="dcterms:W3CDTF">2018-03-02T10:13:59Z</dcterms:created>
  <dcterms:modified xsi:type="dcterms:W3CDTF">2018-03-08T09:01:47Z</dcterms:modified>
</cp:coreProperties>
</file>