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3"/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PT Sans"/>
      <p:regular r:id="rId12"/>
      <p:bold r:id="rId13"/>
      <p:italic r:id="rId14"/>
      <p:boldItalic r:id="rId15"/>
    </p:embeddedFont>
    <p:embeddedFont>
      <p:font typeface="Open Sans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-bold.fntdata"/><Relationship Id="rId12" Type="http://schemas.openxmlformats.org/officeDocument/2006/relationships/font" Target="fonts/PT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PTSans-boldItalic.fntdata"/><Relationship Id="rId14" Type="http://schemas.openxmlformats.org/officeDocument/2006/relationships/font" Target="fonts/PTSans-italic.fntdata"/><Relationship Id="rId17" Type="http://schemas.openxmlformats.org/officeDocument/2006/relationships/font" Target="fonts/OpenSansLight-bold.fntdata"/><Relationship Id="rId16" Type="http://schemas.openxmlformats.org/officeDocument/2006/relationships/font" Target="fonts/OpenSansLigh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Light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spcFirstLastPara="1" rIns="81350" wrap="square" tIns="8135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08" y="685791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09480" y="160452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6231960" y="160452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09480" y="1604520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609480" y="273600"/>
            <a:ext cx="10972500" cy="53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0948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609480" y="368208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3" type="body"/>
          </p:nvPr>
        </p:nvSpPr>
        <p:spPr>
          <a:xfrm>
            <a:off x="6231960" y="160452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09480" y="1604520"/>
            <a:ext cx="53544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623196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6231960" y="368208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0948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623196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Shape 105"/>
          <p:cNvSpPr txBox="1"/>
          <p:nvPr>
            <p:ph idx="3" type="body"/>
          </p:nvPr>
        </p:nvSpPr>
        <p:spPr>
          <a:xfrm>
            <a:off x="609480" y="3682080"/>
            <a:ext cx="109725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09480" y="1604520"/>
            <a:ext cx="109725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609480" y="3682080"/>
            <a:ext cx="109725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 txBox="1"/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  <a:defRPr b="1" i="0" sz="60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5860" y="194184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idx="1" type="subTitle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0948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6231960" y="160452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x="6231960" y="368208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Shape 115"/>
          <p:cNvSpPr txBox="1"/>
          <p:nvPr>
            <p:ph idx="4" type="body"/>
          </p:nvPr>
        </p:nvSpPr>
        <p:spPr>
          <a:xfrm>
            <a:off x="609480" y="3682080"/>
            <a:ext cx="53544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609480" y="273600"/>
            <a:ext cx="1097250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09480" y="1604520"/>
            <a:ext cx="35331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319640" y="1604520"/>
            <a:ext cx="35331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0" name="Shape 120"/>
          <p:cNvSpPr txBox="1"/>
          <p:nvPr>
            <p:ph idx="3" type="body"/>
          </p:nvPr>
        </p:nvSpPr>
        <p:spPr>
          <a:xfrm>
            <a:off x="8029800" y="1604520"/>
            <a:ext cx="35331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1" name="Shape 121"/>
          <p:cNvSpPr txBox="1"/>
          <p:nvPr>
            <p:ph idx="4" type="body"/>
          </p:nvPr>
        </p:nvSpPr>
        <p:spPr>
          <a:xfrm>
            <a:off x="8029800" y="3682080"/>
            <a:ext cx="35331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Shape 122"/>
          <p:cNvSpPr txBox="1"/>
          <p:nvPr>
            <p:ph idx="5" type="body"/>
          </p:nvPr>
        </p:nvSpPr>
        <p:spPr>
          <a:xfrm>
            <a:off x="4319640" y="3682080"/>
            <a:ext cx="35331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Shape 123"/>
          <p:cNvSpPr txBox="1"/>
          <p:nvPr>
            <p:ph idx="6" type="body"/>
          </p:nvPr>
        </p:nvSpPr>
        <p:spPr>
          <a:xfrm>
            <a:off x="609480" y="3682080"/>
            <a:ext cx="35331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>
            <p:ph type="ctrTitle"/>
          </p:nvPr>
        </p:nvSpPr>
        <p:spPr>
          <a:xfrm>
            <a:off x="659780" y="1233866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T Sans"/>
              <a:buNone/>
              <a:defRPr b="1" i="0" sz="4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1444" y="305687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idx="1" type="subTitle"/>
          </p:nvPr>
        </p:nvSpPr>
        <p:spPr>
          <a:xfrm>
            <a:off x="659780" y="383789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6AA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b="1" i="0" sz="44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b="1" i="0" sz="44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  <a:defRPr b="1" i="0" sz="60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25860" y="194184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>
            <p:ph idx="1" type="subTitle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  <a:defRPr b="1" i="0" sz="60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b="1" i="0" sz="44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b="1" i="0" sz="44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b="1" i="0" sz="4400" u="none" cap="none" strike="noStrik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48241" y="105845"/>
            <a:ext cx="1325890" cy="90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BFBFB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2017 oneM2M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7F7F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1155240"/>
            <a:ext cx="12191400" cy="1770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748160" y="105840"/>
            <a:ext cx="1325159" cy="9032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0" y="6497640"/>
            <a:ext cx="12191400" cy="17700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5523840" y="6591960"/>
            <a:ext cx="1144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BFBFB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2017 oneM2M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334800" y="0"/>
            <a:ext cx="78495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34800" y="1494000"/>
            <a:ext cx="51306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5722920" y="1494000"/>
            <a:ext cx="5130600" cy="43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reetir@cdot.i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</a:pPr>
            <a:r>
              <a:rPr lang="en-US"/>
              <a:t>Location Request</a:t>
            </a:r>
            <a:endParaRPr b="1" i="0" sz="6000" u="none" cap="none" strike="noStrik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1524000" y="44611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Preeti Rani (</a:t>
            </a:r>
            <a:r>
              <a:rPr lang="en-US" u="sng">
                <a:solidFill>
                  <a:srgbClr val="0000FF"/>
                </a:solidFill>
                <a:hlinkClick r:id="rId3"/>
              </a:rPr>
              <a:t>preetir@cdot.in</a:t>
            </a:r>
            <a:r>
              <a:rPr lang="en-US"/>
              <a:t>) 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C-DOT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10 May 2018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/>
              <a:t>TS-0001 - 8.3.4</a:t>
            </a:r>
            <a:endParaRPr b="1" i="0" sz="4400" u="none" cap="none" strike="noStrik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979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375" y="1173575"/>
            <a:ext cx="7473248" cy="53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/>
              <a:t>Types</a:t>
            </a:r>
            <a:endParaRPr b="1" i="0" sz="4400" u="none" cap="none" strike="noStrik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11545228" y="6264275"/>
            <a:ext cx="49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979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Shape 143"/>
          <p:cNvCxnSpPr>
            <a:stCxn id="144" idx="2"/>
            <a:endCxn id="145" idx="0"/>
          </p:cNvCxnSpPr>
          <p:nvPr/>
        </p:nvCxnSpPr>
        <p:spPr>
          <a:xfrm flipH="1" rot="-5400000">
            <a:off x="8301296" y="1376563"/>
            <a:ext cx="471000" cy="29004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Shape 146"/>
          <p:cNvCxnSpPr>
            <a:stCxn id="147" idx="0"/>
            <a:endCxn id="144" idx="2"/>
          </p:cNvCxnSpPr>
          <p:nvPr/>
        </p:nvCxnSpPr>
        <p:spPr>
          <a:xfrm rot="-5400000">
            <a:off x="5500475" y="1476300"/>
            <a:ext cx="471000" cy="2701200"/>
          </a:xfrm>
          <a:prstGeom prst="bentConnector3">
            <a:avLst>
              <a:gd fmla="val 50015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Shape 147"/>
          <p:cNvSpPr/>
          <p:nvPr/>
        </p:nvSpPr>
        <p:spPr>
          <a:xfrm>
            <a:off x="2694875" y="3062400"/>
            <a:ext cx="3381000" cy="1000200"/>
          </a:xfrm>
          <a:prstGeom prst="roundRect">
            <a:avLst>
              <a:gd fmla="val 16667" name="adj"/>
            </a:avLst>
          </a:prstGeom>
          <a:solidFill>
            <a:srgbClr val="668C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Positioning Procedure by CSE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656325" y="4755000"/>
            <a:ext cx="3458100" cy="1097400"/>
          </a:xfrm>
          <a:prstGeom prst="roundRect">
            <a:avLst>
              <a:gd fmla="val 16667" name="adj"/>
            </a:avLst>
          </a:prstGeom>
          <a:solidFill>
            <a:srgbClr val="668C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CSE makes location request to location Server periodically and gets Location</a:t>
            </a:r>
            <a:endParaRPr sz="1800"/>
          </a:p>
        </p:txBody>
      </p:sp>
      <p:sp>
        <p:nvSpPr>
          <p:cNvPr id="144" name="Shape 144"/>
          <p:cNvSpPr/>
          <p:nvPr/>
        </p:nvSpPr>
        <p:spPr>
          <a:xfrm>
            <a:off x="6075896" y="1493863"/>
            <a:ext cx="2021400" cy="1097400"/>
          </a:xfrm>
          <a:prstGeom prst="roundRect">
            <a:avLst>
              <a:gd fmla="val 16667" name="adj"/>
            </a:avLst>
          </a:prstGeom>
          <a:solidFill>
            <a:srgbClr val="0055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Location Request</a:t>
            </a: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49" name="Shape 149"/>
          <p:cNvCxnSpPr>
            <a:stCxn id="148" idx="0"/>
            <a:endCxn id="147" idx="2"/>
          </p:cNvCxnSpPr>
          <p:nvPr/>
        </p:nvCxnSpPr>
        <p:spPr>
          <a:xfrm rot="-5400000">
            <a:off x="4039475" y="4408500"/>
            <a:ext cx="6924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Shape 145"/>
          <p:cNvSpPr/>
          <p:nvPr/>
        </p:nvSpPr>
        <p:spPr>
          <a:xfrm>
            <a:off x="8203925" y="3062400"/>
            <a:ext cx="3566100" cy="1000200"/>
          </a:xfrm>
          <a:prstGeom prst="roundRect">
            <a:avLst>
              <a:gd fmla="val 16667" name="adj"/>
            </a:avLst>
          </a:prstGeom>
          <a:solidFill>
            <a:srgbClr val="7168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Positioning Procedure by NSE</a:t>
            </a: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8203800" y="4657100"/>
            <a:ext cx="3566100" cy="1097400"/>
          </a:xfrm>
          <a:prstGeom prst="roundRect">
            <a:avLst>
              <a:gd fmla="val 16667" name="adj"/>
            </a:avLst>
          </a:prstGeom>
          <a:solidFill>
            <a:srgbClr val="7168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CSE creates one time periodic subscription at NSE. NSE sends location notifications to CSE periodically.</a:t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51" name="Shape 151"/>
          <p:cNvCxnSpPr>
            <a:stCxn id="150" idx="0"/>
            <a:endCxn id="145" idx="2"/>
          </p:cNvCxnSpPr>
          <p:nvPr/>
        </p:nvCxnSpPr>
        <p:spPr>
          <a:xfrm rot="-5400000">
            <a:off x="9689850" y="4359500"/>
            <a:ext cx="5946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Shape 152"/>
          <p:cNvSpPr/>
          <p:nvPr/>
        </p:nvSpPr>
        <p:spPr>
          <a:xfrm>
            <a:off x="317223" y="1433025"/>
            <a:ext cx="2232000" cy="4515300"/>
          </a:xfrm>
          <a:prstGeom prst="roundRect">
            <a:avLst>
              <a:gd fmla="val 6364" name="adj"/>
            </a:avLst>
          </a:prstGeom>
          <a:noFill/>
          <a:ln cap="flat" cmpd="sng" w="28575">
            <a:solidFill>
              <a:srgbClr val="00558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82300" y="1548250"/>
            <a:ext cx="2367000" cy="4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Protocols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OMA RESTful NetAPI for Terminal Location</a:t>
            </a:r>
            <a:endParaRPr sz="1800">
              <a:solidFill>
                <a:srgbClr val="C631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 	 	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1800"/>
              <a:buChar char="•"/>
            </a:pPr>
            <a:r>
              <a:rPr lang="en-US" sz="180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OMA Mobile Location Protocol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3600"/>
              <a:t>Case 2: Positioning Procedure by NSE</a:t>
            </a:r>
            <a:endParaRPr b="1" i="0" sz="3600" u="none" cap="none" strike="noStrik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11697628" y="6492875"/>
            <a:ext cx="49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979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007275" y="1269375"/>
            <a:ext cx="1046400" cy="5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Originator</a:t>
            </a:r>
            <a:endParaRPr b="1"/>
          </a:p>
        </p:txBody>
      </p:sp>
      <p:sp>
        <p:nvSpPr>
          <p:cNvPr id="161" name="Shape 161"/>
          <p:cNvSpPr/>
          <p:nvPr/>
        </p:nvSpPr>
        <p:spPr>
          <a:xfrm>
            <a:off x="9230375" y="1269375"/>
            <a:ext cx="1046400" cy="584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NSE</a:t>
            </a:r>
            <a:endParaRPr b="1"/>
          </a:p>
        </p:txBody>
      </p:sp>
      <p:cxnSp>
        <p:nvCxnSpPr>
          <p:cNvPr id="162" name="Shape 162"/>
          <p:cNvCxnSpPr>
            <a:stCxn id="160" idx="2"/>
          </p:cNvCxnSpPr>
          <p:nvPr/>
        </p:nvCxnSpPr>
        <p:spPr>
          <a:xfrm>
            <a:off x="1530475" y="1853775"/>
            <a:ext cx="3900" cy="3396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Shape 163"/>
          <p:cNvCxnSpPr>
            <a:stCxn id="161" idx="2"/>
          </p:cNvCxnSpPr>
          <p:nvPr/>
        </p:nvCxnSpPr>
        <p:spPr>
          <a:xfrm>
            <a:off x="9753575" y="1853775"/>
            <a:ext cx="6600" cy="3349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Shape 164"/>
          <p:cNvCxnSpPr>
            <a:stCxn id="165" idx="2"/>
          </p:cNvCxnSpPr>
          <p:nvPr/>
        </p:nvCxnSpPr>
        <p:spPr>
          <a:xfrm>
            <a:off x="5642025" y="1853763"/>
            <a:ext cx="5100" cy="3377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>
            <a:off x="1545775" y="1952025"/>
            <a:ext cx="4096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Shape 167"/>
          <p:cNvSpPr txBox="1"/>
          <p:nvPr/>
        </p:nvSpPr>
        <p:spPr>
          <a:xfrm>
            <a:off x="1617450" y="1859625"/>
            <a:ext cx="30048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Create &lt;locationPolicy&gt; with Network-Based Case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Valid locationUpdatePeriod &gt;0</a:t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829850" y="2062825"/>
            <a:ext cx="1788000" cy="33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Local Processing</a:t>
            </a:r>
            <a:endParaRPr/>
          </a:p>
        </p:txBody>
      </p:sp>
      <p:cxnSp>
        <p:nvCxnSpPr>
          <p:cNvPr id="169" name="Shape 169"/>
          <p:cNvCxnSpPr/>
          <p:nvPr/>
        </p:nvCxnSpPr>
        <p:spPr>
          <a:xfrm>
            <a:off x="5628975" y="2540325"/>
            <a:ext cx="4096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Shape 170"/>
          <p:cNvSpPr txBox="1"/>
          <p:nvPr/>
        </p:nvSpPr>
        <p:spPr>
          <a:xfrm>
            <a:off x="5905888" y="2540325"/>
            <a:ext cx="35469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Create Subscription on Location Server</a:t>
            </a:r>
            <a:endParaRPr/>
          </a:p>
        </p:txBody>
      </p:sp>
      <p:cxnSp>
        <p:nvCxnSpPr>
          <p:cNvPr id="171" name="Shape 171"/>
          <p:cNvCxnSpPr/>
          <p:nvPr/>
        </p:nvCxnSpPr>
        <p:spPr>
          <a:xfrm flipH="1">
            <a:off x="5663025" y="2916491"/>
            <a:ext cx="4115400" cy="3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Shape 172"/>
          <p:cNvSpPr txBox="1"/>
          <p:nvPr/>
        </p:nvSpPr>
        <p:spPr>
          <a:xfrm>
            <a:off x="5820375" y="2936175"/>
            <a:ext cx="363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Success Response with subscriptionID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9901725" y="2951250"/>
            <a:ext cx="166800" cy="7476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10084900" y="2816400"/>
            <a:ext cx="18393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Timer set = LUP</a:t>
            </a: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10189750" y="3437450"/>
            <a:ext cx="16296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Timer expiration reset timer = LUP</a:t>
            </a:r>
            <a:endParaRPr/>
          </a:p>
        </p:txBody>
      </p:sp>
      <p:cxnSp>
        <p:nvCxnSpPr>
          <p:cNvPr id="176" name="Shape 176"/>
          <p:cNvCxnSpPr/>
          <p:nvPr/>
        </p:nvCxnSpPr>
        <p:spPr>
          <a:xfrm rot="10800000">
            <a:off x="5610875" y="3726513"/>
            <a:ext cx="4149300" cy="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Shape 177"/>
          <p:cNvSpPr txBox="1"/>
          <p:nvPr/>
        </p:nvSpPr>
        <p:spPr>
          <a:xfrm>
            <a:off x="6591975" y="3740863"/>
            <a:ext cx="23649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r>
              <a:rPr lang="en-US"/>
              <a:t>. Periodic location info</a:t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668875" y="3839825"/>
            <a:ext cx="1839300" cy="36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r>
              <a:rPr lang="en-US"/>
              <a:t>. Local Processing</a:t>
            </a:r>
            <a:endParaRPr/>
          </a:p>
        </p:txBody>
      </p:sp>
      <p:cxnSp>
        <p:nvCxnSpPr>
          <p:cNvPr id="179" name="Shape 179"/>
          <p:cNvCxnSpPr/>
          <p:nvPr/>
        </p:nvCxnSpPr>
        <p:spPr>
          <a:xfrm flipH="1">
            <a:off x="1544725" y="3203325"/>
            <a:ext cx="4098900" cy="17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Shape 180"/>
          <p:cNvSpPr txBox="1"/>
          <p:nvPr/>
        </p:nvSpPr>
        <p:spPr>
          <a:xfrm>
            <a:off x="1856575" y="3203325"/>
            <a:ext cx="3287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r>
              <a:rPr lang="en-US"/>
              <a:t>. &lt;locationPolicy&gt; Response Primitive</a:t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4947075" y="1269363"/>
            <a:ext cx="1389900" cy="584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Registrar CSE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(IN/MN/ASN)</a:t>
            </a:r>
            <a:endParaRPr/>
          </a:p>
        </p:txBody>
      </p:sp>
      <p:cxnSp>
        <p:nvCxnSpPr>
          <p:cNvPr id="181" name="Shape 181"/>
          <p:cNvCxnSpPr/>
          <p:nvPr/>
        </p:nvCxnSpPr>
        <p:spPr>
          <a:xfrm>
            <a:off x="2053675" y="1516763"/>
            <a:ext cx="289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30000" fadeDir="5400012" kx="0" rotWithShape="0" algn="bl" stPos="0" sy="-100000" ky="0"/>
          </a:effectLst>
        </p:spPr>
      </p:cxnSp>
      <p:sp>
        <p:nvSpPr>
          <p:cNvPr id="182" name="Shape 182"/>
          <p:cNvSpPr txBox="1"/>
          <p:nvPr/>
        </p:nvSpPr>
        <p:spPr>
          <a:xfrm>
            <a:off x="3042025" y="1334063"/>
            <a:ext cx="591900" cy="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Mca</a:t>
            </a:r>
            <a:endParaRPr/>
          </a:p>
        </p:txBody>
      </p:sp>
      <p:cxnSp>
        <p:nvCxnSpPr>
          <p:cNvPr id="183" name="Shape 183"/>
          <p:cNvCxnSpPr>
            <a:endCxn id="161" idx="1"/>
          </p:cNvCxnSpPr>
          <p:nvPr/>
        </p:nvCxnSpPr>
        <p:spPr>
          <a:xfrm>
            <a:off x="6336875" y="1536675"/>
            <a:ext cx="2893500" cy="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0" dist="0" endA="0" endPos="30000" fadeDir="5400012" kx="0" rotWithShape="0" algn="bl" stPos="0" sy="-100000" ky="0"/>
          </a:effectLst>
        </p:spPr>
      </p:cxnSp>
      <p:sp>
        <p:nvSpPr>
          <p:cNvPr id="184" name="Shape 184"/>
          <p:cNvSpPr txBox="1"/>
          <p:nvPr/>
        </p:nvSpPr>
        <p:spPr>
          <a:xfrm>
            <a:off x="7496978" y="1369175"/>
            <a:ext cx="591900" cy="33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Mcn</a:t>
            </a:r>
            <a:endParaRPr/>
          </a:p>
        </p:txBody>
      </p:sp>
      <p:cxnSp>
        <p:nvCxnSpPr>
          <p:cNvPr id="185" name="Shape 185"/>
          <p:cNvCxnSpPr/>
          <p:nvPr/>
        </p:nvCxnSpPr>
        <p:spPr>
          <a:xfrm rot="10800000">
            <a:off x="5610875" y="4488513"/>
            <a:ext cx="4149300" cy="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86" name="Shape 186"/>
          <p:cNvSpPr txBox="1"/>
          <p:nvPr/>
        </p:nvSpPr>
        <p:spPr>
          <a:xfrm>
            <a:off x="6707800" y="4405325"/>
            <a:ext cx="1985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Periodic location info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829175" y="4675875"/>
            <a:ext cx="1629600" cy="364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Local Processing</a:t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9901725" y="3724325"/>
            <a:ext cx="166800" cy="747600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10210075" y="4105075"/>
            <a:ext cx="16296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Timer expiration reset timer = LUP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3600"/>
              <a:t>Impacts</a:t>
            </a:r>
            <a:endParaRPr b="1" i="0" sz="3600" u="none" cap="none" strike="noStrik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11697628" y="6492875"/>
            <a:ext cx="494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979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688400" y="1426150"/>
            <a:ext cx="9312900" cy="3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T Sans"/>
              <a:buChar char="●"/>
            </a:pPr>
            <a:r>
              <a:rPr lang="en-US" sz="18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TS-0001 Section 8.3.4 - Location Request</a:t>
            </a:r>
            <a:endParaRPr sz="1800">
              <a:solidFill>
                <a:srgbClr val="434343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T Sans"/>
              <a:buChar char="●"/>
            </a:pPr>
            <a:r>
              <a:rPr lang="en-US" sz="18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rPr>
              <a:t>TS-0001 Section 10.2.9.2 Location Management - Create &lt;locationPolicy&gt;</a:t>
            </a:r>
            <a:endParaRPr sz="1800">
              <a:solidFill>
                <a:srgbClr val="43434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1618175" y="1358750"/>
            <a:ext cx="9272400" cy="16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63133"/>
                </a:solidFill>
                <a:latin typeface="Calibri"/>
                <a:ea typeface="Calibri"/>
                <a:cs typeface="Calibri"/>
                <a:sym typeface="Calibri"/>
              </a:rPr>
              <a:t>Thanks for your listening!</a:t>
            </a:r>
            <a:endParaRPr sz="3600">
              <a:solidFill>
                <a:srgbClr val="C631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63133"/>
                </a:solidFill>
                <a:latin typeface="Calibri"/>
                <a:ea typeface="Calibri"/>
                <a:cs typeface="Calibri"/>
                <a:sym typeface="Calibri"/>
              </a:rPr>
              <a:t>Q &amp; A</a:t>
            </a:r>
            <a:endParaRPr sz="3600">
              <a:solidFill>
                <a:srgbClr val="C631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