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27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6" r:id="rId4"/>
    <p:sldId id="285" r:id="rId5"/>
    <p:sldId id="286" r:id="rId6"/>
    <p:sldId id="287" r:id="rId7"/>
    <p:sldId id="289" r:id="rId8"/>
    <p:sldId id="290" r:id="rId9"/>
    <p:sldId id="28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8" autoAdjust="0"/>
    <p:restoredTop sz="93211" autoAdjust="0"/>
  </p:normalViewPr>
  <p:slideViewPr>
    <p:cSldViewPr>
      <p:cViewPr>
        <p:scale>
          <a:sx n="102" d="100"/>
          <a:sy n="102" d="100"/>
        </p:scale>
        <p:origin x="-1304" y="-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369" y="-9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FADF93-AC34-4FCF-8DE2-1E8BE29B676F}" type="datetimeFigureOut">
              <a:rPr lang="en-US" altLang="fr-FR"/>
              <a:pPr>
                <a:defRPr/>
              </a:pPr>
              <a:t>5/8/2018</a:t>
            </a:fld>
            <a:endParaRPr lang="en-US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743EFF-4B2A-4302-B7C3-F0D38EBC7D79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661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C23647-2571-4F22-9A1C-016AA91A787C}" type="datetimeFigureOut">
              <a:rPr lang="ja-JP" altLang="en-US"/>
              <a:pPr>
                <a:defRPr/>
              </a:pPr>
              <a:t>2018/5/8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E0774C95-08BE-4821-8009-230D5E3DD3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7819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4C95-08BE-4821-8009-230D5E3DD387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9195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4C95-08BE-4821-8009-230D5E3DD387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919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3207C1E-E839-4364-9606-851EA5A1B77D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6274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87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21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372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32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35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4C4B3D9-65C9-4E90-B6A4-AE431E9F183C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1874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82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4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33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97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26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38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9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正方形/長方形 1"/>
          <p:cNvSpPr>
            <a:spLocks noChangeArrowheads="1"/>
          </p:cNvSpPr>
          <p:nvPr userDrawn="1"/>
        </p:nvSpPr>
        <p:spPr bwMode="auto">
          <a:xfrm>
            <a:off x="381000" y="6488113"/>
            <a:ext cx="800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ja-JP" sz="1600" dirty="0" smtClean="0">
                <a:solidFill>
                  <a:srgbClr val="3B3B39"/>
                </a:solidFill>
                <a:latin typeface="Verdana" panose="020B0604030504040204" pitchFamily="34" charset="0"/>
              </a:rPr>
              <a:t>ARC-2018-0098-Modifying_condition_tags_of_Filter_Criteria</a:t>
            </a:r>
            <a:endParaRPr lang="ja-JP" altLang="en-US" sz="16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3E7CA-54FB-4C9C-B98A-F34993C86E54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5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rada.kei@lab.ntt.co.j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aeomichi.hiroyuki@lab.ntt.co.j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251520" y="3711575"/>
            <a:ext cx="864096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fr-FR" sz="3600" b="1" dirty="0">
                <a:solidFill>
                  <a:srgbClr val="A0A0A3"/>
                </a:solidFill>
              </a:rPr>
              <a:t> </a:t>
            </a:r>
            <a:r>
              <a:rPr lang="en-US" altLang="fr-FR" sz="3600" b="1" dirty="0" smtClean="0">
                <a:solidFill>
                  <a:srgbClr val="A0A0A3"/>
                </a:solidFill>
              </a:rPr>
              <a:t>Modifying condition tags of Filter Criteria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80756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Group Name</a:t>
            </a:r>
            <a:r>
              <a:rPr lang="en-US" altLang="fr-FR" dirty="0" smtClean="0">
                <a:solidFill>
                  <a:srgbClr val="B42025"/>
                </a:solidFill>
              </a:rPr>
              <a:t>: ARC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Source: Kei Harada – </a:t>
            </a:r>
            <a:r>
              <a:rPr lang="en-US" altLang="fr-FR" dirty="0" smtClean="0">
                <a:solidFill>
                  <a:srgbClr val="B42025"/>
                </a:solidFill>
                <a:hlinkClick r:id="rId3"/>
              </a:rPr>
              <a:t>harada.kei@lab.ntt.co.jp</a:t>
            </a:r>
            <a:r>
              <a:rPr lang="en-US" altLang="fr-FR" dirty="0" smtClean="0">
                <a:solidFill>
                  <a:srgbClr val="B42025"/>
                </a:solidFill>
              </a:rPr>
              <a:t>,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 </a:t>
            </a:r>
            <a:r>
              <a:rPr lang="en-US" altLang="fr-FR" dirty="0" smtClean="0">
                <a:solidFill>
                  <a:srgbClr val="B42025"/>
                </a:solidFill>
              </a:rPr>
              <a:t>             Hiroyuki </a:t>
            </a:r>
            <a:r>
              <a:rPr lang="en-US" altLang="fr-FR" dirty="0">
                <a:solidFill>
                  <a:srgbClr val="B42025"/>
                </a:solidFill>
              </a:rPr>
              <a:t>Maeomichi – </a:t>
            </a:r>
            <a:r>
              <a:rPr lang="en-US" altLang="fr-FR" dirty="0" smtClean="0">
                <a:solidFill>
                  <a:srgbClr val="B42025"/>
                </a:solidFill>
                <a:hlinkClick r:id="rId4"/>
              </a:rPr>
              <a:t>maeomichi.hiroyuki@lab.ntt.co.jp</a:t>
            </a:r>
            <a:r>
              <a:rPr lang="en-US" altLang="fr-FR" dirty="0" smtClean="0">
                <a:solidFill>
                  <a:srgbClr val="B42025"/>
                </a:solidFill>
              </a:rPr>
              <a:t> </a:t>
            </a:r>
            <a:r>
              <a:rPr lang="en-US" altLang="fr-FR" dirty="0">
                <a:solidFill>
                  <a:srgbClr val="B42025"/>
                </a:solidFill>
              </a:rPr>
              <a:t/>
            </a:r>
            <a:br>
              <a:rPr lang="en-US" altLang="fr-FR" dirty="0">
                <a:solidFill>
                  <a:srgbClr val="B42025"/>
                </a:solidFill>
              </a:rPr>
            </a:br>
            <a:r>
              <a:rPr lang="en-US" altLang="fr-FR" dirty="0" smtClean="0">
                <a:solidFill>
                  <a:srgbClr val="B42025"/>
                </a:solidFill>
              </a:rPr>
              <a:t>Meeting </a:t>
            </a:r>
            <a:r>
              <a:rPr lang="en-US" altLang="fr-FR" dirty="0">
                <a:solidFill>
                  <a:srgbClr val="B42025"/>
                </a:solidFill>
              </a:rPr>
              <a:t>Date: </a:t>
            </a:r>
            <a:r>
              <a:rPr lang="en-US" altLang="fr-FR" dirty="0" smtClean="0">
                <a:solidFill>
                  <a:srgbClr val="B42025"/>
                </a:solidFill>
              </a:rPr>
              <a:t>2018-05-22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endParaRPr lang="en-US" altLang="fr-FR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A5118D0-4BB1-4D3F-A80D-677426E40406}" type="slidenum">
              <a:rPr lang="en-US" altLang="fr-FR">
                <a:solidFill>
                  <a:srgbClr val="898989"/>
                </a:solidFill>
              </a:rPr>
              <a:pPr/>
              <a:t>2</a:t>
            </a:fld>
            <a:endParaRPr lang="en-US" altLang="fr-FR">
              <a:solidFill>
                <a:srgbClr val="898989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67544" y="1268760"/>
            <a:ext cx="8507288" cy="4896544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 smtClean="0"/>
              <a:t>There are some limits in Discovery with </a:t>
            </a:r>
            <a:r>
              <a:rPr lang="en-US" altLang="ja-JP" sz="2400" i="1" dirty="0" smtClean="0"/>
              <a:t>Filter Criteria </a:t>
            </a:r>
            <a:r>
              <a:rPr lang="en-US" altLang="ja-JP" sz="2400" dirty="0" smtClean="0"/>
              <a:t>parameter.</a:t>
            </a:r>
          </a:p>
          <a:p>
            <a:pPr marL="0" indent="0">
              <a:buNone/>
            </a:pPr>
            <a:endParaRPr kumimoji="1"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/>
              <a:t>Attribute </a:t>
            </a:r>
            <a:r>
              <a:rPr kumimoji="1" lang="en-US" altLang="ja-JP" sz="2400" dirty="0" smtClean="0"/>
              <a:t>operator exists but it is used </a:t>
            </a:r>
            <a:r>
              <a:rPr lang="en-US" altLang="ja-JP" sz="2400" dirty="0" smtClean="0"/>
              <a:t>for only matching (=).</a:t>
            </a:r>
            <a:br>
              <a:rPr lang="en-US" altLang="ja-JP" sz="2400" dirty="0" smtClean="0"/>
            </a:br>
            <a:r>
              <a:rPr kumimoji="1" lang="en-US" altLang="ja-JP" sz="2400" dirty="0" smtClean="0"/>
              <a:t>For attribute </a:t>
            </a:r>
            <a:r>
              <a:rPr lang="en-US" altLang="ja-JP" sz="2400" dirty="0" smtClean="0"/>
              <a:t>of number type, </a:t>
            </a:r>
            <a:r>
              <a:rPr lang="en-US" altLang="ja-JP" sz="2400" u="sng" dirty="0" smtClean="0"/>
              <a:t>it needs comparison operators</a:t>
            </a:r>
            <a:r>
              <a:rPr lang="en-US" altLang="ja-JP" sz="2400" dirty="0" smtClean="0"/>
              <a:t>.</a:t>
            </a:r>
          </a:p>
          <a:p>
            <a:pPr lvl="1"/>
            <a:r>
              <a:rPr lang="en-US" altLang="ja-JP" sz="2400" dirty="0" smtClean="0"/>
              <a:t>We already have </a:t>
            </a:r>
            <a:r>
              <a:rPr lang="en-US" altLang="ja-JP" sz="2400" i="1" dirty="0" err="1" smtClean="0"/>
              <a:t>xxBefore</a:t>
            </a:r>
            <a:r>
              <a:rPr lang="en-US" altLang="ja-JP" sz="2400" i="1" dirty="0" smtClean="0"/>
              <a:t>/After/Smaller/Bigger</a:t>
            </a:r>
            <a:r>
              <a:rPr lang="en-US" altLang="ja-JP" sz="2400" dirty="0" smtClean="0"/>
              <a:t> condition tags, but they are applied only to specific attributes (</a:t>
            </a:r>
            <a:r>
              <a:rPr lang="en-US" altLang="ja-JP" sz="2400" i="1" dirty="0" smtClean="0"/>
              <a:t>creation</a:t>
            </a:r>
            <a:r>
              <a:rPr lang="ja-JP" altLang="en-US" sz="2400" i="1" dirty="0"/>
              <a:t> </a:t>
            </a:r>
            <a:r>
              <a:rPr lang="en-US" altLang="ja-JP" sz="2400" i="1" dirty="0" smtClean="0"/>
              <a:t>Time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/>
              <a:t>state Tag and so on</a:t>
            </a:r>
            <a:r>
              <a:rPr lang="en-US" altLang="ja-JP" sz="2400" dirty="0" smtClean="0"/>
              <a:t>) </a:t>
            </a:r>
          </a:p>
          <a:p>
            <a:pPr lvl="1"/>
            <a:endParaRPr lang="en-US" altLang="ja-JP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2400" u="sng" dirty="0" smtClean="0"/>
              <a:t>Complicated queries </a:t>
            </a:r>
            <a:r>
              <a:rPr lang="en-US" altLang="ja-JP" sz="2400" dirty="0" smtClean="0"/>
              <a:t>are not supported.</a:t>
            </a:r>
          </a:p>
          <a:p>
            <a:pPr lvl="1"/>
            <a:r>
              <a:rPr lang="en-US" altLang="ja-JP" sz="2400" dirty="0" smtClean="0"/>
              <a:t>Like</a:t>
            </a:r>
            <a:r>
              <a:rPr lang="en-GB" altLang="ja-JP" sz="2400" dirty="0" smtClean="0"/>
              <a:t> </a:t>
            </a:r>
            <a:r>
              <a:rPr lang="en-GB" altLang="ja-JP" sz="2400" dirty="0"/>
              <a:t>(A=n1 OR B=n2) AND </a:t>
            </a:r>
            <a:r>
              <a:rPr lang="en-GB" altLang="ja-JP" sz="2400" dirty="0" smtClean="0"/>
              <a:t>C&lt;n3</a:t>
            </a:r>
            <a:endParaRPr lang="en-US" altLang="ja-JP" sz="2400" dirty="0" smtClean="0"/>
          </a:p>
          <a:p>
            <a:pPr marL="400050" lvl="1" indent="0">
              <a:buNone/>
            </a:pP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146372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Current </a:t>
            </a:r>
            <a:r>
              <a:rPr kumimoji="1" lang="en-US" altLang="ja-JP" dirty="0" err="1" smtClean="0"/>
              <a:t>filterCriteria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3</a:t>
            </a:fld>
            <a:endParaRPr lang="en-US" altLang="fr-FR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67544" y="-14395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endParaRPr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003621"/>
              </p:ext>
            </p:extLst>
          </p:nvPr>
        </p:nvGraphicFramePr>
        <p:xfrm>
          <a:off x="179512" y="1340768"/>
          <a:ext cx="8712967" cy="2308860"/>
        </p:xfrm>
        <a:graphic>
          <a:graphicData uri="http://schemas.openxmlformats.org/drawingml/2006/table">
            <a:tbl>
              <a:tblPr firstRow="1" firstCol="1" bandRow="1"/>
              <a:tblGrid>
                <a:gridCol w="2685946"/>
                <a:gridCol w="1022924"/>
                <a:gridCol w="1187674"/>
                <a:gridCol w="3816423"/>
              </a:tblGrid>
              <a:tr h="12572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Condition Tag</a:t>
                      </a:r>
                      <a:endParaRPr lang="ja-JP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Multiplicity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Targeted Resource Attribute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Matching Condition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createdBefore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creationTime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creationTime &lt; createdBefore, see clause 7.3.3.17.1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createdAfter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createdAfter ≤ creationTime , see clause 7.3.3.17.1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stateTagSmaller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stateTagSmaller &lt; stateTag, see clause 7.3.3.17.3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stateTagBigger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 ≤ stateTagBigger, see clause 7.3.3.17.3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expireBefore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 &lt; expireBefore, see clause 7.3.3.17.4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expireAfter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expireAfter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, see clause 7.3.3.17.4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sizeBelow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&lt;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sizeBelow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, see clause 7.3.3.17.7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sizeAbove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sizeAbove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, see clause 7.3.3.17.7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attribute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0..n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(variable)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name and value of Filter Criteria attribute matches resource attribute, see clause 7.3.3.17.9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020272" y="58145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TS-0004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7.3.3.17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3851920" y="3284984"/>
            <a:ext cx="1224136" cy="36004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3717032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GOOD POINT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solidFill>
                  <a:srgbClr val="0070C0"/>
                </a:solidFill>
              </a:rPr>
              <a:t>having </a:t>
            </a:r>
            <a:r>
              <a:rPr lang="en-US" altLang="ja-JP" sz="2400" dirty="0">
                <a:solidFill>
                  <a:srgbClr val="0070C0"/>
                </a:solidFill>
              </a:rPr>
              <a:t>comparison </a:t>
            </a:r>
            <a:r>
              <a:rPr lang="en-US" altLang="ja-JP" sz="2400" dirty="0" smtClean="0">
                <a:solidFill>
                  <a:srgbClr val="0070C0"/>
                </a:solidFill>
              </a:rPr>
              <a:t>operators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solidFill>
                  <a:srgbClr val="00B050"/>
                </a:solidFill>
              </a:rPr>
              <a:t>target attribute is general 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738" b="85578"/>
          <a:stretch/>
        </p:blipFill>
        <p:spPr bwMode="auto">
          <a:xfrm>
            <a:off x="2007065" y="3778587"/>
            <a:ext cx="404694" cy="37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角丸四角形 14"/>
          <p:cNvSpPr/>
          <p:nvPr/>
        </p:nvSpPr>
        <p:spPr>
          <a:xfrm>
            <a:off x="5076056" y="1772816"/>
            <a:ext cx="3816424" cy="151216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ストライプ矢印 16"/>
          <p:cNvSpPr/>
          <p:nvPr/>
        </p:nvSpPr>
        <p:spPr>
          <a:xfrm rot="5400000">
            <a:off x="3808682" y="5223683"/>
            <a:ext cx="925072" cy="626006"/>
          </a:xfrm>
          <a:prstGeom prst="stripedRightArrow">
            <a:avLst>
              <a:gd name="adj1" fmla="val 43001"/>
              <a:gd name="adj2" fmla="val 4757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94283" y="53012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mix!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Problem1: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comparison operator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35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4</a:t>
            </a:fld>
            <a:endParaRPr lang="en-US" altLang="fr-FR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67544" y="-14395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endParaRPr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017577"/>
              </p:ext>
            </p:extLst>
          </p:nvPr>
        </p:nvGraphicFramePr>
        <p:xfrm>
          <a:off x="179512" y="1340768"/>
          <a:ext cx="8712967" cy="3040380"/>
        </p:xfrm>
        <a:graphic>
          <a:graphicData uri="http://schemas.openxmlformats.org/drawingml/2006/table">
            <a:tbl>
              <a:tblPr firstRow="1" firstCol="1" bandRow="1"/>
              <a:tblGrid>
                <a:gridCol w="2685946"/>
                <a:gridCol w="1022924"/>
                <a:gridCol w="1187674"/>
                <a:gridCol w="3816423"/>
              </a:tblGrid>
              <a:tr h="12572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Condition Tag</a:t>
                      </a:r>
                      <a:endParaRPr lang="ja-JP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Multiplicity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Targeted Resource Attribute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Matching Condition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createdBefore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creationTime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creationTime &lt; createdBefore, see clause 7.3.3.17.1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createdAfter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createdAfter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creationTime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, see clause 7.3.3.17.1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stateTagSmaller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stateTagSmaller &lt; stateTag, see clause 7.3.3.17.3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stateTagBigger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stateTagBigger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, see clause 7.3.3.17.3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expireBefore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 &lt; expireBefore, see clause 7.3.3.17.4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expireAfter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expireAfter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, see clause 7.3.3.17.4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sizeBelow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&lt;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sizeBelow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, see clause 7.3.3.17.7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sizeAbove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sizeAbove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, see clause 7.3.3.17.7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attribute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0..n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(variable)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name and value of Filter Criteria attribute matches resource attribute, see clause 7.3.3.17.9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altLang="ja-JP" sz="1200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attributeBelow</a:t>
                      </a:r>
                      <a:endParaRPr lang="ja-JP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0..n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(variable)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altLang="ja-JP" sz="1200" dirty="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resource attribute</a:t>
                      </a:r>
                      <a:r>
                        <a:rPr lang="en-GB" altLang="ja-JP" sz="1200" baseline="0" dirty="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&lt; </a:t>
                      </a:r>
                      <a:r>
                        <a:rPr lang="en-GB" altLang="ja-JP" sz="1200" dirty="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name and value of Filter Criteria attribute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altLang="ja-JP" sz="1200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attributeAbove</a:t>
                      </a:r>
                      <a:endParaRPr lang="ja-JP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0..n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(variable)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altLang="ja-JP" sz="1200" dirty="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name and value of Filter Criteria </a:t>
                      </a:r>
                      <a:r>
                        <a:rPr lang="en-GB" altLang="ja-JP" sz="120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attribute ≤resource </a:t>
                      </a:r>
                      <a:r>
                        <a:rPr lang="en-GB" altLang="ja-JP" sz="1200" dirty="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attribute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95536" y="4653136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can search &lt;</a:t>
            </a:r>
            <a:r>
              <a:rPr kumimoji="1" lang="en-US" altLang="ja-JP" sz="2000" dirty="0" err="1" smtClean="0"/>
              <a:t>timeSeriesInstance</a:t>
            </a:r>
            <a:r>
              <a:rPr kumimoji="1" lang="en-US" altLang="ja-JP" sz="2000" dirty="0" smtClean="0"/>
              <a:t>&gt; by </a:t>
            </a:r>
            <a:r>
              <a:rPr kumimoji="1" lang="en-US" altLang="ja-JP" sz="2000" i="1" dirty="0" err="1" smtClean="0"/>
              <a:t>dataGenerationTime</a:t>
            </a:r>
            <a:r>
              <a:rPr kumimoji="1" lang="en-US" altLang="ja-JP" sz="2000" dirty="0" smtClean="0"/>
              <a:t> attribute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can search &lt;</a:t>
            </a:r>
            <a:r>
              <a:rPr kumimoji="1" lang="en-US" altLang="ja-JP" sz="2000" dirty="0" err="1" smtClean="0"/>
              <a:t>flexContainer</a:t>
            </a:r>
            <a:r>
              <a:rPr kumimoji="1" lang="en-US" altLang="ja-JP" sz="2000" dirty="0" smtClean="0"/>
              <a:t>&gt; by [</a:t>
            </a:r>
            <a:r>
              <a:rPr kumimoji="1" lang="en-US" altLang="ja-JP" sz="2000" dirty="0" err="1" smtClean="0"/>
              <a:t>customAttribute</a:t>
            </a:r>
            <a:r>
              <a:rPr kumimoji="1" lang="en-US" altLang="ja-JP" sz="2000" dirty="0" smtClean="0"/>
              <a:t>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useful for HAIM (</a:t>
            </a:r>
            <a:r>
              <a:rPr kumimoji="1" lang="en-US" altLang="ja-JP" sz="2000" dirty="0" err="1" smtClean="0"/>
              <a:t>Datapoints</a:t>
            </a:r>
            <a:r>
              <a:rPr kumimoji="1" lang="en-US" altLang="ja-JP" sz="2000" dirty="0" smtClean="0"/>
              <a:t> are mapped with [</a:t>
            </a:r>
            <a:r>
              <a:rPr kumimoji="1" lang="en-US" altLang="ja-JP" sz="2000" dirty="0" err="1" smtClean="0"/>
              <a:t>customAttribute</a:t>
            </a:r>
            <a:r>
              <a:rPr kumimoji="1" lang="en-US" altLang="ja-JP" sz="2000" dirty="0" smtClean="0"/>
              <a:t>])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Problem1: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comparison operator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0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5</a:t>
            </a:fld>
            <a:endParaRPr lang="en-US" altLang="fr-FR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04842"/>
              </p:ext>
            </p:extLst>
          </p:nvPr>
        </p:nvGraphicFramePr>
        <p:xfrm>
          <a:off x="107504" y="1556792"/>
          <a:ext cx="856895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1008112"/>
                <a:gridCol w="1152128"/>
                <a:gridCol w="4536504"/>
              </a:tblGrid>
              <a:tr h="12572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Condition Tag</a:t>
                      </a:r>
                      <a:endParaRPr lang="ja-JP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Multiplicity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Targeted Resource Attribute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Matching Condition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filterOperation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Arial Unicode MS"/>
                          <a:cs typeface="Times New Roman"/>
                        </a:rPr>
                        <a:t> 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logical operation (AND/OR) to be used for different conditions. The default value is logical AND.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contentFilterSyntax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Identifier for syntax to be applied for content-based discovery. 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contentFilterQuery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The query string shall be specified when </a:t>
                      </a:r>
                      <a:r>
                        <a:rPr lang="en-GB" sz="105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contentFilterSyntax</a:t>
                      </a: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parameter is present.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See clause 7.3.3.17.13 for applicable syntax for content-based discovery.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Current </a:t>
            </a:r>
            <a:r>
              <a:rPr kumimoji="1" lang="en-US" altLang="ja-JP" dirty="0" err="1" smtClean="0"/>
              <a:t>filterCriteria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20272" y="58145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TS-0004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7.3.3.17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42917" y="3356992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ja-JP" dirty="0" smtClean="0"/>
              <a:t>EXAMPLE (TS-0004 7.3.3.17.0): </a:t>
            </a:r>
            <a:endParaRPr lang="ja-JP" altLang="ja-JP" dirty="0"/>
          </a:p>
          <a:p>
            <a:pPr marL="271463" lvl="0"/>
            <a:r>
              <a:rPr lang="en-GB" altLang="ja-JP" b="1" i="1" dirty="0"/>
              <a:t>labels</a:t>
            </a:r>
            <a:r>
              <a:rPr lang="en-GB" altLang="ja-JP" dirty="0"/>
              <a:t>=floor1, </a:t>
            </a:r>
            <a:r>
              <a:rPr lang="en-GB" altLang="ja-JP" b="1" i="1" dirty="0" err="1"/>
              <a:t>stateTagSmaller</a:t>
            </a:r>
            <a:r>
              <a:rPr lang="en-GB" altLang="ja-JP" dirty="0"/>
              <a:t>=3, </a:t>
            </a:r>
            <a:r>
              <a:rPr lang="en-GB" altLang="ja-JP" b="1" i="1" dirty="0"/>
              <a:t>labels</a:t>
            </a:r>
            <a:r>
              <a:rPr lang="en-GB" altLang="ja-JP" dirty="0"/>
              <a:t>=floor2, </a:t>
            </a:r>
            <a:r>
              <a:rPr lang="en-GB" altLang="ja-JP" b="1" i="1" dirty="0" err="1"/>
              <a:t>filterOperation</a:t>
            </a:r>
            <a:r>
              <a:rPr lang="en-GB" altLang="ja-JP" b="1" i="1" dirty="0"/>
              <a:t>=2</a:t>
            </a:r>
            <a:r>
              <a:rPr lang="en-GB" altLang="ja-JP" dirty="0"/>
              <a:t> will match if any of these conditions are true resource has [labels with value "floor1" </a:t>
            </a:r>
            <a:r>
              <a:rPr lang="en-GB" altLang="ja-JP" dirty="0">
                <a:solidFill>
                  <a:srgbClr val="FF0000"/>
                </a:solidFill>
              </a:rPr>
              <a:t>OR</a:t>
            </a:r>
            <a:r>
              <a:rPr lang="en-GB" altLang="ja-JP" dirty="0"/>
              <a:t> "floor2"] </a:t>
            </a:r>
            <a:r>
              <a:rPr lang="en-GB" altLang="ja-JP" dirty="0">
                <a:solidFill>
                  <a:srgbClr val="FF0000"/>
                </a:solidFill>
              </a:rPr>
              <a:t>OR</a:t>
            </a:r>
            <a:r>
              <a:rPr lang="en-GB" altLang="ja-JP" dirty="0"/>
              <a:t> </a:t>
            </a:r>
            <a:r>
              <a:rPr lang="en-GB" altLang="ja-JP" dirty="0" err="1"/>
              <a:t>stateTagSmaller</a:t>
            </a:r>
            <a:r>
              <a:rPr lang="en-GB" altLang="ja-JP" dirty="0"/>
              <a:t> than 3. </a:t>
            </a:r>
            <a:endParaRPr lang="en-GB" altLang="ja-JP" dirty="0" smtClean="0"/>
          </a:p>
          <a:p>
            <a:pPr lvl="0"/>
            <a:endParaRPr lang="en-GB" altLang="ja-JP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dirty="0" smtClean="0"/>
              <a:t>PROBLEM:</a:t>
            </a:r>
          </a:p>
          <a:p>
            <a:pPr lvl="0" indent="271463"/>
            <a:r>
              <a:rPr lang="en-GB" altLang="ja-JP" dirty="0" err="1" smtClean="0"/>
              <a:t>filterOperation</a:t>
            </a:r>
            <a:r>
              <a:rPr lang="en-GB" altLang="ja-JP" dirty="0" smtClean="0"/>
              <a:t> cannot express complex condition, like </a:t>
            </a:r>
            <a:r>
              <a:rPr lang="en-GB" altLang="ja-JP" dirty="0" smtClean="0">
                <a:solidFill>
                  <a:srgbClr val="0070C0"/>
                </a:solidFill>
              </a:rPr>
              <a:t>{(A=n1 OR B=n2) AND C&lt;n3}</a:t>
            </a:r>
            <a:endParaRPr lang="ja-JP" altLang="ja-JP" dirty="0">
              <a:solidFill>
                <a:srgbClr val="0070C0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236296" y="1268760"/>
            <a:ext cx="1512168" cy="576064"/>
          </a:xfrm>
          <a:prstGeom prst="wedgeRoundRectCallout">
            <a:avLst>
              <a:gd name="adj1" fmla="val -86058"/>
              <a:gd name="adj2" fmla="val 79962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1 means AND,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2 means OR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0" t="51040" r="51507" b="34000"/>
          <a:stretch/>
        </p:blipFill>
        <p:spPr bwMode="auto">
          <a:xfrm>
            <a:off x="323528" y="4725144"/>
            <a:ext cx="297304" cy="2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Problem2: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complicated queries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8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6</a:t>
            </a:fld>
            <a:endParaRPr lang="en-US" altLang="fr-FR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51301"/>
              </p:ext>
            </p:extLst>
          </p:nvPr>
        </p:nvGraphicFramePr>
        <p:xfrm>
          <a:off x="107504" y="1556792"/>
          <a:ext cx="856895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1008112"/>
                <a:gridCol w="1152128"/>
                <a:gridCol w="4536504"/>
              </a:tblGrid>
              <a:tr h="12572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Condition Tag</a:t>
                      </a:r>
                      <a:endParaRPr lang="ja-JP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Multiplicity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Targeted Resource Attribute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Matching Condition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filterOperation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  <a:cs typeface="Times New Roman"/>
                        </a:rPr>
                        <a:t> 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logical operation (AND/OR) to be used for different conditions. The default value is logical AND.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contentFilterSyntax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Identifier for syntax to be applied for content-based discovery. 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contentFilterQuery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The query string shall be specified when </a:t>
                      </a:r>
                      <a:r>
                        <a:rPr lang="en-GB" sz="1050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contentFilterSyntax</a:t>
                      </a: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parameter is present.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See clause 7.3.3.17.13 for applicable syntax for content-based discovery.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Current </a:t>
            </a:r>
            <a:r>
              <a:rPr kumimoji="1" lang="en-US" altLang="ja-JP" dirty="0" err="1" smtClean="0"/>
              <a:t>filterCriteria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20272" y="58145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TS-0004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7.3.3.17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42917" y="3356992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ja-JP" dirty="0" smtClean="0"/>
              <a:t>EXAMPLE: </a:t>
            </a:r>
            <a:endParaRPr lang="ja-JP" altLang="ja-JP" dirty="0"/>
          </a:p>
          <a:p>
            <a:pPr marL="271463" lvl="0"/>
            <a:r>
              <a:rPr lang="en-GB" altLang="ja-JP" dirty="0" err="1" smtClean="0"/>
              <a:t>contentFilterSyntax</a:t>
            </a:r>
            <a:r>
              <a:rPr lang="en-GB" altLang="ja-JP" dirty="0" smtClean="0"/>
              <a:t>: JSON_PATH_SYNTAX</a:t>
            </a:r>
          </a:p>
          <a:p>
            <a:pPr marL="271463" lvl="0"/>
            <a:r>
              <a:rPr lang="en-GB" altLang="ja-JP" dirty="0" err="1" smtClean="0"/>
              <a:t>contentFilterQuery</a:t>
            </a:r>
            <a:r>
              <a:rPr lang="en-GB" altLang="ja-JP" dirty="0" smtClean="0"/>
              <a:t>: ‘heart rate’</a:t>
            </a:r>
            <a:endParaRPr lang="en-GB" altLang="ja-JP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altLang="ja-JP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dirty="0" smtClean="0"/>
              <a:t>GOOD POINT:</a:t>
            </a:r>
          </a:p>
          <a:p>
            <a:pPr lvl="0" indent="271463"/>
            <a:r>
              <a:rPr lang="en-GB" altLang="ja-JP" dirty="0" smtClean="0"/>
              <a:t>easily use many query expressions.</a:t>
            </a:r>
            <a:endParaRPr lang="ja-JP" altLang="ja-JP" dirty="0">
              <a:solidFill>
                <a:srgbClr val="0070C0"/>
              </a:solidFill>
            </a:endParaRP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738" b="85578"/>
          <a:stretch/>
        </p:blipFill>
        <p:spPr bwMode="auto">
          <a:xfrm>
            <a:off x="323528" y="4531912"/>
            <a:ext cx="288032" cy="265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Problem2: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complicated queries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33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7</a:t>
            </a:fld>
            <a:endParaRPr lang="en-US" altLang="fr-FR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LDAP filter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23528" y="4784973"/>
            <a:ext cx="49195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altLang="ja-JP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GOOD POINT:</a:t>
            </a:r>
          </a:p>
          <a:p>
            <a:pPr lvl="0" indent="271463"/>
            <a:r>
              <a:rPr lang="en-GB" altLang="ja-JP" sz="2000" dirty="0" smtClean="0"/>
              <a:t>easily express complex condition.</a:t>
            </a:r>
            <a:endParaRPr lang="ja-JP" altLang="ja-JP" sz="2000" dirty="0">
              <a:solidFill>
                <a:srgbClr val="0070C0"/>
              </a:solidFill>
            </a:endParaRP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738" b="85578"/>
          <a:stretch/>
        </p:blipFill>
        <p:spPr bwMode="auto">
          <a:xfrm>
            <a:off x="323528" y="5230912"/>
            <a:ext cx="310923" cy="28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Problem2: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complicated queries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3528" y="2230428"/>
            <a:ext cx="9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altLang="ja-JP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AND=‘&amp;’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OR=‘|’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NOT=‘!’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including=‘*’</a:t>
            </a:r>
          </a:p>
          <a:p>
            <a:pPr lvl="0"/>
            <a:endParaRPr lang="en-GB" altLang="ja-JP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{</a:t>
            </a:r>
            <a:r>
              <a:rPr lang="en-GB" altLang="ja-JP" sz="2000" dirty="0" smtClean="0">
                <a:solidFill>
                  <a:schemeClr val="accent2"/>
                </a:solidFill>
              </a:rPr>
              <a:t>(</a:t>
            </a:r>
            <a:r>
              <a:rPr lang="en-GB" altLang="ja-JP" sz="2000" dirty="0">
                <a:solidFill>
                  <a:schemeClr val="accent2"/>
                </a:solidFill>
              </a:rPr>
              <a:t>A=n1 OR B=n2) </a:t>
            </a:r>
            <a:r>
              <a:rPr lang="en-GB" altLang="ja-JP" sz="2000" dirty="0"/>
              <a:t>AND C&lt;n3</a:t>
            </a:r>
            <a:r>
              <a:rPr lang="en-GB" altLang="ja-JP" sz="2000" dirty="0" smtClean="0"/>
              <a:t>}	(&amp;(</a:t>
            </a:r>
            <a:r>
              <a:rPr lang="en-GB" altLang="ja-JP" sz="2000" dirty="0" smtClean="0">
                <a:solidFill>
                  <a:schemeClr val="accent2"/>
                </a:solidFill>
              </a:rPr>
              <a:t>|(A=n1)(B=n2)</a:t>
            </a:r>
            <a:r>
              <a:rPr lang="en-GB" altLang="ja-JP" sz="2000" dirty="0" smtClean="0"/>
              <a:t>)(C&lt;n3))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including “temperature”, AND </a:t>
            </a:r>
            <a:r>
              <a:rPr lang="en-GB" altLang="ja-JP" sz="2000" dirty="0" smtClean="0">
                <a:solidFill>
                  <a:schemeClr val="accent2"/>
                </a:solidFill>
              </a:rPr>
              <a:t>NOT including A=n1</a:t>
            </a:r>
            <a:r>
              <a:rPr lang="en-GB" altLang="ja-JP" sz="2000" dirty="0" smtClean="0"/>
              <a:t>	  </a:t>
            </a:r>
            <a:r>
              <a:rPr lang="ja-JP" altLang="en-US" sz="2000" dirty="0" smtClean="0"/>
              <a:t>　</a:t>
            </a:r>
            <a:r>
              <a:rPr lang="en-GB" altLang="ja-JP" sz="2000" dirty="0" smtClean="0"/>
              <a:t> (&amp;(temperature=*)(</a:t>
            </a:r>
            <a:r>
              <a:rPr lang="en-GB" altLang="ja-JP" sz="2000" dirty="0" smtClean="0">
                <a:solidFill>
                  <a:schemeClr val="accent2"/>
                </a:solidFill>
              </a:rPr>
              <a:t>!(A=n1)</a:t>
            </a:r>
            <a:r>
              <a:rPr lang="en-GB" altLang="ja-JP" sz="2000" dirty="0" smtClean="0"/>
              <a:t>)</a:t>
            </a:r>
            <a:endParaRPr lang="ja-JP" altLang="ja-JP" sz="2000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3760345" y="4293096"/>
            <a:ext cx="21602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940152" y="4581128"/>
            <a:ext cx="21602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5148063" y="2045762"/>
            <a:ext cx="3712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b="1" u="sng" dirty="0" smtClean="0"/>
              <a:t>L</a:t>
            </a:r>
            <a:r>
              <a:rPr lang="en-GB" altLang="ja-JP" dirty="0" smtClean="0"/>
              <a:t>ightweight </a:t>
            </a:r>
            <a:r>
              <a:rPr lang="en-GB" altLang="ja-JP" b="1" u="sng" dirty="0"/>
              <a:t>D</a:t>
            </a:r>
            <a:r>
              <a:rPr lang="en-GB" altLang="ja-JP" dirty="0"/>
              <a:t>irectory </a:t>
            </a:r>
            <a:r>
              <a:rPr lang="en-GB" altLang="ja-JP" b="1" u="sng" dirty="0"/>
              <a:t>A</a:t>
            </a:r>
            <a:r>
              <a:rPr lang="en-GB" altLang="ja-JP" dirty="0"/>
              <a:t>ccess </a:t>
            </a:r>
            <a:r>
              <a:rPr lang="en-GB" altLang="ja-JP" b="1" u="sng" dirty="0"/>
              <a:t>P</a:t>
            </a:r>
            <a:r>
              <a:rPr lang="en-GB" altLang="ja-JP" dirty="0"/>
              <a:t>rotocol</a:t>
            </a:r>
            <a:endParaRPr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6228184" y="1772816"/>
            <a:ext cx="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323528" y="1340768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altLang="ja-JP" sz="2800" dirty="0"/>
              <a:t>LDAP filter is the filter for searching at </a:t>
            </a:r>
            <a:r>
              <a:rPr lang="en-GB" altLang="ja-JP" sz="2800" u="sng" dirty="0"/>
              <a:t>LDAP </a:t>
            </a:r>
            <a:r>
              <a:rPr lang="en-GB" altLang="ja-JP" sz="2800" dirty="0"/>
              <a:t>directory</a:t>
            </a:r>
          </a:p>
        </p:txBody>
      </p:sp>
    </p:spTree>
    <p:extLst>
      <p:ext uri="{BB962C8B-B14F-4D97-AF65-F5344CB8AC3E}">
        <p14:creationId xmlns:p14="http://schemas.microsoft.com/office/powerpoint/2010/main" val="256911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8</a:t>
            </a:fld>
            <a:endParaRPr lang="en-US" altLang="fr-FR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Proposal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40121"/>
              </p:ext>
            </p:extLst>
          </p:nvPr>
        </p:nvGraphicFramePr>
        <p:xfrm>
          <a:off x="107504" y="1556792"/>
          <a:ext cx="856895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1008112"/>
                <a:gridCol w="1152128"/>
                <a:gridCol w="4536504"/>
              </a:tblGrid>
              <a:tr h="12572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Condition Tag</a:t>
                      </a:r>
                      <a:endParaRPr lang="ja-JP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Multiplicity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Targeted Resource Attribute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Matching Condition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filterOperation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  <a:cs typeface="Times New Roman"/>
                        </a:rPr>
                        <a:t> 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logical operation (AND/OR) to be used for different conditions. The default value is logical AND.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strike="sngStrike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</a:t>
                      </a:r>
                      <a:r>
                        <a:rPr lang="en-GB" sz="1050" strike="noStrike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custom</a:t>
                      </a:r>
                      <a:r>
                        <a:rPr lang="en-GB" sz="1050" dirty="0" err="1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FilterSyntax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Identifier for syntax to be applied for </a:t>
                      </a:r>
                      <a:r>
                        <a:rPr lang="en-GB" sz="1050" strike="sng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content-based</a:t>
                      </a: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discovery. 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strike="sngStrike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</a:t>
                      </a:r>
                      <a:r>
                        <a:rPr lang="en-GB" sz="1050" strike="noStrike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custom</a:t>
                      </a:r>
                      <a:r>
                        <a:rPr lang="en-GB" sz="1050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FilterQuery</a:t>
                      </a:r>
                      <a:endParaRPr lang="ja-JP" sz="1050" strike="noStrike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strike="sng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</a:t>
                      </a:r>
                      <a:r>
                        <a:rPr lang="en-GB" altLang="ja-JP" sz="105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(variable)</a:t>
                      </a:r>
                      <a:endParaRPr lang="ja-JP" altLang="ja-JP" sz="105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ja-JP" sz="1050" strike="sngStrike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The query string shall be specified when </a:t>
                      </a:r>
                      <a:r>
                        <a:rPr lang="en-GB" sz="105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contentFilterSyntax</a:t>
                      </a: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parameter is present.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See clause 7.3.3.17.13 for applicable syntax </a:t>
                      </a:r>
                      <a:r>
                        <a:rPr lang="en-GB" sz="1050" strike="sng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for content-based </a:t>
                      </a: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discovery.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95536" y="3368500"/>
            <a:ext cx="85689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b="1" dirty="0" smtClean="0"/>
              <a:t>add the LDAP filter </a:t>
            </a:r>
            <a:r>
              <a:rPr kumimoji="1" lang="en-US" altLang="ja-JP" sz="2000" dirty="0" smtClean="0"/>
              <a:t>as a candidate for the </a:t>
            </a:r>
            <a:r>
              <a:rPr lang="en-GB" altLang="ja-JP" sz="2000" dirty="0" smtClean="0"/>
              <a:t>query expression</a:t>
            </a:r>
          </a:p>
          <a:p>
            <a:pPr marL="557213" lvl="0" indent="-285750">
              <a:buFont typeface="Arial" panose="020B0604020202020204" pitchFamily="34" charset="0"/>
              <a:buChar char="•"/>
            </a:pPr>
            <a:r>
              <a:rPr lang="en-GB" altLang="ja-JP" dirty="0" smtClean="0"/>
              <a:t>like </a:t>
            </a:r>
            <a:r>
              <a:rPr lang="en-GB" altLang="ja-JP" dirty="0" err="1" smtClean="0"/>
              <a:t>customFilterSyntax</a:t>
            </a:r>
            <a:r>
              <a:rPr lang="en-GB" altLang="ja-JP" dirty="0"/>
              <a:t>: </a:t>
            </a:r>
            <a:r>
              <a:rPr lang="en-GB" altLang="ja-JP" dirty="0" err="1" smtClean="0"/>
              <a:t>LDAP_filter</a:t>
            </a:r>
            <a:r>
              <a:rPr lang="en-GB" altLang="ja-JP" dirty="0" smtClean="0"/>
              <a:t/>
            </a:r>
            <a:br>
              <a:rPr lang="en-GB" altLang="ja-JP" dirty="0" smtClean="0"/>
            </a:br>
            <a:r>
              <a:rPr lang="en-GB" altLang="ja-JP" dirty="0" smtClean="0"/>
              <a:t>       </a:t>
            </a:r>
            <a:r>
              <a:rPr lang="en-GB" altLang="ja-JP" dirty="0" err="1" smtClean="0"/>
              <a:t>customFilterQuery</a:t>
            </a:r>
            <a:r>
              <a:rPr lang="en-GB" altLang="ja-JP" dirty="0"/>
              <a:t>: (&amp;(|(A=n1)(B=n2))(C&lt;n3))</a:t>
            </a:r>
          </a:p>
          <a:p>
            <a:pPr lvl="1"/>
            <a:endParaRPr kumimoji="1"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allow not only content attribute but also </a:t>
            </a:r>
            <a:r>
              <a:rPr kumimoji="1" lang="en-US" altLang="ja-JP" sz="2000" b="1" dirty="0" smtClean="0"/>
              <a:t>any attributes as target attributes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can search in even [</a:t>
            </a:r>
            <a:r>
              <a:rPr kumimoji="1" lang="en-US" altLang="ja-JP" sz="2000" dirty="0" err="1" smtClean="0"/>
              <a:t>customAttribute</a:t>
            </a:r>
            <a:r>
              <a:rPr kumimoji="1" lang="en-US" altLang="ja-JP" sz="2000" dirty="0" smtClean="0"/>
              <a:t>] with LDAP filter</a:t>
            </a:r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Problem2: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complicated queries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126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owToKnowSupportedFlexContainerType.potx" id="{49C8672E-79B4-4770-81A8-0EA3AD5C5CB6}" vid="{71E1CAE8-FB2F-4F1A-9951-AA6C4A4AAD02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ImprovementOnFilterCriteria</Template>
  <TotalTime>1581</TotalTime>
  <Words>799</Words>
  <Application>Microsoft Office PowerPoint</Application>
  <PresentationFormat>画面に合わせる (4:3)</PresentationFormat>
  <Paragraphs>214</Paragraphs>
  <Slides>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Office 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know supported Flex Container types in remote CSE?</dc:title>
  <dc:creator>maeomichi</dc:creator>
  <cp:keywords>oneM2M;WG2;Architecture</cp:keywords>
  <cp:lastModifiedBy>harada</cp:lastModifiedBy>
  <cp:revision>69</cp:revision>
  <dcterms:created xsi:type="dcterms:W3CDTF">2018-03-02T10:12:24Z</dcterms:created>
  <dcterms:modified xsi:type="dcterms:W3CDTF">2018-05-08T00:25:43Z</dcterms:modified>
</cp:coreProperties>
</file>